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90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ADCS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September 26th,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ca" smtClean="0"/>
              <a:pPr algn="r"/>
              <a:t>‹#›</a:t>
            </a:fld>
            <a:endParaRPr lang="ca"/>
          </a:p>
        </p:txBody>
      </p:sp>
    </p:spTree>
    <p:extLst>
      <p:ext uri="{BB962C8B-B14F-4D97-AF65-F5344CB8AC3E}">
        <p14:creationId xmlns:p14="http://schemas.microsoft.com/office/powerpoint/2010/main" val="37738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8746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What </a:t>
            </a:r>
            <a:r>
              <a:rPr lang="fr-FR" dirty="0" err="1"/>
              <a:t>is</a:t>
            </a:r>
            <a:r>
              <a:rPr lang="fr-FR" dirty="0"/>
              <a:t> AOCS ?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20" y="981169"/>
            <a:ext cx="8026124" cy="21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AOCS</a:t>
            </a:r>
            <a:r>
              <a:rPr lang="fr-FR" sz="2000" dirty="0"/>
              <a:t> = Attitude and </a:t>
            </a:r>
            <a:r>
              <a:rPr lang="fr-FR" sz="2000" dirty="0" err="1"/>
              <a:t>Orbit</a:t>
            </a:r>
            <a:r>
              <a:rPr lang="fr-FR" sz="2000" dirty="0"/>
              <a:t> Control Subsystem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No </a:t>
            </a:r>
            <a:r>
              <a:rPr lang="fr-FR" sz="2000" dirty="0" err="1"/>
              <a:t>orbit</a:t>
            </a:r>
            <a:r>
              <a:rPr lang="fr-FR" sz="2000" dirty="0"/>
              <a:t> control                     only attitude control (ADCS)</a:t>
            </a:r>
            <a:endParaRPr sz="2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46020" y="2110369"/>
            <a:ext cx="5862044" cy="165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2000" b="1" dirty="0"/>
              <a:t>Two main objectives</a:t>
            </a:r>
            <a:r>
              <a:rPr lang="ca" sz="2000" b="1" dirty="0"/>
              <a:t>:</a:t>
            </a:r>
            <a:endParaRPr sz="2000" b="1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Detumbling (</a:t>
            </a:r>
            <a:r>
              <a:rPr lang="fr-FR" sz="2000" dirty="0" err="1"/>
              <a:t>keep</a:t>
            </a:r>
            <a:r>
              <a:rPr lang="fr-FR" sz="2000" dirty="0"/>
              <a:t> the satellite </a:t>
            </a:r>
            <a:r>
              <a:rPr lang="fr-FR" sz="2000" dirty="0" err="1"/>
              <a:t>safe</a:t>
            </a:r>
            <a:r>
              <a:rPr lang="fr-FR" sz="2000" dirty="0"/>
              <a:t>)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Mission (</a:t>
            </a:r>
            <a:r>
              <a:rPr lang="fr-FR" sz="2000" dirty="0" err="1"/>
              <a:t>pointing</a:t>
            </a:r>
            <a:r>
              <a:rPr lang="fr-FR" sz="2000" dirty="0"/>
              <a:t>)</a:t>
            </a:r>
            <a:endParaRPr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3AF96-132D-4D0B-9E50-62204A60FD13}"/>
              </a:ext>
            </a:extLst>
          </p:cNvPr>
          <p:cNvCxnSpPr>
            <a:cxnSpLocks/>
          </p:cNvCxnSpPr>
          <p:nvPr/>
        </p:nvCxnSpPr>
        <p:spPr>
          <a:xfrm>
            <a:off x="2739041" y="1836947"/>
            <a:ext cx="79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6D11-5701-4F03-B4CA-29D46853F7D9}"/>
              </a:ext>
            </a:extLst>
          </p:cNvPr>
          <p:cNvSpPr/>
          <p:nvPr/>
        </p:nvSpPr>
        <p:spPr>
          <a:xfrm>
            <a:off x="8772144" y="3859551"/>
            <a:ext cx="2889504" cy="1341120"/>
          </a:xfrm>
          <a:prstGeom prst="roundRect">
            <a:avLst/>
          </a:prstGeom>
          <a:solidFill>
            <a:srgbClr val="F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Hardware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D2E4DF-702B-4497-A503-4452072248E8}"/>
              </a:ext>
            </a:extLst>
          </p:cNvPr>
          <p:cNvSpPr/>
          <p:nvPr/>
        </p:nvSpPr>
        <p:spPr>
          <a:xfrm>
            <a:off x="4359794" y="3859551"/>
            <a:ext cx="2900541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1E3DAF-1EE6-48FE-9C65-206625488796}"/>
              </a:ext>
            </a:extLst>
          </p:cNvPr>
          <p:cNvSpPr/>
          <p:nvPr/>
        </p:nvSpPr>
        <p:spPr>
          <a:xfrm>
            <a:off x="787538" y="3859551"/>
            <a:ext cx="2889504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Theoretical</a:t>
            </a:r>
            <a:r>
              <a:rPr lang="fr-FR" dirty="0"/>
              <a:t> model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00CDFCE-3FEC-49A7-81DB-02AFD66A22E6}"/>
              </a:ext>
            </a:extLst>
          </p:cNvPr>
          <p:cNvSpPr/>
          <p:nvPr/>
        </p:nvSpPr>
        <p:spPr>
          <a:xfrm>
            <a:off x="7565136" y="4328160"/>
            <a:ext cx="1030224" cy="3718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5D0AE-564B-424C-A3A0-FC0138C2597E}"/>
              </a:ext>
            </a:extLst>
          </p:cNvPr>
          <p:cNvCxnSpPr>
            <a:cxnSpLocks/>
          </p:cNvCxnSpPr>
          <p:nvPr/>
        </p:nvCxnSpPr>
        <p:spPr>
          <a:xfrm>
            <a:off x="4053840" y="3584448"/>
            <a:ext cx="0" cy="2718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380783D-75F4-4FB2-AB9D-312AA53199D4}"/>
              </a:ext>
            </a:extLst>
          </p:cNvPr>
          <p:cNvSpPr/>
          <p:nvPr/>
        </p:nvSpPr>
        <p:spPr>
          <a:xfrm rot="5400000">
            <a:off x="7887363" y="1890252"/>
            <a:ext cx="293178" cy="72553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F303B-D354-4070-80AC-67E54F8B86A8}"/>
              </a:ext>
            </a:extLst>
          </p:cNvPr>
          <p:cNvSpPr txBox="1"/>
          <p:nvPr/>
        </p:nvSpPr>
        <p:spPr>
          <a:xfrm>
            <a:off x="6378888" y="5778788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Physical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F29B2-F5C0-48C0-9377-87445353C64A}"/>
              </a:ext>
            </a:extLst>
          </p:cNvPr>
          <p:cNvSpPr txBox="1"/>
          <p:nvPr/>
        </p:nvSpPr>
        <p:spPr>
          <a:xfrm>
            <a:off x="1226451" y="5275235"/>
            <a:ext cx="276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Simulations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Control </a:t>
            </a: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law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(command)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ADCS 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E265E-F7BC-44DE-873E-2C3B96776491}"/>
              </a:ext>
            </a:extLst>
          </p:cNvPr>
          <p:cNvSpPr txBox="1"/>
          <p:nvPr/>
        </p:nvSpPr>
        <p:spPr>
          <a:xfrm>
            <a:off x="1095388" y="3370189"/>
            <a:ext cx="22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DEFINE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94575-3AA7-4AD3-BF03-1D4A57652760}"/>
              </a:ext>
            </a:extLst>
          </p:cNvPr>
          <p:cNvSpPr txBox="1"/>
          <p:nvPr/>
        </p:nvSpPr>
        <p:spPr>
          <a:xfrm>
            <a:off x="6825628" y="3375970"/>
            <a:ext cx="22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IMPLEMENT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BD98A8-D71F-437A-A8F9-9B01B26A6FCB}"/>
              </a:ext>
            </a:extLst>
          </p:cNvPr>
          <p:cNvCxnSpPr/>
          <p:nvPr/>
        </p:nvCxnSpPr>
        <p:spPr>
          <a:xfrm>
            <a:off x="2739041" y="3554855"/>
            <a:ext cx="86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25AB90-1A16-4626-A4CF-4F7AD087D256}"/>
              </a:ext>
            </a:extLst>
          </p:cNvPr>
          <p:cNvCxnSpPr>
            <a:cxnSpLocks/>
          </p:cNvCxnSpPr>
          <p:nvPr/>
        </p:nvCxnSpPr>
        <p:spPr>
          <a:xfrm flipH="1">
            <a:off x="752116" y="3543550"/>
            <a:ext cx="997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B921C2-AB5D-4DE6-B601-DB695C9AE9CC}"/>
              </a:ext>
            </a:extLst>
          </p:cNvPr>
          <p:cNvCxnSpPr>
            <a:cxnSpLocks/>
          </p:cNvCxnSpPr>
          <p:nvPr/>
        </p:nvCxnSpPr>
        <p:spPr>
          <a:xfrm>
            <a:off x="8772144" y="3531358"/>
            <a:ext cx="278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A3A37F-A672-4111-A31B-396E963B27F4}"/>
              </a:ext>
            </a:extLst>
          </p:cNvPr>
          <p:cNvCxnSpPr>
            <a:cxnSpLocks/>
          </p:cNvCxnSpPr>
          <p:nvPr/>
        </p:nvCxnSpPr>
        <p:spPr>
          <a:xfrm flipH="1">
            <a:off x="4353698" y="3533132"/>
            <a:ext cx="29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9" grpId="0" animBg="1"/>
      <p:bldP spid="13" grpId="0" animBg="1"/>
      <p:bldP spid="14" grpId="0"/>
      <p:bldP spid="17" grpId="0"/>
      <p:bldP spid="20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2792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19" y="1956529"/>
            <a:ext cx="11305771" cy="255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Simulation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functionning</a:t>
            </a:r>
            <a:r>
              <a:rPr lang="fr-FR" sz="2000" dirty="0"/>
              <a:t> </a:t>
            </a:r>
            <a:r>
              <a:rPr lang="fr-FR" sz="2000" dirty="0" err="1"/>
              <a:t>properly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A command (</a:t>
            </a:r>
            <a:r>
              <a:rPr lang="fr-FR" sz="2000" dirty="0" err="1"/>
              <a:t>Bdot</a:t>
            </a:r>
            <a:r>
              <a:rPr lang="fr-FR" sz="2000" dirty="0"/>
              <a:t>) has been </a:t>
            </a:r>
            <a:r>
              <a:rPr lang="fr-FR" sz="2000" dirty="0" err="1"/>
              <a:t>tested</a:t>
            </a:r>
            <a:r>
              <a:rPr lang="fr-FR" sz="2000" dirty="0"/>
              <a:t> for </a:t>
            </a:r>
            <a:r>
              <a:rPr lang="fr-FR" sz="2000" dirty="0" err="1"/>
              <a:t>detumbling</a:t>
            </a:r>
            <a:r>
              <a:rPr lang="fr-FR" sz="2000" dirty="0"/>
              <a:t>, </a:t>
            </a:r>
            <a:r>
              <a:rPr lang="fr-FR" sz="2000" dirty="0" err="1"/>
              <a:t>everything</a:t>
            </a:r>
            <a:r>
              <a:rPr lang="fr-FR" sz="2000" dirty="0"/>
              <a:t> 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Comparison</a:t>
            </a:r>
            <a:r>
              <a:rPr lang="fr-FR" sz="2000" dirty="0"/>
              <a:t> of the magnitude of </a:t>
            </a:r>
            <a:r>
              <a:rPr lang="fr-FR" sz="2000" dirty="0" err="1"/>
              <a:t>external</a:t>
            </a:r>
            <a:r>
              <a:rPr lang="fr-FR" sz="2000" dirty="0"/>
              <a:t> torques for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orbit</a:t>
            </a:r>
            <a:r>
              <a:rPr lang="fr-FR" sz="2000" dirty="0"/>
              <a:t> (ISS) with </a:t>
            </a:r>
            <a:r>
              <a:rPr lang="fr-FR" sz="2000" dirty="0" err="1"/>
              <a:t>that</a:t>
            </a:r>
            <a:r>
              <a:rPr lang="fr-FR" sz="2000" dirty="0"/>
              <a:t> of </a:t>
            </a:r>
            <a:r>
              <a:rPr lang="fr-FR" sz="2000" dirty="0" err="1"/>
              <a:t>actuators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concluded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mission should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feasible</a:t>
            </a:r>
            <a:r>
              <a:rPr lang="fr-FR" sz="2000" dirty="0"/>
              <a:t> with a </a:t>
            </a:r>
            <a:r>
              <a:rPr lang="fr-FR" sz="2000" dirty="0" err="1"/>
              <a:t>magnetorquer</a:t>
            </a:r>
            <a:r>
              <a:rPr lang="fr-FR" sz="2000" dirty="0"/>
              <a:t>, and </a:t>
            </a:r>
            <a:r>
              <a:rPr lang="fr-FR" sz="2000" dirty="0" err="1"/>
              <a:t>possibly</a:t>
            </a:r>
            <a:r>
              <a:rPr lang="fr-FR" sz="2000" dirty="0"/>
              <a:t> an </a:t>
            </a:r>
            <a:r>
              <a:rPr lang="fr-FR" sz="2000" dirty="0" err="1"/>
              <a:t>inertia</a:t>
            </a:r>
            <a:r>
              <a:rPr lang="fr-FR" sz="2000" dirty="0"/>
              <a:t> </a:t>
            </a:r>
            <a:r>
              <a:rPr lang="fr-FR" sz="2000" dirty="0" err="1"/>
              <a:t>wheel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930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4740BE-8000-489E-A4A2-D83B150B4CC0}"/>
              </a:ext>
            </a:extLst>
          </p:cNvPr>
          <p:cNvSpPr/>
          <p:nvPr/>
        </p:nvSpPr>
        <p:spPr>
          <a:xfrm>
            <a:off x="1622690" y="3670883"/>
            <a:ext cx="3857614" cy="161267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2792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Future </a:t>
            </a:r>
            <a:r>
              <a:rPr lang="fr-FR" dirty="0" err="1"/>
              <a:t>work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19" y="1251580"/>
            <a:ext cx="9257517" cy="11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Work on simulation and software/hardware (2 teams)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Currently</a:t>
            </a:r>
            <a:r>
              <a:rPr lang="fr-FR" sz="2000" dirty="0"/>
              <a:t> 3 people in ADCS,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estimate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a total of 6-7 people would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great</a:t>
            </a:r>
            <a:endParaRPr lang="fr-FR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2F125-1235-4860-B2C7-45BCCB9B206C}"/>
              </a:ext>
            </a:extLst>
          </p:cNvPr>
          <p:cNvSpPr/>
          <p:nvPr/>
        </p:nvSpPr>
        <p:spPr>
          <a:xfrm>
            <a:off x="1622690" y="3021169"/>
            <a:ext cx="3857614" cy="291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Theoretical</a:t>
            </a:r>
            <a:r>
              <a:rPr lang="fr-FR" dirty="0"/>
              <a:t> model &amp; design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A8A8DC-DBD6-446E-9B9D-041025BA063D}"/>
              </a:ext>
            </a:extLst>
          </p:cNvPr>
          <p:cNvSpPr/>
          <p:nvPr/>
        </p:nvSpPr>
        <p:spPr>
          <a:xfrm>
            <a:off x="6523874" y="3021169"/>
            <a:ext cx="3857614" cy="2915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&amp; Hardware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26135-1D92-42D2-A574-51D8FBA908C0}"/>
              </a:ext>
            </a:extLst>
          </p:cNvPr>
          <p:cNvGrpSpPr/>
          <p:nvPr/>
        </p:nvGrpSpPr>
        <p:grpSpPr>
          <a:xfrm>
            <a:off x="1731264" y="3723446"/>
            <a:ext cx="3663696" cy="1754592"/>
            <a:chOff x="1353312" y="3429000"/>
            <a:chExt cx="3663696" cy="17545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D9949C-44CF-4FEC-85B1-D5611BA9F592}"/>
                </a:ext>
              </a:extLst>
            </p:cNvPr>
            <p:cNvSpPr txBox="1"/>
            <p:nvPr/>
          </p:nvSpPr>
          <p:spPr>
            <a:xfrm>
              <a:off x="1353312" y="3429000"/>
              <a:ext cx="320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Fields </a:t>
              </a:r>
              <a:r>
                <a:rPr lang="fr-FR" dirty="0" err="1"/>
                <a:t>involved</a:t>
              </a:r>
              <a:r>
                <a:rPr lang="fr-FR" dirty="0"/>
                <a:t> 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9D2FC-B74C-436D-84A3-652CDD37BDAA}"/>
                </a:ext>
              </a:extLst>
            </p:cNvPr>
            <p:cNvSpPr txBox="1"/>
            <p:nvPr/>
          </p:nvSpPr>
          <p:spPr>
            <a:xfrm>
              <a:off x="1361208" y="3860153"/>
              <a:ext cx="3655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control </a:t>
              </a:r>
              <a:r>
                <a:rPr lang="fr-FR" sz="1600" dirty="0" err="1"/>
                <a:t>theory</a:t>
              </a:r>
              <a:r>
                <a:rPr lang="fr-FR" sz="1600" dirty="0"/>
                <a:t> (mathematics)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attitude </a:t>
              </a:r>
              <a:r>
                <a:rPr lang="fr-FR" sz="1600" dirty="0" err="1"/>
                <a:t>dynamics</a:t>
              </a:r>
              <a:r>
                <a:rPr lang="fr-FR" sz="1600" dirty="0"/>
                <a:t> &amp; </a:t>
              </a:r>
              <a:r>
                <a:rPr lang="fr-FR" sz="1600" dirty="0" err="1"/>
                <a:t>representation</a:t>
              </a:r>
              <a:r>
                <a:rPr lang="fr-FR" sz="1600" dirty="0"/>
                <a:t> (</a:t>
              </a:r>
              <a:r>
                <a:rPr lang="fr-FR" sz="1600" dirty="0" err="1"/>
                <a:t>kinematics</a:t>
              </a:r>
              <a:r>
                <a:rPr lang="fr-FR" sz="1600" dirty="0"/>
                <a:t>, quaternions)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MATLAB/Python </a:t>
              </a:r>
              <a:r>
                <a:rPr lang="fr-FR" sz="1600" dirty="0" err="1"/>
                <a:t>programming</a:t>
              </a:r>
              <a:endParaRPr lang="fr-FR" sz="1600" dirty="0"/>
            </a:p>
            <a:p>
              <a:endParaRPr lang="fr-FR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D71655-289C-45A8-AC8A-5AE0B5F180EB}"/>
              </a:ext>
            </a:extLst>
          </p:cNvPr>
          <p:cNvSpPr txBox="1"/>
          <p:nvPr/>
        </p:nvSpPr>
        <p:spPr>
          <a:xfrm>
            <a:off x="6675120" y="3763812"/>
            <a:ext cx="32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Fields </a:t>
            </a:r>
            <a:r>
              <a:rPr lang="fr-FR" dirty="0" err="1"/>
              <a:t>involved</a:t>
            </a:r>
            <a:r>
              <a:rPr lang="fr-FR" dirty="0"/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7FE33-CD65-46C6-8530-098D39DE1C95}"/>
              </a:ext>
            </a:extLst>
          </p:cNvPr>
          <p:cNvSpPr txBox="1"/>
          <p:nvPr/>
        </p:nvSpPr>
        <p:spPr>
          <a:xfrm>
            <a:off x="6746607" y="4190314"/>
            <a:ext cx="365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/>
              <a:t>embedded</a:t>
            </a:r>
            <a:r>
              <a:rPr lang="fr-FR" sz="1600" dirty="0"/>
              <a:t> </a:t>
            </a:r>
            <a:r>
              <a:rPr lang="fr-FR" sz="1600" dirty="0" err="1"/>
              <a:t>systems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electronics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low</a:t>
            </a:r>
            <a:r>
              <a:rPr lang="fr-FR" sz="1600" dirty="0"/>
              <a:t>-level </a:t>
            </a:r>
            <a:r>
              <a:rPr lang="fr-FR" sz="1600" dirty="0" err="1"/>
              <a:t>programming</a:t>
            </a:r>
            <a:r>
              <a:rPr lang="fr-FR" sz="1600" dirty="0"/>
              <a:t> (</a:t>
            </a:r>
            <a:r>
              <a:rPr lang="fr-FR" sz="1600" dirty="0" err="1"/>
              <a:t>probably</a:t>
            </a:r>
            <a:r>
              <a:rPr lang="fr-FR" sz="1600" dirty="0"/>
              <a:t> C)</a:t>
            </a:r>
          </a:p>
          <a:p>
            <a:endParaRPr lang="fr-FR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DE36A8-A0F9-43A0-B23B-019C652E330E}"/>
              </a:ext>
            </a:extLst>
          </p:cNvPr>
          <p:cNvSpPr/>
          <p:nvPr/>
        </p:nvSpPr>
        <p:spPr>
          <a:xfrm>
            <a:off x="6523874" y="3670882"/>
            <a:ext cx="3857614" cy="16126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A5E8A-1005-4CA7-A901-D99F6FCCEA4F}"/>
              </a:ext>
            </a:extLst>
          </p:cNvPr>
          <p:cNvCxnSpPr>
            <a:cxnSpLocks/>
          </p:cNvCxnSpPr>
          <p:nvPr/>
        </p:nvCxnSpPr>
        <p:spPr>
          <a:xfrm>
            <a:off x="6004560" y="2874865"/>
            <a:ext cx="0" cy="333086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38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174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Nova</vt:lpstr>
      <vt:lpstr>Arial Nova Light</vt:lpstr>
      <vt:lpstr>Calibri</vt:lpstr>
      <vt:lpstr>Calibri Light</vt:lpstr>
      <vt:lpstr>Wingdings</vt:lpstr>
      <vt:lpstr>Thème Office</vt:lpstr>
      <vt:lpstr>What is AOCS ?</vt:lpstr>
      <vt:lpstr>Until now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312</cp:revision>
  <dcterms:created xsi:type="dcterms:W3CDTF">2018-09-16T11:03:03Z</dcterms:created>
  <dcterms:modified xsi:type="dcterms:W3CDTF">2019-09-19T20:38:30Z</dcterms:modified>
</cp:coreProperties>
</file>