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73" r:id="rId2"/>
    <p:sldId id="257" r:id="rId3"/>
    <p:sldId id="270" r:id="rId4"/>
    <p:sldId id="27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757"/>
    <a:srgbClr val="FFA7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29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34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7C2287B-A08E-4A9E-A204-5A986B061C7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91CB61-DF8A-41AA-B68B-4266D3AC31B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ED1B3A-46F9-49FD-AD10-AFD7DDBFFFE7}" type="datetimeFigureOut">
              <a:rPr lang="fr-FR" smtClean="0"/>
              <a:t>26/09/2019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8929-7DA1-4A27-B680-85E56C6851E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5158B7-8927-4AB2-8E7B-A5A3B723486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11A0C4-EEA3-4DD3-9096-2BCD621A3B0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67508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D02DE9-54A9-4CA7-91F3-710D21D0B6EC}" type="datetimeFigureOut">
              <a:rPr lang="en-US" smtClean="0"/>
              <a:t>9/26/2019</a:t>
            </a:fld>
            <a:endParaRPr lang="en-US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3A40C6-55FD-4582-9863-61F46F8DBC8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535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5876fd47b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5876fd47b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5876fd47b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5876fd47b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89036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5876fd47b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5876fd47b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2456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mière diaposi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3DFC5F3-BDE9-4C47-B29D-1E7EF3B0CB6A}"/>
              </a:ext>
            </a:extLst>
          </p:cNvPr>
          <p:cNvSpPr/>
          <p:nvPr userDrawn="1"/>
        </p:nvSpPr>
        <p:spPr>
          <a:xfrm>
            <a:off x="0" y="0"/>
            <a:ext cx="3892378" cy="845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955A2C-6DC0-42CF-8BED-5DD7424ED665}"/>
              </a:ext>
            </a:extLst>
          </p:cNvPr>
          <p:cNvSpPr/>
          <p:nvPr userDrawn="1"/>
        </p:nvSpPr>
        <p:spPr>
          <a:xfrm>
            <a:off x="8299621" y="0"/>
            <a:ext cx="3892378" cy="845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Image 5" descr="Une image contenant extérieur&#10;&#10;Description générée avec un niveau de confiance très élevé">
            <a:extLst>
              <a:ext uri="{FF2B5EF4-FFF2-40B4-BE49-F238E27FC236}">
                <a16:creationId xmlns:a16="http://schemas.microsoft.com/office/drawing/2014/main" id="{5514EDC0-5B5E-49A1-9FBC-EC3FCB56454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8630" y="-55484"/>
            <a:ext cx="971965" cy="91753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C77A5FE8-6DAC-44C8-85CC-4966121CD02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3150" y="-55484"/>
            <a:ext cx="917535" cy="917535"/>
          </a:xfrm>
          <a:prstGeom prst="rect">
            <a:avLst/>
          </a:prstGeom>
        </p:spPr>
      </p:pic>
      <p:sp>
        <p:nvSpPr>
          <p:cNvPr id="10" name="Espace réservé de la date 2">
            <a:extLst>
              <a:ext uri="{FF2B5EF4-FFF2-40B4-BE49-F238E27FC236}">
                <a16:creationId xmlns:a16="http://schemas.microsoft.com/office/drawing/2014/main" id="{377EB69A-5AC6-4363-989F-DF7DE9286C71}"/>
              </a:ext>
            </a:extLst>
          </p:cNvPr>
          <p:cNvSpPr txBox="1">
            <a:spLocks/>
          </p:cNvSpPr>
          <p:nvPr userDrawn="1"/>
        </p:nvSpPr>
        <p:spPr>
          <a:xfrm>
            <a:off x="1764162" y="1451895"/>
            <a:ext cx="7694771" cy="135770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bg1"/>
                </a:solidFill>
                <a:latin typeface="Arial Nova Light" panose="020B0304020202020204" pitchFamily="34" charset="0"/>
                <a:ea typeface="+mn-ea"/>
                <a:cs typeface="Arial Nova Light" panose="020B03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15" name="Espace réservé du texte 14">
            <a:extLst>
              <a:ext uri="{FF2B5EF4-FFF2-40B4-BE49-F238E27FC236}">
                <a16:creationId xmlns:a16="http://schemas.microsoft.com/office/drawing/2014/main" id="{BC46C715-7C5F-4214-B030-2565DD90757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164082" y="2746978"/>
            <a:ext cx="7878762" cy="8644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4000">
                <a:latin typeface="Arial Nova Light" panose="020B0304020202020204" pitchFamily="34" charset="0"/>
                <a:cs typeface="Arial Nova Light" panose="020B0304020202020204" pitchFamily="34" charset="0"/>
              </a:defRPr>
            </a:lvl1pPr>
          </a:lstStyle>
          <a:p>
            <a:r>
              <a:rPr lang="en-US" sz="2800" dirty="0">
                <a:solidFill>
                  <a:schemeClr val="tx1"/>
                </a:solidFill>
              </a:rPr>
              <a:t>Subject</a:t>
            </a:r>
          </a:p>
          <a:p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6" name="Titre 15">
            <a:extLst>
              <a:ext uri="{FF2B5EF4-FFF2-40B4-BE49-F238E27FC236}">
                <a16:creationId xmlns:a16="http://schemas.microsoft.com/office/drawing/2014/main" id="{B3BA48C9-71C6-4674-9380-7A4667859C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8" y="1663879"/>
            <a:ext cx="10515600" cy="850986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4400" baseline="0">
                <a:latin typeface="Arial Nova Light" panose="020B0304020202020204" pitchFamily="34" charset="0"/>
                <a:cs typeface="Arial Nova Light" panose="020B0304020202020204" pitchFamily="34" charset="0"/>
              </a:defRPr>
            </a:lvl1pPr>
          </a:lstStyle>
          <a:p>
            <a:r>
              <a:rPr lang="fr-FR" dirty="0"/>
              <a:t>Phase A </a:t>
            </a:r>
            <a:r>
              <a:rPr lang="fr-FR" dirty="0" err="1"/>
              <a:t>review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A6349F9-E032-4858-9A3A-D8C111066340}"/>
              </a:ext>
            </a:extLst>
          </p:cNvPr>
          <p:cNvSpPr/>
          <p:nvPr userDrawn="1"/>
        </p:nvSpPr>
        <p:spPr>
          <a:xfrm>
            <a:off x="3892377" y="0"/>
            <a:ext cx="4407243" cy="8453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solidFill>
                  <a:schemeClr val="tx1"/>
                </a:solidFill>
                <a:latin typeface="Arial Nova Light" panose="020B0304020202020204" pitchFamily="34" charset="0"/>
                <a:cs typeface="Arial Nova Light" panose="020B0304020202020204" pitchFamily="34" charset="0"/>
              </a:rPr>
              <a:t>Project</a:t>
            </a:r>
            <a:r>
              <a:rPr lang="fr-FR" sz="2000" dirty="0">
                <a:solidFill>
                  <a:schemeClr val="tx1"/>
                </a:solidFill>
                <a:latin typeface="Arial Nova Light" panose="020B0304020202020204" pitchFamily="34" charset="0"/>
                <a:cs typeface="Arial Nova Light" panose="020B0304020202020204" pitchFamily="34" charset="0"/>
              </a:rPr>
              <a:t> </a:t>
            </a:r>
            <a:r>
              <a:rPr lang="fr-FR" sz="2000" b="1" dirty="0">
                <a:solidFill>
                  <a:schemeClr val="tx1"/>
                </a:solidFill>
                <a:latin typeface="Arial Nova Light" panose="020B0304020202020204" pitchFamily="34" charset="0"/>
                <a:cs typeface="Arial Nova Light" panose="020B0304020202020204" pitchFamily="34" charset="0"/>
              </a:rPr>
              <a:t>TOLOSAT</a:t>
            </a:r>
            <a:endParaRPr lang="en-US" sz="2000" b="1" dirty="0">
              <a:solidFill>
                <a:schemeClr val="tx1"/>
              </a:solidFill>
              <a:latin typeface="Arial Nova Light" panose="020B0304020202020204" pitchFamily="34" charset="0"/>
              <a:cs typeface="Arial Nova Light" panose="020B0304020202020204" pitchFamily="34" charset="0"/>
            </a:endParaRPr>
          </a:p>
        </p:txBody>
      </p:sp>
      <p:sp>
        <p:nvSpPr>
          <p:cNvPr id="13" name="Espace réservé du texte 15"/>
          <p:cNvSpPr>
            <a:spLocks noGrp="1"/>
          </p:cNvSpPr>
          <p:nvPr>
            <p:ph type="body" sz="quarter" idx="13" hasCustomPrompt="1"/>
          </p:nvPr>
        </p:nvSpPr>
        <p:spPr>
          <a:xfrm>
            <a:off x="62558" y="168401"/>
            <a:ext cx="3767261" cy="469764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sz="1800" baseline="0">
                <a:solidFill>
                  <a:schemeClr val="bg1"/>
                </a:solidFill>
                <a:latin typeface="Arial Nova Light" panose="020B0304020202020204" pitchFamily="34" charset="0"/>
                <a:cs typeface="Arial Nova Light" panose="020B0304020202020204" pitchFamily="34" charset="0"/>
              </a:defRPr>
            </a:lvl1pPr>
          </a:lstStyle>
          <a:p>
            <a:pPr lvl="0"/>
            <a:r>
              <a:rPr lang="fr-FR" dirty="0"/>
              <a:t>Date</a:t>
            </a:r>
          </a:p>
        </p:txBody>
      </p:sp>
      <p:pic>
        <p:nvPicPr>
          <p:cNvPr id="14" name="Picture 2" descr="https://lh5.googleusercontent.com/LR7EV68FnLlpvf9k-RIQJ-eD5C3k31B9ByLnd4xQ6hM_oi1lk7-VIbubPEAHXzShkhCi-lXDR2bNMQC7zSu1lFnheVULs7nlMlKXqZZUrHLQlG3xizIWzOfhhgVwDNqFWk4qITlN1V4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6588" y="-125139"/>
            <a:ext cx="1091672" cy="1091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Connecteur droit 3"/>
          <p:cNvCxnSpPr/>
          <p:nvPr userDrawn="1"/>
        </p:nvCxnSpPr>
        <p:spPr>
          <a:xfrm>
            <a:off x="9706701" y="0"/>
            <a:ext cx="9625" cy="86205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83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AEC475B-EDBD-4C4C-8D0D-A8DC80A624A6}"/>
              </a:ext>
            </a:extLst>
          </p:cNvPr>
          <p:cNvSpPr/>
          <p:nvPr userDrawn="1"/>
        </p:nvSpPr>
        <p:spPr>
          <a:xfrm>
            <a:off x="0" y="0"/>
            <a:ext cx="3892378" cy="845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i="0" dirty="0">
                <a:latin typeface="Arial Nova Light" panose="020B0304020202020204" pitchFamily="34" charset="0"/>
              </a:rPr>
              <a:t>September 26th, 2019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990788A-8A0E-4DAA-8236-9F21CC09E794}"/>
              </a:ext>
            </a:extLst>
          </p:cNvPr>
          <p:cNvSpPr/>
          <p:nvPr userDrawn="1"/>
        </p:nvSpPr>
        <p:spPr>
          <a:xfrm>
            <a:off x="8299621" y="0"/>
            <a:ext cx="3892378" cy="845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FDBD60A-C1EA-453C-97F5-1B5F90AB3530}"/>
              </a:ext>
            </a:extLst>
          </p:cNvPr>
          <p:cNvSpPr/>
          <p:nvPr userDrawn="1"/>
        </p:nvSpPr>
        <p:spPr>
          <a:xfrm>
            <a:off x="3892377" y="0"/>
            <a:ext cx="4407243" cy="8453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solidFill>
                  <a:schemeClr val="tx1"/>
                </a:solidFill>
                <a:latin typeface="Arial Nova Light" panose="020B0304020202020204" pitchFamily="34" charset="0"/>
                <a:cs typeface="Arial Nova Light" panose="020B0304020202020204" pitchFamily="34" charset="0"/>
              </a:rPr>
              <a:t>Project</a:t>
            </a:r>
            <a:r>
              <a:rPr lang="fr-FR" sz="2000" dirty="0">
                <a:solidFill>
                  <a:schemeClr val="tx1"/>
                </a:solidFill>
                <a:latin typeface="Arial Nova Light" panose="020B0304020202020204" pitchFamily="34" charset="0"/>
                <a:cs typeface="Arial Nova Light" panose="020B0304020202020204" pitchFamily="34" charset="0"/>
              </a:rPr>
              <a:t> </a:t>
            </a:r>
            <a:r>
              <a:rPr lang="fr-FR" sz="2000" b="1" dirty="0">
                <a:solidFill>
                  <a:schemeClr val="tx1"/>
                </a:solidFill>
                <a:latin typeface="Arial Nova Light" panose="020B0304020202020204" pitchFamily="34" charset="0"/>
                <a:cs typeface="Arial Nova Light" panose="020B0304020202020204" pitchFamily="34" charset="0"/>
              </a:rPr>
              <a:t>TOLOSAT</a:t>
            </a:r>
            <a:endParaRPr lang="en-US" sz="2000" b="1" dirty="0">
              <a:solidFill>
                <a:schemeClr val="tx1"/>
              </a:solidFill>
              <a:latin typeface="Arial Nova Light" panose="020B0304020202020204" pitchFamily="34" charset="0"/>
              <a:cs typeface="Arial Nova Light" panose="020B0304020202020204" pitchFamily="34" charset="0"/>
            </a:endParaRPr>
          </a:p>
        </p:txBody>
      </p:sp>
      <p:cxnSp>
        <p:nvCxnSpPr>
          <p:cNvPr id="7" name="Connecteur droit 3">
            <a:extLst>
              <a:ext uri="{FF2B5EF4-FFF2-40B4-BE49-F238E27FC236}">
                <a16:creationId xmlns:a16="http://schemas.microsoft.com/office/drawing/2014/main" id="{FCFF58C4-A598-4224-9EC6-0295B6008BCB}"/>
              </a:ext>
            </a:extLst>
          </p:cNvPr>
          <p:cNvCxnSpPr/>
          <p:nvPr userDrawn="1"/>
        </p:nvCxnSpPr>
        <p:spPr>
          <a:xfrm>
            <a:off x="9706701" y="0"/>
            <a:ext cx="9625" cy="86205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 5" descr="Une image contenant extérieur&#10;&#10;Description générée avec un niveau de confiance très élevé">
            <a:extLst>
              <a:ext uri="{FF2B5EF4-FFF2-40B4-BE49-F238E27FC236}">
                <a16:creationId xmlns:a16="http://schemas.microsoft.com/office/drawing/2014/main" id="{5810D1B8-2E79-4DB9-BD0E-787802644F5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8630" y="-55484"/>
            <a:ext cx="971965" cy="917535"/>
          </a:xfrm>
          <a:prstGeom prst="rect">
            <a:avLst/>
          </a:prstGeom>
        </p:spPr>
      </p:pic>
      <p:pic>
        <p:nvPicPr>
          <p:cNvPr id="9" name="Image 6">
            <a:extLst>
              <a:ext uri="{FF2B5EF4-FFF2-40B4-BE49-F238E27FC236}">
                <a16:creationId xmlns:a16="http://schemas.microsoft.com/office/drawing/2014/main" id="{83B82C0E-B6C7-4C6E-B223-5CC0F5F6DC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3150" y="-55484"/>
            <a:ext cx="917535" cy="917535"/>
          </a:xfrm>
          <a:prstGeom prst="rect">
            <a:avLst/>
          </a:prstGeom>
        </p:spPr>
      </p:pic>
      <p:pic>
        <p:nvPicPr>
          <p:cNvPr id="10" name="Picture 2" descr="https://lh5.googleusercontent.com/LR7EV68FnLlpvf9k-RIQJ-eD5C3k31B9ByLnd4xQ6hM_oi1lk7-VIbubPEAHXzShkhCi-lXDR2bNMQC7zSu1lFnheVULs7nlMlKXqZZUrHLQlG3xizIWzOfhhgVwDNqFWk4qITlN1V4">
            <a:extLst>
              <a:ext uri="{FF2B5EF4-FFF2-40B4-BE49-F238E27FC236}">
                <a16:creationId xmlns:a16="http://schemas.microsoft.com/office/drawing/2014/main" id="{02B70FDC-8AD9-4091-8B5D-35CD5BC4D47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6588" y="-125139"/>
            <a:ext cx="1091672" cy="1091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21EB98F-2D25-4B23-94F1-DBEAEB3C50B4}"/>
              </a:ext>
            </a:extLst>
          </p:cNvPr>
          <p:cNvSpPr/>
          <p:nvPr userDrawn="1"/>
        </p:nvSpPr>
        <p:spPr>
          <a:xfrm>
            <a:off x="0" y="3785777"/>
            <a:ext cx="3892378" cy="7256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C5B1C2A-0B37-48F7-93CC-1845CDE084B6}"/>
              </a:ext>
            </a:extLst>
          </p:cNvPr>
          <p:cNvSpPr/>
          <p:nvPr userDrawn="1"/>
        </p:nvSpPr>
        <p:spPr>
          <a:xfrm>
            <a:off x="8299621" y="3785776"/>
            <a:ext cx="3892378" cy="30722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DAAE53A-D90F-4BCD-B5D7-2E7645A1C72B}"/>
              </a:ext>
            </a:extLst>
          </p:cNvPr>
          <p:cNvSpPr/>
          <p:nvPr userDrawn="1"/>
        </p:nvSpPr>
        <p:spPr>
          <a:xfrm>
            <a:off x="2549769" y="3785777"/>
            <a:ext cx="5749851" cy="7256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Arial Nova Light" panose="020B0304020202020204" pitchFamily="34" charset="0"/>
              <a:cs typeface="Arial Nova Light" panose="020B0304020202020204" pitchFamily="34" charset="0"/>
            </a:endParaRP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ADE96B6-0CBF-4C68-9ADE-E931446ED2A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751992" y="3924978"/>
            <a:ext cx="5282346" cy="53181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fr-FR" dirty="0"/>
              <a:t>Subsystem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527BC52A-A673-4CD7-94C2-6EAD2F63BAE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365578" y="4802113"/>
            <a:ext cx="2582178" cy="129590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Person 1</a:t>
            </a:r>
          </a:p>
          <a:p>
            <a:pPr lvl="0"/>
            <a:r>
              <a:rPr lang="fr-FR" dirty="0"/>
              <a:t>Person 2</a:t>
            </a:r>
          </a:p>
          <a:p>
            <a:pPr lvl="0"/>
            <a:r>
              <a:rPr lang="fr-FR" dirty="0"/>
              <a:t>Person 3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182AEA4-B779-4F09-B410-8E4D2A4A00E6}"/>
              </a:ext>
            </a:extLst>
          </p:cNvPr>
          <p:cNvSpPr/>
          <p:nvPr userDrawn="1"/>
        </p:nvSpPr>
        <p:spPr>
          <a:xfrm>
            <a:off x="-2" y="4511444"/>
            <a:ext cx="8299621" cy="234655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1F829B9-3F3C-453E-B273-0E126F299A6F}"/>
              </a:ext>
            </a:extLst>
          </p:cNvPr>
          <p:cNvSpPr txBox="1"/>
          <p:nvPr userDrawn="1"/>
        </p:nvSpPr>
        <p:spPr>
          <a:xfrm>
            <a:off x="8677718" y="3963945"/>
            <a:ext cx="2773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chemeClr val="bg1"/>
                </a:solidFill>
              </a:rPr>
              <a:t>presented</a:t>
            </a:r>
            <a:r>
              <a:rPr lang="fr-FR" dirty="0">
                <a:solidFill>
                  <a:schemeClr val="bg1"/>
                </a:solidFill>
              </a:rPr>
              <a:t> by</a:t>
            </a:r>
          </a:p>
        </p:txBody>
      </p:sp>
      <p:sp>
        <p:nvSpPr>
          <p:cNvPr id="19" name="Espace réservé du numéro de diapositive 5">
            <a:extLst>
              <a:ext uri="{FF2B5EF4-FFF2-40B4-BE49-F238E27FC236}">
                <a16:creationId xmlns:a16="http://schemas.microsoft.com/office/drawing/2014/main" id="{5E511775-574D-4BF9-B492-279C2DC49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06922" y="6401420"/>
            <a:ext cx="1222732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  <a:latin typeface="Arial Nova Light" panose="020B0304020202020204" pitchFamily="34" charset="0"/>
                <a:cs typeface="Arial Nova Light" panose="020B0304020202020204" pitchFamily="34" charset="0"/>
              </a:defRPr>
            </a:lvl1pPr>
          </a:lstStyle>
          <a:p>
            <a:fld id="{9E937E72-11F5-44A2-9DC0-74EEC05A6D2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8EEC1CB-5531-46BE-9291-824B06FCBA9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19238" y="4873884"/>
            <a:ext cx="6515100" cy="1658086"/>
          </a:xfrm>
          <a:prstGeom prst="rect">
            <a:avLst/>
          </a:prstGeom>
        </p:spPr>
        <p:txBody>
          <a:bodyPr/>
          <a:lstStyle>
            <a:lvl1pPr marL="571500" indent="-571500">
              <a:buAutoNum type="romanUcPeriod"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Part I</a:t>
            </a:r>
          </a:p>
          <a:p>
            <a:pPr lvl="0"/>
            <a:r>
              <a:rPr lang="fr-FR" dirty="0"/>
              <a:t>Part II</a:t>
            </a:r>
          </a:p>
          <a:p>
            <a:pPr lvl="0"/>
            <a:r>
              <a:rPr lang="fr-FR" dirty="0"/>
              <a:t>Part III</a:t>
            </a:r>
          </a:p>
        </p:txBody>
      </p:sp>
    </p:spTree>
    <p:extLst>
      <p:ext uri="{BB962C8B-B14F-4D97-AF65-F5344CB8AC3E}">
        <p14:creationId xmlns:p14="http://schemas.microsoft.com/office/powerpoint/2010/main" val="2457701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r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FB037AB-4A66-4EAE-9FB1-662CC52AC4BA}"/>
              </a:ext>
            </a:extLst>
          </p:cNvPr>
          <p:cNvSpPr/>
          <p:nvPr userDrawn="1"/>
        </p:nvSpPr>
        <p:spPr>
          <a:xfrm>
            <a:off x="0" y="6309966"/>
            <a:ext cx="12192000" cy="5480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6C51E171-9D69-4EF7-A7CD-795196410CBC}"/>
              </a:ext>
            </a:extLst>
          </p:cNvPr>
          <p:cNvGrpSpPr/>
          <p:nvPr userDrawn="1"/>
        </p:nvGrpSpPr>
        <p:grpSpPr>
          <a:xfrm>
            <a:off x="9615638" y="-2664"/>
            <a:ext cx="2388623" cy="1231958"/>
            <a:chOff x="8967390" y="-2664"/>
            <a:chExt cx="3224610" cy="1231958"/>
          </a:xfrm>
        </p:grpSpPr>
        <p:sp>
          <p:nvSpPr>
            <p:cNvPr id="9" name="Parallélogramme 8">
              <a:extLst>
                <a:ext uri="{FF2B5EF4-FFF2-40B4-BE49-F238E27FC236}">
                  <a16:creationId xmlns:a16="http://schemas.microsoft.com/office/drawing/2014/main" id="{31941D54-8960-4DF0-8480-5AD1E0A4A8B3}"/>
                </a:ext>
              </a:extLst>
            </p:cNvPr>
            <p:cNvSpPr/>
            <p:nvPr userDrawn="1"/>
          </p:nvSpPr>
          <p:spPr>
            <a:xfrm>
              <a:off x="9355948" y="-2664"/>
              <a:ext cx="2836052" cy="882257"/>
            </a:xfrm>
            <a:prstGeom prst="parallelogram">
              <a:avLst>
                <a:gd name="adj" fmla="val 80306"/>
              </a:avLst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Parallélogramme 11">
              <a:extLst>
                <a:ext uri="{FF2B5EF4-FFF2-40B4-BE49-F238E27FC236}">
                  <a16:creationId xmlns:a16="http://schemas.microsoft.com/office/drawing/2014/main" id="{7E7E7C8A-8E48-48D0-AE1B-6538791686C6}"/>
                </a:ext>
              </a:extLst>
            </p:cNvPr>
            <p:cNvSpPr/>
            <p:nvPr userDrawn="1"/>
          </p:nvSpPr>
          <p:spPr>
            <a:xfrm>
              <a:off x="8967390" y="873710"/>
              <a:ext cx="2260953" cy="355584"/>
            </a:xfrm>
            <a:prstGeom prst="parallelogram">
              <a:avLst>
                <a:gd name="adj" fmla="val 80306"/>
              </a:avLst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700" dirty="0">
                  <a:solidFill>
                    <a:srgbClr val="C00000"/>
                  </a:solidFill>
                  <a:latin typeface="Arial Nova" panose="020B0504020202020204" pitchFamily="34" charset="0"/>
                </a:rPr>
                <a:t>TOLOSAT</a:t>
              </a:r>
              <a:endParaRPr lang="en-US" sz="1700" dirty="0">
                <a:solidFill>
                  <a:srgbClr val="C00000"/>
                </a:solidFill>
                <a:latin typeface="Arial Nova" panose="020B0504020202020204" pitchFamily="34" charset="0"/>
              </a:endParaRPr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7E4F59EC-0E6A-4643-93CA-F87449FACD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728" y="100094"/>
            <a:ext cx="8494508" cy="1129200"/>
          </a:xfrm>
          <a:prstGeom prst="rect">
            <a:avLst/>
          </a:prstGeom>
        </p:spPr>
        <p:txBody>
          <a:bodyPr anchor="ctr" anchorCtr="0"/>
          <a:lstStyle>
            <a:lvl1pPr algn="ctr">
              <a:defRPr sz="4000">
                <a:latin typeface="Arial Nova Light" panose="020B0304020202020204" pitchFamily="34" charset="0"/>
                <a:cs typeface="Arial Nova Light" panose="020B0304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5838F80-0A19-44AD-BA2C-E698689608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728" y="1487904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latin typeface="Arial Nova Light" panose="020B0304020202020204" pitchFamily="34" charset="0"/>
                <a:cs typeface="Arial Nova Light" panose="020B03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2DAA401-826A-4C5F-AD43-1F0AB89B4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06922" y="6401420"/>
            <a:ext cx="1222732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  <a:latin typeface="Arial Nova Light" panose="020B0304020202020204" pitchFamily="34" charset="0"/>
                <a:cs typeface="Arial Nova Light" panose="020B0304020202020204" pitchFamily="34" charset="0"/>
              </a:defRPr>
            </a:lvl1pPr>
          </a:lstStyle>
          <a:p>
            <a:fld id="{9E937E72-11F5-44A2-9DC0-74EEC05A6D2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Picture 2" descr="https://lh5.googleusercontent.com/DGltPXPb6ksRUWc8_-lXybtQmKntXr52mhVrwSyah73KY6mHdpky6A96vfpWEf4xp2DjNsbpCIlzhzglFYA-Cfa6w6ceKWXRKCMlwZAVei45pehQz_Itflyirn_POMoBD4cMkJupGAV4Byul1w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82" t="43661" r="25736" b="38899"/>
          <a:stretch/>
        </p:blipFill>
        <p:spPr bwMode="auto">
          <a:xfrm>
            <a:off x="8330304" y="6367101"/>
            <a:ext cx="399211" cy="511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https://lh5.googleusercontent.com/DGltPXPb6ksRUWc8_-lXybtQmKntXr52mhVrwSyah73KY6mHdpky6A96vfpWEf4xp2DjNsbpCIlzhzglFYA-Cfa6w6ceKWXRKCMlwZAVei45pehQz_Itflyirn_POMoBD4cMkJupGAV4Byul1w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89" t="6407" r="64756" b="58326"/>
          <a:stretch/>
        </p:blipFill>
        <p:spPr bwMode="auto">
          <a:xfrm rot="172654">
            <a:off x="11220632" y="214175"/>
            <a:ext cx="940563" cy="1250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https://lh5.googleusercontent.com/LR7EV68FnLlpvf9k-RIQJ-eD5C3k31B9ByLnd4xQ6hM_oi1lk7-VIbubPEAHXzShkhCi-lXDR2bNMQC7zSu1lFnheVULs7nlMlKXqZZUrHLQlG3xizIWzOfhhgVwDNqFWk4qITlN1V4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3628" y="-107372"/>
            <a:ext cx="1091672" cy="1091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0134C08-6863-43DA-81DA-CE025CBC0EF5}"/>
              </a:ext>
            </a:extLst>
          </p:cNvPr>
          <p:cNvSpPr txBox="1"/>
          <p:nvPr userDrawn="1"/>
        </p:nvSpPr>
        <p:spPr>
          <a:xfrm>
            <a:off x="5764669" y="6401420"/>
            <a:ext cx="2593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dirty="0">
                <a:solidFill>
                  <a:schemeClr val="bg1"/>
                </a:solidFill>
              </a:rPr>
              <a:t>ADCS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610F14-F1A4-424B-A74D-99054EE9C283}"/>
              </a:ext>
            </a:extLst>
          </p:cNvPr>
          <p:cNvSpPr txBox="1"/>
          <p:nvPr userDrawn="1"/>
        </p:nvSpPr>
        <p:spPr>
          <a:xfrm>
            <a:off x="989917" y="6438290"/>
            <a:ext cx="2778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September 26th, 2019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8E27046D-6B0E-4243-A87C-9635689BEE8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66529" y="5963453"/>
            <a:ext cx="5451475" cy="3257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fr-FR" dirty="0"/>
              <a:t>II. </a:t>
            </a:r>
            <a:r>
              <a:rPr lang="fr-FR" dirty="0" err="1"/>
              <a:t>Some</a:t>
            </a:r>
            <a:r>
              <a:rPr lang="fr-FR" dirty="0"/>
              <a:t> part in the </a:t>
            </a:r>
            <a:r>
              <a:rPr lang="fr-FR" dirty="0" err="1"/>
              <a:t>presentation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59974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r"/>
            <a:fld id="{00000000-1234-1234-1234-123412341234}" type="slidenum">
              <a:rPr lang="ca" smtClean="0"/>
              <a:pPr algn="r"/>
              <a:t>‹#›</a:t>
            </a:fld>
            <a:endParaRPr lang="ca"/>
          </a:p>
        </p:txBody>
      </p:sp>
    </p:spTree>
    <p:extLst>
      <p:ext uri="{BB962C8B-B14F-4D97-AF65-F5344CB8AC3E}">
        <p14:creationId xmlns:p14="http://schemas.microsoft.com/office/powerpoint/2010/main" val="3773849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4789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49" r:id="rId3"/>
    <p:sldLayoutId id="2147483652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50E1CF9-6FB9-471D-8546-AF18B0BFE6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/>
              <a:t>ADCS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266E3B-43CA-419D-82FC-737EF8C9FE3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fr-FR" dirty="0"/>
              <a:t>Cédric BELMANT</a:t>
            </a:r>
            <a:br>
              <a:rPr lang="fr-FR" dirty="0"/>
            </a:br>
            <a:r>
              <a:rPr lang="fr-FR" dirty="0"/>
              <a:t>Paula MARIN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A0FE19-1701-48DB-8FEB-1A584F352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37E72-11F5-44A2-9DC0-74EEC05A6D21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50C32F-22DB-403B-956C-FB15F7E299E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19238" y="4802113"/>
            <a:ext cx="6515100" cy="466212"/>
          </a:xfrm>
        </p:spPr>
        <p:txBody>
          <a:bodyPr/>
          <a:lstStyle/>
          <a:p>
            <a:pPr marL="0" indent="0" algn="ctr">
              <a:buNone/>
            </a:pPr>
            <a:r>
              <a:rPr lang="fr-FR" dirty="0"/>
              <a:t>Subsystem </a:t>
            </a:r>
            <a:r>
              <a:rPr lang="fr-FR" dirty="0" err="1"/>
              <a:t>overview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39213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1848746" y="100094"/>
            <a:ext cx="8494508" cy="1129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fr-FR" dirty="0"/>
              <a:t>What </a:t>
            </a:r>
            <a:r>
              <a:rPr lang="fr-FR" dirty="0" err="1"/>
              <a:t>is</a:t>
            </a:r>
            <a:r>
              <a:rPr lang="fr-FR" dirty="0"/>
              <a:t> AOCS ?</a:t>
            </a:r>
            <a:endParaRPr dirty="0"/>
          </a:p>
        </p:txBody>
      </p:sp>
      <p:sp>
        <p:nvSpPr>
          <p:cNvPr id="59" name="Google Shape;59;p13"/>
          <p:cNvSpPr txBox="1"/>
          <p:nvPr/>
        </p:nvSpPr>
        <p:spPr>
          <a:xfrm>
            <a:off x="746020" y="981169"/>
            <a:ext cx="8026124" cy="2115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fr-FR" sz="2000" b="1" dirty="0"/>
              <a:t>AOCS</a:t>
            </a:r>
            <a:r>
              <a:rPr lang="fr-FR" sz="2000" dirty="0"/>
              <a:t> = Attitude and </a:t>
            </a:r>
            <a:r>
              <a:rPr lang="fr-FR" sz="2000" dirty="0" err="1"/>
              <a:t>Orbit</a:t>
            </a:r>
            <a:r>
              <a:rPr lang="fr-FR" sz="2000" dirty="0"/>
              <a:t> Control Subsystem</a:t>
            </a:r>
          </a:p>
          <a:p>
            <a:pPr>
              <a:lnSpc>
                <a:spcPct val="150000"/>
              </a:lnSpc>
            </a:pPr>
            <a:r>
              <a:rPr lang="fr-FR" sz="2000" dirty="0"/>
              <a:t>No </a:t>
            </a:r>
            <a:r>
              <a:rPr lang="fr-FR" sz="2000" dirty="0" err="1"/>
              <a:t>orbit</a:t>
            </a:r>
            <a:r>
              <a:rPr lang="fr-FR" sz="2000" dirty="0"/>
              <a:t> control                     only attitude control (ADCS)</a:t>
            </a:r>
            <a:endParaRPr sz="2000" dirty="0"/>
          </a:p>
        </p:txBody>
      </p:sp>
      <p:sp>
        <p:nvSpPr>
          <p:cNvPr id="62" name="Google Shape;62;p13"/>
          <p:cNvSpPr txBox="1"/>
          <p:nvPr/>
        </p:nvSpPr>
        <p:spPr>
          <a:xfrm>
            <a:off x="746020" y="2110369"/>
            <a:ext cx="5862044" cy="165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fr-FR" sz="2000" b="1" dirty="0"/>
              <a:t>Two main objectives</a:t>
            </a:r>
            <a:r>
              <a:rPr lang="ca" sz="2000" b="1" dirty="0"/>
              <a:t>:</a:t>
            </a:r>
            <a:endParaRPr sz="2000" b="1" dirty="0"/>
          </a:p>
          <a:p>
            <a:pPr marL="609585" indent="-423323">
              <a:buSzPts val="1400"/>
              <a:buChar char="●"/>
            </a:pPr>
            <a:r>
              <a:rPr lang="ca" sz="2000" dirty="0"/>
              <a:t>Detumbling (</a:t>
            </a:r>
            <a:r>
              <a:rPr lang="fr-FR" sz="2000" dirty="0" err="1"/>
              <a:t>keep</a:t>
            </a:r>
            <a:r>
              <a:rPr lang="fr-FR" sz="2000" dirty="0"/>
              <a:t> the satellite </a:t>
            </a:r>
            <a:r>
              <a:rPr lang="fr-FR" sz="2000" dirty="0" err="1"/>
              <a:t>safe</a:t>
            </a:r>
            <a:r>
              <a:rPr lang="fr-FR" sz="2000" dirty="0"/>
              <a:t>)</a:t>
            </a:r>
            <a:endParaRPr sz="2000" dirty="0"/>
          </a:p>
          <a:p>
            <a:pPr marL="609585" indent="-423323">
              <a:buSzPts val="1400"/>
              <a:buChar char="●"/>
            </a:pPr>
            <a:r>
              <a:rPr lang="ca" sz="2000" dirty="0"/>
              <a:t>Mission (</a:t>
            </a:r>
            <a:r>
              <a:rPr lang="fr-FR" sz="2000" dirty="0" err="1"/>
              <a:t>pointing</a:t>
            </a:r>
            <a:r>
              <a:rPr lang="fr-FR" sz="2000" dirty="0"/>
              <a:t>)</a:t>
            </a:r>
            <a:endParaRPr sz="2000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F23AF96-132D-4D0B-9E50-62204A60FD13}"/>
              </a:ext>
            </a:extLst>
          </p:cNvPr>
          <p:cNvCxnSpPr>
            <a:cxnSpLocks/>
          </p:cNvCxnSpPr>
          <p:nvPr/>
        </p:nvCxnSpPr>
        <p:spPr>
          <a:xfrm>
            <a:off x="2739041" y="1836947"/>
            <a:ext cx="7966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9106D11-5701-4F03-B4CA-29D46853F7D9}"/>
              </a:ext>
            </a:extLst>
          </p:cNvPr>
          <p:cNvSpPr/>
          <p:nvPr/>
        </p:nvSpPr>
        <p:spPr>
          <a:xfrm>
            <a:off x="8772144" y="3859551"/>
            <a:ext cx="2889504" cy="1341120"/>
          </a:xfrm>
          <a:prstGeom prst="roundRect">
            <a:avLst/>
          </a:prstGeom>
          <a:solidFill>
            <a:srgbClr val="FF575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Hardware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8CD2E4DF-702B-4497-A503-4452072248E8}"/>
              </a:ext>
            </a:extLst>
          </p:cNvPr>
          <p:cNvSpPr/>
          <p:nvPr/>
        </p:nvSpPr>
        <p:spPr>
          <a:xfrm>
            <a:off x="4359794" y="3859551"/>
            <a:ext cx="2900541" cy="134112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Software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3C1E3DAF-1EE6-48FE-9C65-206625488796}"/>
              </a:ext>
            </a:extLst>
          </p:cNvPr>
          <p:cNvSpPr/>
          <p:nvPr/>
        </p:nvSpPr>
        <p:spPr>
          <a:xfrm>
            <a:off x="787538" y="3859551"/>
            <a:ext cx="2889504" cy="134112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Theoretical</a:t>
            </a:r>
            <a:r>
              <a:rPr lang="fr-FR" dirty="0"/>
              <a:t> model</a:t>
            </a:r>
          </a:p>
        </p:txBody>
      </p:sp>
      <p:sp>
        <p:nvSpPr>
          <p:cNvPr id="9" name="Arrow: Left-Right 8">
            <a:extLst>
              <a:ext uri="{FF2B5EF4-FFF2-40B4-BE49-F238E27FC236}">
                <a16:creationId xmlns:a16="http://schemas.microsoft.com/office/drawing/2014/main" id="{B00CDFCE-3FEC-49A7-81DB-02AFD66A22E6}"/>
              </a:ext>
            </a:extLst>
          </p:cNvPr>
          <p:cNvSpPr/>
          <p:nvPr/>
        </p:nvSpPr>
        <p:spPr>
          <a:xfrm>
            <a:off x="7565136" y="4328160"/>
            <a:ext cx="1030224" cy="37185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985D0AE-564B-424C-A3A0-FC0138C2597E}"/>
              </a:ext>
            </a:extLst>
          </p:cNvPr>
          <p:cNvCxnSpPr>
            <a:cxnSpLocks/>
          </p:cNvCxnSpPr>
          <p:nvPr/>
        </p:nvCxnSpPr>
        <p:spPr>
          <a:xfrm>
            <a:off x="4053840" y="3584448"/>
            <a:ext cx="0" cy="27188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ight Brace 12">
            <a:extLst>
              <a:ext uri="{FF2B5EF4-FFF2-40B4-BE49-F238E27FC236}">
                <a16:creationId xmlns:a16="http://schemas.microsoft.com/office/drawing/2014/main" id="{E380783D-75F4-4FB2-AB9D-312AA53199D4}"/>
              </a:ext>
            </a:extLst>
          </p:cNvPr>
          <p:cNvSpPr/>
          <p:nvPr/>
        </p:nvSpPr>
        <p:spPr>
          <a:xfrm rot="5400000">
            <a:off x="7887363" y="1890252"/>
            <a:ext cx="293178" cy="7255394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DBF303B-D354-4070-80AC-67E54F8B86A8}"/>
              </a:ext>
            </a:extLst>
          </p:cNvPr>
          <p:cNvSpPr txBox="1"/>
          <p:nvPr/>
        </p:nvSpPr>
        <p:spPr>
          <a:xfrm>
            <a:off x="6378888" y="5778788"/>
            <a:ext cx="331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Physical model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45F29B2-F5C0-48C0-9377-87445353C64A}"/>
              </a:ext>
            </a:extLst>
          </p:cNvPr>
          <p:cNvSpPr txBox="1"/>
          <p:nvPr/>
        </p:nvSpPr>
        <p:spPr>
          <a:xfrm>
            <a:off x="1226451" y="5275235"/>
            <a:ext cx="27664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dirty="0">
                <a:solidFill>
                  <a:schemeClr val="accent6">
                    <a:lumMod val="50000"/>
                  </a:schemeClr>
                </a:solidFill>
              </a:rPr>
              <a:t>Simulations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dirty="0">
                <a:solidFill>
                  <a:schemeClr val="accent6">
                    <a:lumMod val="50000"/>
                  </a:schemeClr>
                </a:solidFill>
              </a:rPr>
              <a:t>Control </a:t>
            </a:r>
            <a:r>
              <a:rPr lang="fr-FR" dirty="0" err="1">
                <a:solidFill>
                  <a:schemeClr val="accent6">
                    <a:lumMod val="50000"/>
                  </a:schemeClr>
                </a:solidFill>
              </a:rPr>
              <a:t>law</a:t>
            </a:r>
            <a:r>
              <a:rPr lang="fr-FR" dirty="0">
                <a:solidFill>
                  <a:schemeClr val="accent6">
                    <a:lumMod val="50000"/>
                  </a:schemeClr>
                </a:solidFill>
              </a:rPr>
              <a:t> (command)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dirty="0">
                <a:solidFill>
                  <a:schemeClr val="accent6">
                    <a:lumMod val="50000"/>
                  </a:schemeClr>
                </a:solidFill>
              </a:rPr>
              <a:t>ADCS design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ABE265E-F7BC-44DE-873E-2C3B96776491}"/>
              </a:ext>
            </a:extLst>
          </p:cNvPr>
          <p:cNvSpPr txBox="1"/>
          <p:nvPr/>
        </p:nvSpPr>
        <p:spPr>
          <a:xfrm>
            <a:off x="1095388" y="3370189"/>
            <a:ext cx="2273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DEFINE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8494575-3AA7-4AD3-BF03-1D4A57652760}"/>
              </a:ext>
            </a:extLst>
          </p:cNvPr>
          <p:cNvSpPr txBox="1"/>
          <p:nvPr/>
        </p:nvSpPr>
        <p:spPr>
          <a:xfrm>
            <a:off x="6825628" y="3375970"/>
            <a:ext cx="2273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IMPLEMENT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CBD98A8-D71F-437A-A8F9-9B01B26A6FCB}"/>
              </a:ext>
            </a:extLst>
          </p:cNvPr>
          <p:cNvCxnSpPr/>
          <p:nvPr/>
        </p:nvCxnSpPr>
        <p:spPr>
          <a:xfrm>
            <a:off x="2739041" y="3554855"/>
            <a:ext cx="8697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825AB90-1A16-4626-A4CF-4F7AD087D256}"/>
              </a:ext>
            </a:extLst>
          </p:cNvPr>
          <p:cNvCxnSpPr>
            <a:cxnSpLocks/>
          </p:cNvCxnSpPr>
          <p:nvPr/>
        </p:nvCxnSpPr>
        <p:spPr>
          <a:xfrm flipH="1">
            <a:off x="752116" y="3543550"/>
            <a:ext cx="9978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3B921C2-AB5D-4DE6-B601-DB695C9AE9CC}"/>
              </a:ext>
            </a:extLst>
          </p:cNvPr>
          <p:cNvCxnSpPr>
            <a:cxnSpLocks/>
          </p:cNvCxnSpPr>
          <p:nvPr/>
        </p:nvCxnSpPr>
        <p:spPr>
          <a:xfrm>
            <a:off x="8772144" y="3531358"/>
            <a:ext cx="27858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5A3A37F-A672-4111-A31B-396E963B27F4}"/>
              </a:ext>
            </a:extLst>
          </p:cNvPr>
          <p:cNvCxnSpPr>
            <a:cxnSpLocks/>
          </p:cNvCxnSpPr>
          <p:nvPr/>
        </p:nvCxnSpPr>
        <p:spPr>
          <a:xfrm flipH="1">
            <a:off x="4353698" y="3533132"/>
            <a:ext cx="29005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8" grpId="0" animBg="1"/>
      <p:bldP spid="19" grpId="0" animBg="1"/>
      <p:bldP spid="9" grpId="0" animBg="1"/>
      <p:bldP spid="13" grpId="0" animBg="1"/>
      <p:bldP spid="14" grpId="0"/>
      <p:bldP spid="17" grpId="0"/>
      <p:bldP spid="20" grpId="0"/>
      <p:bldP spid="3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1842792" y="100094"/>
            <a:ext cx="8494508" cy="1129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fr-FR" dirty="0" err="1"/>
              <a:t>Until</a:t>
            </a:r>
            <a:r>
              <a:rPr lang="fr-FR" dirty="0"/>
              <a:t> </a:t>
            </a:r>
            <a:r>
              <a:rPr lang="fr-FR" dirty="0" err="1"/>
              <a:t>now</a:t>
            </a:r>
            <a:endParaRPr dirty="0"/>
          </a:p>
        </p:txBody>
      </p:sp>
      <p:sp>
        <p:nvSpPr>
          <p:cNvPr id="59" name="Google Shape;59;p13"/>
          <p:cNvSpPr txBox="1"/>
          <p:nvPr/>
        </p:nvSpPr>
        <p:spPr>
          <a:xfrm>
            <a:off x="746019" y="1956529"/>
            <a:ext cx="11305771" cy="255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dirty="0"/>
              <a:t>Simulation </a:t>
            </a:r>
            <a:r>
              <a:rPr lang="fr-FR" sz="2000" dirty="0" err="1"/>
              <a:t>is</a:t>
            </a:r>
            <a:r>
              <a:rPr lang="fr-FR" sz="2000" dirty="0"/>
              <a:t> </a:t>
            </a:r>
            <a:r>
              <a:rPr lang="fr-FR" sz="2000" dirty="0" err="1"/>
              <a:t>functionning</a:t>
            </a:r>
            <a:r>
              <a:rPr lang="fr-FR" sz="2000" dirty="0"/>
              <a:t> </a:t>
            </a:r>
            <a:r>
              <a:rPr lang="fr-FR" sz="2000" dirty="0" err="1"/>
              <a:t>properly</a:t>
            </a:r>
            <a:endParaRPr lang="fr-FR" sz="20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dirty="0"/>
              <a:t>A command (</a:t>
            </a:r>
            <a:r>
              <a:rPr lang="fr-FR" sz="2000" dirty="0" err="1"/>
              <a:t>Bdot</a:t>
            </a:r>
            <a:r>
              <a:rPr lang="fr-FR" sz="2000" dirty="0"/>
              <a:t>) has been </a:t>
            </a:r>
            <a:r>
              <a:rPr lang="fr-FR" sz="2000" dirty="0" err="1"/>
              <a:t>tested</a:t>
            </a:r>
            <a:r>
              <a:rPr lang="fr-FR" sz="2000" dirty="0"/>
              <a:t> for </a:t>
            </a:r>
            <a:r>
              <a:rPr lang="fr-FR" sz="2000" dirty="0" err="1"/>
              <a:t>detumbling</a:t>
            </a:r>
            <a:r>
              <a:rPr lang="fr-FR" sz="2000" dirty="0"/>
              <a:t>, </a:t>
            </a:r>
            <a:r>
              <a:rPr lang="fr-FR" sz="2000" dirty="0" err="1"/>
              <a:t>everything</a:t>
            </a:r>
            <a:r>
              <a:rPr lang="fr-FR" sz="2000" dirty="0"/>
              <a:t> OK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dirty="0" err="1"/>
              <a:t>Comparison</a:t>
            </a:r>
            <a:r>
              <a:rPr lang="fr-FR" sz="2000" dirty="0"/>
              <a:t> of the magnitude of </a:t>
            </a:r>
            <a:r>
              <a:rPr lang="fr-FR" sz="2000" dirty="0" err="1"/>
              <a:t>external</a:t>
            </a:r>
            <a:r>
              <a:rPr lang="fr-FR" sz="2000" dirty="0"/>
              <a:t> torques for </a:t>
            </a:r>
            <a:r>
              <a:rPr lang="fr-FR" sz="2000" dirty="0" err="1"/>
              <a:t>our</a:t>
            </a:r>
            <a:r>
              <a:rPr lang="fr-FR" sz="2000" dirty="0"/>
              <a:t> </a:t>
            </a:r>
            <a:r>
              <a:rPr lang="fr-FR" sz="2000" dirty="0" err="1"/>
              <a:t>orbit</a:t>
            </a:r>
            <a:r>
              <a:rPr lang="fr-FR" sz="2000" dirty="0"/>
              <a:t> (ISS) with </a:t>
            </a:r>
            <a:r>
              <a:rPr lang="fr-FR" sz="2000" dirty="0" err="1"/>
              <a:t>that</a:t>
            </a:r>
            <a:r>
              <a:rPr lang="fr-FR" sz="2000" dirty="0"/>
              <a:t> of </a:t>
            </a:r>
            <a:r>
              <a:rPr lang="fr-FR" sz="2000" dirty="0" err="1"/>
              <a:t>actuators</a:t>
            </a:r>
            <a:endParaRPr lang="fr-FR" sz="20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dirty="0" err="1"/>
              <a:t>We</a:t>
            </a:r>
            <a:r>
              <a:rPr lang="fr-FR" sz="2000" dirty="0"/>
              <a:t> </a:t>
            </a:r>
            <a:r>
              <a:rPr lang="fr-FR" sz="2000" dirty="0" err="1"/>
              <a:t>concluded</a:t>
            </a:r>
            <a:r>
              <a:rPr lang="fr-FR" sz="2000" dirty="0"/>
              <a:t> </a:t>
            </a:r>
            <a:r>
              <a:rPr lang="fr-FR" sz="2000" dirty="0" err="1"/>
              <a:t>that</a:t>
            </a:r>
            <a:r>
              <a:rPr lang="fr-FR" sz="2000" dirty="0"/>
              <a:t> the mission should </a:t>
            </a:r>
            <a:r>
              <a:rPr lang="fr-FR" sz="2000" dirty="0" err="1"/>
              <a:t>be</a:t>
            </a:r>
            <a:r>
              <a:rPr lang="fr-FR" sz="2000" dirty="0"/>
              <a:t> </a:t>
            </a:r>
            <a:r>
              <a:rPr lang="fr-FR" sz="2000" dirty="0" err="1"/>
              <a:t>feasible</a:t>
            </a:r>
            <a:r>
              <a:rPr lang="fr-FR" sz="2000" dirty="0"/>
              <a:t> with a </a:t>
            </a:r>
            <a:r>
              <a:rPr lang="fr-FR" sz="2000" dirty="0" err="1"/>
              <a:t>magnetorquer</a:t>
            </a:r>
            <a:r>
              <a:rPr lang="fr-FR" sz="2000" dirty="0"/>
              <a:t>, and </a:t>
            </a:r>
            <a:r>
              <a:rPr lang="fr-FR" sz="2000" dirty="0" err="1"/>
              <a:t>possibly</a:t>
            </a:r>
            <a:r>
              <a:rPr lang="fr-FR" sz="2000" dirty="0"/>
              <a:t> an </a:t>
            </a:r>
            <a:r>
              <a:rPr lang="fr-FR" sz="2000" dirty="0" err="1"/>
              <a:t>inertia</a:t>
            </a:r>
            <a:r>
              <a:rPr lang="fr-FR" sz="2000" dirty="0"/>
              <a:t> </a:t>
            </a:r>
            <a:r>
              <a:rPr lang="fr-FR" sz="2000" dirty="0" err="1"/>
              <a:t>wheel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1293033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24740BE-8000-489E-A4A2-D83B150B4CC0}"/>
              </a:ext>
            </a:extLst>
          </p:cNvPr>
          <p:cNvSpPr/>
          <p:nvPr/>
        </p:nvSpPr>
        <p:spPr>
          <a:xfrm>
            <a:off x="1622690" y="3670883"/>
            <a:ext cx="3857614" cy="1612675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1842792" y="100094"/>
            <a:ext cx="8494508" cy="1129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fr-FR" dirty="0"/>
              <a:t>Future </a:t>
            </a:r>
            <a:r>
              <a:rPr lang="fr-FR" dirty="0" err="1"/>
              <a:t>work</a:t>
            </a:r>
            <a:endParaRPr dirty="0"/>
          </a:p>
        </p:txBody>
      </p:sp>
      <p:sp>
        <p:nvSpPr>
          <p:cNvPr id="59" name="Google Shape;59;p13"/>
          <p:cNvSpPr txBox="1"/>
          <p:nvPr/>
        </p:nvSpPr>
        <p:spPr>
          <a:xfrm>
            <a:off x="746019" y="1251580"/>
            <a:ext cx="9257517" cy="112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dirty="0"/>
              <a:t>Work on simulation and software/hardware (2 teams)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dirty="0" err="1"/>
              <a:t>Currently</a:t>
            </a:r>
            <a:r>
              <a:rPr lang="fr-FR" sz="2000" dirty="0"/>
              <a:t> 3 people in ADCS, </a:t>
            </a:r>
            <a:r>
              <a:rPr lang="fr-FR" sz="2000" dirty="0" err="1"/>
              <a:t>we</a:t>
            </a:r>
            <a:r>
              <a:rPr lang="fr-FR" sz="2000" dirty="0"/>
              <a:t> </a:t>
            </a:r>
            <a:r>
              <a:rPr lang="fr-FR" sz="2000" dirty="0" err="1"/>
              <a:t>estimate</a:t>
            </a:r>
            <a:r>
              <a:rPr lang="fr-FR" sz="2000" dirty="0"/>
              <a:t> </a:t>
            </a:r>
            <a:r>
              <a:rPr lang="fr-FR" sz="2000" dirty="0" err="1"/>
              <a:t>that</a:t>
            </a:r>
            <a:r>
              <a:rPr lang="fr-FR" sz="2000" dirty="0"/>
              <a:t> a total of 6-7 people would </a:t>
            </a:r>
            <a:r>
              <a:rPr lang="fr-FR" sz="2000" dirty="0" err="1"/>
              <a:t>be</a:t>
            </a:r>
            <a:r>
              <a:rPr lang="fr-FR" sz="2000" dirty="0"/>
              <a:t> </a:t>
            </a:r>
            <a:r>
              <a:rPr lang="fr-FR" sz="2000" dirty="0" err="1"/>
              <a:t>great</a:t>
            </a:r>
            <a:endParaRPr lang="fr-FR" sz="2000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192F125-1235-4860-B2C7-45BCCB9B206C}"/>
              </a:ext>
            </a:extLst>
          </p:cNvPr>
          <p:cNvSpPr/>
          <p:nvPr/>
        </p:nvSpPr>
        <p:spPr>
          <a:xfrm>
            <a:off x="1622690" y="3021169"/>
            <a:ext cx="3857614" cy="2915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Theoretical</a:t>
            </a:r>
            <a:r>
              <a:rPr lang="fr-FR" dirty="0"/>
              <a:t> model &amp; design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7A8A8DC-DBD6-446E-9B9D-041025BA063D}"/>
              </a:ext>
            </a:extLst>
          </p:cNvPr>
          <p:cNvSpPr/>
          <p:nvPr/>
        </p:nvSpPr>
        <p:spPr>
          <a:xfrm>
            <a:off x="6523874" y="3021169"/>
            <a:ext cx="3857614" cy="29158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Software &amp; Hardware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8B26135-1D92-42D2-A574-51D8FBA908C0}"/>
              </a:ext>
            </a:extLst>
          </p:cNvPr>
          <p:cNvGrpSpPr/>
          <p:nvPr/>
        </p:nvGrpSpPr>
        <p:grpSpPr>
          <a:xfrm>
            <a:off x="1731264" y="3723446"/>
            <a:ext cx="3663696" cy="1754592"/>
            <a:chOff x="1353312" y="3429000"/>
            <a:chExt cx="3663696" cy="1754592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1D9949C-44CF-4FEC-85B1-D5611BA9F592}"/>
                </a:ext>
              </a:extLst>
            </p:cNvPr>
            <p:cNvSpPr txBox="1"/>
            <p:nvPr/>
          </p:nvSpPr>
          <p:spPr>
            <a:xfrm>
              <a:off x="1353312" y="3429000"/>
              <a:ext cx="32064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Fields </a:t>
              </a:r>
              <a:r>
                <a:rPr lang="fr-FR" dirty="0" err="1"/>
                <a:t>involved</a:t>
              </a:r>
              <a:r>
                <a:rPr lang="fr-FR" dirty="0"/>
                <a:t> :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029D2FC-B74C-436D-84A3-652CDD37BDAA}"/>
                </a:ext>
              </a:extLst>
            </p:cNvPr>
            <p:cNvSpPr txBox="1"/>
            <p:nvPr/>
          </p:nvSpPr>
          <p:spPr>
            <a:xfrm>
              <a:off x="1361208" y="3860153"/>
              <a:ext cx="365580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fr-FR" sz="1600" dirty="0"/>
                <a:t>control </a:t>
              </a:r>
              <a:r>
                <a:rPr lang="fr-FR" sz="1600" dirty="0" err="1"/>
                <a:t>theory</a:t>
              </a:r>
              <a:r>
                <a:rPr lang="fr-FR" sz="1600" dirty="0"/>
                <a:t> (mathematics)</a:t>
              </a:r>
            </a:p>
            <a:p>
              <a:pPr marL="285750" indent="-285750">
                <a:buFontTx/>
                <a:buChar char="-"/>
              </a:pPr>
              <a:r>
                <a:rPr lang="fr-FR" sz="1600" dirty="0"/>
                <a:t>attitude </a:t>
              </a:r>
              <a:r>
                <a:rPr lang="fr-FR" sz="1600" dirty="0" err="1"/>
                <a:t>dynamics</a:t>
              </a:r>
              <a:r>
                <a:rPr lang="fr-FR" sz="1600" dirty="0"/>
                <a:t> &amp; </a:t>
              </a:r>
              <a:r>
                <a:rPr lang="fr-FR" sz="1600" dirty="0" err="1"/>
                <a:t>representation</a:t>
              </a:r>
              <a:r>
                <a:rPr lang="fr-FR" sz="1600" dirty="0"/>
                <a:t> (</a:t>
              </a:r>
              <a:r>
                <a:rPr lang="fr-FR" sz="1600" dirty="0" err="1"/>
                <a:t>kinematics</a:t>
              </a:r>
              <a:r>
                <a:rPr lang="fr-FR" sz="1600" dirty="0"/>
                <a:t>, quaternions)</a:t>
              </a:r>
            </a:p>
            <a:p>
              <a:pPr marL="285750" indent="-285750">
                <a:buFontTx/>
                <a:buChar char="-"/>
              </a:pPr>
              <a:r>
                <a:rPr lang="fr-FR" sz="1600" dirty="0"/>
                <a:t>MATLAB/Python </a:t>
              </a:r>
              <a:r>
                <a:rPr lang="fr-FR" sz="1600" dirty="0" err="1"/>
                <a:t>programming</a:t>
              </a:r>
              <a:endParaRPr lang="fr-FR" sz="1600" dirty="0"/>
            </a:p>
            <a:p>
              <a:endParaRPr lang="fr-FR" sz="1600" dirty="0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9AD71655-289C-45A8-AC8A-5AE0B5F180EB}"/>
              </a:ext>
            </a:extLst>
          </p:cNvPr>
          <p:cNvSpPr txBox="1"/>
          <p:nvPr/>
        </p:nvSpPr>
        <p:spPr>
          <a:xfrm>
            <a:off x="6675120" y="3763812"/>
            <a:ext cx="3206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Fields </a:t>
            </a:r>
            <a:r>
              <a:rPr lang="fr-FR" dirty="0" err="1"/>
              <a:t>involved</a:t>
            </a:r>
            <a:r>
              <a:rPr lang="fr-FR" dirty="0"/>
              <a:t> 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627FE33-CD65-46C6-8530-098D39DE1C95}"/>
              </a:ext>
            </a:extLst>
          </p:cNvPr>
          <p:cNvSpPr txBox="1"/>
          <p:nvPr/>
        </p:nvSpPr>
        <p:spPr>
          <a:xfrm>
            <a:off x="6746607" y="4190314"/>
            <a:ext cx="3655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sz="1600" dirty="0" err="1"/>
              <a:t>embedded</a:t>
            </a:r>
            <a:r>
              <a:rPr lang="fr-FR" sz="1600" dirty="0"/>
              <a:t> </a:t>
            </a:r>
            <a:r>
              <a:rPr lang="fr-FR" sz="1600" dirty="0" err="1"/>
              <a:t>systems</a:t>
            </a:r>
            <a:endParaRPr lang="fr-FR" sz="1600" dirty="0"/>
          </a:p>
          <a:p>
            <a:pPr marL="285750" indent="-285750">
              <a:buFontTx/>
              <a:buChar char="-"/>
            </a:pPr>
            <a:r>
              <a:rPr lang="fr-FR" sz="1600" dirty="0" err="1"/>
              <a:t>electronics</a:t>
            </a:r>
            <a:endParaRPr lang="fr-FR" sz="1600" dirty="0"/>
          </a:p>
          <a:p>
            <a:pPr marL="285750" indent="-285750">
              <a:buFontTx/>
              <a:buChar char="-"/>
            </a:pPr>
            <a:r>
              <a:rPr lang="fr-FR" sz="1600" dirty="0" err="1"/>
              <a:t>low</a:t>
            </a:r>
            <a:r>
              <a:rPr lang="fr-FR" sz="1600" dirty="0"/>
              <a:t>-level </a:t>
            </a:r>
            <a:r>
              <a:rPr lang="fr-FR" sz="1600" dirty="0" err="1"/>
              <a:t>programming</a:t>
            </a:r>
            <a:r>
              <a:rPr lang="fr-FR" sz="1600" dirty="0"/>
              <a:t> (</a:t>
            </a:r>
            <a:r>
              <a:rPr lang="fr-FR" sz="1600" dirty="0" err="1"/>
              <a:t>probably</a:t>
            </a:r>
            <a:r>
              <a:rPr lang="fr-FR" sz="1600" dirty="0"/>
              <a:t> C)</a:t>
            </a:r>
          </a:p>
          <a:p>
            <a:endParaRPr lang="fr-FR" sz="1600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FDE36A8-A0F9-43A0-B23B-019C652E330E}"/>
              </a:ext>
            </a:extLst>
          </p:cNvPr>
          <p:cNvSpPr/>
          <p:nvPr/>
        </p:nvSpPr>
        <p:spPr>
          <a:xfrm>
            <a:off x="6523874" y="3670882"/>
            <a:ext cx="3857614" cy="1612675"/>
          </a:xfrm>
          <a:prstGeom prst="round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A1A5E8A-1005-4CA7-A901-D99F6FCCEA4F}"/>
              </a:ext>
            </a:extLst>
          </p:cNvPr>
          <p:cNvCxnSpPr>
            <a:cxnSpLocks/>
          </p:cNvCxnSpPr>
          <p:nvPr/>
        </p:nvCxnSpPr>
        <p:spPr>
          <a:xfrm>
            <a:off x="6004560" y="2874865"/>
            <a:ext cx="0" cy="3330863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413800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515</TotalTime>
  <Words>180</Words>
  <Application>Microsoft Office PowerPoint</Application>
  <PresentationFormat>Widescreen</PresentationFormat>
  <Paragraphs>37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Arial Nova</vt:lpstr>
      <vt:lpstr>Arial Nova Light</vt:lpstr>
      <vt:lpstr>Calibri</vt:lpstr>
      <vt:lpstr>Calibri Light</vt:lpstr>
      <vt:lpstr>Wingdings</vt:lpstr>
      <vt:lpstr>Thème Office</vt:lpstr>
      <vt:lpstr>PowerPoint Presentation</vt:lpstr>
      <vt:lpstr>What is AOCS ?</vt:lpstr>
      <vt:lpstr>Until now</vt:lpstr>
      <vt:lpstr>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Cédric BELMANT</dc:creator>
  <cp:lastModifiedBy>Cédric BELMANT</cp:lastModifiedBy>
  <cp:revision>320</cp:revision>
  <dcterms:created xsi:type="dcterms:W3CDTF">2018-09-16T11:03:03Z</dcterms:created>
  <dcterms:modified xsi:type="dcterms:W3CDTF">2019-09-26T15:08:01Z</dcterms:modified>
</cp:coreProperties>
</file>