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4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4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C2287B-A08E-4A9E-A204-5A986B061C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1CB61-DF8A-41AA-B68B-4266D3AC3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D1B3A-46F9-49FD-AD10-AFD7DDBFFFE7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929-7DA1-4A27-B680-85E56C6851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158B7-8927-4AB2-8E7B-A5A3B72348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1A0C4-EEA3-4DD3-9096-2BCD621A3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75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2DE9-54A9-4CA7-91F3-710D21D0B6EC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40C6-55FD-4582-9863-61F46F8DB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DFC5F3-BDE9-4C47-B29D-1E7EF3B0CB6A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55A2C-6DC0-42CF-8BED-5DD7424ED665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514EDC0-5B5E-49A1-9FBC-EC3FCB564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7A5FE8-6DAC-44C8-85CC-4966121CD0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sp>
        <p:nvSpPr>
          <p:cNvPr id="10" name="Espace réservé de la date 2">
            <a:extLst>
              <a:ext uri="{FF2B5EF4-FFF2-40B4-BE49-F238E27FC236}">
                <a16:creationId xmlns:a16="http://schemas.microsoft.com/office/drawing/2014/main" id="{377EB69A-5AC6-4363-989F-DF7DE9286C71}"/>
              </a:ext>
            </a:extLst>
          </p:cNvPr>
          <p:cNvSpPr txBox="1">
            <a:spLocks/>
          </p:cNvSpPr>
          <p:nvPr userDrawn="1"/>
        </p:nvSpPr>
        <p:spPr>
          <a:xfrm>
            <a:off x="1764162" y="1451895"/>
            <a:ext cx="7694771" cy="13577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C46C715-7C5F-4214-B030-2565DD907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4082" y="2746978"/>
            <a:ext cx="7878762" cy="86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Subject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3BA48C9-71C6-4674-9380-7A4667859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1663879"/>
            <a:ext cx="10515600" cy="85098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aseline="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Phase A </a:t>
            </a:r>
            <a:r>
              <a:rPr lang="fr-FR" dirty="0" err="1"/>
              <a:t>review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6349F9-E032-4858-9A3A-D8C11106634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558" y="168401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14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EC475B-EDBD-4C4C-8D0D-A8DC80A624A6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0" dirty="0">
                <a:latin typeface="Arial Nova Light" panose="020B0304020202020204" pitchFamily="34" charset="0"/>
              </a:rPr>
              <a:t>May 28,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0788A-8A0E-4DAA-8236-9F21CC09E794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BD60A-C1EA-453C-97F5-1B5F90AB353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cxnSp>
        <p:nvCxnSpPr>
          <p:cNvPr id="7" name="Connecteur droit 3">
            <a:extLst>
              <a:ext uri="{FF2B5EF4-FFF2-40B4-BE49-F238E27FC236}">
                <a16:creationId xmlns:a16="http://schemas.microsoft.com/office/drawing/2014/main" id="{FCFF58C4-A598-4224-9EC6-0295B6008BCB}"/>
              </a:ext>
            </a:extLst>
          </p:cNvPr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810D1B8-2E79-4DB9-BD0E-787802644F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83B82C0E-B6C7-4C6E-B223-5CC0F5F6DC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pic>
        <p:nvPicPr>
          <p:cNvPr id="10" name="Picture 2" descr="https://lh5.googleusercontent.com/LR7EV68FnLlpvf9k-RIQJ-eD5C3k31B9ByLnd4xQ6hM_oi1lk7-VIbubPEAHXzShkhCi-lXDR2bNMQC7zSu1lFnheVULs7nlMlKXqZZUrHLQlG3xizIWzOfhhgVwDNqFWk4qITlN1V4">
            <a:extLst>
              <a:ext uri="{FF2B5EF4-FFF2-40B4-BE49-F238E27FC236}">
                <a16:creationId xmlns:a16="http://schemas.microsoft.com/office/drawing/2014/main" id="{02B70FDC-8AD9-4091-8B5D-35CD5BC4D4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1EB98F-2D25-4B23-94F1-DBEAEB3C50B4}"/>
              </a:ext>
            </a:extLst>
          </p:cNvPr>
          <p:cNvSpPr/>
          <p:nvPr userDrawn="1"/>
        </p:nvSpPr>
        <p:spPr>
          <a:xfrm>
            <a:off x="0" y="3785777"/>
            <a:ext cx="3892378" cy="725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B1C2A-0B37-48F7-93CC-1845CDE084B6}"/>
              </a:ext>
            </a:extLst>
          </p:cNvPr>
          <p:cNvSpPr/>
          <p:nvPr userDrawn="1"/>
        </p:nvSpPr>
        <p:spPr>
          <a:xfrm>
            <a:off x="8299621" y="3785776"/>
            <a:ext cx="3892378" cy="307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AAE53A-D90F-4BCD-B5D7-2E7645A1C72B}"/>
              </a:ext>
            </a:extLst>
          </p:cNvPr>
          <p:cNvSpPr/>
          <p:nvPr userDrawn="1"/>
        </p:nvSpPr>
        <p:spPr>
          <a:xfrm>
            <a:off x="2549769" y="3785777"/>
            <a:ext cx="5749851" cy="725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ADE96B6-0CBF-4C68-9ADE-E931446ED2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51992" y="3924978"/>
            <a:ext cx="5282346" cy="531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r-FR" dirty="0"/>
              <a:t>Subsystem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27BC52A-A673-4CD7-94C2-6EAD2F63BA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65578" y="4802113"/>
            <a:ext cx="2582178" cy="12959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Person 1</a:t>
            </a:r>
          </a:p>
          <a:p>
            <a:pPr lvl="0"/>
            <a:r>
              <a:rPr lang="fr-FR" dirty="0"/>
              <a:t>Person 2</a:t>
            </a:r>
          </a:p>
          <a:p>
            <a:pPr lvl="0"/>
            <a:r>
              <a:rPr lang="fr-FR" dirty="0"/>
              <a:t>Person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2AEA4-B779-4F09-B410-8E4D2A4A00E6}"/>
              </a:ext>
            </a:extLst>
          </p:cNvPr>
          <p:cNvSpPr/>
          <p:nvPr userDrawn="1"/>
        </p:nvSpPr>
        <p:spPr>
          <a:xfrm>
            <a:off x="-2" y="4511444"/>
            <a:ext cx="8299621" cy="2346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F829B9-3F3C-453E-B273-0E126F299A6F}"/>
              </a:ext>
            </a:extLst>
          </p:cNvPr>
          <p:cNvSpPr txBox="1"/>
          <p:nvPr userDrawn="1"/>
        </p:nvSpPr>
        <p:spPr>
          <a:xfrm>
            <a:off x="8677718" y="3963945"/>
            <a:ext cx="277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presented</a:t>
            </a:r>
            <a:r>
              <a:rPr lang="fr-FR" dirty="0">
                <a:solidFill>
                  <a:schemeClr val="bg1"/>
                </a:solidFill>
              </a:rPr>
              <a:t> by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5E511775-574D-4BF9-B492-279C2DC4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EEC1CB-5531-46BE-9291-824B06FCBA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9238" y="4873884"/>
            <a:ext cx="6515100" cy="1658086"/>
          </a:xfrm>
          <a:prstGeom prst="rect">
            <a:avLst/>
          </a:prstGeom>
        </p:spPr>
        <p:txBody>
          <a:bodyPr/>
          <a:lstStyle>
            <a:lvl1pPr marL="571500" indent="-571500">
              <a:buAutoNum type="romanU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Part I</a:t>
            </a:r>
          </a:p>
          <a:p>
            <a:pPr lvl="0"/>
            <a:r>
              <a:rPr lang="fr-FR" dirty="0"/>
              <a:t>Part II</a:t>
            </a:r>
          </a:p>
          <a:p>
            <a:pPr lvl="0"/>
            <a:r>
              <a:rPr lang="fr-FR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45770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B037AB-4A66-4EAE-9FB1-662CC52AC4BA}"/>
              </a:ext>
            </a:extLst>
          </p:cNvPr>
          <p:cNvSpPr/>
          <p:nvPr userDrawn="1"/>
        </p:nvSpPr>
        <p:spPr>
          <a:xfrm>
            <a:off x="0" y="6309966"/>
            <a:ext cx="12192000" cy="54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C51E171-9D69-4EF7-A7CD-795196410CBC}"/>
              </a:ext>
            </a:extLst>
          </p:cNvPr>
          <p:cNvGrpSpPr/>
          <p:nvPr userDrawn="1"/>
        </p:nvGrpSpPr>
        <p:grpSpPr>
          <a:xfrm>
            <a:off x="9615638" y="-2664"/>
            <a:ext cx="2388623" cy="1231958"/>
            <a:chOff x="8967390" y="-2664"/>
            <a:chExt cx="3224610" cy="1231958"/>
          </a:xfrm>
        </p:grpSpPr>
        <p:sp>
          <p:nvSpPr>
            <p:cNvPr id="9" name="Parallélogramme 8">
              <a:extLst>
                <a:ext uri="{FF2B5EF4-FFF2-40B4-BE49-F238E27FC236}">
                  <a16:creationId xmlns:a16="http://schemas.microsoft.com/office/drawing/2014/main" id="{31941D54-8960-4DF0-8480-5AD1E0A4A8B3}"/>
                </a:ext>
              </a:extLst>
            </p:cNvPr>
            <p:cNvSpPr/>
            <p:nvPr userDrawn="1"/>
          </p:nvSpPr>
          <p:spPr>
            <a:xfrm>
              <a:off x="9355948" y="-2664"/>
              <a:ext cx="2836052" cy="882257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élogramme 11">
              <a:extLst>
                <a:ext uri="{FF2B5EF4-FFF2-40B4-BE49-F238E27FC236}">
                  <a16:creationId xmlns:a16="http://schemas.microsoft.com/office/drawing/2014/main" id="{7E7E7C8A-8E48-48D0-AE1B-6538791686C6}"/>
                </a:ext>
              </a:extLst>
            </p:cNvPr>
            <p:cNvSpPr/>
            <p:nvPr userDrawn="1"/>
          </p:nvSpPr>
          <p:spPr>
            <a:xfrm>
              <a:off x="8967390" y="873710"/>
              <a:ext cx="2260953" cy="355584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700" dirty="0">
                  <a:solidFill>
                    <a:srgbClr val="C00000"/>
                  </a:solidFill>
                  <a:latin typeface="Arial Nova" panose="020B0504020202020204" pitchFamily="34" charset="0"/>
                </a:rPr>
                <a:t>TOLOSAT</a:t>
              </a:r>
              <a:endParaRPr lang="en-US" sz="1700" dirty="0">
                <a:solidFill>
                  <a:srgbClr val="C0000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E4F59EC-0E6A-4643-93CA-F87449FA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838F80-0A19-44AD-BA2C-E6986896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AA401-826A-4C5F-AD43-1F0AB89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2" t="43661" r="25736" b="38899"/>
          <a:stretch/>
        </p:blipFill>
        <p:spPr bwMode="auto">
          <a:xfrm>
            <a:off x="8330304" y="6367101"/>
            <a:ext cx="399211" cy="5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t="6407" r="64756" b="58326"/>
          <a:stretch/>
        </p:blipFill>
        <p:spPr bwMode="auto">
          <a:xfrm rot="172654">
            <a:off x="11220632" y="214175"/>
            <a:ext cx="940563" cy="12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28" y="-107372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34C08-6863-43DA-81DA-CE025CBC0EF5}"/>
              </a:ext>
            </a:extLst>
          </p:cNvPr>
          <p:cNvSpPr txBox="1"/>
          <p:nvPr userDrawn="1"/>
        </p:nvSpPr>
        <p:spPr>
          <a:xfrm>
            <a:off x="5764669" y="6401420"/>
            <a:ext cx="2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 err="1">
                <a:solidFill>
                  <a:schemeClr val="bg1"/>
                </a:solidFill>
              </a:rPr>
              <a:t>Feasibility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Review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10F14-F1A4-424B-A74D-99054EE9C283}"/>
              </a:ext>
            </a:extLst>
          </p:cNvPr>
          <p:cNvSpPr txBox="1"/>
          <p:nvPr userDrawn="1"/>
        </p:nvSpPr>
        <p:spPr>
          <a:xfrm>
            <a:off x="989917" y="6438290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May 28, 2019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E27046D-6B0E-4243-A87C-9635689BE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dirty="0"/>
              <a:t>II. </a:t>
            </a:r>
            <a:r>
              <a:rPr lang="fr-FR" dirty="0" err="1"/>
              <a:t>Some</a:t>
            </a:r>
            <a:r>
              <a:rPr lang="fr-FR" dirty="0"/>
              <a:t> part in the </a:t>
            </a:r>
            <a:r>
              <a:rPr lang="fr-FR" dirty="0" err="1"/>
              <a:t>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97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C73ABE42-A9C2-4167-BB86-5D04638913CD}"/>
              </a:ext>
            </a:extLst>
          </p:cNvPr>
          <p:cNvSpPr/>
          <p:nvPr/>
        </p:nvSpPr>
        <p:spPr>
          <a:xfrm>
            <a:off x="-1899822" y="1882238"/>
            <a:ext cx="12490882" cy="145442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200" dirty="0"/>
              <a:t>                    </a:t>
            </a:r>
            <a:r>
              <a:rPr lang="fr-FR" sz="4200" dirty="0" err="1"/>
              <a:t>Feasibility</a:t>
            </a:r>
            <a:r>
              <a:rPr lang="fr-FR" sz="4200" dirty="0"/>
              <a:t> </a:t>
            </a:r>
            <a:r>
              <a:rPr lang="fr-FR" sz="4200" dirty="0" err="1"/>
              <a:t>Review</a:t>
            </a:r>
            <a:endParaRPr lang="fr-FR" sz="42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May 28,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20F43-599F-4B1F-B54D-43568443C80C}"/>
              </a:ext>
            </a:extLst>
          </p:cNvPr>
          <p:cNvSpPr txBox="1"/>
          <p:nvPr/>
        </p:nvSpPr>
        <p:spPr>
          <a:xfrm>
            <a:off x="7749465" y="2924961"/>
            <a:ext cx="203298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2018 – 2019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62B384-2A14-4D7B-B735-7D5FAEBD16AF}"/>
              </a:ext>
            </a:extLst>
          </p:cNvPr>
          <p:cNvSpPr txBox="1"/>
          <p:nvPr/>
        </p:nvSpPr>
        <p:spPr>
          <a:xfrm>
            <a:off x="4347566" y="3991397"/>
            <a:ext cx="342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Presented</a:t>
            </a:r>
            <a:r>
              <a:rPr lang="fr-FR" dirty="0"/>
              <a:t> by the TOLOSAT team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92F59C-3A3D-4EAC-9665-1EC59975518F}"/>
              </a:ext>
            </a:extLst>
          </p:cNvPr>
          <p:cNvCxnSpPr/>
          <p:nvPr/>
        </p:nvCxnSpPr>
        <p:spPr>
          <a:xfrm>
            <a:off x="4254759" y="3978956"/>
            <a:ext cx="3607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635AE1-2E8F-4E76-9C3C-85C41C06B952}"/>
              </a:ext>
            </a:extLst>
          </p:cNvPr>
          <p:cNvCxnSpPr/>
          <p:nvPr/>
        </p:nvCxnSpPr>
        <p:spPr>
          <a:xfrm>
            <a:off x="4254758" y="4373170"/>
            <a:ext cx="3607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7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40DB66-31FF-43E6-9CCF-45D60566D4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6A0AC-C8DC-4CCB-9A5A-9CF5565F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5AB9DB-2A27-41BB-93BD-F3EDF88722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TOLOSAT, a 2U CubeSat </a:t>
            </a:r>
            <a:r>
              <a:rPr lang="fr-FR" dirty="0" err="1"/>
              <a:t>student</a:t>
            </a:r>
            <a:r>
              <a:rPr lang="fr-FR" dirty="0"/>
              <a:t> </a:t>
            </a:r>
            <a:r>
              <a:rPr lang="fr-FR" dirty="0" err="1"/>
              <a:t>project</a:t>
            </a:r>
            <a:endParaRPr lang="fr-FR" dirty="0"/>
          </a:p>
          <a:p>
            <a:r>
              <a:rPr lang="fr-FR" dirty="0"/>
              <a:t>Aim of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D6C21C-AECD-40A0-9E95-9449963F78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Cédric Belmant - INSA</a:t>
            </a:r>
          </a:p>
          <a:p>
            <a:r>
              <a:rPr lang="fr-FR" dirty="0"/>
              <a:t>Pierre </a:t>
            </a:r>
            <a:r>
              <a:rPr lang="fr-FR" dirty="0" err="1"/>
              <a:t>Seeleuthner</a:t>
            </a:r>
            <a:r>
              <a:rPr lang="fr-FR"/>
              <a:t> - ISAE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493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5B3E7-3FEF-48E2-92A9-EB4EC873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7" name="Groupe 16">
            <a:extLst>
              <a:ext uri="{FF2B5EF4-FFF2-40B4-BE49-F238E27FC236}">
                <a16:creationId xmlns:a16="http://schemas.microsoft.com/office/drawing/2014/main" id="{63238964-A7F2-4D66-8B3F-606285859D79}"/>
              </a:ext>
            </a:extLst>
          </p:cNvPr>
          <p:cNvGrpSpPr/>
          <p:nvPr/>
        </p:nvGrpSpPr>
        <p:grpSpPr>
          <a:xfrm>
            <a:off x="1497163" y="2624706"/>
            <a:ext cx="3125568" cy="2481915"/>
            <a:chOff x="1106609" y="2094301"/>
            <a:chExt cx="2802200" cy="2225139"/>
          </a:xfrm>
        </p:grpSpPr>
        <p:pic>
          <p:nvPicPr>
            <p:cNvPr id="8" name="Image 8" descr="Une image contenant extérieur&#10;&#10;Description générée avec un niveau de confiance très élevé">
              <a:extLst>
                <a:ext uri="{FF2B5EF4-FFF2-40B4-BE49-F238E27FC236}">
                  <a16:creationId xmlns:a16="http://schemas.microsoft.com/office/drawing/2014/main" id="{56AD4A34-F147-4E76-9BC1-6D457D7C9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609" y="2120954"/>
              <a:ext cx="953349" cy="899961"/>
            </a:xfrm>
            <a:prstGeom prst="rect">
              <a:avLst/>
            </a:prstGeom>
          </p:spPr>
        </p:pic>
        <p:pic>
          <p:nvPicPr>
            <p:cNvPr id="9" name="Image 10">
              <a:extLst>
                <a:ext uri="{FF2B5EF4-FFF2-40B4-BE49-F238E27FC236}">
                  <a16:creationId xmlns:a16="http://schemas.microsoft.com/office/drawing/2014/main" id="{547FD859-8DE1-4CF2-B264-0254C1FF6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5541" y="2094301"/>
              <a:ext cx="953268" cy="953268"/>
            </a:xfrm>
            <a:prstGeom prst="rect">
              <a:avLst/>
            </a:prstGeom>
          </p:spPr>
        </p:pic>
        <p:sp>
          <p:nvSpPr>
            <p:cNvPr id="10" name="Flèche : double flèche horizontale 11">
              <a:extLst>
                <a:ext uri="{FF2B5EF4-FFF2-40B4-BE49-F238E27FC236}">
                  <a16:creationId xmlns:a16="http://schemas.microsoft.com/office/drawing/2014/main" id="{6F83B701-EA86-4C75-AF8A-B35688577CE1}"/>
                </a:ext>
              </a:extLst>
            </p:cNvPr>
            <p:cNvSpPr/>
            <p:nvPr/>
          </p:nvSpPr>
          <p:spPr>
            <a:xfrm>
              <a:off x="2091308" y="2484317"/>
              <a:ext cx="832884" cy="117861"/>
            </a:xfrm>
            <a:prstGeom prst="left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Nasalization Rg" panose="020B0604020202020204" pitchFamily="34" charset="0"/>
              </a:endParaRPr>
            </a:p>
          </p:txBody>
        </p:sp>
        <p:sp>
          <p:nvSpPr>
            <p:cNvPr id="11" name="Flèche : bas 12">
              <a:extLst>
                <a:ext uri="{FF2B5EF4-FFF2-40B4-BE49-F238E27FC236}">
                  <a16:creationId xmlns:a16="http://schemas.microsoft.com/office/drawing/2014/main" id="{F7979542-6CD6-42CA-A809-8A7CF26A87E7}"/>
                </a:ext>
              </a:extLst>
            </p:cNvPr>
            <p:cNvSpPr/>
            <p:nvPr/>
          </p:nvSpPr>
          <p:spPr>
            <a:xfrm>
              <a:off x="2429297" y="2543246"/>
              <a:ext cx="156905" cy="1045031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Nasalization Rg" panose="020B0604020202020204" pitchFamily="34" charset="0"/>
              </a:endParaRPr>
            </a:p>
          </p:txBody>
        </p:sp>
        <p:sp>
          <p:nvSpPr>
            <p:cNvPr id="12" name="Ellipse 15">
              <a:extLst>
                <a:ext uri="{FF2B5EF4-FFF2-40B4-BE49-F238E27FC236}">
                  <a16:creationId xmlns:a16="http://schemas.microsoft.com/office/drawing/2014/main" id="{2CC08551-95FE-4A22-9234-90FFDBE7652E}"/>
                </a:ext>
              </a:extLst>
            </p:cNvPr>
            <p:cNvSpPr/>
            <p:nvPr/>
          </p:nvSpPr>
          <p:spPr>
            <a:xfrm>
              <a:off x="1473909" y="3750063"/>
              <a:ext cx="2067680" cy="56937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tx1"/>
                  </a:solidFill>
                  <a:latin typeface="Bahnschrift SemiBold Condensed" panose="020B0502040204020203" pitchFamily="34" charset="0"/>
                  <a:cs typeface="Arial Nova Light" panose="020B0304020202020204" pitchFamily="34" charset="0"/>
                </a:rPr>
                <a:t>TOLOSAT</a:t>
              </a:r>
              <a:endParaRPr lang="en-US" sz="2400" dirty="0">
                <a:solidFill>
                  <a:schemeClr val="tx1"/>
                </a:solidFill>
                <a:latin typeface="Bahnschrift SemiBold Condensed" panose="020B0502040204020203" pitchFamily="34" charset="0"/>
                <a:cs typeface="Arial Nova Light" panose="020B0304020202020204" pitchFamily="34" charset="0"/>
              </a:endParaRPr>
            </a:p>
          </p:txBody>
        </p:sp>
      </p:grpSp>
      <p:sp>
        <p:nvSpPr>
          <p:cNvPr id="13" name="ZoneTexte 14">
            <a:extLst>
              <a:ext uri="{FF2B5EF4-FFF2-40B4-BE49-F238E27FC236}">
                <a16:creationId xmlns:a16="http://schemas.microsoft.com/office/drawing/2014/main" id="{BD85A398-994D-4AD7-90E2-8EEC6D7342E6}"/>
              </a:ext>
            </a:extLst>
          </p:cNvPr>
          <p:cNvSpPr txBox="1"/>
          <p:nvPr/>
        </p:nvSpPr>
        <p:spPr>
          <a:xfrm>
            <a:off x="1925857" y="2063124"/>
            <a:ext cx="243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Birth of </a:t>
            </a:r>
            <a:r>
              <a:rPr lang="fr-FR" sz="2400" dirty="0" err="1"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project</a:t>
            </a:r>
            <a:endParaRPr lang="en-US" sz="2400" dirty="0">
              <a:latin typeface="Bahnschrift SemiBold Condensed" panose="020B0502040204020203" pitchFamily="34" charset="0"/>
              <a:cs typeface="Arial Nova Light" panose="020B03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FF28D9-CDC4-4B66-812B-96523740FD7F}"/>
              </a:ext>
            </a:extLst>
          </p:cNvPr>
          <p:cNvCxnSpPr/>
          <p:nvPr/>
        </p:nvCxnSpPr>
        <p:spPr>
          <a:xfrm>
            <a:off x="5618004" y="1891890"/>
            <a:ext cx="0" cy="405993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C361637-BBFA-49BD-B8A6-63F606730B8E}"/>
              </a:ext>
            </a:extLst>
          </p:cNvPr>
          <p:cNvSpPr txBox="1"/>
          <p:nvPr/>
        </p:nvSpPr>
        <p:spPr>
          <a:xfrm>
            <a:off x="7406262" y="1972514"/>
            <a:ext cx="243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Characteristics</a:t>
            </a:r>
            <a:endParaRPr lang="en-US" sz="2400" dirty="0">
              <a:latin typeface="Bahnschrift SemiBold Condensed" panose="020B0502040204020203" pitchFamily="34" charset="0"/>
              <a:cs typeface="Arial Nova Light" panose="020B0304020202020204" pitchFamily="34" charset="0"/>
            </a:endParaRPr>
          </a:p>
        </p:txBody>
      </p:sp>
      <p:sp>
        <p:nvSpPr>
          <p:cNvPr id="16" name="ZoneTexte 14">
            <a:extLst>
              <a:ext uri="{FF2B5EF4-FFF2-40B4-BE49-F238E27FC236}">
                <a16:creationId xmlns:a16="http://schemas.microsoft.com/office/drawing/2014/main" id="{7CC6ED8C-E836-45B2-ADAC-310E5DBFDF33}"/>
              </a:ext>
            </a:extLst>
          </p:cNvPr>
          <p:cNvSpPr txBox="1"/>
          <p:nvPr/>
        </p:nvSpPr>
        <p:spPr>
          <a:xfrm>
            <a:off x="6363846" y="2658874"/>
            <a:ext cx="2435352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b="1" dirty="0" err="1">
                <a:solidFill>
                  <a:srgbClr val="0070C0"/>
                </a:solidFill>
                <a:cs typeface="Arial Nova Light" panose="020B0304020202020204" pitchFamily="34" charset="0"/>
              </a:rPr>
              <a:t>Schools</a:t>
            </a:r>
            <a:r>
              <a:rPr lang="fr-FR" sz="1600" b="1" dirty="0">
                <a:solidFill>
                  <a:srgbClr val="0070C0"/>
                </a:solidFill>
                <a:cs typeface="Arial Nova Light" panose="020B03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fr-FR" sz="1600" b="1" dirty="0" err="1">
                <a:solidFill>
                  <a:srgbClr val="0070C0"/>
                </a:solidFill>
                <a:cs typeface="Arial Nova Light" panose="020B0304020202020204" pitchFamily="34" charset="0"/>
              </a:rPr>
              <a:t>Workforce</a:t>
            </a:r>
            <a:r>
              <a:rPr lang="fr-FR" sz="1600" b="1" dirty="0">
                <a:solidFill>
                  <a:srgbClr val="0070C0"/>
                </a:solidFill>
                <a:cs typeface="Arial Nova Light" panose="020B03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  <a:cs typeface="Arial Nova Light" panose="020B0304020202020204" pitchFamily="34" charset="0"/>
              </a:rPr>
              <a:t>Mission: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  <a:cs typeface="Arial Nova Light" panose="020B0304020202020204" pitchFamily="34" charset="0"/>
              </a:rPr>
              <a:t>Type: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  <a:cs typeface="Arial Nova Light" panose="020B0304020202020204" pitchFamily="34" charset="0"/>
              </a:rPr>
              <a:t>Start: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  <a:cs typeface="Arial Nova Light" panose="020B0304020202020204" pitchFamily="34" charset="0"/>
              </a:rPr>
              <a:t>End:</a:t>
            </a:r>
          </a:p>
        </p:txBody>
      </p:sp>
      <p:sp>
        <p:nvSpPr>
          <p:cNvPr id="17" name="ZoneTexte 14">
            <a:extLst>
              <a:ext uri="{FF2B5EF4-FFF2-40B4-BE49-F238E27FC236}">
                <a16:creationId xmlns:a16="http://schemas.microsoft.com/office/drawing/2014/main" id="{4B25785E-DB3B-482E-9E5C-FF3206BB3039}"/>
              </a:ext>
            </a:extLst>
          </p:cNvPr>
          <p:cNvSpPr txBox="1"/>
          <p:nvPr/>
        </p:nvSpPr>
        <p:spPr>
          <a:xfrm>
            <a:off x="7642225" y="2658874"/>
            <a:ext cx="3278381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1600" dirty="0">
                <a:cs typeface="Arial Nova Light" panose="020B0304020202020204" pitchFamily="34" charset="0"/>
              </a:rPr>
              <a:t>INSA, ENSEEIHT, UPS, ISAE</a:t>
            </a:r>
          </a:p>
          <a:p>
            <a:pPr algn="r">
              <a:lnSpc>
                <a:spcPct val="150000"/>
              </a:lnSpc>
            </a:pPr>
            <a:r>
              <a:rPr lang="fr-FR" sz="1600" dirty="0">
                <a:cs typeface="Arial Nova Light" panose="020B0304020202020204" pitchFamily="34" charset="0"/>
              </a:rPr>
              <a:t>30 </a:t>
            </a:r>
            <a:r>
              <a:rPr lang="fr-FR" sz="1600" dirty="0" err="1">
                <a:cs typeface="Arial Nova Light" panose="020B0304020202020204" pitchFamily="34" charset="0"/>
              </a:rPr>
              <a:t>students</a:t>
            </a:r>
            <a:endParaRPr lang="fr-FR" sz="1600" dirty="0">
              <a:cs typeface="Arial Nova Light" panose="020B03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1600" dirty="0">
                <a:cs typeface="Arial Nova Light" panose="020B0304020202020204" pitchFamily="34" charset="0"/>
              </a:rPr>
              <a:t>Technological demonstrations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cs typeface="Arial Nova Light" panose="020B0304020202020204" pitchFamily="34" charset="0"/>
              </a:rPr>
              <a:t>CubeSat 2U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cs typeface="Arial Nova Light" panose="020B0304020202020204" pitchFamily="34" charset="0"/>
              </a:rPr>
              <a:t>January 2018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cs typeface="Arial Nova Light" panose="020B0304020202020204" pitchFamily="34" charset="0"/>
              </a:rPr>
              <a:t>2024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B534111-1796-4AEA-9B15-3B184BBD0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5CBF0A7-4696-4353-8859-5B18AB8E4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529" y="5963453"/>
            <a:ext cx="5451475" cy="325701"/>
          </a:xfrm>
        </p:spPr>
        <p:txBody>
          <a:bodyPr/>
          <a:lstStyle/>
          <a:p>
            <a:r>
              <a:rPr lang="fr-FR" dirty="0"/>
              <a:t>I. TOLOSAT: a 2U CubeSat </a:t>
            </a:r>
            <a:r>
              <a:rPr lang="fr-FR" dirty="0" err="1"/>
              <a:t>student</a:t>
            </a:r>
            <a:r>
              <a:rPr lang="fr-FR" dirty="0"/>
              <a:t> </a:t>
            </a:r>
            <a:r>
              <a:rPr lang="fr-FR" dirty="0" err="1"/>
              <a:t>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018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152F-8DC6-40C9-9E6F-088AD60E4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D4832-1DA2-43C8-A5C0-EACC6399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38946E-0DFB-41BA-8426-18745F7AF4D6}"/>
              </a:ext>
            </a:extLst>
          </p:cNvPr>
          <p:cNvGrpSpPr/>
          <p:nvPr/>
        </p:nvGrpSpPr>
        <p:grpSpPr>
          <a:xfrm>
            <a:off x="1717151" y="1392934"/>
            <a:ext cx="8757698" cy="4642801"/>
            <a:chOff x="1924262" y="1703953"/>
            <a:chExt cx="8757698" cy="46428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C76BCE1-62C8-4994-AEB1-9337D96E57DB}"/>
                </a:ext>
              </a:extLst>
            </p:cNvPr>
            <p:cNvGrpSpPr/>
            <p:nvPr/>
          </p:nvGrpSpPr>
          <p:grpSpPr>
            <a:xfrm>
              <a:off x="1924262" y="1703953"/>
              <a:ext cx="8757698" cy="4642801"/>
              <a:chOff x="1924262" y="1724273"/>
              <a:chExt cx="8757698" cy="464280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AD8D923-4216-4E24-9E51-330CE815F3BB}"/>
                  </a:ext>
                </a:extLst>
              </p:cNvPr>
              <p:cNvGrpSpPr/>
              <p:nvPr/>
            </p:nvGrpSpPr>
            <p:grpSpPr>
              <a:xfrm>
                <a:off x="1924262" y="1724273"/>
                <a:ext cx="8757698" cy="4642801"/>
                <a:chOff x="1924262" y="1724273"/>
                <a:chExt cx="8757698" cy="4642801"/>
              </a:xfrm>
            </p:grpSpPr>
            <p:grpSp>
              <p:nvGrpSpPr>
                <p:cNvPr id="13" name="Groupe 26">
                  <a:extLst>
                    <a:ext uri="{FF2B5EF4-FFF2-40B4-BE49-F238E27FC236}">
                      <a16:creationId xmlns:a16="http://schemas.microsoft.com/office/drawing/2014/main" id="{BFF34755-16C5-497D-8FE5-9E262084E97D}"/>
                    </a:ext>
                  </a:extLst>
                </p:cNvPr>
                <p:cNvGrpSpPr/>
                <p:nvPr/>
              </p:nvGrpSpPr>
              <p:grpSpPr>
                <a:xfrm>
                  <a:off x="5036663" y="1724273"/>
                  <a:ext cx="5645297" cy="4642801"/>
                  <a:chOff x="5872991" y="1646462"/>
                  <a:chExt cx="5645297" cy="4642801"/>
                </a:xfrm>
              </p:grpSpPr>
              <p:grpSp>
                <p:nvGrpSpPr>
                  <p:cNvPr id="20" name="Groupe 6">
                    <a:extLst>
                      <a:ext uri="{FF2B5EF4-FFF2-40B4-BE49-F238E27FC236}">
                        <a16:creationId xmlns:a16="http://schemas.microsoft.com/office/drawing/2014/main" id="{57AC195B-F986-4E4B-8C9C-F941134F4366}"/>
                      </a:ext>
                    </a:extLst>
                  </p:cNvPr>
                  <p:cNvGrpSpPr/>
                  <p:nvPr/>
                </p:nvGrpSpPr>
                <p:grpSpPr>
                  <a:xfrm>
                    <a:off x="7752571" y="1646462"/>
                    <a:ext cx="3765717" cy="4642801"/>
                    <a:chOff x="5998786" y="3054638"/>
                    <a:chExt cx="3765717" cy="4642801"/>
                  </a:xfrm>
                </p:grpSpPr>
                <p:cxnSp>
                  <p:nvCxnSpPr>
                    <p:cNvPr id="22" name="Conector recto 32">
                      <a:extLst>
                        <a:ext uri="{FF2B5EF4-FFF2-40B4-BE49-F238E27FC236}">
                          <a16:creationId xmlns:a16="http://schemas.microsoft.com/office/drawing/2014/main" id="{153D9A8B-D8B8-4474-A38B-89797E42DC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441954" y="3193953"/>
                      <a:ext cx="0" cy="4331673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Conector recto 35">
                      <a:extLst>
                        <a:ext uri="{FF2B5EF4-FFF2-40B4-BE49-F238E27FC236}">
                          <a16:creationId xmlns:a16="http://schemas.microsoft.com/office/drawing/2014/main" id="{92A6859F-28D6-4368-BEAC-7DDEC7951F47}"/>
                        </a:ext>
                      </a:extLst>
                    </p:cNvPr>
                    <p:cNvCxnSpPr>
                      <a:cxnSpLocks/>
                      <a:endCxn id="27" idx="1"/>
                    </p:cNvCxnSpPr>
                    <p:nvPr/>
                  </p:nvCxnSpPr>
                  <p:spPr>
                    <a:xfrm>
                      <a:off x="6441953" y="3723760"/>
                      <a:ext cx="378144" cy="0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Conector recto 37">
                      <a:extLst>
                        <a:ext uri="{FF2B5EF4-FFF2-40B4-BE49-F238E27FC236}">
                          <a16:creationId xmlns:a16="http://schemas.microsoft.com/office/drawing/2014/main" id="{137D85D6-C140-44AE-9650-706950313F2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98786" y="4553200"/>
                      <a:ext cx="432048" cy="2966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Conector recto 38">
                      <a:extLst>
                        <a:ext uri="{FF2B5EF4-FFF2-40B4-BE49-F238E27FC236}">
                          <a16:creationId xmlns:a16="http://schemas.microsoft.com/office/drawing/2014/main" id="{D0C88BC1-5774-4143-B67E-FAC611654A62}"/>
                        </a:ext>
                      </a:extLst>
                    </p:cNvPr>
                    <p:cNvCxnSpPr>
                      <a:cxnSpLocks/>
                      <a:endCxn id="26" idx="1"/>
                    </p:cNvCxnSpPr>
                    <p:nvPr/>
                  </p:nvCxnSpPr>
                  <p:spPr>
                    <a:xfrm>
                      <a:off x="6430834" y="3207872"/>
                      <a:ext cx="363740" cy="0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ZoneTexte 21">
                      <a:extLst>
                        <a:ext uri="{FF2B5EF4-FFF2-40B4-BE49-F238E27FC236}">
                          <a16:creationId xmlns:a16="http://schemas.microsoft.com/office/drawing/2014/main" id="{26E746B1-B8F6-40E3-988D-B1A1ED6EFA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4574" y="3054638"/>
                      <a:ext cx="2969917" cy="306467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Mission </a:t>
                      </a:r>
                      <a:r>
                        <a:rPr lang="fr-FR" sz="1200" b="1" dirty="0" err="1">
                          <a:solidFill>
                            <a:schemeClr val="bg1"/>
                          </a:solidFill>
                        </a:rPr>
                        <a:t>Analysis</a:t>
                      </a:r>
                      <a:endParaRPr lang="fr-FR" sz="12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27" name="ZoneTexte 21">
                      <a:extLst>
                        <a:ext uri="{FF2B5EF4-FFF2-40B4-BE49-F238E27FC236}">
                          <a16:creationId xmlns:a16="http://schemas.microsoft.com/office/drawing/2014/main" id="{3971D388-ECE5-46D6-8B5D-5DCEAD6626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20097" y="3570526"/>
                      <a:ext cx="2944392" cy="306467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200" b="1" dirty="0" err="1">
                          <a:solidFill>
                            <a:schemeClr val="bg1"/>
                          </a:solidFill>
                        </a:rPr>
                        <a:t>Systems</a:t>
                      </a:r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 Engineering</a:t>
                      </a:r>
                    </a:p>
                  </p:txBody>
                </p:sp>
                <p:sp>
                  <p:nvSpPr>
                    <p:cNvPr id="28" name="ZoneTexte 21">
                      <a:extLst>
                        <a:ext uri="{FF2B5EF4-FFF2-40B4-BE49-F238E27FC236}">
                          <a16:creationId xmlns:a16="http://schemas.microsoft.com/office/drawing/2014/main" id="{14BE3B82-852D-41A0-9BAD-C98681CB56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28769" y="4638677"/>
                      <a:ext cx="2935731" cy="306467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Attitude </a:t>
                      </a:r>
                      <a:r>
                        <a:rPr lang="fr-FR" sz="1200" b="1" dirty="0" err="1">
                          <a:solidFill>
                            <a:schemeClr val="bg1"/>
                          </a:solidFill>
                        </a:rPr>
                        <a:t>Determination</a:t>
                      </a:r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 &amp; Control</a:t>
                      </a:r>
                    </a:p>
                  </p:txBody>
                </p:sp>
                <p:sp>
                  <p:nvSpPr>
                    <p:cNvPr id="29" name="ZoneTexte 21">
                      <a:extLst>
                        <a:ext uri="{FF2B5EF4-FFF2-40B4-BE49-F238E27FC236}">
                          <a16:creationId xmlns:a16="http://schemas.microsoft.com/office/drawing/2014/main" id="{F9020D8F-153D-4417-A8D2-397EA6566D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28027" y="4107819"/>
                      <a:ext cx="2935730" cy="306467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Structure</a:t>
                      </a:r>
                    </a:p>
                  </p:txBody>
                </p:sp>
                <p:cxnSp>
                  <p:nvCxnSpPr>
                    <p:cNvPr id="30" name="Conector recto 56">
                      <a:extLst>
                        <a:ext uri="{FF2B5EF4-FFF2-40B4-BE49-F238E27FC236}">
                          <a16:creationId xmlns:a16="http://schemas.microsoft.com/office/drawing/2014/main" id="{A5C38CD7-20FC-4864-ADF2-8E0DA0B1522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434024" y="4289332"/>
                      <a:ext cx="386073" cy="1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Conector recto 57">
                      <a:extLst>
                        <a:ext uri="{FF2B5EF4-FFF2-40B4-BE49-F238E27FC236}">
                          <a16:creationId xmlns:a16="http://schemas.microsoft.com/office/drawing/2014/main" id="{20DEC0EF-BD43-4E26-8419-1DB37302BA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46399" y="4773332"/>
                      <a:ext cx="382786" cy="0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ZoneTexte 21">
                      <a:extLst>
                        <a:ext uri="{FF2B5EF4-FFF2-40B4-BE49-F238E27FC236}">
                          <a16:creationId xmlns:a16="http://schemas.microsoft.com/office/drawing/2014/main" id="{AE6A2E1A-BC8C-456E-9FDD-C248E72814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13881" y="5232518"/>
                      <a:ext cx="2950622" cy="306467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On-</a:t>
                      </a:r>
                      <a:r>
                        <a:rPr lang="fr-FR" sz="1200" b="1" dirty="0" err="1">
                          <a:solidFill>
                            <a:schemeClr val="bg1"/>
                          </a:solidFill>
                        </a:rPr>
                        <a:t>board</a:t>
                      </a:r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 Computer</a:t>
                      </a:r>
                    </a:p>
                  </p:txBody>
                </p:sp>
                <p:cxnSp>
                  <p:nvCxnSpPr>
                    <p:cNvPr id="33" name="Conector recto 59">
                      <a:extLst>
                        <a:ext uri="{FF2B5EF4-FFF2-40B4-BE49-F238E27FC236}">
                          <a16:creationId xmlns:a16="http://schemas.microsoft.com/office/drawing/2014/main" id="{95C24BB8-5C68-451E-AA9A-A36A336C35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442696" y="5367172"/>
                      <a:ext cx="386073" cy="1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ZoneTexte 21">
                      <a:extLst>
                        <a:ext uri="{FF2B5EF4-FFF2-40B4-BE49-F238E27FC236}">
                          <a16:creationId xmlns:a16="http://schemas.microsoft.com/office/drawing/2014/main" id="{8BEC627A-5DC5-4667-8BEF-FC300ECC87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13881" y="6415127"/>
                      <a:ext cx="2950613" cy="306467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Power</a:t>
                      </a:r>
                    </a:p>
                  </p:txBody>
                </p:sp>
                <p:cxnSp>
                  <p:nvCxnSpPr>
                    <p:cNvPr id="35" name="Conector recto 62">
                      <a:extLst>
                        <a:ext uri="{FF2B5EF4-FFF2-40B4-BE49-F238E27FC236}">
                          <a16:creationId xmlns:a16="http://schemas.microsoft.com/office/drawing/2014/main" id="{094CE0F0-04B1-41AC-9B5B-08D56A0403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41953" y="6549781"/>
                      <a:ext cx="372672" cy="1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ZoneTexte 21">
                      <a:extLst>
                        <a:ext uri="{FF2B5EF4-FFF2-40B4-BE49-F238E27FC236}">
                          <a16:creationId xmlns:a16="http://schemas.microsoft.com/office/drawing/2014/main" id="{D0F6273B-A8E9-483A-B582-E905340C81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4575" y="6904195"/>
                      <a:ext cx="2969917" cy="306467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Thermal</a:t>
                      </a:r>
                    </a:p>
                  </p:txBody>
                </p:sp>
                <p:cxnSp>
                  <p:nvCxnSpPr>
                    <p:cNvPr id="37" name="Conector recto 65">
                      <a:extLst>
                        <a:ext uri="{FF2B5EF4-FFF2-40B4-BE49-F238E27FC236}">
                          <a16:creationId xmlns:a16="http://schemas.microsoft.com/office/drawing/2014/main" id="{49B9B1E9-737E-4349-8C58-E391EF8251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446399" y="7038849"/>
                      <a:ext cx="386073" cy="1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ZoneTexte 21">
                      <a:extLst>
                        <a:ext uri="{FF2B5EF4-FFF2-40B4-BE49-F238E27FC236}">
                          <a16:creationId xmlns:a16="http://schemas.microsoft.com/office/drawing/2014/main" id="{94156222-64BD-4F29-88D4-0284AAE5D2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19282" y="7390972"/>
                      <a:ext cx="2944472" cy="306467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200" b="1" dirty="0" err="1">
                          <a:solidFill>
                            <a:schemeClr val="bg1"/>
                          </a:solidFill>
                        </a:rPr>
                        <a:t>Payload</a:t>
                      </a:r>
                      <a:endParaRPr lang="fr-FR" sz="12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39" name="Conector recto 71">
                      <a:extLst>
                        <a:ext uri="{FF2B5EF4-FFF2-40B4-BE49-F238E27FC236}">
                          <a16:creationId xmlns:a16="http://schemas.microsoft.com/office/drawing/2014/main" id="{7A269FF4-141C-44E1-9C74-59151C1F92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433954" y="7525626"/>
                      <a:ext cx="386073" cy="1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" name="ZoneTexte 25">
                    <a:extLst>
                      <a:ext uri="{FF2B5EF4-FFF2-40B4-BE49-F238E27FC236}">
                        <a16:creationId xmlns:a16="http://schemas.microsoft.com/office/drawing/2014/main" id="{F90E2C91-0224-43D6-BF55-631EDB942F60}"/>
                      </a:ext>
                    </a:extLst>
                  </p:cNvPr>
                  <p:cNvSpPr txBox="1"/>
                  <p:nvPr/>
                </p:nvSpPr>
                <p:spPr>
                  <a:xfrm>
                    <a:off x="5872991" y="2858971"/>
                    <a:ext cx="1864745" cy="374571"/>
                  </a:xfrm>
                  <a:prstGeom prst="round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b="1" dirty="0" err="1">
                        <a:solidFill>
                          <a:schemeClr val="bg1"/>
                        </a:solidFill>
                        <a:latin typeface="Bahnschrift SemiBold Condensed" panose="020B0502040204020203" pitchFamily="34" charset="0"/>
                      </a:rPr>
                      <a:t>Subsystem</a:t>
                    </a:r>
                    <a:r>
                      <a:rPr lang="fr-FR" sz="1600" b="1" dirty="0">
                        <a:solidFill>
                          <a:schemeClr val="bg1"/>
                        </a:solidFill>
                        <a:latin typeface="Bahnschrift SemiBold Condensed" panose="020B0502040204020203" pitchFamily="34" charset="0"/>
                      </a:rPr>
                      <a:t> </a:t>
                    </a:r>
                    <a:r>
                      <a:rPr lang="fr-FR" sz="1600" b="1" dirty="0" err="1">
                        <a:solidFill>
                          <a:schemeClr val="bg1"/>
                        </a:solidFill>
                        <a:latin typeface="Bahnschrift SemiBold Condensed" panose="020B0502040204020203" pitchFamily="34" charset="0"/>
                      </a:rPr>
                      <a:t>responsibles</a:t>
                    </a:r>
                    <a:endParaRPr lang="fr-FR" sz="1600" b="1" dirty="0">
                      <a:solidFill>
                        <a:schemeClr val="bg1"/>
                      </a:solidFill>
                      <a:latin typeface="Bahnschrift SemiBold Condensed" panose="020B0502040204020203" pitchFamily="34" charset="0"/>
                    </a:endParaRPr>
                  </a:p>
                </p:txBody>
              </p:sp>
            </p:grpSp>
            <p:sp>
              <p:nvSpPr>
                <p:cNvPr id="14" name="ZoneTexte 25">
                  <a:extLst>
                    <a:ext uri="{FF2B5EF4-FFF2-40B4-BE49-F238E27FC236}">
                      <a16:creationId xmlns:a16="http://schemas.microsoft.com/office/drawing/2014/main" id="{6EE84F71-61EB-45A6-8117-46E2AA621193}"/>
                    </a:ext>
                  </a:extLst>
                </p:cNvPr>
                <p:cNvSpPr txBox="1"/>
                <p:nvPr/>
              </p:nvSpPr>
              <p:spPr>
                <a:xfrm>
                  <a:off x="2264602" y="2935827"/>
                  <a:ext cx="1864745" cy="408623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  <a:latin typeface="Bahnschrift SemiBold Condensed" panose="020B0502040204020203" pitchFamily="34" charset="0"/>
                    </a:rPr>
                    <a:t>Project leads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44D76E48-D0CF-48F3-B0D2-035C4B14C5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6282" y="3142586"/>
                  <a:ext cx="812622" cy="0"/>
                </a:xfrm>
                <a:prstGeom prst="straightConnector1">
                  <a:avLst/>
                </a:prstGeom>
                <a:ln w="571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80DD88BE-9F81-4B11-B0E8-2D097AF84ACB}"/>
                    </a:ext>
                  </a:extLst>
                </p:cNvPr>
                <p:cNvCxnSpPr/>
                <p:nvPr/>
              </p:nvCxnSpPr>
              <p:spPr>
                <a:xfrm>
                  <a:off x="3894626" y="3393094"/>
                  <a:ext cx="0" cy="562533"/>
                </a:xfrm>
                <a:prstGeom prst="line">
                  <a:avLst/>
                </a:prstGeom>
                <a:ln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3C57E91-EA7E-44F1-8FA8-3FD2B0EE34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96974" y="3956340"/>
                  <a:ext cx="697653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BC836F6-5E68-4373-A904-6D9E17ED71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96973" y="3674360"/>
                  <a:ext cx="697653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C51402D-10CA-4B5A-A8AA-E0357347DDF5}"/>
                    </a:ext>
                  </a:extLst>
                </p:cNvPr>
                <p:cNvSpPr txBox="1"/>
                <p:nvPr/>
              </p:nvSpPr>
              <p:spPr>
                <a:xfrm>
                  <a:off x="1924262" y="3475879"/>
                  <a:ext cx="1269008" cy="607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ct val="150000"/>
                    </a:lnSpc>
                    <a:spcAft>
                      <a:spcPts val="600"/>
                    </a:spcAft>
                  </a:pPr>
                  <a:r>
                    <a:rPr lang="fr-FR" sz="1000" dirty="0"/>
                    <a:t>Pierre Seeleuthner</a:t>
                  </a:r>
                </a:p>
                <a:p>
                  <a:pPr algn="r">
                    <a:lnSpc>
                      <a:spcPct val="150000"/>
                    </a:lnSpc>
                    <a:spcAft>
                      <a:spcPts val="600"/>
                    </a:spcAft>
                  </a:pPr>
                  <a:r>
                    <a:rPr lang="fr-FR" sz="1000" dirty="0"/>
                    <a:t>Cédric Belmant</a:t>
                  </a:r>
                </a:p>
              </p:txBody>
            </p: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256C07C-FE21-4E0E-A145-ED613E2EA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3533" y="3583858"/>
                <a:ext cx="0" cy="281266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5521FEA-E408-4502-8B12-98B23E0DE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5880" y="3865124"/>
                <a:ext cx="697653" cy="0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ED80CA-2AFA-4ADB-9B7E-53F9F94FDAAF}"/>
                  </a:ext>
                </a:extLst>
              </p:cNvPr>
              <p:cNvSpPr txBox="1"/>
              <p:nvPr/>
            </p:nvSpPr>
            <p:spPr>
              <a:xfrm>
                <a:off x="4743169" y="3666643"/>
                <a:ext cx="1269008" cy="299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fr-FR" sz="1000" dirty="0"/>
                  <a:t>1 per </a:t>
                </a:r>
                <a:r>
                  <a:rPr lang="fr-FR" sz="1000" dirty="0" err="1"/>
                  <a:t>subsystem</a:t>
                </a:r>
                <a:endParaRPr lang="fr-FR" sz="1000" dirty="0"/>
              </a:p>
            </p:txBody>
          </p:sp>
        </p:grpSp>
        <p:sp>
          <p:nvSpPr>
            <p:cNvPr id="7" name="ZoneTexte 21">
              <a:extLst>
                <a:ext uri="{FF2B5EF4-FFF2-40B4-BE49-F238E27FC236}">
                  <a16:creationId xmlns:a16="http://schemas.microsoft.com/office/drawing/2014/main" id="{87729FE8-96C3-4955-8027-CA0AF7C90DF5}"/>
                </a:ext>
              </a:extLst>
            </p:cNvPr>
            <p:cNvSpPr txBox="1"/>
            <p:nvPr/>
          </p:nvSpPr>
          <p:spPr>
            <a:xfrm>
              <a:off x="7749183" y="4493227"/>
              <a:ext cx="2932771" cy="30646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</a:rPr>
                <a:t>Communications</a:t>
              </a:r>
            </a:p>
          </p:txBody>
        </p:sp>
        <p:cxnSp>
          <p:nvCxnSpPr>
            <p:cNvPr id="8" name="Conector recto 62">
              <a:extLst>
                <a:ext uri="{FF2B5EF4-FFF2-40B4-BE49-F238E27FC236}">
                  <a16:creationId xmlns:a16="http://schemas.microsoft.com/office/drawing/2014/main" id="{E47C33E6-4E28-4982-B240-ACC31F2270F2}"/>
                </a:ext>
              </a:extLst>
            </p:cNvPr>
            <p:cNvCxnSpPr>
              <a:cxnSpLocks/>
            </p:cNvCxnSpPr>
            <p:nvPr/>
          </p:nvCxnSpPr>
          <p:spPr>
            <a:xfrm>
              <a:off x="7377257" y="4627881"/>
              <a:ext cx="372672" cy="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0" name="ZoneTexte 25">
            <a:extLst>
              <a:ext uri="{FF2B5EF4-FFF2-40B4-BE49-F238E27FC236}">
                <a16:creationId xmlns:a16="http://schemas.microsoft.com/office/drawing/2014/main" id="{CF4FEC91-98BB-4657-9F98-DE5A257C437D}"/>
              </a:ext>
            </a:extLst>
          </p:cNvPr>
          <p:cNvSpPr txBox="1"/>
          <p:nvPr/>
        </p:nvSpPr>
        <p:spPr>
          <a:xfrm>
            <a:off x="4161727" y="4845172"/>
            <a:ext cx="2686582" cy="64698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Centre Spatial Universitaire de Toulouse</a:t>
            </a:r>
          </a:p>
        </p:txBody>
      </p:sp>
      <p:sp>
        <p:nvSpPr>
          <p:cNvPr id="41" name="ZoneTexte 25">
            <a:extLst>
              <a:ext uri="{FF2B5EF4-FFF2-40B4-BE49-F238E27FC236}">
                <a16:creationId xmlns:a16="http://schemas.microsoft.com/office/drawing/2014/main" id="{544B343E-DB0C-403E-89CE-D1019EB6C722}"/>
              </a:ext>
            </a:extLst>
          </p:cNvPr>
          <p:cNvSpPr txBox="1"/>
          <p:nvPr/>
        </p:nvSpPr>
        <p:spPr>
          <a:xfrm>
            <a:off x="1407737" y="4845172"/>
            <a:ext cx="2686582" cy="64698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Observatoire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FR" sz="1600" b="1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Midi-Pyrénnées</a:t>
            </a:r>
            <a:endParaRPr lang="fr-FR" sz="16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6E3336A8-ACD4-4186-ABB4-CDE82BB9D5F2}"/>
              </a:ext>
            </a:extLst>
          </p:cNvPr>
          <p:cNvSpPr/>
          <p:nvPr/>
        </p:nvSpPr>
        <p:spPr>
          <a:xfrm>
            <a:off x="3591678" y="3858987"/>
            <a:ext cx="1477552" cy="696745"/>
          </a:xfrm>
          <a:prstGeom prst="up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64C766B9-D3DD-4E0F-BE6B-14DDA9B590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529" y="5963453"/>
            <a:ext cx="5451475" cy="325701"/>
          </a:xfrm>
        </p:spPr>
        <p:txBody>
          <a:bodyPr/>
          <a:lstStyle/>
          <a:p>
            <a:r>
              <a:rPr lang="fr-FR" dirty="0"/>
              <a:t>I. TOLOSAT: a 2U CubeSat </a:t>
            </a:r>
            <a:r>
              <a:rPr lang="fr-FR" dirty="0" err="1"/>
              <a:t>student</a:t>
            </a:r>
            <a:r>
              <a:rPr lang="fr-FR" dirty="0"/>
              <a:t> </a:t>
            </a:r>
            <a:r>
              <a:rPr lang="fr-FR" dirty="0" err="1"/>
              <a:t>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101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8D50-7187-4DDD-AE55-DBCC19091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F4B2B-98AF-4CC0-9A7A-3A97B05D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lecha: a la derecha 1">
            <a:extLst>
              <a:ext uri="{FF2B5EF4-FFF2-40B4-BE49-F238E27FC236}">
                <a16:creationId xmlns:a16="http://schemas.microsoft.com/office/drawing/2014/main" id="{D52CC724-F630-45AB-A7F1-094509CDB1F2}"/>
              </a:ext>
            </a:extLst>
          </p:cNvPr>
          <p:cNvSpPr/>
          <p:nvPr/>
        </p:nvSpPr>
        <p:spPr>
          <a:xfrm>
            <a:off x="2161901" y="2707317"/>
            <a:ext cx="7829535" cy="146901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>
              <a:solidFill>
                <a:schemeClr val="bg1"/>
              </a:solidFill>
              <a:latin typeface="Nasalization Rg" panose="020B0604020202020204" pitchFamily="34" charset="0"/>
            </a:endParaRPr>
          </a:p>
        </p:txBody>
      </p:sp>
      <p:cxnSp>
        <p:nvCxnSpPr>
          <p:cNvPr id="7" name="Conector recto 3">
            <a:extLst>
              <a:ext uri="{FF2B5EF4-FFF2-40B4-BE49-F238E27FC236}">
                <a16:creationId xmlns:a16="http://schemas.microsoft.com/office/drawing/2014/main" id="{752D0A21-FFC7-4364-B568-75B1C59C5B42}"/>
              </a:ext>
            </a:extLst>
          </p:cNvPr>
          <p:cNvCxnSpPr>
            <a:cxnSpLocks/>
          </p:cNvCxnSpPr>
          <p:nvPr/>
        </p:nvCxnSpPr>
        <p:spPr>
          <a:xfrm>
            <a:off x="2894242" y="2493085"/>
            <a:ext cx="0" cy="171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CuadroTexto 5">
            <a:extLst>
              <a:ext uri="{FF2B5EF4-FFF2-40B4-BE49-F238E27FC236}">
                <a16:creationId xmlns:a16="http://schemas.microsoft.com/office/drawing/2014/main" id="{6E8FD1BD-E7DF-4D89-8660-E2F88C32AAEA}"/>
              </a:ext>
            </a:extLst>
          </p:cNvPr>
          <p:cNvSpPr txBox="1"/>
          <p:nvPr/>
        </p:nvSpPr>
        <p:spPr>
          <a:xfrm>
            <a:off x="2280909" y="3244181"/>
            <a:ext cx="14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9" name="CuadroTexto 22">
            <a:extLst>
              <a:ext uri="{FF2B5EF4-FFF2-40B4-BE49-F238E27FC236}">
                <a16:creationId xmlns:a16="http://schemas.microsoft.com/office/drawing/2014/main" id="{913CAF81-F128-4698-BFC2-F414337B6396}"/>
              </a:ext>
            </a:extLst>
          </p:cNvPr>
          <p:cNvSpPr txBox="1"/>
          <p:nvPr/>
        </p:nvSpPr>
        <p:spPr>
          <a:xfrm>
            <a:off x="3328607" y="3246995"/>
            <a:ext cx="14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2019</a:t>
            </a:r>
          </a:p>
        </p:txBody>
      </p:sp>
      <p:sp>
        <p:nvSpPr>
          <p:cNvPr id="10" name="CuadroTexto 23">
            <a:extLst>
              <a:ext uri="{FF2B5EF4-FFF2-40B4-BE49-F238E27FC236}">
                <a16:creationId xmlns:a16="http://schemas.microsoft.com/office/drawing/2014/main" id="{B1A6D922-A493-48FA-92AF-42FD7DE9A853}"/>
              </a:ext>
            </a:extLst>
          </p:cNvPr>
          <p:cNvSpPr txBox="1"/>
          <p:nvPr/>
        </p:nvSpPr>
        <p:spPr>
          <a:xfrm>
            <a:off x="4432297" y="3244181"/>
            <a:ext cx="14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2020</a:t>
            </a:r>
          </a:p>
        </p:txBody>
      </p:sp>
      <p:sp>
        <p:nvSpPr>
          <p:cNvPr id="11" name="CuadroTexto 24">
            <a:extLst>
              <a:ext uri="{FF2B5EF4-FFF2-40B4-BE49-F238E27FC236}">
                <a16:creationId xmlns:a16="http://schemas.microsoft.com/office/drawing/2014/main" id="{91C4EA56-14F2-44EC-B116-FD1B8351B56B}"/>
              </a:ext>
            </a:extLst>
          </p:cNvPr>
          <p:cNvSpPr txBox="1"/>
          <p:nvPr/>
        </p:nvSpPr>
        <p:spPr>
          <a:xfrm>
            <a:off x="5604443" y="3244181"/>
            <a:ext cx="14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2021</a:t>
            </a:r>
          </a:p>
        </p:txBody>
      </p:sp>
      <p:sp>
        <p:nvSpPr>
          <p:cNvPr id="12" name="CuadroTexto 25">
            <a:extLst>
              <a:ext uri="{FF2B5EF4-FFF2-40B4-BE49-F238E27FC236}">
                <a16:creationId xmlns:a16="http://schemas.microsoft.com/office/drawing/2014/main" id="{D0F1E3A2-B28C-4584-A974-5D621A852C5F}"/>
              </a:ext>
            </a:extLst>
          </p:cNvPr>
          <p:cNvSpPr txBox="1"/>
          <p:nvPr/>
        </p:nvSpPr>
        <p:spPr>
          <a:xfrm>
            <a:off x="8850773" y="3244181"/>
            <a:ext cx="14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13" name="ZoneTexte 10">
            <a:extLst>
              <a:ext uri="{FF2B5EF4-FFF2-40B4-BE49-F238E27FC236}">
                <a16:creationId xmlns:a16="http://schemas.microsoft.com/office/drawing/2014/main" id="{E101EDD2-034C-49E4-A6DD-F76D2144D4FF}"/>
              </a:ext>
            </a:extLst>
          </p:cNvPr>
          <p:cNvSpPr txBox="1"/>
          <p:nvPr/>
        </p:nvSpPr>
        <p:spPr>
          <a:xfrm>
            <a:off x="1766597" y="1696576"/>
            <a:ext cx="237735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Phase 0: Mission </a:t>
            </a:r>
            <a:r>
              <a:rPr lang="fr-F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Analysis</a:t>
            </a:r>
            <a:endParaRPr lang="fr-F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  <a:cs typeface="Arial Nova Light" panose="020B0304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>
                <a:cs typeface="Arial Nova Light" panose="020B0304020202020204" pitchFamily="34" charset="0"/>
              </a:rPr>
              <a:t>CubeSat mission </a:t>
            </a:r>
            <a:r>
              <a:rPr lang="fr-FR" sz="1200" dirty="0" err="1">
                <a:cs typeface="Arial Nova Light" panose="020B0304020202020204" pitchFamily="34" charset="0"/>
              </a:rPr>
              <a:t>proposal</a:t>
            </a:r>
            <a:endParaRPr lang="fr-FR" sz="1200" dirty="0">
              <a:cs typeface="Arial Nova Light" panose="020B0304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>
                <a:cs typeface="Arial Nova Light" panose="020B0304020202020204" pitchFamily="34" charset="0"/>
              </a:rPr>
              <a:t>Experts consulting (CSUT, OMP)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 err="1">
                <a:cs typeface="Arial Nova Light" panose="020B0304020202020204" pitchFamily="34" charset="0"/>
              </a:rPr>
              <a:t>Detailed</a:t>
            </a:r>
            <a:r>
              <a:rPr lang="fr-FR" sz="1200" dirty="0">
                <a:cs typeface="Arial Nova Light" panose="020B0304020202020204" pitchFamily="34" charset="0"/>
              </a:rPr>
              <a:t> mission </a:t>
            </a:r>
            <a:r>
              <a:rPr lang="fr-FR" sz="1200" dirty="0" err="1">
                <a:cs typeface="Arial Nova Light" panose="020B0304020202020204" pitchFamily="34" charset="0"/>
              </a:rPr>
              <a:t>specification</a:t>
            </a:r>
            <a:endParaRPr lang="fr-FR" sz="1200" dirty="0">
              <a:cs typeface="Arial Nova Light" panose="020B0304020202020204" pitchFamily="34" charset="0"/>
            </a:endParaRPr>
          </a:p>
        </p:txBody>
      </p:sp>
      <p:cxnSp>
        <p:nvCxnSpPr>
          <p:cNvPr id="14" name="Conector recto 28">
            <a:extLst>
              <a:ext uri="{FF2B5EF4-FFF2-40B4-BE49-F238E27FC236}">
                <a16:creationId xmlns:a16="http://schemas.microsoft.com/office/drawing/2014/main" id="{465FB7B1-7F0A-4F3D-A0EE-DA2A77BD13D1}"/>
              </a:ext>
            </a:extLst>
          </p:cNvPr>
          <p:cNvCxnSpPr>
            <a:cxnSpLocks/>
          </p:cNvCxnSpPr>
          <p:nvPr/>
        </p:nvCxnSpPr>
        <p:spPr>
          <a:xfrm>
            <a:off x="4557677" y="3689291"/>
            <a:ext cx="0" cy="171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ZoneTexte 10">
            <a:extLst>
              <a:ext uri="{FF2B5EF4-FFF2-40B4-BE49-F238E27FC236}">
                <a16:creationId xmlns:a16="http://schemas.microsoft.com/office/drawing/2014/main" id="{2BF109E2-2DFA-46BD-B677-927449373DCB}"/>
              </a:ext>
            </a:extLst>
          </p:cNvPr>
          <p:cNvSpPr txBox="1"/>
          <p:nvPr/>
        </p:nvSpPr>
        <p:spPr>
          <a:xfrm>
            <a:off x="2242570" y="4231134"/>
            <a:ext cx="232408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Phase A-B: Preliminary </a:t>
            </a:r>
            <a:r>
              <a:rPr lang="fr-F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Study</a:t>
            </a:r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 &amp; </a:t>
            </a:r>
            <a:r>
              <a:rPr lang="fr-F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Definition</a:t>
            </a:r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 of the CubeSat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>
                <a:cs typeface="Arial Nova Light" panose="020B0304020202020204" pitchFamily="34" charset="0"/>
              </a:rPr>
              <a:t>Design </a:t>
            </a:r>
            <a:r>
              <a:rPr lang="fr-FR" sz="1200" dirty="0" err="1">
                <a:cs typeface="Arial Nova Light" panose="020B0304020202020204" pitchFamily="34" charset="0"/>
              </a:rPr>
              <a:t>preliminary</a:t>
            </a:r>
            <a:r>
              <a:rPr lang="fr-FR" sz="1200" dirty="0">
                <a:cs typeface="Arial Nova Light" panose="020B0304020202020204" pitchFamily="34" charset="0"/>
              </a:rPr>
              <a:t> </a:t>
            </a:r>
            <a:r>
              <a:rPr lang="fr-FR" sz="1200" dirty="0" err="1">
                <a:cs typeface="Arial Nova Light" panose="020B0304020202020204" pitchFamily="34" charset="0"/>
              </a:rPr>
              <a:t>definition</a:t>
            </a:r>
            <a:endParaRPr lang="fr-FR" sz="1200" dirty="0">
              <a:cs typeface="Arial Nova Light" panose="020B03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 err="1">
                <a:cs typeface="Arial Nova Light" panose="020B0304020202020204" pitchFamily="34" charset="0"/>
              </a:rPr>
              <a:t>Representative</a:t>
            </a:r>
            <a:r>
              <a:rPr lang="fr-FR" sz="1200" dirty="0">
                <a:cs typeface="Arial Nova Light" panose="020B0304020202020204" pitchFamily="34" charset="0"/>
              </a:rPr>
              <a:t> simulations</a:t>
            </a:r>
          </a:p>
        </p:txBody>
      </p:sp>
      <p:cxnSp>
        <p:nvCxnSpPr>
          <p:cNvPr id="16" name="Conector recto 30">
            <a:extLst>
              <a:ext uri="{FF2B5EF4-FFF2-40B4-BE49-F238E27FC236}">
                <a16:creationId xmlns:a16="http://schemas.microsoft.com/office/drawing/2014/main" id="{D6CEC8F5-16D1-4F6F-A66B-7F63BEC29DAB}"/>
              </a:ext>
            </a:extLst>
          </p:cNvPr>
          <p:cNvCxnSpPr>
            <a:cxnSpLocks/>
          </p:cNvCxnSpPr>
          <p:nvPr/>
        </p:nvCxnSpPr>
        <p:spPr>
          <a:xfrm>
            <a:off x="6293296" y="2489536"/>
            <a:ext cx="0" cy="754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Conector recto 31">
            <a:extLst>
              <a:ext uri="{FF2B5EF4-FFF2-40B4-BE49-F238E27FC236}">
                <a16:creationId xmlns:a16="http://schemas.microsoft.com/office/drawing/2014/main" id="{CC8CCBD1-416C-4BDA-8102-61EB5797CF83}"/>
              </a:ext>
            </a:extLst>
          </p:cNvPr>
          <p:cNvCxnSpPr>
            <a:cxnSpLocks/>
          </p:cNvCxnSpPr>
          <p:nvPr/>
        </p:nvCxnSpPr>
        <p:spPr>
          <a:xfrm>
            <a:off x="8716695" y="3672931"/>
            <a:ext cx="0" cy="171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ZoneTexte 10">
            <a:extLst>
              <a:ext uri="{FF2B5EF4-FFF2-40B4-BE49-F238E27FC236}">
                <a16:creationId xmlns:a16="http://schemas.microsoft.com/office/drawing/2014/main" id="{3387E34B-F7E6-48EF-B0C6-B25BF8AE8648}"/>
              </a:ext>
            </a:extLst>
          </p:cNvPr>
          <p:cNvSpPr txBox="1"/>
          <p:nvPr/>
        </p:nvSpPr>
        <p:spPr>
          <a:xfrm>
            <a:off x="3969662" y="1723480"/>
            <a:ext cx="4262173" cy="940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Phase C: </a:t>
            </a:r>
            <a:r>
              <a:rPr lang="fr-F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Detailed</a:t>
            </a:r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 </a:t>
            </a:r>
            <a:r>
              <a:rPr lang="fr-F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Definition</a:t>
            </a:r>
            <a:endParaRPr lang="fr-FR" sz="1050" dirty="0">
              <a:latin typeface="Nasalization Rg" panose="020B0604020202020204" pitchFamily="34" charset="0"/>
              <a:cs typeface="Arial Nova Light" panose="020B0304020202020204" pitchFamily="34" charset="0"/>
            </a:endParaRPr>
          </a:p>
          <a:p>
            <a:pPr marL="9144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cs typeface="Arial Nova Light" panose="020B0304020202020204" pitchFamily="34" charset="0"/>
              </a:rPr>
              <a:t>CubeSat </a:t>
            </a:r>
            <a:r>
              <a:rPr lang="fr-FR" sz="1200" dirty="0" err="1">
                <a:cs typeface="Arial Nova Light" panose="020B0304020202020204" pitchFamily="34" charset="0"/>
              </a:rPr>
              <a:t>detailed</a:t>
            </a:r>
            <a:r>
              <a:rPr lang="fr-FR" sz="1200" dirty="0">
                <a:cs typeface="Arial Nova Light" panose="020B0304020202020204" pitchFamily="34" charset="0"/>
              </a:rPr>
              <a:t> </a:t>
            </a:r>
            <a:r>
              <a:rPr lang="fr-FR" sz="1200" dirty="0" err="1">
                <a:cs typeface="Arial Nova Light" panose="020B0304020202020204" pitchFamily="34" charset="0"/>
              </a:rPr>
              <a:t>specification</a:t>
            </a:r>
            <a:endParaRPr lang="fr-FR" sz="1200" dirty="0">
              <a:cs typeface="Arial Nova Light" panose="020B0304020202020204" pitchFamily="34" charset="0"/>
            </a:endParaRPr>
          </a:p>
          <a:p>
            <a:pPr marL="9144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cs typeface="Arial Nova Light" panose="020B0304020202020204" pitchFamily="34" charset="0"/>
              </a:rPr>
              <a:t>Final modeling of the CubeSat </a:t>
            </a:r>
            <a:r>
              <a:rPr lang="fr-FR" sz="1200" dirty="0" err="1">
                <a:cs typeface="Arial Nova Light" panose="020B0304020202020204" pitchFamily="34" charset="0"/>
              </a:rPr>
              <a:t>behaviors</a:t>
            </a:r>
            <a:endParaRPr lang="fr-FR" sz="1200" dirty="0">
              <a:cs typeface="Arial Nova Light" panose="020B0304020202020204" pitchFamily="34" charset="0"/>
            </a:endParaRPr>
          </a:p>
        </p:txBody>
      </p:sp>
      <p:sp>
        <p:nvSpPr>
          <p:cNvPr id="19" name="ZoneTexte 10">
            <a:extLst>
              <a:ext uri="{FF2B5EF4-FFF2-40B4-BE49-F238E27FC236}">
                <a16:creationId xmlns:a16="http://schemas.microsoft.com/office/drawing/2014/main" id="{96CACB73-7B6D-46B3-B0CC-7E7C122CA2B6}"/>
              </a:ext>
            </a:extLst>
          </p:cNvPr>
          <p:cNvSpPr txBox="1"/>
          <p:nvPr/>
        </p:nvSpPr>
        <p:spPr>
          <a:xfrm>
            <a:off x="6500115" y="4302532"/>
            <a:ext cx="345244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Phase D: Production, IVVQ</a:t>
            </a:r>
          </a:p>
          <a:p>
            <a:pPr marL="457200" indent="-171450">
              <a:buFont typeface="Arial" panose="020B0604020202020204" pitchFamily="34" charset="0"/>
              <a:buChar char="•"/>
            </a:pPr>
            <a:r>
              <a:rPr lang="fr-FR" sz="1200" dirty="0">
                <a:cs typeface="Arial Nova Light" panose="020B0304020202020204" pitchFamily="34" charset="0"/>
              </a:rPr>
              <a:t>Structural and Thermal </a:t>
            </a:r>
            <a:r>
              <a:rPr lang="fr-FR" sz="1200" dirty="0" err="1">
                <a:cs typeface="Arial Nova Light" panose="020B0304020202020204" pitchFamily="34" charset="0"/>
              </a:rPr>
              <a:t>Models</a:t>
            </a:r>
            <a:r>
              <a:rPr lang="fr-FR" sz="1200" dirty="0">
                <a:cs typeface="Arial Nova Light" panose="020B0304020202020204" pitchFamily="34" charset="0"/>
              </a:rPr>
              <a:t> (STM)</a:t>
            </a:r>
          </a:p>
          <a:p>
            <a:pPr marL="457200" indent="-171450">
              <a:buFont typeface="Arial" panose="020B0604020202020204" pitchFamily="34" charset="0"/>
              <a:buChar char="•"/>
            </a:pPr>
            <a:r>
              <a:rPr lang="fr-FR" sz="1200" dirty="0">
                <a:cs typeface="Arial Nova Light" panose="020B0304020202020204" pitchFamily="34" charset="0"/>
              </a:rPr>
              <a:t>Engineering Model (EM)</a:t>
            </a:r>
          </a:p>
          <a:p>
            <a:pPr marL="457200" indent="-171450">
              <a:buFont typeface="Arial" panose="020B0604020202020204" pitchFamily="34" charset="0"/>
              <a:buChar char="•"/>
            </a:pPr>
            <a:r>
              <a:rPr lang="fr-FR" sz="1200" dirty="0">
                <a:cs typeface="Arial Nova Light" panose="020B0304020202020204" pitchFamily="34" charset="0"/>
              </a:rPr>
              <a:t>Exposition to </a:t>
            </a:r>
            <a:r>
              <a:rPr lang="fr-FR" sz="1200" dirty="0" err="1">
                <a:cs typeface="Arial Nova Light" panose="020B0304020202020204" pitchFamily="34" charset="0"/>
              </a:rPr>
              <a:t>different</a:t>
            </a:r>
            <a:r>
              <a:rPr lang="fr-FR" sz="1200" dirty="0">
                <a:cs typeface="Arial Nova Light" panose="020B0304020202020204" pitchFamily="34" charset="0"/>
              </a:rPr>
              <a:t> tests (thermal…)</a:t>
            </a:r>
          </a:p>
        </p:txBody>
      </p:sp>
      <p:pic>
        <p:nvPicPr>
          <p:cNvPr id="20" name="Picture 2" descr="Resultado de imagen de BOMBILLA">
            <a:extLst>
              <a:ext uri="{FF2B5EF4-FFF2-40B4-BE49-F238E27FC236}">
                <a16:creationId xmlns:a16="http://schemas.microsoft.com/office/drawing/2014/main" id="{4BD9FF29-D586-49D6-B7E2-169CDA08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1235">
            <a:off x="1135004" y="2902159"/>
            <a:ext cx="1008694" cy="100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Resultado de imagen de cohete dibujo">
            <a:extLst>
              <a:ext uri="{FF2B5EF4-FFF2-40B4-BE49-F238E27FC236}">
                <a16:creationId xmlns:a16="http://schemas.microsoft.com/office/drawing/2014/main" id="{F10BB338-AA3C-45D1-912D-B1F02F567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9698">
            <a:off x="9969426" y="2949705"/>
            <a:ext cx="599458" cy="104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10">
            <a:extLst>
              <a:ext uri="{FF2B5EF4-FFF2-40B4-BE49-F238E27FC236}">
                <a16:creationId xmlns:a16="http://schemas.microsoft.com/office/drawing/2014/main" id="{05ACF048-F3FA-43D8-94F9-58F3E7BF4A83}"/>
              </a:ext>
            </a:extLst>
          </p:cNvPr>
          <p:cNvSpPr txBox="1"/>
          <p:nvPr/>
        </p:nvSpPr>
        <p:spPr>
          <a:xfrm>
            <a:off x="8453482" y="2139741"/>
            <a:ext cx="2131651" cy="371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Phase E: Launch &amp; Operations</a:t>
            </a:r>
          </a:p>
        </p:txBody>
      </p:sp>
      <p:sp>
        <p:nvSpPr>
          <p:cNvPr id="23" name="Ellipse 29">
            <a:extLst>
              <a:ext uri="{FF2B5EF4-FFF2-40B4-BE49-F238E27FC236}">
                <a16:creationId xmlns:a16="http://schemas.microsoft.com/office/drawing/2014/main" id="{034D84E6-03D7-4BDF-BF44-55BC4D9C22F4}"/>
              </a:ext>
            </a:extLst>
          </p:cNvPr>
          <p:cNvSpPr/>
          <p:nvPr/>
        </p:nvSpPr>
        <p:spPr>
          <a:xfrm>
            <a:off x="1502732" y="1587609"/>
            <a:ext cx="2859561" cy="1377973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Nasalization Rg" panose="020B0604020202020204" pitchFamily="34" charset="0"/>
            </a:endParaRPr>
          </a:p>
        </p:txBody>
      </p:sp>
      <p:sp>
        <p:nvSpPr>
          <p:cNvPr id="24" name="Ellipse 30">
            <a:extLst>
              <a:ext uri="{FF2B5EF4-FFF2-40B4-BE49-F238E27FC236}">
                <a16:creationId xmlns:a16="http://schemas.microsoft.com/office/drawing/2014/main" id="{F1183642-FD01-43A4-B1F9-0BDF5D689417}"/>
              </a:ext>
            </a:extLst>
          </p:cNvPr>
          <p:cNvSpPr/>
          <p:nvPr/>
        </p:nvSpPr>
        <p:spPr>
          <a:xfrm>
            <a:off x="2018955" y="4101540"/>
            <a:ext cx="2859561" cy="1287814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Nasalization Rg" panose="020B0604020202020204" pitchFamily="34" charset="0"/>
            </a:endParaRPr>
          </a:p>
        </p:txBody>
      </p:sp>
      <p:cxnSp>
        <p:nvCxnSpPr>
          <p:cNvPr id="25" name="Connecteur droit 32">
            <a:extLst>
              <a:ext uri="{FF2B5EF4-FFF2-40B4-BE49-F238E27FC236}">
                <a16:creationId xmlns:a16="http://schemas.microsoft.com/office/drawing/2014/main" id="{6DE75E65-BC8E-4DB5-906F-697EABA06360}"/>
              </a:ext>
            </a:extLst>
          </p:cNvPr>
          <p:cNvCxnSpPr>
            <a:cxnSpLocks/>
          </p:cNvCxnSpPr>
          <p:nvPr/>
        </p:nvCxnSpPr>
        <p:spPr>
          <a:xfrm>
            <a:off x="3064292" y="2952134"/>
            <a:ext cx="206545" cy="1116684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10">
            <a:extLst>
              <a:ext uri="{FF2B5EF4-FFF2-40B4-BE49-F238E27FC236}">
                <a16:creationId xmlns:a16="http://schemas.microsoft.com/office/drawing/2014/main" id="{8DBA4333-3732-420E-AC63-FC636035C88E}"/>
              </a:ext>
            </a:extLst>
          </p:cNvPr>
          <p:cNvSpPr txBox="1"/>
          <p:nvPr/>
        </p:nvSpPr>
        <p:spPr>
          <a:xfrm>
            <a:off x="3964165" y="2591948"/>
            <a:ext cx="4262173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b="1" i="1" dirty="0">
                <a:cs typeface="Arial Nova Light" panose="020B0304020202020204" pitchFamily="34" charset="0"/>
              </a:rPr>
              <a:t>Application to </a:t>
            </a:r>
            <a:r>
              <a:rPr lang="fr-FR" sz="1200" b="1" dirty="0">
                <a:cs typeface="Arial Nova Light" panose="020B0304020202020204" pitchFamily="34" charset="0"/>
              </a:rPr>
              <a:t>« </a:t>
            </a:r>
            <a:r>
              <a:rPr lang="fr-FR" sz="1200" b="1" i="1" dirty="0">
                <a:cs typeface="Arial Nova Light" panose="020B0304020202020204" pitchFamily="34" charset="0"/>
              </a:rPr>
              <a:t>Fly your Satellite! »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35828889-7AC0-441A-9756-E9C2F02F41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529" y="5963453"/>
            <a:ext cx="5451475" cy="325701"/>
          </a:xfrm>
        </p:spPr>
        <p:txBody>
          <a:bodyPr/>
          <a:lstStyle/>
          <a:p>
            <a:r>
              <a:rPr lang="fr-FR" dirty="0"/>
              <a:t>I. TOLOSAT: a 2U CubeSat </a:t>
            </a:r>
            <a:r>
              <a:rPr lang="fr-FR" dirty="0" err="1"/>
              <a:t>student</a:t>
            </a:r>
            <a:r>
              <a:rPr lang="fr-FR" dirty="0"/>
              <a:t>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29" name="CuadroTexto 25">
            <a:extLst>
              <a:ext uri="{FF2B5EF4-FFF2-40B4-BE49-F238E27FC236}">
                <a16:creationId xmlns:a16="http://schemas.microsoft.com/office/drawing/2014/main" id="{243D32F3-935E-4CF9-8876-A03CF4758EF5}"/>
              </a:ext>
            </a:extLst>
          </p:cNvPr>
          <p:cNvSpPr txBox="1"/>
          <p:nvPr/>
        </p:nvSpPr>
        <p:spPr>
          <a:xfrm>
            <a:off x="7839534" y="3254549"/>
            <a:ext cx="56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2023</a:t>
            </a:r>
          </a:p>
        </p:txBody>
      </p:sp>
      <p:sp>
        <p:nvSpPr>
          <p:cNvPr id="30" name="CuadroTexto 24">
            <a:extLst>
              <a:ext uri="{FF2B5EF4-FFF2-40B4-BE49-F238E27FC236}">
                <a16:creationId xmlns:a16="http://schemas.microsoft.com/office/drawing/2014/main" id="{01EC32E1-6ABC-44CC-A67A-126801ADEBE7}"/>
              </a:ext>
            </a:extLst>
          </p:cNvPr>
          <p:cNvSpPr txBox="1"/>
          <p:nvPr/>
        </p:nvSpPr>
        <p:spPr>
          <a:xfrm>
            <a:off x="6730840" y="3254549"/>
            <a:ext cx="14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74532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0C72-5E38-47ED-B558-EDF28990B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Aim of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31A59-480F-4DD7-AEA1-D7BB6007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FEFF6-731E-4604-8BB1-3433747314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II. Aim of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92F7B-D248-40B7-AD24-A6EEADB53F2F}"/>
              </a:ext>
            </a:extLst>
          </p:cNvPr>
          <p:cNvSpPr txBox="1"/>
          <p:nvPr/>
        </p:nvSpPr>
        <p:spPr>
          <a:xfrm>
            <a:off x="3991911" y="2329127"/>
            <a:ext cx="508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Validate</a:t>
            </a:r>
            <a:r>
              <a:rPr lang="fr-FR" dirty="0"/>
              <a:t> end of phase A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Get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feedback as possible for phase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94A96A-B9AA-428F-BAED-F5CF3AB71F3E}"/>
              </a:ext>
            </a:extLst>
          </p:cNvPr>
          <p:cNvSpPr txBox="1"/>
          <p:nvPr/>
        </p:nvSpPr>
        <p:spPr>
          <a:xfrm>
            <a:off x="4105420" y="4029088"/>
            <a:ext cx="5149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dirty="0"/>
          </a:p>
          <a:p>
            <a:pPr marL="400050" indent="-400050">
              <a:buAutoNum type="romanUcPeriod"/>
            </a:pPr>
            <a:r>
              <a:rPr lang="fr-FR" b="1" dirty="0"/>
              <a:t>Missions &amp; </a:t>
            </a:r>
            <a:r>
              <a:rPr lang="fr-FR" b="1" dirty="0" err="1"/>
              <a:t>payloads</a:t>
            </a:r>
            <a:endParaRPr lang="fr-FR" b="1" dirty="0"/>
          </a:p>
          <a:p>
            <a:pPr marL="400050" indent="-400050">
              <a:buAutoNum type="romanUcPeriod"/>
            </a:pP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  <a:p>
            <a:pPr marL="400050" indent="-400050">
              <a:buAutoNum type="romanUcPeriod"/>
            </a:pPr>
            <a:r>
              <a:rPr lang="fr-FR" b="1" dirty="0"/>
              <a:t>The system &amp; all </a:t>
            </a:r>
            <a:r>
              <a:rPr lang="fr-FR" b="1" dirty="0" err="1"/>
              <a:t>subsystems</a:t>
            </a:r>
            <a:endParaRPr lang="fr-F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01434B-0783-4CEC-9746-5A34BFFFFAB0}"/>
              </a:ext>
            </a:extLst>
          </p:cNvPr>
          <p:cNvSpPr txBox="1"/>
          <p:nvPr/>
        </p:nvSpPr>
        <p:spPr>
          <a:xfrm>
            <a:off x="3451853" y="1686331"/>
            <a:ext cx="514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Two</a:t>
            </a:r>
            <a:r>
              <a:rPr lang="fr-FR" b="1" dirty="0"/>
              <a:t> main </a:t>
            </a:r>
            <a:r>
              <a:rPr lang="fr-FR" b="1" dirty="0" err="1"/>
              <a:t>outcomes</a:t>
            </a:r>
            <a:endParaRPr lang="fr-F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7196B-C798-4E34-9510-1D928EC7CABE}"/>
              </a:ext>
            </a:extLst>
          </p:cNvPr>
          <p:cNvSpPr txBox="1"/>
          <p:nvPr/>
        </p:nvSpPr>
        <p:spPr>
          <a:xfrm>
            <a:off x="3451853" y="3497214"/>
            <a:ext cx="5451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The </a:t>
            </a:r>
            <a:r>
              <a:rPr lang="fr-FR" b="1" dirty="0" err="1"/>
              <a:t>review</a:t>
            </a:r>
            <a:r>
              <a:rPr lang="fr-FR" b="1" dirty="0"/>
              <a:t> </a:t>
            </a:r>
            <a:r>
              <a:rPr lang="fr-FR" b="1" dirty="0" err="1"/>
              <a:t>will</a:t>
            </a:r>
            <a:r>
              <a:rPr lang="fr-FR" b="1" dirty="0"/>
              <a:t> </a:t>
            </a:r>
            <a:r>
              <a:rPr lang="fr-FR" b="1" dirty="0" err="1"/>
              <a:t>be</a:t>
            </a:r>
            <a:r>
              <a:rPr lang="fr-FR" b="1" dirty="0"/>
              <a:t> </a:t>
            </a:r>
            <a:r>
              <a:rPr lang="fr-FR" b="1" dirty="0" err="1"/>
              <a:t>divided</a:t>
            </a:r>
            <a:r>
              <a:rPr lang="fr-FR" b="1" dirty="0"/>
              <a:t> into 2 main parts:</a:t>
            </a:r>
          </a:p>
          <a:p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15175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269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Nova</vt:lpstr>
      <vt:lpstr>Arial Nova Light</vt:lpstr>
      <vt:lpstr>Bahnschrift SemiBold Condensed</vt:lpstr>
      <vt:lpstr>Calibri</vt:lpstr>
      <vt:lpstr>Nasalization Rg</vt:lpstr>
      <vt:lpstr>Thème Office</vt:lpstr>
      <vt:lpstr>PowerPoint Presentation</vt:lpstr>
      <vt:lpstr>PowerPoint Presentation</vt:lpstr>
      <vt:lpstr>The project</vt:lpstr>
      <vt:lpstr>Structure</vt:lpstr>
      <vt:lpstr>Timeline</vt:lpstr>
      <vt:lpstr>Aim of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BELMANT</dc:creator>
  <cp:lastModifiedBy>Cédric BELMANT</cp:lastModifiedBy>
  <cp:revision>182</cp:revision>
  <dcterms:created xsi:type="dcterms:W3CDTF">2018-09-16T11:03:03Z</dcterms:created>
  <dcterms:modified xsi:type="dcterms:W3CDTF">2019-05-27T18:02:01Z</dcterms:modified>
</cp:coreProperties>
</file>