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64" r:id="rId2"/>
    <p:sldId id="257" r:id="rId3"/>
    <p:sldId id="258" r:id="rId4"/>
    <p:sldId id="260" r:id="rId5"/>
    <p:sldId id="263" r:id="rId6"/>
    <p:sldId id="265" r:id="rId7"/>
    <p:sldId id="266" r:id="rId8"/>
    <p:sldId id="259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34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7C2287B-A08E-4A9E-A204-5A986B061C7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91CB61-DF8A-41AA-B68B-4266D3AC31B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ED1B3A-46F9-49FD-AD10-AFD7DDBFFFE7}" type="datetimeFigureOut">
              <a:rPr lang="fr-FR" smtClean="0"/>
              <a:t>27/05/2019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8929-7DA1-4A27-B680-85E56C6851E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5158B7-8927-4AB2-8E7B-A5A3B723486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11A0C4-EEA3-4DD3-9096-2BCD621A3B0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67508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D02DE9-54A9-4CA7-91F3-710D21D0B6EC}" type="datetimeFigureOut">
              <a:rPr lang="en-US" smtClean="0"/>
              <a:t>5/27/2019</a:t>
            </a:fld>
            <a:endParaRPr lang="en-US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3A40C6-55FD-4582-9863-61F46F8DBC8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535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mière diaposi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3DFC5F3-BDE9-4C47-B29D-1E7EF3B0CB6A}"/>
              </a:ext>
            </a:extLst>
          </p:cNvPr>
          <p:cNvSpPr/>
          <p:nvPr userDrawn="1"/>
        </p:nvSpPr>
        <p:spPr>
          <a:xfrm>
            <a:off x="0" y="0"/>
            <a:ext cx="3892378" cy="845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955A2C-6DC0-42CF-8BED-5DD7424ED665}"/>
              </a:ext>
            </a:extLst>
          </p:cNvPr>
          <p:cNvSpPr/>
          <p:nvPr userDrawn="1"/>
        </p:nvSpPr>
        <p:spPr>
          <a:xfrm>
            <a:off x="8299621" y="0"/>
            <a:ext cx="3892378" cy="845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Image 5" descr="Une image contenant extérieur&#10;&#10;Description générée avec un niveau de confiance très élevé">
            <a:extLst>
              <a:ext uri="{FF2B5EF4-FFF2-40B4-BE49-F238E27FC236}">
                <a16:creationId xmlns:a16="http://schemas.microsoft.com/office/drawing/2014/main" id="{5514EDC0-5B5E-49A1-9FBC-EC3FCB56454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8630" y="-55484"/>
            <a:ext cx="971965" cy="91753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C77A5FE8-6DAC-44C8-85CC-4966121CD02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3150" y="-55484"/>
            <a:ext cx="917535" cy="917535"/>
          </a:xfrm>
          <a:prstGeom prst="rect">
            <a:avLst/>
          </a:prstGeom>
        </p:spPr>
      </p:pic>
      <p:sp>
        <p:nvSpPr>
          <p:cNvPr id="10" name="Espace réservé de la date 2">
            <a:extLst>
              <a:ext uri="{FF2B5EF4-FFF2-40B4-BE49-F238E27FC236}">
                <a16:creationId xmlns:a16="http://schemas.microsoft.com/office/drawing/2014/main" id="{377EB69A-5AC6-4363-989F-DF7DE9286C71}"/>
              </a:ext>
            </a:extLst>
          </p:cNvPr>
          <p:cNvSpPr txBox="1">
            <a:spLocks/>
          </p:cNvSpPr>
          <p:nvPr userDrawn="1"/>
        </p:nvSpPr>
        <p:spPr>
          <a:xfrm>
            <a:off x="1764162" y="1451895"/>
            <a:ext cx="7694771" cy="135770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bg1"/>
                </a:solidFill>
                <a:latin typeface="Arial Nova Light" panose="020B0304020202020204" pitchFamily="34" charset="0"/>
                <a:ea typeface="+mn-ea"/>
                <a:cs typeface="Arial Nova Light" panose="020B03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15" name="Espace réservé du texte 14">
            <a:extLst>
              <a:ext uri="{FF2B5EF4-FFF2-40B4-BE49-F238E27FC236}">
                <a16:creationId xmlns:a16="http://schemas.microsoft.com/office/drawing/2014/main" id="{BC46C715-7C5F-4214-B030-2565DD90757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164082" y="2746978"/>
            <a:ext cx="7878762" cy="8644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4000">
                <a:latin typeface="Arial Nova Light" panose="020B0304020202020204" pitchFamily="34" charset="0"/>
                <a:cs typeface="Arial Nova Light" panose="020B0304020202020204" pitchFamily="34" charset="0"/>
              </a:defRPr>
            </a:lvl1pPr>
          </a:lstStyle>
          <a:p>
            <a:r>
              <a:rPr lang="en-US" sz="2800" dirty="0">
                <a:solidFill>
                  <a:schemeClr val="tx1"/>
                </a:solidFill>
              </a:rPr>
              <a:t>Subject</a:t>
            </a:r>
          </a:p>
          <a:p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6" name="Titre 15">
            <a:extLst>
              <a:ext uri="{FF2B5EF4-FFF2-40B4-BE49-F238E27FC236}">
                <a16:creationId xmlns:a16="http://schemas.microsoft.com/office/drawing/2014/main" id="{B3BA48C9-71C6-4674-9380-7A4667859C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8" y="1663879"/>
            <a:ext cx="10515600" cy="850986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4400" baseline="0">
                <a:latin typeface="Arial Nova Light" panose="020B0304020202020204" pitchFamily="34" charset="0"/>
                <a:cs typeface="Arial Nova Light" panose="020B0304020202020204" pitchFamily="34" charset="0"/>
              </a:defRPr>
            </a:lvl1pPr>
          </a:lstStyle>
          <a:p>
            <a:r>
              <a:rPr lang="fr-FR" dirty="0"/>
              <a:t>Phase A </a:t>
            </a:r>
            <a:r>
              <a:rPr lang="fr-FR" dirty="0" err="1"/>
              <a:t>review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A6349F9-E032-4858-9A3A-D8C111066340}"/>
              </a:ext>
            </a:extLst>
          </p:cNvPr>
          <p:cNvSpPr/>
          <p:nvPr userDrawn="1"/>
        </p:nvSpPr>
        <p:spPr>
          <a:xfrm>
            <a:off x="3892377" y="0"/>
            <a:ext cx="4407243" cy="8453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solidFill>
                  <a:schemeClr val="tx1"/>
                </a:solidFill>
                <a:latin typeface="Arial Nova Light" panose="020B0304020202020204" pitchFamily="34" charset="0"/>
                <a:cs typeface="Arial Nova Light" panose="020B0304020202020204" pitchFamily="34" charset="0"/>
              </a:rPr>
              <a:t>Project</a:t>
            </a:r>
            <a:r>
              <a:rPr lang="fr-FR" sz="2000" dirty="0">
                <a:solidFill>
                  <a:schemeClr val="tx1"/>
                </a:solidFill>
                <a:latin typeface="Arial Nova Light" panose="020B0304020202020204" pitchFamily="34" charset="0"/>
                <a:cs typeface="Arial Nova Light" panose="020B0304020202020204" pitchFamily="34" charset="0"/>
              </a:rPr>
              <a:t> </a:t>
            </a:r>
            <a:r>
              <a:rPr lang="fr-FR" sz="2000" b="1" dirty="0">
                <a:solidFill>
                  <a:schemeClr val="tx1"/>
                </a:solidFill>
                <a:latin typeface="Arial Nova Light" panose="020B0304020202020204" pitchFamily="34" charset="0"/>
                <a:cs typeface="Arial Nova Light" panose="020B0304020202020204" pitchFamily="34" charset="0"/>
              </a:rPr>
              <a:t>TOLOSAT</a:t>
            </a:r>
            <a:endParaRPr lang="en-US" sz="2000" b="1" dirty="0">
              <a:solidFill>
                <a:schemeClr val="tx1"/>
              </a:solidFill>
              <a:latin typeface="Arial Nova Light" panose="020B0304020202020204" pitchFamily="34" charset="0"/>
              <a:cs typeface="Arial Nova Light" panose="020B0304020202020204" pitchFamily="34" charset="0"/>
            </a:endParaRPr>
          </a:p>
        </p:txBody>
      </p:sp>
      <p:sp>
        <p:nvSpPr>
          <p:cNvPr id="13" name="Espace réservé du texte 15"/>
          <p:cNvSpPr>
            <a:spLocks noGrp="1"/>
          </p:cNvSpPr>
          <p:nvPr>
            <p:ph type="body" sz="quarter" idx="13" hasCustomPrompt="1"/>
          </p:nvPr>
        </p:nvSpPr>
        <p:spPr>
          <a:xfrm>
            <a:off x="62558" y="168401"/>
            <a:ext cx="3767261" cy="469764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sz="1800" baseline="0">
                <a:solidFill>
                  <a:schemeClr val="bg1"/>
                </a:solidFill>
                <a:latin typeface="Arial Nova Light" panose="020B0304020202020204" pitchFamily="34" charset="0"/>
                <a:cs typeface="Arial Nova Light" panose="020B0304020202020204" pitchFamily="34" charset="0"/>
              </a:defRPr>
            </a:lvl1pPr>
          </a:lstStyle>
          <a:p>
            <a:pPr lvl="0"/>
            <a:r>
              <a:rPr lang="fr-FR" dirty="0"/>
              <a:t>Date</a:t>
            </a:r>
          </a:p>
        </p:txBody>
      </p:sp>
      <p:pic>
        <p:nvPicPr>
          <p:cNvPr id="14" name="Picture 2" descr="https://lh5.googleusercontent.com/LR7EV68FnLlpvf9k-RIQJ-eD5C3k31B9ByLnd4xQ6hM_oi1lk7-VIbubPEAHXzShkhCi-lXDR2bNMQC7zSu1lFnheVULs7nlMlKXqZZUrHLQlG3xizIWzOfhhgVwDNqFWk4qITlN1V4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6588" y="-125139"/>
            <a:ext cx="1091672" cy="1091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Connecteur droit 3"/>
          <p:cNvCxnSpPr/>
          <p:nvPr userDrawn="1"/>
        </p:nvCxnSpPr>
        <p:spPr>
          <a:xfrm>
            <a:off x="9706701" y="0"/>
            <a:ext cx="9625" cy="86205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83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AEC475B-EDBD-4C4C-8D0D-A8DC80A624A6}"/>
              </a:ext>
            </a:extLst>
          </p:cNvPr>
          <p:cNvSpPr/>
          <p:nvPr userDrawn="1"/>
        </p:nvSpPr>
        <p:spPr>
          <a:xfrm>
            <a:off x="0" y="0"/>
            <a:ext cx="3892378" cy="845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i="0" dirty="0">
                <a:latin typeface="Arial Nova Light" panose="020B0304020202020204" pitchFamily="34" charset="0"/>
              </a:rPr>
              <a:t>May 28, 2019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990788A-8A0E-4DAA-8236-9F21CC09E794}"/>
              </a:ext>
            </a:extLst>
          </p:cNvPr>
          <p:cNvSpPr/>
          <p:nvPr userDrawn="1"/>
        </p:nvSpPr>
        <p:spPr>
          <a:xfrm>
            <a:off x="8299621" y="0"/>
            <a:ext cx="3892378" cy="845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FDBD60A-C1EA-453C-97F5-1B5F90AB3530}"/>
              </a:ext>
            </a:extLst>
          </p:cNvPr>
          <p:cNvSpPr/>
          <p:nvPr userDrawn="1"/>
        </p:nvSpPr>
        <p:spPr>
          <a:xfrm>
            <a:off x="3892377" y="0"/>
            <a:ext cx="4407243" cy="8453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solidFill>
                  <a:schemeClr val="tx1"/>
                </a:solidFill>
                <a:latin typeface="Arial Nova Light" panose="020B0304020202020204" pitchFamily="34" charset="0"/>
                <a:cs typeface="Arial Nova Light" panose="020B0304020202020204" pitchFamily="34" charset="0"/>
              </a:rPr>
              <a:t>Project</a:t>
            </a:r>
            <a:r>
              <a:rPr lang="fr-FR" sz="2000" dirty="0">
                <a:solidFill>
                  <a:schemeClr val="tx1"/>
                </a:solidFill>
                <a:latin typeface="Arial Nova Light" panose="020B0304020202020204" pitchFamily="34" charset="0"/>
                <a:cs typeface="Arial Nova Light" panose="020B0304020202020204" pitchFamily="34" charset="0"/>
              </a:rPr>
              <a:t> </a:t>
            </a:r>
            <a:r>
              <a:rPr lang="fr-FR" sz="2000" b="1" dirty="0">
                <a:solidFill>
                  <a:schemeClr val="tx1"/>
                </a:solidFill>
                <a:latin typeface="Arial Nova Light" panose="020B0304020202020204" pitchFamily="34" charset="0"/>
                <a:cs typeface="Arial Nova Light" panose="020B0304020202020204" pitchFamily="34" charset="0"/>
              </a:rPr>
              <a:t>TOLOSAT</a:t>
            </a:r>
            <a:endParaRPr lang="en-US" sz="2000" b="1" dirty="0">
              <a:solidFill>
                <a:schemeClr val="tx1"/>
              </a:solidFill>
              <a:latin typeface="Arial Nova Light" panose="020B0304020202020204" pitchFamily="34" charset="0"/>
              <a:cs typeface="Arial Nova Light" panose="020B0304020202020204" pitchFamily="34" charset="0"/>
            </a:endParaRPr>
          </a:p>
        </p:txBody>
      </p:sp>
      <p:cxnSp>
        <p:nvCxnSpPr>
          <p:cNvPr id="7" name="Connecteur droit 3">
            <a:extLst>
              <a:ext uri="{FF2B5EF4-FFF2-40B4-BE49-F238E27FC236}">
                <a16:creationId xmlns:a16="http://schemas.microsoft.com/office/drawing/2014/main" id="{FCFF58C4-A598-4224-9EC6-0295B6008BCB}"/>
              </a:ext>
            </a:extLst>
          </p:cNvPr>
          <p:cNvCxnSpPr/>
          <p:nvPr userDrawn="1"/>
        </p:nvCxnSpPr>
        <p:spPr>
          <a:xfrm>
            <a:off x="9706701" y="0"/>
            <a:ext cx="9625" cy="86205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 5" descr="Une image contenant extérieur&#10;&#10;Description générée avec un niveau de confiance très élevé">
            <a:extLst>
              <a:ext uri="{FF2B5EF4-FFF2-40B4-BE49-F238E27FC236}">
                <a16:creationId xmlns:a16="http://schemas.microsoft.com/office/drawing/2014/main" id="{5810D1B8-2E79-4DB9-BD0E-787802644F5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8630" y="-55484"/>
            <a:ext cx="971965" cy="917535"/>
          </a:xfrm>
          <a:prstGeom prst="rect">
            <a:avLst/>
          </a:prstGeom>
        </p:spPr>
      </p:pic>
      <p:pic>
        <p:nvPicPr>
          <p:cNvPr id="9" name="Image 6">
            <a:extLst>
              <a:ext uri="{FF2B5EF4-FFF2-40B4-BE49-F238E27FC236}">
                <a16:creationId xmlns:a16="http://schemas.microsoft.com/office/drawing/2014/main" id="{83B82C0E-B6C7-4C6E-B223-5CC0F5F6DC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3150" y="-55484"/>
            <a:ext cx="917535" cy="917535"/>
          </a:xfrm>
          <a:prstGeom prst="rect">
            <a:avLst/>
          </a:prstGeom>
        </p:spPr>
      </p:pic>
      <p:pic>
        <p:nvPicPr>
          <p:cNvPr id="10" name="Picture 2" descr="https://lh5.googleusercontent.com/LR7EV68FnLlpvf9k-RIQJ-eD5C3k31B9ByLnd4xQ6hM_oi1lk7-VIbubPEAHXzShkhCi-lXDR2bNMQC7zSu1lFnheVULs7nlMlKXqZZUrHLQlG3xizIWzOfhhgVwDNqFWk4qITlN1V4">
            <a:extLst>
              <a:ext uri="{FF2B5EF4-FFF2-40B4-BE49-F238E27FC236}">
                <a16:creationId xmlns:a16="http://schemas.microsoft.com/office/drawing/2014/main" id="{02B70FDC-8AD9-4091-8B5D-35CD5BC4D47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6588" y="-125139"/>
            <a:ext cx="1091672" cy="1091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21EB98F-2D25-4B23-94F1-DBEAEB3C50B4}"/>
              </a:ext>
            </a:extLst>
          </p:cNvPr>
          <p:cNvSpPr/>
          <p:nvPr userDrawn="1"/>
        </p:nvSpPr>
        <p:spPr>
          <a:xfrm>
            <a:off x="0" y="3785777"/>
            <a:ext cx="3892378" cy="7256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C5B1C2A-0B37-48F7-93CC-1845CDE084B6}"/>
              </a:ext>
            </a:extLst>
          </p:cNvPr>
          <p:cNvSpPr/>
          <p:nvPr userDrawn="1"/>
        </p:nvSpPr>
        <p:spPr>
          <a:xfrm>
            <a:off x="8299621" y="3785776"/>
            <a:ext cx="3892378" cy="30722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DAAE53A-D90F-4BCD-B5D7-2E7645A1C72B}"/>
              </a:ext>
            </a:extLst>
          </p:cNvPr>
          <p:cNvSpPr/>
          <p:nvPr userDrawn="1"/>
        </p:nvSpPr>
        <p:spPr>
          <a:xfrm>
            <a:off x="2549769" y="3785777"/>
            <a:ext cx="5749851" cy="7256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Arial Nova Light" panose="020B0304020202020204" pitchFamily="34" charset="0"/>
              <a:cs typeface="Arial Nova Light" panose="020B0304020202020204" pitchFamily="34" charset="0"/>
            </a:endParaRP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ADE96B6-0CBF-4C68-9ADE-E931446ED2A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751992" y="3924978"/>
            <a:ext cx="5282346" cy="53181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fr-FR" dirty="0"/>
              <a:t>Subsystem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527BC52A-A673-4CD7-94C2-6EAD2F63BAE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365578" y="4802113"/>
            <a:ext cx="2582178" cy="129590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Person 1</a:t>
            </a:r>
          </a:p>
          <a:p>
            <a:pPr lvl="0"/>
            <a:r>
              <a:rPr lang="fr-FR" dirty="0"/>
              <a:t>Person 2</a:t>
            </a:r>
          </a:p>
          <a:p>
            <a:pPr lvl="0"/>
            <a:r>
              <a:rPr lang="fr-FR" dirty="0"/>
              <a:t>Person 3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182AEA4-B779-4F09-B410-8E4D2A4A00E6}"/>
              </a:ext>
            </a:extLst>
          </p:cNvPr>
          <p:cNvSpPr/>
          <p:nvPr userDrawn="1"/>
        </p:nvSpPr>
        <p:spPr>
          <a:xfrm>
            <a:off x="-2" y="4511444"/>
            <a:ext cx="8299621" cy="234655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1F829B9-3F3C-453E-B273-0E126F299A6F}"/>
              </a:ext>
            </a:extLst>
          </p:cNvPr>
          <p:cNvSpPr txBox="1"/>
          <p:nvPr userDrawn="1"/>
        </p:nvSpPr>
        <p:spPr>
          <a:xfrm>
            <a:off x="8677718" y="3963945"/>
            <a:ext cx="2773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chemeClr val="bg1"/>
                </a:solidFill>
              </a:rPr>
              <a:t>presented</a:t>
            </a:r>
            <a:r>
              <a:rPr lang="fr-FR" dirty="0">
                <a:solidFill>
                  <a:schemeClr val="bg1"/>
                </a:solidFill>
              </a:rPr>
              <a:t> by</a:t>
            </a:r>
          </a:p>
        </p:txBody>
      </p:sp>
      <p:sp>
        <p:nvSpPr>
          <p:cNvPr id="19" name="Espace réservé du numéro de diapositive 5">
            <a:extLst>
              <a:ext uri="{FF2B5EF4-FFF2-40B4-BE49-F238E27FC236}">
                <a16:creationId xmlns:a16="http://schemas.microsoft.com/office/drawing/2014/main" id="{5E511775-574D-4BF9-B492-279C2DC49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06922" y="6401420"/>
            <a:ext cx="1222732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  <a:latin typeface="Arial Nova Light" panose="020B0304020202020204" pitchFamily="34" charset="0"/>
                <a:cs typeface="Arial Nova Light" panose="020B0304020202020204" pitchFamily="34" charset="0"/>
              </a:defRPr>
            </a:lvl1pPr>
          </a:lstStyle>
          <a:p>
            <a:fld id="{9E937E72-11F5-44A2-9DC0-74EEC05A6D2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8EEC1CB-5531-46BE-9291-824B06FCBA9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19238" y="4873884"/>
            <a:ext cx="6515100" cy="1658086"/>
          </a:xfrm>
          <a:prstGeom prst="rect">
            <a:avLst/>
          </a:prstGeom>
        </p:spPr>
        <p:txBody>
          <a:bodyPr/>
          <a:lstStyle>
            <a:lvl1pPr marL="571500" indent="-571500">
              <a:buAutoNum type="romanUcPeriod"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Part I</a:t>
            </a:r>
          </a:p>
          <a:p>
            <a:pPr lvl="0"/>
            <a:r>
              <a:rPr lang="fr-FR" dirty="0"/>
              <a:t>Part II</a:t>
            </a:r>
          </a:p>
          <a:p>
            <a:pPr lvl="0"/>
            <a:r>
              <a:rPr lang="fr-FR" dirty="0"/>
              <a:t>Part III</a:t>
            </a:r>
          </a:p>
        </p:txBody>
      </p:sp>
    </p:spTree>
    <p:extLst>
      <p:ext uri="{BB962C8B-B14F-4D97-AF65-F5344CB8AC3E}">
        <p14:creationId xmlns:p14="http://schemas.microsoft.com/office/powerpoint/2010/main" val="2457701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r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FB037AB-4A66-4EAE-9FB1-662CC52AC4BA}"/>
              </a:ext>
            </a:extLst>
          </p:cNvPr>
          <p:cNvSpPr/>
          <p:nvPr userDrawn="1"/>
        </p:nvSpPr>
        <p:spPr>
          <a:xfrm>
            <a:off x="0" y="6309966"/>
            <a:ext cx="12192000" cy="5480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6C51E171-9D69-4EF7-A7CD-795196410CBC}"/>
              </a:ext>
            </a:extLst>
          </p:cNvPr>
          <p:cNvGrpSpPr/>
          <p:nvPr userDrawn="1"/>
        </p:nvGrpSpPr>
        <p:grpSpPr>
          <a:xfrm>
            <a:off x="9615638" y="-2664"/>
            <a:ext cx="2388623" cy="1231958"/>
            <a:chOff x="8967390" y="-2664"/>
            <a:chExt cx="3224610" cy="1231958"/>
          </a:xfrm>
        </p:grpSpPr>
        <p:sp>
          <p:nvSpPr>
            <p:cNvPr id="9" name="Parallélogramme 8">
              <a:extLst>
                <a:ext uri="{FF2B5EF4-FFF2-40B4-BE49-F238E27FC236}">
                  <a16:creationId xmlns:a16="http://schemas.microsoft.com/office/drawing/2014/main" id="{31941D54-8960-4DF0-8480-5AD1E0A4A8B3}"/>
                </a:ext>
              </a:extLst>
            </p:cNvPr>
            <p:cNvSpPr/>
            <p:nvPr userDrawn="1"/>
          </p:nvSpPr>
          <p:spPr>
            <a:xfrm>
              <a:off x="9355948" y="-2664"/>
              <a:ext cx="2836052" cy="882257"/>
            </a:xfrm>
            <a:prstGeom prst="parallelogram">
              <a:avLst>
                <a:gd name="adj" fmla="val 80306"/>
              </a:avLst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Parallélogramme 11">
              <a:extLst>
                <a:ext uri="{FF2B5EF4-FFF2-40B4-BE49-F238E27FC236}">
                  <a16:creationId xmlns:a16="http://schemas.microsoft.com/office/drawing/2014/main" id="{7E7E7C8A-8E48-48D0-AE1B-6538791686C6}"/>
                </a:ext>
              </a:extLst>
            </p:cNvPr>
            <p:cNvSpPr/>
            <p:nvPr userDrawn="1"/>
          </p:nvSpPr>
          <p:spPr>
            <a:xfrm>
              <a:off x="8967390" y="873710"/>
              <a:ext cx="2260953" cy="355584"/>
            </a:xfrm>
            <a:prstGeom prst="parallelogram">
              <a:avLst>
                <a:gd name="adj" fmla="val 80306"/>
              </a:avLst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700" dirty="0">
                  <a:solidFill>
                    <a:srgbClr val="C00000"/>
                  </a:solidFill>
                  <a:latin typeface="Arial Nova" panose="020B0504020202020204" pitchFamily="34" charset="0"/>
                </a:rPr>
                <a:t>TOLOSAT</a:t>
              </a:r>
              <a:endParaRPr lang="en-US" sz="1700" dirty="0">
                <a:solidFill>
                  <a:srgbClr val="C00000"/>
                </a:solidFill>
                <a:latin typeface="Arial Nova" panose="020B0504020202020204" pitchFamily="34" charset="0"/>
              </a:endParaRPr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7E4F59EC-0E6A-4643-93CA-F87449FACD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728" y="100094"/>
            <a:ext cx="8494508" cy="1129200"/>
          </a:xfrm>
          <a:prstGeom prst="rect">
            <a:avLst/>
          </a:prstGeom>
        </p:spPr>
        <p:txBody>
          <a:bodyPr anchor="ctr" anchorCtr="0"/>
          <a:lstStyle>
            <a:lvl1pPr algn="ctr">
              <a:defRPr sz="4000">
                <a:latin typeface="Arial Nova Light" panose="020B0304020202020204" pitchFamily="34" charset="0"/>
                <a:cs typeface="Arial Nova Light" panose="020B0304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5838F80-0A19-44AD-BA2C-E698689608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728" y="1487904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latin typeface="Arial Nova Light" panose="020B0304020202020204" pitchFamily="34" charset="0"/>
                <a:cs typeface="Arial Nova Light" panose="020B03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2DAA401-826A-4C5F-AD43-1F0AB89B4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06922" y="6401420"/>
            <a:ext cx="1222732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  <a:latin typeface="Arial Nova Light" panose="020B0304020202020204" pitchFamily="34" charset="0"/>
                <a:cs typeface="Arial Nova Light" panose="020B0304020202020204" pitchFamily="34" charset="0"/>
              </a:defRPr>
            </a:lvl1pPr>
          </a:lstStyle>
          <a:p>
            <a:fld id="{9E937E72-11F5-44A2-9DC0-74EEC05A6D2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Picture 2" descr="https://lh5.googleusercontent.com/DGltPXPb6ksRUWc8_-lXybtQmKntXr52mhVrwSyah73KY6mHdpky6A96vfpWEf4xp2DjNsbpCIlzhzglFYA-Cfa6w6ceKWXRKCMlwZAVei45pehQz_Itflyirn_POMoBD4cMkJupGAV4Byul1w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82" t="43661" r="25736" b="38899"/>
          <a:stretch/>
        </p:blipFill>
        <p:spPr bwMode="auto">
          <a:xfrm>
            <a:off x="8330304" y="6367101"/>
            <a:ext cx="399211" cy="511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https://lh5.googleusercontent.com/DGltPXPb6ksRUWc8_-lXybtQmKntXr52mhVrwSyah73KY6mHdpky6A96vfpWEf4xp2DjNsbpCIlzhzglFYA-Cfa6w6ceKWXRKCMlwZAVei45pehQz_Itflyirn_POMoBD4cMkJupGAV4Byul1w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89" t="6407" r="64756" b="58326"/>
          <a:stretch/>
        </p:blipFill>
        <p:spPr bwMode="auto">
          <a:xfrm rot="172654">
            <a:off x="11220632" y="214175"/>
            <a:ext cx="940563" cy="1250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https://lh5.googleusercontent.com/LR7EV68FnLlpvf9k-RIQJ-eD5C3k31B9ByLnd4xQ6hM_oi1lk7-VIbubPEAHXzShkhCi-lXDR2bNMQC7zSu1lFnheVULs7nlMlKXqZZUrHLQlG3xizIWzOfhhgVwDNqFWk4qITlN1V4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3628" y="-107372"/>
            <a:ext cx="1091672" cy="1091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0134C08-6863-43DA-81DA-CE025CBC0EF5}"/>
              </a:ext>
            </a:extLst>
          </p:cNvPr>
          <p:cNvSpPr txBox="1"/>
          <p:nvPr userDrawn="1"/>
        </p:nvSpPr>
        <p:spPr>
          <a:xfrm>
            <a:off x="5764669" y="6401420"/>
            <a:ext cx="2593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dirty="0" err="1">
                <a:solidFill>
                  <a:schemeClr val="bg1"/>
                </a:solidFill>
              </a:rPr>
              <a:t>Feasibility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Review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610F14-F1A4-424B-A74D-99054EE9C283}"/>
              </a:ext>
            </a:extLst>
          </p:cNvPr>
          <p:cNvSpPr txBox="1"/>
          <p:nvPr userDrawn="1"/>
        </p:nvSpPr>
        <p:spPr>
          <a:xfrm>
            <a:off x="989917" y="6438290"/>
            <a:ext cx="2778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May 28, 2019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8E27046D-6B0E-4243-A87C-9635689BEE8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66529" y="5963453"/>
            <a:ext cx="5451475" cy="3257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fr-FR" dirty="0"/>
              <a:t>II. </a:t>
            </a:r>
            <a:r>
              <a:rPr lang="fr-FR" dirty="0" err="1"/>
              <a:t>Some</a:t>
            </a:r>
            <a:r>
              <a:rPr lang="fr-FR" dirty="0"/>
              <a:t> part in the </a:t>
            </a:r>
            <a:r>
              <a:rPr lang="fr-FR" dirty="0" err="1"/>
              <a:t>presentation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59974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4789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49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B40DB66-31FF-43E6-9CCF-45D60566D47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/>
              <a:t>Mission - IRIDIUM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36A0AC-C8DC-4CCB-9A5A-9CF5565F7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37E72-11F5-44A2-9DC0-74EEC05A6D21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E5AB9DB-2A27-41BB-93BD-F3EDF887227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The Iridium-Next Constellation</a:t>
            </a:r>
          </a:p>
          <a:p>
            <a:r>
              <a:rPr lang="fr-FR" dirty="0"/>
              <a:t>Communication </a:t>
            </a:r>
            <a:r>
              <a:rPr lang="fr-FR" dirty="0" err="1"/>
              <a:t>Principle</a:t>
            </a:r>
            <a:endParaRPr lang="fr-FR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FD6C21C-AECD-40A0-9E95-9449963F78C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fr-FR" dirty="0"/>
              <a:t>Pierre-Yves </a:t>
            </a:r>
            <a:r>
              <a:rPr lang="fr-FR" dirty="0" err="1"/>
              <a:t>Schini</a:t>
            </a:r>
            <a:r>
              <a:rPr lang="fr-FR"/>
              <a:t> – ISAE-SUPAERO</a:t>
            </a:r>
            <a:endParaRPr lang="fr-FR" dirty="0"/>
          </a:p>
        </p:txBody>
      </p:sp>
      <p:pic>
        <p:nvPicPr>
          <p:cNvPr id="1026" name="Picture 2" descr="RÃ©sultat de recherche d'images pour &quot;vieux combinÃ©&quot;">
            <a:extLst>
              <a:ext uri="{FF2B5EF4-FFF2-40B4-BE49-F238E27FC236}">
                <a16:creationId xmlns:a16="http://schemas.microsoft.com/office/drawing/2014/main" id="{8FACFB76-953E-4DC9-BBD4-D8F929067B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1992" y="1006985"/>
            <a:ext cx="5001088" cy="2568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49349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7001" y="1977431"/>
            <a:ext cx="9144000" cy="1655762"/>
          </a:xfrm>
        </p:spPr>
        <p:txBody>
          <a:bodyPr/>
          <a:lstStyle/>
          <a:p>
            <a:r>
              <a:rPr lang="fr-FR" sz="3600" dirty="0" err="1"/>
              <a:t>Thank</a:t>
            </a:r>
            <a:r>
              <a:rPr lang="fr-FR" sz="3600" dirty="0"/>
              <a:t> </a:t>
            </a:r>
            <a:r>
              <a:rPr lang="fr-FR" sz="3600" dirty="0" err="1"/>
              <a:t>you</a:t>
            </a:r>
            <a:r>
              <a:rPr lang="fr-FR" sz="3600" dirty="0"/>
              <a:t> for your attention!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37E72-11F5-44A2-9DC0-74EEC05A6D21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1266" name="Picture 2" descr="RÃ©sultat de recherche d'images pour &quot;csut logo&quot;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95120" y="3128702"/>
            <a:ext cx="3769879" cy="2112790"/>
          </a:xfrm>
          <a:prstGeom prst="rect">
            <a:avLst/>
          </a:prstGeom>
          <a:noFill/>
        </p:spPr>
      </p:pic>
      <p:pic>
        <p:nvPicPr>
          <p:cNvPr id="11270" name="Picture 6" descr="RÃ©sultat de recherche d'images pour &quot;isae supaero&quot;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46726" y="3195781"/>
            <a:ext cx="2955510" cy="179300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Introduction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37E72-11F5-44A2-9DC0-74EEC05A6D2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4098" name="Picture 2" descr="station sol UHF/VH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37039" y="3308465"/>
            <a:ext cx="4273945" cy="2405864"/>
          </a:xfrm>
          <a:prstGeom prst="rect">
            <a:avLst/>
          </a:prstGeom>
          <a:noFill/>
        </p:spPr>
      </p:pic>
      <p:sp>
        <p:nvSpPr>
          <p:cNvPr id="8" name="ZoneTexte 7"/>
          <p:cNvSpPr txBox="1"/>
          <p:nvPr/>
        </p:nvSpPr>
        <p:spPr>
          <a:xfrm>
            <a:off x="7089833" y="5733935"/>
            <a:ext cx="536632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UHF-VHF </a:t>
            </a:r>
            <a:r>
              <a:rPr lang="fr-FR" dirty="0" err="1"/>
              <a:t>earth</a:t>
            </a:r>
            <a:r>
              <a:rPr lang="fr-FR" dirty="0"/>
              <a:t> station in ISAE-SUPAERO</a:t>
            </a:r>
          </a:p>
          <a:p>
            <a:pPr algn="ctr"/>
            <a:r>
              <a:rPr lang="fr-FR" sz="1200" i="1" dirty="0"/>
              <a:t> (Picture </a:t>
            </a:r>
            <a:r>
              <a:rPr lang="fr-FR" sz="1200" i="1" dirty="0" err="1"/>
              <a:t>Isae</a:t>
            </a:r>
            <a:r>
              <a:rPr lang="fr-FR" sz="1200" i="1" dirty="0"/>
              <a:t>-</a:t>
            </a:r>
            <a:r>
              <a:rPr lang="fr-FR" sz="1200" i="1" dirty="0" err="1"/>
              <a:t>Supaero</a:t>
            </a:r>
            <a:r>
              <a:rPr lang="fr-FR" sz="1200" i="1" dirty="0"/>
              <a:t>)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-897775" y="980901"/>
            <a:ext cx="5071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IDM-</a:t>
            </a:r>
            <a:r>
              <a:rPr lang="fr-FR" dirty="0" err="1"/>
              <a:t>View</a:t>
            </a:r>
            <a:r>
              <a:rPr lang="fr-FR" dirty="0"/>
              <a:t> simulation of </a:t>
            </a:r>
            <a:r>
              <a:rPr lang="fr-FR" dirty="0" err="1"/>
              <a:t>Tolosat</a:t>
            </a:r>
            <a:endParaRPr lang="fr-FR" dirty="0"/>
          </a:p>
        </p:txBody>
      </p:sp>
      <p:pic>
        <p:nvPicPr>
          <p:cNvPr id="6146" name="Picture 2" descr="https://scontent-mrs2-1.xx.fbcdn.net/v/t1.15752-9/s2048x2048/60962638_319942518900084_2863013053346086912_n.png?_nc_cat=105&amp;_nc_ht=scontent-mrs2-1.xx&amp;oh=2a441b61e3bb881b5af63b4541f1bf2f&amp;oe=5D5C7034"/>
          <p:cNvPicPr>
            <a:picLocks noChangeAspect="1" noChangeArrowheads="1"/>
          </p:cNvPicPr>
          <p:nvPr/>
        </p:nvPicPr>
        <p:blipFill>
          <a:blip r:embed="rId3" cstate="print"/>
          <a:srcRect l="35312" t="25617" r="4532" b="14976"/>
          <a:stretch>
            <a:fillRect/>
          </a:stretch>
        </p:blipFill>
        <p:spPr bwMode="auto">
          <a:xfrm rot="6964783">
            <a:off x="122613" y="1792518"/>
            <a:ext cx="3235729" cy="1649183"/>
          </a:xfrm>
          <a:prstGeom prst="rect">
            <a:avLst/>
          </a:prstGeom>
          <a:noFill/>
        </p:spPr>
      </p:pic>
      <p:sp>
        <p:nvSpPr>
          <p:cNvPr id="11" name="Flèche courbée vers la droite 10"/>
          <p:cNvSpPr/>
          <p:nvPr/>
        </p:nvSpPr>
        <p:spPr>
          <a:xfrm rot="17413092">
            <a:off x="3911504" y="2513104"/>
            <a:ext cx="1512917" cy="4732510"/>
          </a:xfrm>
          <a:prstGeom prst="curvedRightArrow">
            <a:avLst>
              <a:gd name="adj1" fmla="val 25000"/>
              <a:gd name="adj2" fmla="val 50000"/>
              <a:gd name="adj3" fmla="val 24024"/>
            </a:avLst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3" name="Flèche courbée vers la droite 12"/>
          <p:cNvSpPr/>
          <p:nvPr/>
        </p:nvSpPr>
        <p:spPr>
          <a:xfrm rot="6807000">
            <a:off x="4579292" y="155059"/>
            <a:ext cx="1512917" cy="4732510"/>
          </a:xfrm>
          <a:prstGeom prst="curvedRightArrow">
            <a:avLst>
              <a:gd name="adj1" fmla="val 25000"/>
              <a:gd name="adj2" fmla="val 50000"/>
              <a:gd name="adj3" fmla="val 24024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3640975" y="3092335"/>
            <a:ext cx="28429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Few  passes</a:t>
            </a:r>
          </a:p>
          <a:p>
            <a:r>
              <a:rPr lang="fr-FR" b="1" dirty="0"/>
              <a:t>Short passes</a:t>
            </a:r>
          </a:p>
          <a:p>
            <a:r>
              <a:rPr lang="fr-FR" b="1" dirty="0" err="1"/>
              <a:t>Imposed</a:t>
            </a:r>
            <a:r>
              <a:rPr lang="fr-FR" b="1" dirty="0"/>
              <a:t> passage times</a:t>
            </a:r>
          </a:p>
          <a:p>
            <a:pPr>
              <a:buFontTx/>
              <a:buChar char="-"/>
            </a:pPr>
            <a:endParaRPr lang="fr-F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Concept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508001" y="1903540"/>
            <a:ext cx="5541817" cy="1911077"/>
          </a:xfrm>
        </p:spPr>
        <p:txBody>
          <a:bodyPr/>
          <a:lstStyle/>
          <a:p>
            <a:pPr algn="just"/>
            <a:r>
              <a:rPr lang="fr-FR" dirty="0"/>
              <a:t>Use the Iridium-</a:t>
            </a:r>
            <a:r>
              <a:rPr lang="fr-FR" dirty="0" err="1"/>
              <a:t>Next</a:t>
            </a:r>
            <a:r>
              <a:rPr lang="fr-FR" dirty="0"/>
              <a:t> constellation as a </a:t>
            </a:r>
            <a:r>
              <a:rPr lang="fr-FR" dirty="0" err="1"/>
              <a:t>relay</a:t>
            </a:r>
            <a:r>
              <a:rPr lang="fr-FR" dirty="0"/>
              <a:t> to </a:t>
            </a:r>
            <a:r>
              <a:rPr lang="fr-FR" dirty="0" err="1"/>
              <a:t>communicate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Tolosat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37E72-11F5-44A2-9DC0-74EEC05A6D2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6" name="Picture 2" descr="RÃ©sultat de recherche d'images pour &quot;laptop vector&quot;">
            <a:extLst>
              <a:ext uri="{FF2B5EF4-FFF2-40B4-BE49-F238E27FC236}">
                <a16:creationId xmlns:a16="http://schemas.microsoft.com/office/drawing/2014/main" id="{1E2DBB31-D907-4951-B34E-12AED90D43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85" b="18088"/>
          <a:stretch/>
        </p:blipFill>
        <p:spPr bwMode="auto">
          <a:xfrm>
            <a:off x="1597709" y="5193180"/>
            <a:ext cx="1086876" cy="841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Iridium Places the Final Piece of the Puzzle with the Construction of the Chandler Ground Station">
            <a:extLst>
              <a:ext uri="{FF2B5EF4-FFF2-40B4-BE49-F238E27FC236}">
                <a16:creationId xmlns:a16="http://schemas.microsoft.com/office/drawing/2014/main" id="{AF103B28-C6D5-4BE2-96C7-728FCB481C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8047" y="5065672"/>
            <a:ext cx="1604869" cy="1003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A719451F-A07A-474E-B851-B2EEA88E6CD1}"/>
              </a:ext>
            </a:extLst>
          </p:cNvPr>
          <p:cNvCxnSpPr/>
          <p:nvPr/>
        </p:nvCxnSpPr>
        <p:spPr>
          <a:xfrm>
            <a:off x="2773718" y="5567193"/>
            <a:ext cx="864941" cy="0"/>
          </a:xfrm>
          <a:prstGeom prst="line">
            <a:avLst/>
          </a:prstGeom>
          <a:ln>
            <a:solidFill>
              <a:schemeClr val="tx1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B6D7DDF0-7684-4D32-BDFA-57636FF441CA}"/>
              </a:ext>
            </a:extLst>
          </p:cNvPr>
          <p:cNvCxnSpPr>
            <a:cxnSpLocks/>
          </p:cNvCxnSpPr>
          <p:nvPr/>
        </p:nvCxnSpPr>
        <p:spPr>
          <a:xfrm flipV="1">
            <a:off x="5432916" y="3936520"/>
            <a:ext cx="853008" cy="987172"/>
          </a:xfrm>
          <a:prstGeom prst="line">
            <a:avLst/>
          </a:prstGeom>
          <a:ln>
            <a:solidFill>
              <a:schemeClr val="tx1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0403B972-895D-4237-BBF8-FA3A785CD391}"/>
              </a:ext>
            </a:extLst>
          </p:cNvPr>
          <p:cNvCxnSpPr>
            <a:cxnSpLocks/>
          </p:cNvCxnSpPr>
          <p:nvPr/>
        </p:nvCxnSpPr>
        <p:spPr>
          <a:xfrm>
            <a:off x="7729871" y="3785471"/>
            <a:ext cx="786332" cy="677239"/>
          </a:xfrm>
          <a:prstGeom prst="line">
            <a:avLst/>
          </a:prstGeom>
          <a:ln>
            <a:solidFill>
              <a:schemeClr val="tx1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Image 11">
            <a:extLst>
              <a:ext uri="{FF2B5EF4-FFF2-40B4-BE49-F238E27FC236}">
                <a16:creationId xmlns:a16="http://schemas.microsoft.com/office/drawing/2014/main" id="{5BD01EF5-2195-4A5B-8AAB-BB5B78512A4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2733" y="1780853"/>
            <a:ext cx="2070946" cy="2155667"/>
          </a:xfrm>
          <a:prstGeom prst="rect">
            <a:avLst/>
          </a:prstGeom>
        </p:spPr>
      </p:pic>
      <p:sp>
        <p:nvSpPr>
          <p:cNvPr id="13" name="ZoneTexte 12"/>
          <p:cNvSpPr txBox="1"/>
          <p:nvPr/>
        </p:nvSpPr>
        <p:spPr>
          <a:xfrm>
            <a:off x="5430983" y="6022109"/>
            <a:ext cx="16348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dirty="0" err="1"/>
              <a:t>Pictures</a:t>
            </a:r>
            <a:r>
              <a:rPr lang="fr-FR" sz="1200" i="1" dirty="0"/>
              <a:t> Iridium</a:t>
            </a:r>
          </a:p>
        </p:txBody>
      </p:sp>
      <p:pic>
        <p:nvPicPr>
          <p:cNvPr id="14" name="Picture 2" descr="https://scontent-mrs2-1.xx.fbcdn.net/v/t1.15752-9/s2048x2048/60962638_319942518900084_2863013053346086912_n.png?_nc_cat=105&amp;_nc_ht=scontent-mrs2-1.xx&amp;oh=2a441b61e3bb881b5af63b4541f1bf2f&amp;oe=5D5C7034">
            <a:extLst>
              <a:ext uri="{FF2B5EF4-FFF2-40B4-BE49-F238E27FC236}">
                <a16:creationId xmlns:a16="http://schemas.microsoft.com/office/drawing/2014/main" id="{03873C70-4022-444D-A593-EE3C55FB6F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 l="35312" t="25617" r="4532" b="14976"/>
          <a:stretch>
            <a:fillRect/>
          </a:stretch>
        </p:blipFill>
        <p:spPr bwMode="auto">
          <a:xfrm rot="18708046">
            <a:off x="8207344" y="4003627"/>
            <a:ext cx="3235729" cy="164918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The Iridium-</a:t>
            </a:r>
            <a:r>
              <a:rPr lang="fr-FR" dirty="0" err="1"/>
              <a:t>Next</a:t>
            </a:r>
            <a:r>
              <a:rPr lang="fr-FR" dirty="0"/>
              <a:t> constellation </a:t>
            </a:r>
            <a:r>
              <a:rPr lang="fr-FR" sz="3200" dirty="0" err="1"/>
              <a:t>Presentation</a:t>
            </a:r>
            <a:endParaRPr lang="fr-FR" sz="32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37E72-11F5-44A2-9DC0-74EEC05A6D21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I. The Iridium-Next Constellation</a:t>
            </a:r>
          </a:p>
          <a:p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872508" y="5818908"/>
            <a:ext cx="193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i="1" dirty="0"/>
              <a:t>Picture Iridium</a:t>
            </a:r>
          </a:p>
        </p:txBody>
      </p:sp>
      <p:pic>
        <p:nvPicPr>
          <p:cNvPr id="2052" name="Picture 4" descr="http://spaceflight101.com/spacecraft/wp-content/uploads/sites/18/2017/01/Iridium-NEXT-4-512x33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7382" y="1690254"/>
            <a:ext cx="5764583" cy="3805527"/>
          </a:xfrm>
          <a:prstGeom prst="rect">
            <a:avLst/>
          </a:prstGeom>
          <a:noFill/>
        </p:spPr>
      </p:pic>
      <p:sp>
        <p:nvSpPr>
          <p:cNvPr id="9" name="ZoneTexte 8"/>
          <p:cNvSpPr txBox="1"/>
          <p:nvPr/>
        </p:nvSpPr>
        <p:spPr>
          <a:xfrm>
            <a:off x="6511636" y="1690254"/>
            <a:ext cx="5680364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endParaRPr lang="fr-FR" sz="2000" dirty="0"/>
          </a:p>
          <a:p>
            <a:pPr>
              <a:buFontTx/>
              <a:buChar char="-"/>
            </a:pPr>
            <a:endParaRPr lang="fr-FR" sz="2000" dirty="0"/>
          </a:p>
          <a:p>
            <a:pPr>
              <a:buFontTx/>
              <a:buChar char="-"/>
            </a:pPr>
            <a:r>
              <a:rPr lang="fr-FR" sz="2000" dirty="0"/>
              <a:t>66 satellites</a:t>
            </a:r>
          </a:p>
          <a:p>
            <a:pPr>
              <a:buFontTx/>
              <a:buChar char="-"/>
            </a:pPr>
            <a:endParaRPr lang="fr-FR" sz="2000" dirty="0"/>
          </a:p>
          <a:p>
            <a:pPr>
              <a:buFontTx/>
              <a:buChar char="-"/>
            </a:pPr>
            <a:r>
              <a:rPr lang="fr-FR" sz="2000" dirty="0"/>
              <a:t> 780-</a:t>
            </a:r>
            <a:r>
              <a:rPr lang="fr-FR" sz="2000" dirty="0" err="1"/>
              <a:t>Kilometer</a:t>
            </a:r>
            <a:r>
              <a:rPr lang="fr-FR" sz="2000" dirty="0"/>
              <a:t> polar </a:t>
            </a:r>
            <a:r>
              <a:rPr lang="fr-FR" sz="2000" dirty="0" err="1"/>
              <a:t>orbit</a:t>
            </a:r>
            <a:r>
              <a:rPr lang="fr-FR" sz="2000" dirty="0"/>
              <a:t> </a:t>
            </a:r>
          </a:p>
          <a:p>
            <a:pPr>
              <a:buFontTx/>
              <a:buChar char="-"/>
            </a:pPr>
            <a:endParaRPr lang="fr-FR" sz="2000" dirty="0"/>
          </a:p>
          <a:p>
            <a:pPr>
              <a:buFontTx/>
              <a:buChar char="-"/>
            </a:pPr>
            <a:r>
              <a:rPr lang="fr-FR" sz="2000" dirty="0"/>
              <a:t> 6 orbital planes</a:t>
            </a:r>
          </a:p>
          <a:p>
            <a:pPr>
              <a:buFontTx/>
              <a:buChar char="-"/>
            </a:pPr>
            <a:endParaRPr lang="fr-FR" sz="2000" dirty="0"/>
          </a:p>
          <a:p>
            <a:pPr>
              <a:buFontTx/>
              <a:buChar char="-"/>
            </a:pPr>
            <a:r>
              <a:rPr lang="fr-FR" sz="2000" dirty="0"/>
              <a:t> 48 L-band </a:t>
            </a:r>
            <a:r>
              <a:rPr lang="fr-FR" sz="2000" dirty="0" err="1"/>
              <a:t>beams</a:t>
            </a:r>
            <a:endParaRPr lang="fr-FR" sz="2000" dirty="0"/>
          </a:p>
          <a:p>
            <a:pPr>
              <a:buFontTx/>
              <a:buChar char="-"/>
            </a:pPr>
            <a:endParaRPr lang="fr-FR" sz="2000" dirty="0"/>
          </a:p>
          <a:p>
            <a:pPr>
              <a:buFontTx/>
              <a:buChar char="-"/>
            </a:pPr>
            <a:r>
              <a:rPr lang="fr-FR" sz="2000" dirty="0"/>
              <a:t> «</a:t>
            </a:r>
            <a:r>
              <a:rPr lang="en-US" sz="2000" dirty="0"/>
              <a:t>4,700-Kilometer footprint area on Earth</a:t>
            </a:r>
            <a:r>
              <a:rPr lang="fr-FR" sz="2000" dirty="0"/>
              <a:t>» (Iridium)</a:t>
            </a:r>
          </a:p>
          <a:p>
            <a:pPr>
              <a:buFontTx/>
              <a:buChar char="-"/>
            </a:pPr>
            <a:endParaRPr lang="fr-F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The Iridium-</a:t>
            </a:r>
            <a:r>
              <a:rPr lang="fr-FR" dirty="0" err="1"/>
              <a:t>Next</a:t>
            </a:r>
            <a:r>
              <a:rPr lang="fr-FR" dirty="0"/>
              <a:t> constellation</a:t>
            </a:r>
            <a:br>
              <a:rPr lang="fr-FR" dirty="0"/>
            </a:br>
            <a:r>
              <a:rPr lang="fr-FR" sz="3200" dirty="0" err="1"/>
              <a:t>Coverage</a:t>
            </a:r>
            <a:endParaRPr lang="fr-FR" sz="32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37E72-11F5-44A2-9DC0-74EEC05A6D21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I. The Iridium-Next Constellation</a:t>
            </a:r>
          </a:p>
          <a:p>
            <a:endParaRPr lang="fr-FR" dirty="0"/>
          </a:p>
        </p:txBody>
      </p:sp>
      <p:pic>
        <p:nvPicPr>
          <p:cNvPr id="6" name="Image 3"/>
          <p:cNvPicPr/>
          <p:nvPr/>
        </p:nvPicPr>
        <p:blipFill>
          <a:blip r:embed="rId2" cstate="print"/>
          <a:stretch/>
        </p:blipFill>
        <p:spPr>
          <a:xfrm>
            <a:off x="470717" y="2576946"/>
            <a:ext cx="5680702" cy="2660071"/>
          </a:xfrm>
          <a:prstGeom prst="rect">
            <a:avLst/>
          </a:prstGeom>
          <a:ln>
            <a:noFill/>
          </a:ln>
        </p:spPr>
      </p:pic>
      <p:pic>
        <p:nvPicPr>
          <p:cNvPr id="7" name="Image 15"/>
          <p:cNvPicPr/>
          <p:nvPr/>
        </p:nvPicPr>
        <p:blipFill>
          <a:blip r:embed="rId3" cstate="print"/>
          <a:stretch/>
        </p:blipFill>
        <p:spPr>
          <a:xfrm>
            <a:off x="6187189" y="2351488"/>
            <a:ext cx="5801040" cy="3321720"/>
          </a:xfrm>
          <a:prstGeom prst="rect">
            <a:avLst/>
          </a:prstGeom>
          <a:ln>
            <a:noFill/>
          </a:ln>
        </p:spPr>
      </p:pic>
      <p:sp>
        <p:nvSpPr>
          <p:cNvPr id="8" name="ZoneTexte 7"/>
          <p:cNvSpPr txBox="1"/>
          <p:nvPr/>
        </p:nvSpPr>
        <p:spPr>
          <a:xfrm>
            <a:off x="565266" y="2244436"/>
            <a:ext cx="52536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/>
              <a:t>Iridium </a:t>
            </a:r>
            <a:r>
              <a:rPr lang="fr-FR" sz="1600" b="1" dirty="0" err="1"/>
              <a:t>cover</a:t>
            </a:r>
            <a:r>
              <a:rPr lang="fr-FR" sz="1600" b="1" dirty="0"/>
              <a:t> on the </a:t>
            </a:r>
            <a:r>
              <a:rPr lang="fr-FR" sz="1600" b="1" dirty="0" err="1"/>
              <a:t>ground</a:t>
            </a:r>
            <a:endParaRPr lang="fr-FR" sz="1600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The Iridium-</a:t>
            </a:r>
            <a:r>
              <a:rPr lang="fr-FR" dirty="0" err="1"/>
              <a:t>Next</a:t>
            </a:r>
            <a:r>
              <a:rPr lang="fr-FR" dirty="0"/>
              <a:t> constellation</a:t>
            </a:r>
            <a:br>
              <a:rPr lang="fr-FR" dirty="0"/>
            </a:br>
            <a:r>
              <a:rPr lang="fr-FR" sz="3200" dirty="0" err="1"/>
              <a:t>Comparison</a:t>
            </a:r>
            <a:r>
              <a:rPr lang="fr-FR" dirty="0"/>
              <a:t>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37E72-11F5-44A2-9DC0-74EEC05A6D21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I. The Iridium-Next Constellation</a:t>
            </a:r>
          </a:p>
          <a:p>
            <a:endParaRPr lang="fr-FR" dirty="0"/>
          </a:p>
        </p:txBody>
      </p:sp>
      <p:graphicFrame>
        <p:nvGraphicFramePr>
          <p:cNvPr id="6" name="Table 6"/>
          <p:cNvGraphicFramePr/>
          <p:nvPr/>
        </p:nvGraphicFramePr>
        <p:xfrm>
          <a:off x="1163781" y="2128059"/>
          <a:ext cx="9054132" cy="3140378"/>
        </p:xfrm>
        <a:graphic>
          <a:graphicData uri="http://schemas.openxmlformats.org/drawingml/2006/table">
            <a:tbl>
              <a:tblPr/>
              <a:tblGrid>
                <a:gridCol w="30180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80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180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276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800" b="1" strike="noStrike" spc="-1" dirty="0" err="1">
                          <a:solidFill>
                            <a:srgbClr val="FFFFFF"/>
                          </a:solidFill>
                          <a:latin typeface="Calibri"/>
                        </a:rPr>
                        <a:t>Criterion</a:t>
                      </a:r>
                      <a:endParaRPr lang="fr-FR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AA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8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Iridium</a:t>
                      </a:r>
                      <a:endParaRPr lang="fr-FR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AA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800" b="1" strike="noStrike" spc="-1" dirty="0">
                          <a:solidFill>
                            <a:srgbClr val="FFFFFF"/>
                          </a:solidFill>
                          <a:latin typeface="Calibri"/>
                        </a:rPr>
                        <a:t>Direct UHF/VHF</a:t>
                      </a:r>
                      <a:endParaRPr lang="fr-FR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A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76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Session length</a:t>
                      </a:r>
                      <a:endParaRPr lang="fr-FR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E1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8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114s</a:t>
                      </a:r>
                      <a:endParaRPr lang="fr-FR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E1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300s</a:t>
                      </a:r>
                      <a:endParaRPr lang="fr-FR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E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76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Visibility</a:t>
                      </a:r>
                      <a:endParaRPr lang="fr-FR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F1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24,7%</a:t>
                      </a:r>
                      <a:endParaRPr lang="fr-FR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F1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1,39% (per ground station)</a:t>
                      </a:r>
                      <a:endParaRPr lang="fr-FR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F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76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Data rate</a:t>
                      </a:r>
                      <a:endParaRPr lang="fr-FR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E1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340 bps</a:t>
                      </a:r>
                      <a:endParaRPr lang="fr-FR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E1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9600 bps</a:t>
                      </a:r>
                      <a:endParaRPr lang="fr-FR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E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983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Data transmitted per day</a:t>
                      </a:r>
                      <a:endParaRPr lang="fr-FR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F1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7,2 Mb</a:t>
                      </a:r>
                      <a:endParaRPr lang="fr-FR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F1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8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11,5 Mb</a:t>
                      </a:r>
                      <a:endParaRPr lang="fr-FR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F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Communication </a:t>
            </a:r>
            <a:r>
              <a:rPr lang="fr-FR" dirty="0" err="1"/>
              <a:t>principle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37E72-11F5-44A2-9DC0-74EEC05A6D21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II. Communication </a:t>
            </a:r>
            <a:r>
              <a:rPr lang="fr-FR" dirty="0" err="1"/>
              <a:t>Principle</a:t>
            </a:r>
            <a:endParaRPr lang="fr-FR" dirty="0"/>
          </a:p>
          <a:p>
            <a:endParaRPr lang="fr-FR" dirty="0"/>
          </a:p>
        </p:txBody>
      </p:sp>
      <p:pic>
        <p:nvPicPr>
          <p:cNvPr id="6" name="Picture 2" descr="https://scontent-mrs2-1.xx.fbcdn.net/v/t1.15752-9/s2048x2048/60962638_319942518900084_2863013053346086912_n.png?_nc_cat=105&amp;_nc_ht=scontent-mrs2-1.xx&amp;oh=2a441b61e3bb881b5af63b4541f1bf2f&amp;oe=5D5C7034"/>
          <p:cNvPicPr>
            <a:picLocks noChangeAspect="1" noChangeArrowheads="1"/>
          </p:cNvPicPr>
          <p:nvPr/>
        </p:nvPicPr>
        <p:blipFill>
          <a:blip r:embed="rId2" cstate="print"/>
          <a:srcRect l="35312" t="25617" r="4532" b="14976"/>
          <a:stretch>
            <a:fillRect/>
          </a:stretch>
        </p:blipFill>
        <p:spPr bwMode="auto">
          <a:xfrm rot="12691072">
            <a:off x="6680429" y="1025899"/>
            <a:ext cx="3235729" cy="1649183"/>
          </a:xfrm>
          <a:prstGeom prst="rect">
            <a:avLst/>
          </a:prstGeom>
          <a:noFill/>
        </p:spPr>
      </p:pic>
      <p:pic>
        <p:nvPicPr>
          <p:cNvPr id="7" name="Picture 2" descr="RÃ©sultat de recherche d'images pour &quot;laptop vector&quot;">
            <a:extLst>
              <a:ext uri="{FF2B5EF4-FFF2-40B4-BE49-F238E27FC236}">
                <a16:creationId xmlns:a16="http://schemas.microsoft.com/office/drawing/2014/main" id="{1E2DBB31-D907-4951-B34E-12AED90D43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85" b="18088"/>
          <a:stretch/>
        </p:blipFill>
        <p:spPr bwMode="auto">
          <a:xfrm>
            <a:off x="2186105" y="4814489"/>
            <a:ext cx="1930116" cy="1493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Connecteur droit avec flèche 8"/>
          <p:cNvCxnSpPr/>
          <p:nvPr/>
        </p:nvCxnSpPr>
        <p:spPr>
          <a:xfrm flipV="1">
            <a:off x="4969164" y="2955638"/>
            <a:ext cx="1967345" cy="1570180"/>
          </a:xfrm>
          <a:prstGeom prst="straightConnector1">
            <a:avLst/>
          </a:prstGeom>
          <a:ln w="57150">
            <a:solidFill>
              <a:schemeClr val="accent4">
                <a:lumMod val="40000"/>
                <a:lumOff val="6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ZoneTexte 19"/>
          <p:cNvSpPr txBox="1"/>
          <p:nvPr/>
        </p:nvSpPr>
        <p:spPr>
          <a:xfrm>
            <a:off x="5181601" y="3278909"/>
            <a:ext cx="1163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TM &amp; TC</a:t>
            </a:r>
          </a:p>
        </p:txBody>
      </p:sp>
      <p:sp>
        <p:nvSpPr>
          <p:cNvPr id="21" name="Flèche courbée vers le bas 20"/>
          <p:cNvSpPr/>
          <p:nvPr/>
        </p:nvSpPr>
        <p:spPr>
          <a:xfrm rot="19362851">
            <a:off x="3186545" y="2512291"/>
            <a:ext cx="3315855" cy="61883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2" name="Flèche courbée vers le bas 21"/>
          <p:cNvSpPr/>
          <p:nvPr/>
        </p:nvSpPr>
        <p:spPr>
          <a:xfrm rot="8463542">
            <a:off x="5509490" y="4382654"/>
            <a:ext cx="3315855" cy="618837"/>
          </a:xfrm>
          <a:prstGeom prst="curvedDown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4" name="ZoneTexte 23"/>
          <p:cNvSpPr txBox="1"/>
          <p:nvPr/>
        </p:nvSpPr>
        <p:spPr>
          <a:xfrm>
            <a:off x="3865420" y="2304473"/>
            <a:ext cx="1163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TC</a:t>
            </a:r>
          </a:p>
        </p:txBody>
      </p:sp>
      <p:sp>
        <p:nvSpPr>
          <p:cNvPr id="25" name="ZoneTexte 24"/>
          <p:cNvSpPr txBox="1"/>
          <p:nvPr/>
        </p:nvSpPr>
        <p:spPr>
          <a:xfrm>
            <a:off x="7823201" y="4775200"/>
            <a:ext cx="1163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TM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87728" y="90858"/>
            <a:ext cx="8494508" cy="1129200"/>
          </a:xfrm>
        </p:spPr>
        <p:txBody>
          <a:bodyPr/>
          <a:lstStyle/>
          <a:p>
            <a:r>
              <a:rPr lang="fr-FR" dirty="0"/>
              <a:t>Communication </a:t>
            </a:r>
            <a:r>
              <a:rPr lang="fr-FR" dirty="0" err="1"/>
              <a:t>principle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10740673" y="6367338"/>
            <a:ext cx="1417259" cy="380736"/>
          </a:xfrm>
        </p:spPr>
        <p:txBody>
          <a:bodyPr/>
          <a:lstStyle/>
          <a:p>
            <a:fld id="{9E937E72-11F5-44A2-9DC0-74EEC05A6D21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012376" y="4345961"/>
            <a:ext cx="1872762" cy="895707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Iridium Server</a:t>
            </a:r>
          </a:p>
        </p:txBody>
      </p:sp>
      <p:sp>
        <p:nvSpPr>
          <p:cNvPr id="10" name="Rectangle 9"/>
          <p:cNvSpPr/>
          <p:nvPr/>
        </p:nvSpPr>
        <p:spPr>
          <a:xfrm>
            <a:off x="4993903" y="1796707"/>
            <a:ext cx="1872762" cy="895707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Iridium Satellite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882023" y="1971967"/>
            <a:ext cx="1357132" cy="563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Modem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997415" y="1967349"/>
            <a:ext cx="1452008" cy="563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Flight software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821709" y="4456646"/>
            <a:ext cx="1427258" cy="6741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Email </a:t>
            </a:r>
            <a:r>
              <a:rPr lang="fr-FR" dirty="0" err="1"/>
              <a:t>adress</a:t>
            </a:r>
            <a:endParaRPr lang="fr-FR" dirty="0"/>
          </a:p>
        </p:txBody>
      </p:sp>
      <p:cxnSp>
        <p:nvCxnSpPr>
          <p:cNvPr id="27" name="Connecteur droit avec flèche 26"/>
          <p:cNvCxnSpPr>
            <a:stCxn id="23" idx="3"/>
            <a:endCxn id="9" idx="1"/>
          </p:cNvCxnSpPr>
          <p:nvPr/>
        </p:nvCxnSpPr>
        <p:spPr>
          <a:xfrm>
            <a:off x="4248967" y="4793740"/>
            <a:ext cx="763409" cy="75"/>
          </a:xfrm>
          <a:prstGeom prst="straightConnector1">
            <a:avLst/>
          </a:prstGeom>
          <a:ln w="3810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/>
          <p:cNvCxnSpPr>
            <a:stCxn id="10" idx="3"/>
            <a:endCxn id="11" idx="1"/>
          </p:cNvCxnSpPr>
          <p:nvPr/>
        </p:nvCxnSpPr>
        <p:spPr>
          <a:xfrm>
            <a:off x="6866665" y="2244561"/>
            <a:ext cx="1015358" cy="9121"/>
          </a:xfrm>
          <a:prstGeom prst="straightConnector1">
            <a:avLst/>
          </a:prstGeom>
          <a:ln w="3810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/>
          <p:cNvCxnSpPr>
            <a:stCxn id="11" idx="3"/>
            <a:endCxn id="12" idx="1"/>
          </p:cNvCxnSpPr>
          <p:nvPr/>
        </p:nvCxnSpPr>
        <p:spPr>
          <a:xfrm flipV="1">
            <a:off x="9239155" y="2249064"/>
            <a:ext cx="758260" cy="4618"/>
          </a:xfrm>
          <a:prstGeom prst="straightConnector1">
            <a:avLst/>
          </a:prstGeom>
          <a:ln w="3810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avec flèche 37"/>
          <p:cNvCxnSpPr>
            <a:stCxn id="10" idx="2"/>
            <a:endCxn id="9" idx="0"/>
          </p:cNvCxnSpPr>
          <p:nvPr/>
        </p:nvCxnSpPr>
        <p:spPr>
          <a:xfrm>
            <a:off x="5930284" y="2692414"/>
            <a:ext cx="18473" cy="1653547"/>
          </a:xfrm>
          <a:prstGeom prst="straightConnector1">
            <a:avLst/>
          </a:prstGeom>
          <a:ln w="3810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à coins arrondis 42"/>
          <p:cNvSpPr/>
          <p:nvPr/>
        </p:nvSpPr>
        <p:spPr>
          <a:xfrm>
            <a:off x="498762" y="2512290"/>
            <a:ext cx="3177311" cy="812801"/>
          </a:xfrm>
          <a:prstGeom prst="round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/>
              <a:t>Destination: DATA@sbd.iridium.com</a:t>
            </a:r>
          </a:p>
          <a:p>
            <a:r>
              <a:rPr lang="en-US" sz="1400" dirty="0"/>
              <a:t>Subject: IMEI number of the transceiver</a:t>
            </a:r>
          </a:p>
          <a:p>
            <a:r>
              <a:rPr lang="en-US" sz="1400" dirty="0"/>
              <a:t>Attachment: message.sbd</a:t>
            </a:r>
            <a:endParaRPr lang="fr-FR" sz="1400" dirty="0"/>
          </a:p>
        </p:txBody>
      </p:sp>
      <p:cxnSp>
        <p:nvCxnSpPr>
          <p:cNvPr id="47" name="Connecteur droit avec flèche 46"/>
          <p:cNvCxnSpPr>
            <a:endCxn id="23" idx="0"/>
          </p:cNvCxnSpPr>
          <p:nvPr/>
        </p:nvCxnSpPr>
        <p:spPr>
          <a:xfrm>
            <a:off x="2890981" y="3325091"/>
            <a:ext cx="644357" cy="1131555"/>
          </a:xfrm>
          <a:prstGeom prst="straightConnector1">
            <a:avLst/>
          </a:prstGeom>
          <a:ln w="381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ce réservé du texte 4">
            <a:extLst>
              <a:ext uri="{FF2B5EF4-FFF2-40B4-BE49-F238E27FC236}">
                <a16:creationId xmlns:a16="http://schemas.microsoft.com/office/drawing/2014/main" id="{FE0CD00D-4BE5-4D14-A611-4ACAE55C80D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529" y="5963453"/>
            <a:ext cx="5451475" cy="325701"/>
          </a:xfrm>
        </p:spPr>
        <p:txBody>
          <a:bodyPr/>
          <a:lstStyle/>
          <a:p>
            <a:r>
              <a:rPr lang="fr-FR" dirty="0"/>
              <a:t>II. Communication </a:t>
            </a:r>
            <a:r>
              <a:rPr lang="fr-FR" dirty="0" err="1"/>
              <a:t>Principle</a:t>
            </a:r>
            <a:endParaRPr lang="fr-FR" dirty="0"/>
          </a:p>
          <a:p>
            <a:endParaRPr lang="fr-FR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Next</a:t>
            </a:r>
            <a:r>
              <a:rPr lang="fr-FR" dirty="0"/>
              <a:t>?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37E72-11F5-44A2-9DC0-74EEC05A6D21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3F29A65-6180-4220-8938-0A968C70FEE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32" r="17206"/>
          <a:stretch/>
        </p:blipFill>
        <p:spPr>
          <a:xfrm>
            <a:off x="378691" y="1346024"/>
            <a:ext cx="5190836" cy="4027654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ZoneTexte 6"/>
          <p:cNvSpPr txBox="1"/>
          <p:nvPr/>
        </p:nvSpPr>
        <p:spPr>
          <a:xfrm>
            <a:off x="1173018" y="5467927"/>
            <a:ext cx="35929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9602 Iridium-Modem lent by the CSUT</a:t>
            </a:r>
          </a:p>
        </p:txBody>
      </p:sp>
      <p:pic>
        <p:nvPicPr>
          <p:cNvPr id="2050" name="Picture 2" descr="https://scontent-mrs2-1.xx.fbcdn.net/v/t1.15752-9/s2048x2048/61022311_2255122897907876_6231850095973761024_n.jpg?_nc_cat=110&amp;_nc_ht=scontent-mrs2-1.xx&amp;oh=90066094e3fff7f3a145eb0586252c91&amp;oe=5D9C395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77527" y="1385888"/>
            <a:ext cx="5307251" cy="3980439"/>
          </a:xfrm>
          <a:prstGeom prst="rect">
            <a:avLst/>
          </a:prstGeom>
          <a:noFill/>
        </p:spPr>
      </p:pic>
      <p:sp>
        <p:nvSpPr>
          <p:cNvPr id="9" name="ZoneTexte 8"/>
          <p:cNvSpPr txBox="1"/>
          <p:nvPr/>
        </p:nvSpPr>
        <p:spPr>
          <a:xfrm>
            <a:off x="6968837" y="5472546"/>
            <a:ext cx="35929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err="1"/>
              <a:t>Onboard</a:t>
            </a:r>
            <a:r>
              <a:rPr lang="fr-FR" sz="1600" dirty="0"/>
              <a:t> computer lent by the CSUT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</TotalTime>
  <Words>218</Words>
  <Application>Microsoft Office PowerPoint</Application>
  <PresentationFormat>Widescreen</PresentationFormat>
  <Paragraphs>77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Arial Nova</vt:lpstr>
      <vt:lpstr>Arial Nova Light</vt:lpstr>
      <vt:lpstr>Calibri</vt:lpstr>
      <vt:lpstr>Thème Office</vt:lpstr>
      <vt:lpstr>PowerPoint Presentation</vt:lpstr>
      <vt:lpstr>Introduction</vt:lpstr>
      <vt:lpstr>Concept</vt:lpstr>
      <vt:lpstr>The Iridium-Next constellation Presentation</vt:lpstr>
      <vt:lpstr>The Iridium-Next constellation Coverage</vt:lpstr>
      <vt:lpstr>The Iridium-Next constellation Comparison </vt:lpstr>
      <vt:lpstr>Communication principle</vt:lpstr>
      <vt:lpstr>Communication principle</vt:lpstr>
      <vt:lpstr>What is Next?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Cédric BELMANT</dc:creator>
  <cp:lastModifiedBy>Cédric BELMANT</cp:lastModifiedBy>
  <cp:revision>185</cp:revision>
  <dcterms:created xsi:type="dcterms:W3CDTF">2018-09-16T11:03:03Z</dcterms:created>
  <dcterms:modified xsi:type="dcterms:W3CDTF">2019-05-27T19:07:06Z</dcterms:modified>
</cp:coreProperties>
</file>