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7" r:id="rId3"/>
    <p:sldId id="278" r:id="rId4"/>
    <p:sldId id="257" r:id="rId5"/>
    <p:sldId id="281" r:id="rId6"/>
    <p:sldId id="267" r:id="rId7"/>
    <p:sldId id="279" r:id="rId8"/>
    <p:sldId id="271" r:id="rId9"/>
    <p:sldId id="285" r:id="rId10"/>
    <p:sldId id="259" r:id="rId11"/>
    <p:sldId id="266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Mission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5578" y="4802113"/>
            <a:ext cx="2582178" cy="1295905"/>
          </a:xfrm>
        </p:spPr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Seeleuthner</a:t>
            </a:r>
            <a:r>
              <a:rPr lang="fr-FR" dirty="0"/>
              <a:t> – ISAE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1F1F5-38B6-456C-A4E8-DB3E25C44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RÃ©sultat de recherche d'images pour &quot;water rocket&quot;">
            <a:extLst>
              <a:ext uri="{FF2B5EF4-FFF2-40B4-BE49-F238E27FC236}">
                <a16:creationId xmlns:a16="http://schemas.microsoft.com/office/drawing/2014/main" id="{32DE113F-5742-4938-B42C-ABD0B511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87" y="861134"/>
            <a:ext cx="3147226" cy="29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0D280B4-20A6-4830-9117-4315A917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35" y="437322"/>
            <a:ext cx="6842789" cy="51320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515102-22A8-435B-BEC3-76F9F7B1F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Eclipse duration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F875E-13EF-423C-AA65-B04B8E39D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9B07B4-DF8F-474F-BCAB-68F7FEB3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A0D6E-FFF5-40F2-BF57-5D12F3C29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6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6D24E-5C78-4659-A6F9-F863B82C4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ran</a:t>
            </a:r>
            <a:r>
              <a:rPr lang="fr-FR" dirty="0"/>
              <a:t> simulations on a few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launching</a:t>
            </a:r>
            <a:r>
              <a:rPr lang="fr-FR" dirty="0"/>
              <a:t> dates (ISS </a:t>
            </a:r>
            <a:r>
              <a:rPr lang="fr-FR" dirty="0" err="1"/>
              <a:t>orbit</a:t>
            </a:r>
            <a:r>
              <a:rPr lang="fr-FR" dirty="0"/>
              <a:t> at 400 km)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7DDBD76-B919-45F0-AC6A-915A2ACE8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E10ABD-55C3-42BA-948B-2730849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81DEB6-B1D1-4EE0-8FAC-5B63800CC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2147C0-7AD3-4217-AB9D-3D2226045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3564" r="7609" b="3142"/>
          <a:stretch/>
        </p:blipFill>
        <p:spPr>
          <a:xfrm>
            <a:off x="1524000" y="1285553"/>
            <a:ext cx="9144000" cy="48575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AA5360-F7B3-4815-B5CB-95603A195BAB}"/>
              </a:ext>
            </a:extLst>
          </p:cNvPr>
          <p:cNvSpPr txBox="1"/>
          <p:nvPr/>
        </p:nvSpPr>
        <p:spPr>
          <a:xfrm>
            <a:off x="2631655" y="4019134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01/01/2024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3F838A-1FE1-49CB-8792-B3217499C165}"/>
              </a:ext>
            </a:extLst>
          </p:cNvPr>
          <p:cNvSpPr txBox="1"/>
          <p:nvPr/>
        </p:nvSpPr>
        <p:spPr>
          <a:xfrm>
            <a:off x="5705060" y="411544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01/01/2021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85C01F-33C5-44A3-8E50-3F8841229A3C}"/>
              </a:ext>
            </a:extLst>
          </p:cNvPr>
          <p:cNvSpPr txBox="1"/>
          <p:nvPr/>
        </p:nvSpPr>
        <p:spPr>
          <a:xfrm>
            <a:off x="8176591" y="4019134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01/01/2019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FEEAA5-FF4F-4D9F-A7FE-BF5753A45781}"/>
              </a:ext>
            </a:extLst>
          </p:cNvPr>
          <p:cNvSpPr txBox="1"/>
          <p:nvPr/>
        </p:nvSpPr>
        <p:spPr>
          <a:xfrm>
            <a:off x="9170504" y="518543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~600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78D44E-0C12-4CFA-AD7D-DF4D4849A4FF}"/>
              </a:ext>
            </a:extLst>
          </p:cNvPr>
          <p:cNvSpPr txBox="1"/>
          <p:nvPr/>
        </p:nvSpPr>
        <p:spPr>
          <a:xfrm>
            <a:off x="3988902" y="500076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~160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39B6C3-D42D-4F8E-836A-6B74A04FF19C}"/>
              </a:ext>
            </a:extLst>
          </p:cNvPr>
          <p:cNvSpPr txBox="1"/>
          <p:nvPr/>
        </p:nvSpPr>
        <p:spPr>
          <a:xfrm>
            <a:off x="5830955" y="497664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~300 </a:t>
            </a:r>
            <a:r>
              <a:rPr lang="fr-FR" dirty="0" err="1"/>
              <a:t>days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47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306F5-C9A1-42F8-9163-5BF3F15F4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7F38A-F981-4073-A94D-D47DD4B7A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5B933C-AA00-4EC2-AD14-C86C2BE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A74917-777C-470C-8D83-8CE9C4A60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ADEF4B-2102-494C-9F3D-5C7326D21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" t="3529" r="7344" b="3415"/>
          <a:stretch/>
        </p:blipFill>
        <p:spPr>
          <a:xfrm>
            <a:off x="0" y="882267"/>
            <a:ext cx="10310191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24B5E-6DB9-4132-93F8-E3CEF33BE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AAB1B0-9FA4-499A-90A2-13645567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39915-B100-4464-BAD9-27770A37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30FF41-C692-4FAE-B83F-0EF431F8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EF98B0-8CDC-4972-8D77-7FC9F2DB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1" y="568313"/>
            <a:ext cx="8004312" cy="49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751CD-8BCD-43D6-B252-18E9CA5E0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70A36-4130-4125-B817-857A89CBC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E6440-641E-4218-9443-0207D27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BC7114-51F6-4CE4-8473-2B4BD3249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0C732B-C359-4D74-80D6-7850F2FF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2" y="1487904"/>
            <a:ext cx="10962803" cy="44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22CA8-5C49-498E-8744-CA463C270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Orbit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A65088-5818-4E18-A654-29C869B6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7ACC23-760D-4C33-8A59-4191A8E94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8B2EE44-AD1C-4E60-B94E-022D88E8CC2B}"/>
              </a:ext>
            </a:extLst>
          </p:cNvPr>
          <p:cNvGraphicFramePr>
            <a:graphicFrameLocks noGrp="1"/>
          </p:cNvGraphicFramePr>
          <p:nvPr/>
        </p:nvGraphicFramePr>
        <p:xfrm>
          <a:off x="1173019" y="112801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7606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688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Orbital </a:t>
                      </a:r>
                      <a:r>
                        <a:rPr lang="fr-FR" dirty="0" err="1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3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Semi-major axis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6478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Inclination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51.64°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Right Ascension of  </a:t>
                      </a:r>
                      <a:r>
                        <a:rPr lang="fr-FR" dirty="0" err="1"/>
                        <a:t>Ascending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105°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6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775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6E7F897-5424-4724-B055-98DA0897B900}"/>
              </a:ext>
            </a:extLst>
          </p:cNvPr>
          <p:cNvSpPr txBox="1"/>
          <p:nvPr/>
        </p:nvSpPr>
        <p:spPr>
          <a:xfrm>
            <a:off x="4142510" y="2961175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ISS </a:t>
            </a:r>
            <a:r>
              <a:rPr lang="fr-FR" i="1" dirty="0" err="1"/>
              <a:t>orbit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5FBDF1-629E-4DB2-AA73-B14388C2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9" t="10415" r="15217" b="23852"/>
          <a:stretch/>
        </p:blipFill>
        <p:spPr>
          <a:xfrm>
            <a:off x="3377119" y="3429000"/>
            <a:ext cx="3719800" cy="27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21017-D370-4BC7-A1A8-45619C7DC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Ground station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9DE49B-A074-4CFA-AFDC-A8632DD4F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UHF/VHF </a:t>
            </a:r>
            <a:r>
              <a:rPr lang="fr-FR" dirty="0" err="1"/>
              <a:t>ground</a:t>
            </a:r>
            <a:r>
              <a:rPr lang="fr-FR" dirty="0"/>
              <a:t> station </a:t>
            </a:r>
            <a:r>
              <a:rPr lang="fr-FR" dirty="0" err="1"/>
              <a:t>located</a:t>
            </a:r>
            <a:r>
              <a:rPr lang="fr-FR" dirty="0"/>
              <a:t> in Toulouse:</a:t>
            </a:r>
          </a:p>
          <a:p>
            <a:r>
              <a:rPr lang="fr-FR" dirty="0" err="1"/>
              <a:t>Supaero’s</a:t>
            </a:r>
            <a:r>
              <a:rPr lang="fr-FR" dirty="0"/>
              <a:t> UHF/VHF or </a:t>
            </a:r>
            <a:r>
              <a:rPr lang="fr-FR" dirty="0" err="1"/>
              <a:t>ASTRE’s</a:t>
            </a:r>
            <a:r>
              <a:rPr lang="fr-FR" dirty="0"/>
              <a:t> ASTRENOGS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3A9AF-BF49-4ECE-AB60-0541FD1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2B8AE-9137-42DA-8386-3026B4F0E0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252C3CA9-434B-41E6-B4CD-9019436F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2998304"/>
            <a:ext cx="3909391" cy="29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ion sol UHF/VHF">
            <a:extLst>
              <a:ext uri="{FF2B5EF4-FFF2-40B4-BE49-F238E27FC236}">
                <a16:creationId xmlns:a16="http://schemas.microsoft.com/office/drawing/2014/main" id="{5E075FF2-8F4E-45C3-9648-726B8518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5068" y="2998304"/>
            <a:ext cx="4834323" cy="2721309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93B070-EC5A-484F-A013-D3DB77931223}"/>
              </a:ext>
            </a:extLst>
          </p:cNvPr>
          <p:cNvSpPr txBox="1"/>
          <p:nvPr/>
        </p:nvSpPr>
        <p:spPr>
          <a:xfrm>
            <a:off x="6584814" y="5728094"/>
            <a:ext cx="50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Supaero’s</a:t>
            </a:r>
            <a:r>
              <a:rPr lang="fr-FR" dirty="0"/>
              <a:t> UHF/VHF Ground station – </a:t>
            </a:r>
            <a:r>
              <a:rPr lang="fr-FR" i="1" dirty="0"/>
              <a:t>ISAE-SUPAERO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847E47-5CF4-427A-BDF2-BEAE779E5AB8}"/>
              </a:ext>
            </a:extLst>
          </p:cNvPr>
          <p:cNvSpPr txBox="1"/>
          <p:nvPr/>
        </p:nvSpPr>
        <p:spPr>
          <a:xfrm>
            <a:off x="1680908" y="5912760"/>
            <a:ext cx="28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3D-render </a:t>
            </a:r>
            <a:r>
              <a:rPr lang="fr-FR" dirty="0" err="1"/>
              <a:t>Astrenogs</a:t>
            </a:r>
            <a:r>
              <a:rPr lang="fr-FR" dirty="0"/>
              <a:t> - </a:t>
            </a:r>
            <a:r>
              <a:rPr lang="fr-FR" i="1" dirty="0"/>
              <a:t>ASTRE</a:t>
            </a:r>
          </a:p>
        </p:txBody>
      </p:sp>
    </p:spTree>
    <p:extLst>
      <p:ext uri="{BB962C8B-B14F-4D97-AF65-F5344CB8AC3E}">
        <p14:creationId xmlns:p14="http://schemas.microsoft.com/office/powerpoint/2010/main" val="225850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6FDB6-4E8E-4BE6-ACA4-02FFE579B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Orbital Simulations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8CA350-055F-46F0-B704-45576A87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4E59A2-00AB-497F-AA4D-F7D1FBAB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5917F-0270-4BE0-860C-ACB7995DF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D561DE-C7CE-4A9C-92EF-2E103641CEDF}"/>
              </a:ext>
            </a:extLst>
          </p:cNvPr>
          <p:cNvSpPr txBox="1"/>
          <p:nvPr/>
        </p:nvSpPr>
        <p:spPr>
          <a:xfrm>
            <a:off x="1548732" y="5260340"/>
            <a:ext cx="6830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Simulations </a:t>
            </a:r>
            <a:r>
              <a:rPr lang="fr-FR" i="1" dirty="0" err="1"/>
              <a:t>using</a:t>
            </a:r>
            <a:r>
              <a:rPr lang="fr-FR" i="1" dirty="0"/>
              <a:t> </a:t>
            </a:r>
            <a:r>
              <a:rPr lang="fr-FR" i="1" dirty="0" err="1"/>
              <a:t>NASA’s</a:t>
            </a:r>
            <a:r>
              <a:rPr lang="fr-FR" i="1" dirty="0"/>
              <a:t> General Mission </a:t>
            </a:r>
            <a:r>
              <a:rPr lang="fr-FR" i="1" dirty="0" err="1"/>
              <a:t>analysis</a:t>
            </a:r>
            <a:r>
              <a:rPr lang="fr-FR" i="1" dirty="0"/>
              <a:t> Tool (GMAT)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RÃ©sultat de recherche d'images pour &quot;GMAT nasa logo&quot;">
            <a:extLst>
              <a:ext uri="{FF2B5EF4-FFF2-40B4-BE49-F238E27FC236}">
                <a16:creationId xmlns:a16="http://schemas.microsoft.com/office/drawing/2014/main" id="{C86C39E5-DF76-453C-9303-4D909B6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24" y="2271419"/>
            <a:ext cx="3008534" cy="231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AB94DFA-1ABA-4F3D-B86A-C1D673799441}"/>
              </a:ext>
            </a:extLst>
          </p:cNvPr>
          <p:cNvGraphicFramePr>
            <a:graphicFrameLocks noGrp="1"/>
          </p:cNvGraphicFramePr>
          <p:nvPr/>
        </p:nvGraphicFramePr>
        <p:xfrm>
          <a:off x="967587" y="1597660"/>
          <a:ext cx="780046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62">
                  <a:extLst>
                    <a:ext uri="{9D8B030D-6E8A-4147-A177-3AD203B41FA5}">
                      <a16:colId xmlns:a16="http://schemas.microsoft.com/office/drawing/2014/main" val="2866903760"/>
                    </a:ext>
                  </a:extLst>
                </a:gridCol>
                <a:gridCol w="5693502">
                  <a:extLst>
                    <a:ext uri="{9D8B030D-6E8A-4147-A177-3AD203B41FA5}">
                      <a16:colId xmlns:a16="http://schemas.microsoft.com/office/drawing/2014/main" val="235265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0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Spacecraft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Spinning</a:t>
                      </a:r>
                      <a:r>
                        <a:rPr lang="fr-FR" dirty="0"/>
                        <a:t> 2U Cubesat</a:t>
                      </a:r>
                    </a:p>
                    <a:p>
                      <a:r>
                        <a:rPr lang="fr-FR" dirty="0"/>
                        <a:t>Cd = 2.1</a:t>
                      </a:r>
                    </a:p>
                    <a:p>
                      <a:r>
                        <a:rPr lang="fr-FR" dirty="0"/>
                        <a:t>Launch on 01/01/2024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8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Propagator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Numerical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propagator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Integrator</a:t>
                      </a:r>
                      <a:r>
                        <a:rPr lang="fr-FR" dirty="0"/>
                        <a:t>: Dormant-Prince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Force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10x10 JGM 2 </a:t>
                      </a:r>
                      <a:r>
                        <a:rPr lang="fr-FR" dirty="0" err="1"/>
                        <a:t>gravity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Moon+Sun</a:t>
                      </a:r>
                      <a:r>
                        <a:rPr lang="fr-FR" dirty="0"/>
                        <a:t> influence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MSISE90 drag model </a:t>
                      </a:r>
                      <a:r>
                        <a:rPr lang="fr-FR" dirty="0" err="1"/>
                        <a:t>corrected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space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weather</a:t>
                      </a:r>
                      <a:r>
                        <a:rPr lang="fr-FR" dirty="0"/>
                        <a:t>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Solar radiation pressure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FCF8-E064-422D-BB22-187DBE654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Launch Date vs Solar Activity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2CEBFF0-9613-49BD-8CF3-023B5F06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95D58-6A14-4359-8E56-9F2BDC4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821251-7ADD-459D-AA4A-FCC4995B8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FCF38F-8BCE-4B35-BB0C-3F4E1327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16" y="1333472"/>
            <a:ext cx="6348968" cy="4761726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6F5FA46-F5F7-454F-9AA0-A5317134C1D3}"/>
              </a:ext>
            </a:extLst>
          </p:cNvPr>
          <p:cNvSpPr/>
          <p:nvPr/>
        </p:nvSpPr>
        <p:spPr>
          <a:xfrm>
            <a:off x="8163340" y="2934580"/>
            <a:ext cx="185530" cy="1017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EF5B88E-05AA-4006-8D98-3FB625C08B97}"/>
              </a:ext>
            </a:extLst>
          </p:cNvPr>
          <p:cNvSpPr/>
          <p:nvPr/>
        </p:nvSpPr>
        <p:spPr>
          <a:xfrm>
            <a:off x="7136297" y="4110673"/>
            <a:ext cx="185530" cy="101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B0AD5F-EF72-4487-90C7-04675BCEFFBE}"/>
              </a:ext>
            </a:extLst>
          </p:cNvPr>
          <p:cNvSpPr txBox="1"/>
          <p:nvPr/>
        </p:nvSpPr>
        <p:spPr>
          <a:xfrm>
            <a:off x="7927958" y="2546741"/>
            <a:ext cx="6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2024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9F7BB4-319A-4436-8900-BCA4E2BAD6A8}"/>
              </a:ext>
            </a:extLst>
          </p:cNvPr>
          <p:cNvSpPr txBox="1"/>
          <p:nvPr/>
        </p:nvSpPr>
        <p:spPr>
          <a:xfrm>
            <a:off x="6908501" y="3693730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8775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D63B8-1684-495A-BE8B-AE21A3E42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TOLOSAT’s</a:t>
            </a:r>
            <a:r>
              <a:rPr lang="fr-FR" dirty="0"/>
              <a:t> </a:t>
            </a:r>
            <a:r>
              <a:rPr lang="fr-FR" dirty="0" err="1"/>
              <a:t>lifespan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71C698-4DAB-48E5-8642-ED33A195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563F53-15EC-4A66-8534-97A2D0025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F53C4-62A9-4361-AE3C-85C586AE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8" y="1248579"/>
            <a:ext cx="6771861" cy="50788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8B1E11-1D17-448C-8EEC-0C481DE9F774}"/>
              </a:ext>
            </a:extLst>
          </p:cNvPr>
          <p:cNvSpPr txBox="1"/>
          <p:nvPr/>
        </p:nvSpPr>
        <p:spPr>
          <a:xfrm>
            <a:off x="7019373" y="1487904"/>
            <a:ext cx="511028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This plot </a:t>
            </a:r>
            <a:r>
              <a:rPr lang="fr-FR" sz="2400" dirty="0" err="1"/>
              <a:t>gives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the </a:t>
            </a:r>
            <a:r>
              <a:rPr lang="fr-FR" sz="2400" b="1" dirty="0" err="1"/>
              <a:t>lifespan</a:t>
            </a:r>
            <a:r>
              <a:rPr lang="fr-FR" sz="2400" dirty="0"/>
              <a:t> </a:t>
            </a:r>
            <a:r>
              <a:rPr lang="fr-FR" sz="2400" dirty="0" err="1"/>
              <a:t>while</a:t>
            </a:r>
            <a:r>
              <a:rPr lang="fr-FR" sz="2400" dirty="0"/>
              <a:t> </a:t>
            </a:r>
            <a:r>
              <a:rPr lang="fr-FR" sz="2400" dirty="0" err="1"/>
              <a:t>taking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the </a:t>
            </a:r>
            <a:r>
              <a:rPr lang="fr-FR" sz="2400" b="1" dirty="0" err="1"/>
              <a:t>uncertainty</a:t>
            </a:r>
            <a:r>
              <a:rPr lang="fr-FR" sz="2400" b="1" dirty="0"/>
              <a:t> on the </a:t>
            </a:r>
            <a:r>
              <a:rPr lang="fr-FR" sz="2400" b="1" dirty="0" err="1"/>
              <a:t>solar</a:t>
            </a:r>
            <a:r>
              <a:rPr lang="fr-FR" sz="2400" b="1" dirty="0"/>
              <a:t> </a:t>
            </a:r>
            <a:r>
              <a:rPr lang="fr-FR" sz="2400" b="1" dirty="0" err="1"/>
              <a:t>activity</a:t>
            </a:r>
            <a:r>
              <a:rPr lang="fr-FR" sz="2400" b="1" dirty="0"/>
              <a:t>:</a:t>
            </a:r>
          </a:p>
          <a:p>
            <a:endParaRPr lang="fr-FR" sz="2400" dirty="0"/>
          </a:p>
          <a:p>
            <a:r>
              <a:rPr lang="fr-FR" sz="2400" b="1" dirty="0"/>
              <a:t>Nominal case</a:t>
            </a:r>
            <a:r>
              <a:rPr lang="fr-FR" sz="2400" dirty="0"/>
              <a:t>: </a:t>
            </a:r>
            <a:r>
              <a:rPr lang="fr-FR" sz="2400" dirty="0" err="1"/>
              <a:t>around</a:t>
            </a:r>
            <a:r>
              <a:rPr lang="fr-FR" sz="2400" dirty="0"/>
              <a:t> 160 </a:t>
            </a:r>
            <a:r>
              <a:rPr lang="fr-FR" sz="2400" dirty="0" err="1"/>
              <a:t>days</a:t>
            </a:r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-2σ case </a:t>
            </a:r>
            <a:r>
              <a:rPr lang="fr-FR" sz="2400" dirty="0"/>
              <a:t>(</a:t>
            </a:r>
            <a:r>
              <a:rPr lang="fr-FR" sz="2400" dirty="0" err="1"/>
              <a:t>pretty</a:t>
            </a:r>
            <a:r>
              <a:rPr lang="fr-FR" sz="2400" dirty="0"/>
              <a:t> </a:t>
            </a:r>
            <a:r>
              <a:rPr lang="fr-FR" sz="2400" dirty="0" err="1"/>
              <a:t>pessimistic</a:t>
            </a:r>
            <a:r>
              <a:rPr lang="fr-FR" sz="2400" dirty="0"/>
              <a:t>): </a:t>
            </a:r>
            <a:r>
              <a:rPr lang="fr-FR" sz="2400" dirty="0" err="1"/>
              <a:t>around</a:t>
            </a:r>
            <a:r>
              <a:rPr lang="fr-FR" sz="2400" dirty="0"/>
              <a:t> 110 </a:t>
            </a:r>
            <a:r>
              <a:rPr lang="fr-FR" sz="2400" dirty="0" err="1"/>
              <a:t>days</a:t>
            </a:r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+2σ case </a:t>
            </a:r>
            <a:r>
              <a:rPr lang="fr-FR" sz="2400" dirty="0"/>
              <a:t>(</a:t>
            </a:r>
            <a:r>
              <a:rPr lang="fr-FR" sz="2400" dirty="0" err="1"/>
              <a:t>pretty</a:t>
            </a:r>
            <a:r>
              <a:rPr lang="fr-FR" sz="2400" dirty="0"/>
              <a:t> </a:t>
            </a:r>
            <a:r>
              <a:rPr lang="fr-FR" sz="2400" dirty="0" err="1"/>
              <a:t>optimistic</a:t>
            </a:r>
            <a:r>
              <a:rPr lang="fr-FR" sz="2400" dirty="0"/>
              <a:t>): </a:t>
            </a:r>
            <a:r>
              <a:rPr lang="fr-FR" sz="2400" dirty="0" err="1"/>
              <a:t>around</a:t>
            </a:r>
            <a:r>
              <a:rPr lang="fr-FR" sz="2400" dirty="0"/>
              <a:t> 250 </a:t>
            </a:r>
            <a:r>
              <a:rPr lang="fr-FR" sz="2400" dirty="0" err="1"/>
              <a:t>days</a:t>
            </a:r>
            <a:endParaRPr lang="fr-FR" sz="2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E0065-5C4D-4191-BAEA-A709EF4F3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13A77-B284-4376-822A-9855414C3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AA07D-7A7B-4563-8DDB-06FC623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0E9EA3-F12F-4848-B6D3-9D33D7F5A4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22154AD-2AFC-4F33-9A69-68902AAFDFF1}"/>
              </a:ext>
            </a:extLst>
          </p:cNvPr>
          <p:cNvGraphicFramePr>
            <a:graphicFrameLocks noGrp="1"/>
          </p:cNvGraphicFramePr>
          <p:nvPr/>
        </p:nvGraphicFramePr>
        <p:xfrm>
          <a:off x="1187634" y="2149805"/>
          <a:ext cx="9719288" cy="255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479">
                  <a:extLst>
                    <a:ext uri="{9D8B030D-6E8A-4147-A177-3AD203B41FA5}">
                      <a16:colId xmlns:a16="http://schemas.microsoft.com/office/drawing/2014/main" val="2898287908"/>
                    </a:ext>
                  </a:extLst>
                </a:gridCol>
                <a:gridCol w="4776809">
                  <a:extLst>
                    <a:ext uri="{9D8B030D-6E8A-4147-A177-3AD203B41FA5}">
                      <a16:colId xmlns:a16="http://schemas.microsoft.com/office/drawing/2014/main" val="2645836704"/>
                    </a:ext>
                  </a:extLst>
                </a:gridCol>
              </a:tblGrid>
              <a:tr h="443443"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9342" marR="109342" marT="54671" marB="54671"/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9342" marR="109342" marT="54671" marB="54671"/>
                </a:tc>
                <a:extLst>
                  <a:ext uri="{0D108BD9-81ED-4DB2-BD59-A6C34878D82A}">
                    <a16:rowId xmlns:a16="http://schemas.microsoft.com/office/drawing/2014/main" val="3589632657"/>
                  </a:ext>
                </a:extLst>
              </a:tr>
              <a:tr h="443443">
                <a:tc>
                  <a:txBody>
                    <a:bodyPr/>
                    <a:lstStyle/>
                    <a:p>
                      <a:r>
                        <a:rPr lang="fr-FR" sz="2200" b="1" dirty="0"/>
                        <a:t>Mission duration</a:t>
                      </a:r>
                    </a:p>
                  </a:txBody>
                  <a:tcPr marL="109342" marR="109342" marT="54671" marB="54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160 </a:t>
                      </a:r>
                      <a:r>
                        <a:rPr lang="fr-FR" sz="2200" dirty="0" err="1"/>
                        <a:t>days</a:t>
                      </a:r>
                      <a:endParaRPr lang="fr-FR" sz="2200" dirty="0"/>
                    </a:p>
                  </a:txBody>
                  <a:tcPr marL="109342" marR="109342" marT="54671" marB="54671"/>
                </a:tc>
                <a:extLst>
                  <a:ext uri="{0D108BD9-81ED-4DB2-BD59-A6C34878D82A}">
                    <a16:rowId xmlns:a16="http://schemas.microsoft.com/office/drawing/2014/main" val="1725596375"/>
                  </a:ext>
                </a:extLst>
              </a:tr>
              <a:tr h="443443">
                <a:tc>
                  <a:txBody>
                    <a:bodyPr/>
                    <a:lstStyle/>
                    <a:p>
                      <a:r>
                        <a:rPr lang="fr-FR" sz="2200" b="1" dirty="0" err="1"/>
                        <a:t>Mean</a:t>
                      </a:r>
                      <a:r>
                        <a:rPr lang="fr-FR" sz="2200" b="1" dirty="0"/>
                        <a:t> </a:t>
                      </a:r>
                      <a:r>
                        <a:rPr lang="fr-FR" sz="2200" b="1" dirty="0" err="1"/>
                        <a:t>eclipse</a:t>
                      </a:r>
                      <a:r>
                        <a:rPr lang="fr-FR" sz="2200" b="1" dirty="0"/>
                        <a:t> duration</a:t>
                      </a:r>
                    </a:p>
                  </a:txBody>
                  <a:tcPr marL="109342" marR="109342" marT="54671" marB="54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32 minutes</a:t>
                      </a:r>
                    </a:p>
                  </a:txBody>
                  <a:tcPr marL="109342" marR="109342" marT="54671" marB="54671"/>
                </a:tc>
                <a:extLst>
                  <a:ext uri="{0D108BD9-81ED-4DB2-BD59-A6C34878D82A}">
                    <a16:rowId xmlns:a16="http://schemas.microsoft.com/office/drawing/2014/main" val="2136988096"/>
                  </a:ext>
                </a:extLst>
              </a:tr>
              <a:tr h="765394">
                <a:tc>
                  <a:txBody>
                    <a:bodyPr/>
                    <a:lstStyle/>
                    <a:p>
                      <a:r>
                        <a:rPr lang="fr-FR" sz="2200" b="1" dirty="0" err="1"/>
                        <a:t>Visibility</a:t>
                      </a:r>
                      <a:r>
                        <a:rPr lang="fr-FR" sz="2200" b="1" dirty="0"/>
                        <a:t> Sessions </a:t>
                      </a:r>
                      <a:r>
                        <a:rPr lang="fr-FR" sz="2200" b="1" dirty="0" err="1"/>
                        <a:t>with</a:t>
                      </a:r>
                      <a:r>
                        <a:rPr lang="fr-FR" sz="2200" b="1" dirty="0"/>
                        <a:t> Toulouse </a:t>
                      </a:r>
                      <a:r>
                        <a:rPr lang="fr-FR" sz="2200" b="1" dirty="0" err="1"/>
                        <a:t>ground</a:t>
                      </a:r>
                      <a:r>
                        <a:rPr lang="fr-FR" sz="2200" b="1" dirty="0"/>
                        <a:t> station</a:t>
                      </a:r>
                    </a:p>
                  </a:txBody>
                  <a:tcPr marL="109342" marR="109342" marT="54671" marB="54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 sessions/</a:t>
                      </a:r>
                      <a:r>
                        <a:rPr lang="fr-FR" sz="2200" dirty="0" err="1"/>
                        <a:t>day</a:t>
                      </a:r>
                      <a:endParaRPr lang="fr-FR" sz="2200" dirty="0"/>
                    </a:p>
                  </a:txBody>
                  <a:tcPr marL="109342" marR="109342" marT="54671" marB="54671"/>
                </a:tc>
                <a:extLst>
                  <a:ext uri="{0D108BD9-81ED-4DB2-BD59-A6C34878D82A}">
                    <a16:rowId xmlns:a16="http://schemas.microsoft.com/office/drawing/2014/main" val="2234492053"/>
                  </a:ext>
                </a:extLst>
              </a:tr>
              <a:tr h="443443">
                <a:tc>
                  <a:txBody>
                    <a:bodyPr/>
                    <a:lstStyle/>
                    <a:p>
                      <a:r>
                        <a:rPr lang="fr-FR" sz="2200" b="1" dirty="0"/>
                        <a:t>Total </a:t>
                      </a:r>
                      <a:r>
                        <a:rPr lang="fr-FR" sz="2200" b="1" dirty="0" err="1"/>
                        <a:t>visibility</a:t>
                      </a:r>
                      <a:r>
                        <a:rPr lang="fr-FR" sz="2200" b="1" dirty="0"/>
                        <a:t> time per </a:t>
                      </a:r>
                      <a:r>
                        <a:rPr lang="fr-FR" sz="2200" b="1" dirty="0" err="1"/>
                        <a:t>day</a:t>
                      </a:r>
                      <a:endParaRPr lang="fr-FR" sz="2200" b="1" dirty="0"/>
                    </a:p>
                  </a:txBody>
                  <a:tcPr marL="109342" marR="109342" marT="54671" marB="54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18 minutes</a:t>
                      </a:r>
                    </a:p>
                  </a:txBody>
                  <a:tcPr marL="109342" marR="109342" marT="54671" marB="54671"/>
                </a:tc>
                <a:extLst>
                  <a:ext uri="{0D108BD9-81ED-4DB2-BD59-A6C34878D82A}">
                    <a16:rowId xmlns:a16="http://schemas.microsoft.com/office/drawing/2014/main" val="181664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8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0C2D2-0A50-44E2-97B1-C86996D84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orbit</a:t>
            </a:r>
            <a:r>
              <a:rPr lang="fr-FR" dirty="0"/>
              <a:t> </a:t>
            </a:r>
            <a:r>
              <a:rPr lang="fr-FR" dirty="0" err="1"/>
              <a:t>possibility</a:t>
            </a:r>
            <a:r>
              <a:rPr lang="fr-FR" dirty="0"/>
              <a:t>: Polar </a:t>
            </a:r>
            <a:r>
              <a:rPr lang="fr-FR" dirty="0" err="1"/>
              <a:t>orbit</a:t>
            </a:r>
            <a:r>
              <a:rPr lang="fr-FR" dirty="0"/>
              <a:t> at 500km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3C4C7D-5C06-4398-90B9-0F43E453B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04FB32-6B91-4880-8695-05CF9A67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71B84-0A67-429D-89D0-F7CFDE5B1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5FADE16-3385-4D1A-9513-5D182833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39130"/>
              </p:ext>
            </p:extLst>
          </p:nvPr>
        </p:nvGraphicFramePr>
        <p:xfrm>
          <a:off x="1188931" y="2143747"/>
          <a:ext cx="9814138" cy="290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069">
                  <a:extLst>
                    <a:ext uri="{9D8B030D-6E8A-4147-A177-3AD203B41FA5}">
                      <a16:colId xmlns:a16="http://schemas.microsoft.com/office/drawing/2014/main" val="1015207629"/>
                    </a:ext>
                  </a:extLst>
                </a:gridCol>
                <a:gridCol w="4907069">
                  <a:extLst>
                    <a:ext uri="{9D8B030D-6E8A-4147-A177-3AD203B41FA5}">
                      <a16:colId xmlns:a16="http://schemas.microsoft.com/office/drawing/2014/main" val="151334753"/>
                    </a:ext>
                  </a:extLst>
                </a:gridCol>
              </a:tblGrid>
              <a:tr h="44777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PROS</a:t>
                      </a:r>
                    </a:p>
                  </a:txBody>
                  <a:tcPr marL="110409" marR="110409" marT="55205" marB="552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CONS</a:t>
                      </a:r>
                    </a:p>
                  </a:txBody>
                  <a:tcPr marL="110409" marR="110409" marT="55205" marB="55205"/>
                </a:tc>
                <a:extLst>
                  <a:ext uri="{0D108BD9-81ED-4DB2-BD59-A6C34878D82A}">
                    <a16:rowId xmlns:a16="http://schemas.microsoft.com/office/drawing/2014/main" val="1936872649"/>
                  </a:ext>
                </a:extLst>
              </a:tr>
              <a:tr h="44777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ISS </a:t>
                      </a:r>
                      <a:r>
                        <a:rPr lang="fr-FR" sz="2200" dirty="0" err="1"/>
                        <a:t>might</a:t>
                      </a:r>
                      <a:r>
                        <a:rPr lang="fr-FR" sz="2200" dirty="0"/>
                        <a:t> not </a:t>
                      </a:r>
                      <a:r>
                        <a:rPr lang="fr-FR" sz="2200" dirty="0" err="1"/>
                        <a:t>be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there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anymore</a:t>
                      </a:r>
                      <a:endParaRPr lang="fr-FR" sz="2200" dirty="0"/>
                    </a:p>
                  </a:txBody>
                  <a:tcPr marL="110409" marR="110409" marT="55205" marB="552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More </a:t>
                      </a:r>
                      <a:r>
                        <a:rPr lang="fr-FR" sz="2200" dirty="0" err="1"/>
                        <a:t>Expensive</a:t>
                      </a:r>
                      <a:endParaRPr lang="fr-FR" sz="2200" dirty="0"/>
                    </a:p>
                  </a:txBody>
                  <a:tcPr marL="110409" marR="110409" marT="55205" marB="55205"/>
                </a:tc>
                <a:extLst>
                  <a:ext uri="{0D108BD9-81ED-4DB2-BD59-A6C34878D82A}">
                    <a16:rowId xmlns:a16="http://schemas.microsoft.com/office/drawing/2014/main" val="1838982744"/>
                  </a:ext>
                </a:extLst>
              </a:tr>
              <a:tr h="44777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We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might</a:t>
                      </a:r>
                      <a:r>
                        <a:rPr lang="fr-FR" sz="2200" dirty="0"/>
                        <a:t> not </a:t>
                      </a:r>
                      <a:r>
                        <a:rPr lang="fr-FR" sz="2200" dirty="0" err="1"/>
                        <a:t>be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selected</a:t>
                      </a:r>
                      <a:r>
                        <a:rPr lang="fr-FR" sz="2200" dirty="0"/>
                        <a:t> to FYS</a:t>
                      </a:r>
                    </a:p>
                  </a:txBody>
                  <a:tcPr marL="110409" marR="110409" marT="55205" marB="552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Longer </a:t>
                      </a:r>
                      <a:r>
                        <a:rPr lang="fr-FR" sz="2200" dirty="0" err="1"/>
                        <a:t>Lifespan</a:t>
                      </a:r>
                      <a:r>
                        <a:rPr lang="fr-FR" sz="2200" dirty="0"/>
                        <a:t> (</a:t>
                      </a:r>
                      <a:r>
                        <a:rPr lang="fr-FR" sz="2200" dirty="0" err="1"/>
                        <a:t>almost</a:t>
                      </a:r>
                      <a:r>
                        <a:rPr lang="fr-FR" sz="2200" dirty="0"/>
                        <a:t> 10 times longer)</a:t>
                      </a:r>
                    </a:p>
                  </a:txBody>
                  <a:tcPr marL="110409" marR="110409" marT="55205" marB="55205"/>
                </a:tc>
                <a:extLst>
                  <a:ext uri="{0D108BD9-81ED-4DB2-BD59-A6C34878D82A}">
                    <a16:rowId xmlns:a16="http://schemas.microsoft.com/office/drawing/2014/main" val="3062479307"/>
                  </a:ext>
                </a:extLst>
              </a:tr>
              <a:tr h="780703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Polar </a:t>
                      </a:r>
                      <a:r>
                        <a:rPr lang="fr-FR" sz="2200" dirty="0" err="1"/>
                        <a:t>orbit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is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better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suited</a:t>
                      </a:r>
                      <a:r>
                        <a:rPr lang="fr-FR" sz="2200" dirty="0"/>
                        <a:t> for </a:t>
                      </a:r>
                      <a:r>
                        <a:rPr lang="fr-FR" sz="2200" dirty="0" err="1"/>
                        <a:t>Earth</a:t>
                      </a:r>
                      <a:r>
                        <a:rPr lang="fr-FR" sz="2200" dirty="0"/>
                        <a:t> Observation</a:t>
                      </a:r>
                    </a:p>
                  </a:txBody>
                  <a:tcPr marL="110409" marR="110409" marT="55205" marB="552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Lower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Resolution</a:t>
                      </a:r>
                      <a:r>
                        <a:rPr lang="fr-FR" sz="2200" dirty="0"/>
                        <a:t> for the </a:t>
                      </a:r>
                      <a:r>
                        <a:rPr lang="fr-FR" sz="2200" dirty="0" err="1"/>
                        <a:t>gravimetry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measurements</a:t>
                      </a:r>
                      <a:endParaRPr lang="fr-FR" sz="2200" dirty="0"/>
                    </a:p>
                  </a:txBody>
                  <a:tcPr marL="110409" marR="110409" marT="55205" marB="55205"/>
                </a:tc>
                <a:extLst>
                  <a:ext uri="{0D108BD9-81ED-4DB2-BD59-A6C34878D82A}">
                    <a16:rowId xmlns:a16="http://schemas.microsoft.com/office/drawing/2014/main" val="3357014115"/>
                  </a:ext>
                </a:extLst>
              </a:tr>
              <a:tr h="780703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Polar </a:t>
                      </a:r>
                      <a:r>
                        <a:rPr lang="fr-FR" sz="2200" dirty="0" err="1"/>
                        <a:t>orbit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allows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better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visibility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wrt</a:t>
                      </a:r>
                      <a:r>
                        <a:rPr lang="fr-FR" sz="2200" dirty="0"/>
                        <a:t> the Iridium constellation</a:t>
                      </a:r>
                    </a:p>
                  </a:txBody>
                  <a:tcPr marL="110409" marR="110409" marT="55205" marB="55205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10409" marR="110409" marT="55205" marB="55205"/>
                </a:tc>
                <a:extLst>
                  <a:ext uri="{0D108BD9-81ED-4DB2-BD59-A6C34878D82A}">
                    <a16:rowId xmlns:a16="http://schemas.microsoft.com/office/drawing/2014/main" val="387555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5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2D17D-C68C-4C2E-81A4-06D1BE2A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750" y="134064"/>
            <a:ext cx="8494508" cy="1129200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You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93ED4-0280-41ED-BCDE-94356AD9D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5F7DE-05BA-4A29-A0A7-1E5E3EBA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47A000-86EB-4620-905F-14D2B3A14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Ã©sultat de recherche d'images pour &quot;launch rocket lab&quot;">
            <a:extLst>
              <a:ext uri="{FF2B5EF4-FFF2-40B4-BE49-F238E27FC236}">
                <a16:creationId xmlns:a16="http://schemas.microsoft.com/office/drawing/2014/main" id="{9EAE6780-B3E0-4B82-A404-258EA103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87904"/>
            <a:ext cx="7704225" cy="4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D4502A-0DBC-4FAC-AEFA-97DB8AA4CDB0}"/>
              </a:ext>
            </a:extLst>
          </p:cNvPr>
          <p:cNvSpPr txBox="1"/>
          <p:nvPr/>
        </p:nvSpPr>
        <p:spPr>
          <a:xfrm>
            <a:off x="4359965" y="5725536"/>
            <a:ext cx="38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Electron Launch – </a:t>
            </a:r>
            <a:r>
              <a:rPr lang="fr-FR" i="1" dirty="0"/>
              <a:t>Rocket </a:t>
            </a:r>
            <a:r>
              <a:rPr lang="fr-FR" i="1" dirty="0" err="1"/>
              <a:t>Lab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660312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Arial Nova Light</vt:lpstr>
      <vt:lpstr>Calibri</vt:lpstr>
      <vt:lpstr>Thème Office</vt:lpstr>
      <vt:lpstr>PowerPoint Presentation</vt:lpstr>
      <vt:lpstr>Orbit Choice:</vt:lpstr>
      <vt:lpstr>Ground station</vt:lpstr>
      <vt:lpstr>Orbital Simulations</vt:lpstr>
      <vt:lpstr>Launch Date vs Solar Activity </vt:lpstr>
      <vt:lpstr>TOLOSAT’s lifespan</vt:lpstr>
      <vt:lpstr>Other results</vt:lpstr>
      <vt:lpstr>Other orbit possibility: Polar orbit at 500km</vt:lpstr>
      <vt:lpstr>Thank You !</vt:lpstr>
      <vt:lpstr>Eclipse duration </vt:lpstr>
      <vt:lpstr>I ran simulations on a few different launching dates (ISS orbit at 400 km)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194</cp:revision>
  <dcterms:created xsi:type="dcterms:W3CDTF">2018-09-16T11:03:03Z</dcterms:created>
  <dcterms:modified xsi:type="dcterms:W3CDTF">2019-05-27T19:17:26Z</dcterms:modified>
</cp:coreProperties>
</file>