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Mission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Javier Navarro - INSA</a:t>
            </a:r>
          </a:p>
          <a:p>
            <a:r>
              <a:rPr lang="fr-FR" dirty="0"/>
              <a:t>Pierre-Yves </a:t>
            </a:r>
            <a:r>
              <a:rPr lang="fr-FR" dirty="0" err="1"/>
              <a:t>Schini</a:t>
            </a:r>
            <a:r>
              <a:rPr lang="fr-FR" dirty="0"/>
              <a:t> - ISAE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724FFF-731C-47E1-997B-65A7DA8B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28" y="914401"/>
            <a:ext cx="5048420" cy="1828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4BB37-B890-4E26-8129-EF44BF173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645" y="2197335"/>
            <a:ext cx="2947473" cy="8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9BB467-6CB8-4920-A11B-745FCFA9D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Mission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2CECD-95AE-4EB2-ADB5-8EF3FB96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444FFA-B9BD-428E-B02F-0BAC1D4D1A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Mission </a:t>
            </a:r>
            <a:r>
              <a:rPr lang="fr-FR" dirty="0" err="1"/>
              <a:t>Requirements</a:t>
            </a:r>
            <a:endParaRPr lang="fr-F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8F4CE2-E18E-465E-BFED-BCF5A6DC6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78262"/>
              </p:ext>
            </p:extLst>
          </p:nvPr>
        </p:nvGraphicFramePr>
        <p:xfrm>
          <a:off x="1044606" y="1770480"/>
          <a:ext cx="10102788" cy="365178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20931">
                  <a:extLst>
                    <a:ext uri="{9D8B030D-6E8A-4147-A177-3AD203B41FA5}">
                      <a16:colId xmlns:a16="http://schemas.microsoft.com/office/drawing/2014/main" val="3857584007"/>
                    </a:ext>
                  </a:extLst>
                </a:gridCol>
                <a:gridCol w="9081857">
                  <a:extLst>
                    <a:ext uri="{9D8B030D-6E8A-4147-A177-3AD203B41FA5}">
                      <a16:colId xmlns:a16="http://schemas.microsoft.com/office/drawing/2014/main" val="3814389180"/>
                    </a:ext>
                  </a:extLst>
                </a:gridCol>
              </a:tblGrid>
              <a:tr h="578504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dirty="0">
                          <a:effectLst/>
                        </a:rPr>
                        <a:t>MIS-001</a:t>
                      </a:r>
                    </a:p>
                  </a:txBody>
                  <a:tcPr marL="4896" marR="4896" marT="3264" marB="3264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The CubeSat shall be designed to have an in-orbit lifetime of at least 5 months</a:t>
                      </a:r>
                    </a:p>
                  </a:txBody>
                  <a:tcPr marL="4896" marR="4896" marT="3264" marB="3264" anchor="ctr"/>
                </a:tc>
                <a:extLst>
                  <a:ext uri="{0D108BD9-81ED-4DB2-BD59-A6C34878D82A}">
                    <a16:rowId xmlns:a16="http://schemas.microsoft.com/office/drawing/2014/main" val="293253831"/>
                  </a:ext>
                </a:extLst>
              </a:tr>
              <a:tr h="536106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>
                          <a:effectLst/>
                        </a:rPr>
                        <a:t>MIS-002</a:t>
                      </a:r>
                    </a:p>
                  </a:txBody>
                  <a:tcPr marL="4896" marR="4896" marT="3264" marB="3264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The system shall be able to send telemetry via the Iridium-Next constellation</a:t>
                      </a:r>
                    </a:p>
                  </a:txBody>
                  <a:tcPr marL="4896" marR="4896" marT="3264" marB="3264" anchor="ctr"/>
                </a:tc>
                <a:extLst>
                  <a:ext uri="{0D108BD9-81ED-4DB2-BD59-A6C34878D82A}">
                    <a16:rowId xmlns:a16="http://schemas.microsoft.com/office/drawing/2014/main" val="3572153121"/>
                  </a:ext>
                </a:extLst>
              </a:tr>
              <a:tr h="54696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>
                          <a:effectLst/>
                        </a:rPr>
                        <a:t>MIS-003</a:t>
                      </a:r>
                    </a:p>
                  </a:txBody>
                  <a:tcPr marL="4896" marR="4896" marT="3264" marB="3264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The system shall be able to receive </a:t>
                      </a:r>
                      <a:r>
                        <a:rPr lang="en-US" sz="1600" dirty="0" err="1">
                          <a:effectLst/>
                        </a:rPr>
                        <a:t>telemeasures</a:t>
                      </a:r>
                      <a:r>
                        <a:rPr lang="en-US" sz="1600" dirty="0">
                          <a:effectLst/>
                        </a:rPr>
                        <a:t> via the Iridium-Next constellation</a:t>
                      </a:r>
                    </a:p>
                  </a:txBody>
                  <a:tcPr marL="4896" marR="4896" marT="3264" marB="3264" anchor="ctr"/>
                </a:tc>
                <a:extLst>
                  <a:ext uri="{0D108BD9-81ED-4DB2-BD59-A6C34878D82A}">
                    <a16:rowId xmlns:a16="http://schemas.microsoft.com/office/drawing/2014/main" val="2420543429"/>
                  </a:ext>
                </a:extLst>
              </a:tr>
              <a:tr h="665826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dirty="0">
                          <a:effectLst/>
                        </a:rPr>
                        <a:t>MIS-005</a:t>
                      </a:r>
                    </a:p>
                  </a:txBody>
                  <a:tcPr marL="4896" marR="4896" marT="3264" marB="3264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The mission shall measure time variable gravity field derived from GNSS tracking with at least 1200 km of accuracy</a:t>
                      </a:r>
                    </a:p>
                  </a:txBody>
                  <a:tcPr marL="0" marR="0" marT="3264" marB="3264" anchor="ctr"/>
                </a:tc>
                <a:extLst>
                  <a:ext uri="{0D108BD9-81ED-4DB2-BD59-A6C34878D82A}">
                    <a16:rowId xmlns:a16="http://schemas.microsoft.com/office/drawing/2014/main" val="2505159200"/>
                  </a:ext>
                </a:extLst>
              </a:tr>
              <a:tr h="486818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>
                          <a:effectLst/>
                        </a:rPr>
                        <a:t>MIS-020</a:t>
                      </a:r>
                    </a:p>
                  </a:txBody>
                  <a:tcPr marL="0" marR="0" marT="3264" marB="3264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The mission shall be adapted to Fly your satellite requirements</a:t>
                      </a:r>
                    </a:p>
                  </a:txBody>
                  <a:tcPr marL="0" marR="0" marT="3264" marB="3264" anchor="ctr"/>
                </a:tc>
                <a:extLst>
                  <a:ext uri="{0D108BD9-81ED-4DB2-BD59-A6C34878D82A}">
                    <a16:rowId xmlns:a16="http://schemas.microsoft.com/office/drawing/2014/main" val="970862067"/>
                  </a:ext>
                </a:extLst>
              </a:tr>
              <a:tr h="465248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>
                          <a:effectLst/>
                        </a:rPr>
                        <a:t>MIS-025</a:t>
                      </a:r>
                    </a:p>
                  </a:txBody>
                  <a:tcPr marL="0" marR="0" marT="3264" marB="3264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The orbit shall be below 600 km </a:t>
                      </a:r>
                    </a:p>
                  </a:txBody>
                  <a:tcPr marL="0" marR="0" marT="3264" marB="3264" anchor="ctr"/>
                </a:tc>
                <a:extLst>
                  <a:ext uri="{0D108BD9-81ED-4DB2-BD59-A6C34878D82A}">
                    <a16:rowId xmlns:a16="http://schemas.microsoft.com/office/drawing/2014/main" val="2840533473"/>
                  </a:ext>
                </a:extLst>
              </a:tr>
              <a:tr h="372316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dirty="0">
                          <a:effectLst/>
                        </a:rPr>
                        <a:t>MIS-040</a:t>
                      </a:r>
                    </a:p>
                  </a:txBody>
                  <a:tcPr marL="0" marR="0" marT="3264" marB="3264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Ground stations shall include at least one that is located in Toulouse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3264" marB="3264" anchor="ctr"/>
                </a:tc>
                <a:extLst>
                  <a:ext uri="{0D108BD9-81ED-4DB2-BD59-A6C34878D82A}">
                    <a16:rowId xmlns:a16="http://schemas.microsoft.com/office/drawing/2014/main" val="43385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683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110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Arial Nova Light</vt:lpstr>
      <vt:lpstr>Calibri</vt:lpstr>
      <vt:lpstr>Thème Office</vt:lpstr>
      <vt:lpstr>PowerPoint Presentation</vt:lpstr>
      <vt:lpstr>Mission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189</cp:revision>
  <dcterms:created xsi:type="dcterms:W3CDTF">2018-09-16T11:03:03Z</dcterms:created>
  <dcterms:modified xsi:type="dcterms:W3CDTF">2019-05-27T18:48:49Z</dcterms:modified>
</cp:coreProperties>
</file>