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7C2287B-A08E-4A9E-A204-5A986B061C7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91CB61-DF8A-41AA-B68B-4266D3AC31B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ED1B3A-46F9-49FD-AD10-AFD7DDBFFFE7}" type="datetimeFigureOut">
              <a:rPr lang="fr-FR" smtClean="0"/>
              <a:t>27/05/2019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8929-7DA1-4A27-B680-85E56C6851E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5158B7-8927-4AB2-8E7B-A5A3B723486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11A0C4-EEA3-4DD3-9096-2BCD621A3B0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67508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D02DE9-54A9-4CA7-91F3-710D21D0B6EC}" type="datetimeFigureOut">
              <a:rPr lang="en-US" smtClean="0"/>
              <a:t>5/27/2019</a:t>
            </a:fld>
            <a:endParaRPr lang="en-US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3A40C6-55FD-4582-9863-61F46F8DBC8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535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58771f2cc9_2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g58771f2cc9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58771f2cc9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g58771f2cc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58771f2cc9_0_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g58771f2cc9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3c231786a4644a6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g23c231786a4644a6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3c231786a4644a6_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g23c231786a4644a6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mière diaposi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3DFC5F3-BDE9-4C47-B29D-1E7EF3B0CB6A}"/>
              </a:ext>
            </a:extLst>
          </p:cNvPr>
          <p:cNvSpPr/>
          <p:nvPr userDrawn="1"/>
        </p:nvSpPr>
        <p:spPr>
          <a:xfrm>
            <a:off x="0" y="0"/>
            <a:ext cx="3892378" cy="845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955A2C-6DC0-42CF-8BED-5DD7424ED665}"/>
              </a:ext>
            </a:extLst>
          </p:cNvPr>
          <p:cNvSpPr/>
          <p:nvPr userDrawn="1"/>
        </p:nvSpPr>
        <p:spPr>
          <a:xfrm>
            <a:off x="8299621" y="0"/>
            <a:ext cx="3892378" cy="845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Image 5" descr="Une image contenant extérieur&#10;&#10;Description générée avec un niveau de confiance très élevé">
            <a:extLst>
              <a:ext uri="{FF2B5EF4-FFF2-40B4-BE49-F238E27FC236}">
                <a16:creationId xmlns:a16="http://schemas.microsoft.com/office/drawing/2014/main" id="{5514EDC0-5B5E-49A1-9FBC-EC3FCB56454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8630" y="-55484"/>
            <a:ext cx="971965" cy="91753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77A5FE8-6DAC-44C8-85CC-4966121CD02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3150" y="-55484"/>
            <a:ext cx="917535" cy="917535"/>
          </a:xfrm>
          <a:prstGeom prst="rect">
            <a:avLst/>
          </a:prstGeom>
        </p:spPr>
      </p:pic>
      <p:sp>
        <p:nvSpPr>
          <p:cNvPr id="10" name="Espace réservé de la date 2">
            <a:extLst>
              <a:ext uri="{FF2B5EF4-FFF2-40B4-BE49-F238E27FC236}">
                <a16:creationId xmlns:a16="http://schemas.microsoft.com/office/drawing/2014/main" id="{377EB69A-5AC6-4363-989F-DF7DE9286C71}"/>
              </a:ext>
            </a:extLst>
          </p:cNvPr>
          <p:cNvSpPr txBox="1">
            <a:spLocks/>
          </p:cNvSpPr>
          <p:nvPr userDrawn="1"/>
        </p:nvSpPr>
        <p:spPr>
          <a:xfrm>
            <a:off x="1764162" y="1451895"/>
            <a:ext cx="7694771" cy="135770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bg1"/>
                </a:solidFill>
                <a:latin typeface="Arial Nova Light" panose="020B0304020202020204" pitchFamily="34" charset="0"/>
                <a:ea typeface="+mn-ea"/>
                <a:cs typeface="Arial Nova Light" panose="020B03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BC46C715-7C5F-4214-B030-2565DD9075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164082" y="2746978"/>
            <a:ext cx="7878762" cy="8644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4000">
                <a:latin typeface="Arial Nova Light" panose="020B0304020202020204" pitchFamily="34" charset="0"/>
                <a:cs typeface="Arial Nova Light" panose="020B0304020202020204" pitchFamily="34" charset="0"/>
              </a:defRPr>
            </a:lvl1pPr>
          </a:lstStyle>
          <a:p>
            <a:r>
              <a:rPr lang="en-US" sz="2800" dirty="0">
                <a:solidFill>
                  <a:schemeClr val="tx1"/>
                </a:solidFill>
              </a:rPr>
              <a:t>Subject</a:t>
            </a:r>
          </a:p>
          <a:p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6" name="Titre 15">
            <a:extLst>
              <a:ext uri="{FF2B5EF4-FFF2-40B4-BE49-F238E27FC236}">
                <a16:creationId xmlns:a16="http://schemas.microsoft.com/office/drawing/2014/main" id="{B3BA48C9-71C6-4674-9380-7A4667859C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8" y="1663879"/>
            <a:ext cx="10515600" cy="850986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4400" baseline="0">
                <a:latin typeface="Arial Nova Light" panose="020B0304020202020204" pitchFamily="34" charset="0"/>
                <a:cs typeface="Arial Nova Light" panose="020B0304020202020204" pitchFamily="34" charset="0"/>
              </a:defRPr>
            </a:lvl1pPr>
          </a:lstStyle>
          <a:p>
            <a:r>
              <a:rPr lang="fr-FR" dirty="0"/>
              <a:t>Phase A </a:t>
            </a:r>
            <a:r>
              <a:rPr lang="fr-FR" dirty="0" err="1"/>
              <a:t>review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A6349F9-E032-4858-9A3A-D8C111066340}"/>
              </a:ext>
            </a:extLst>
          </p:cNvPr>
          <p:cNvSpPr/>
          <p:nvPr userDrawn="1"/>
        </p:nvSpPr>
        <p:spPr>
          <a:xfrm>
            <a:off x="3892377" y="0"/>
            <a:ext cx="4407243" cy="8453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chemeClr val="tx1"/>
                </a:solidFill>
                <a:latin typeface="Arial Nova Light" panose="020B0304020202020204" pitchFamily="34" charset="0"/>
                <a:cs typeface="Arial Nova Light" panose="020B0304020202020204" pitchFamily="34" charset="0"/>
              </a:rPr>
              <a:t>Project</a:t>
            </a:r>
            <a:r>
              <a:rPr lang="fr-FR" sz="2000" dirty="0">
                <a:solidFill>
                  <a:schemeClr val="tx1"/>
                </a:solidFill>
                <a:latin typeface="Arial Nova Light" panose="020B0304020202020204" pitchFamily="34" charset="0"/>
                <a:cs typeface="Arial Nova Light" panose="020B0304020202020204" pitchFamily="34" charset="0"/>
              </a:rPr>
              <a:t> </a:t>
            </a:r>
            <a:r>
              <a:rPr lang="fr-FR" sz="2000" b="1" dirty="0">
                <a:solidFill>
                  <a:schemeClr val="tx1"/>
                </a:solidFill>
                <a:latin typeface="Arial Nova Light" panose="020B0304020202020204" pitchFamily="34" charset="0"/>
                <a:cs typeface="Arial Nova Light" panose="020B0304020202020204" pitchFamily="34" charset="0"/>
              </a:rPr>
              <a:t>TOLOSAT</a:t>
            </a:r>
            <a:endParaRPr lang="en-US" sz="2000" b="1" dirty="0">
              <a:solidFill>
                <a:schemeClr val="tx1"/>
              </a:solidFill>
              <a:latin typeface="Arial Nova Light" panose="020B0304020202020204" pitchFamily="34" charset="0"/>
              <a:cs typeface="Arial Nova Light" panose="020B0304020202020204" pitchFamily="34" charset="0"/>
            </a:endParaRPr>
          </a:p>
        </p:txBody>
      </p:sp>
      <p:sp>
        <p:nvSpPr>
          <p:cNvPr id="13" name="Espace réservé du texte 15"/>
          <p:cNvSpPr>
            <a:spLocks noGrp="1"/>
          </p:cNvSpPr>
          <p:nvPr>
            <p:ph type="body" sz="quarter" idx="13" hasCustomPrompt="1"/>
          </p:nvPr>
        </p:nvSpPr>
        <p:spPr>
          <a:xfrm>
            <a:off x="62558" y="168401"/>
            <a:ext cx="3767261" cy="469764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sz="1800" baseline="0">
                <a:solidFill>
                  <a:schemeClr val="bg1"/>
                </a:solidFill>
                <a:latin typeface="Arial Nova Light" panose="020B0304020202020204" pitchFamily="34" charset="0"/>
                <a:cs typeface="Arial Nova Light" panose="020B0304020202020204" pitchFamily="34" charset="0"/>
              </a:defRPr>
            </a:lvl1pPr>
          </a:lstStyle>
          <a:p>
            <a:pPr lvl="0"/>
            <a:r>
              <a:rPr lang="fr-FR" dirty="0"/>
              <a:t>Date</a:t>
            </a:r>
          </a:p>
        </p:txBody>
      </p:sp>
      <p:pic>
        <p:nvPicPr>
          <p:cNvPr id="14" name="Picture 2" descr="https://lh5.googleusercontent.com/LR7EV68FnLlpvf9k-RIQJ-eD5C3k31B9ByLnd4xQ6hM_oi1lk7-VIbubPEAHXzShkhCi-lXDR2bNMQC7zSu1lFnheVULs7nlMlKXqZZUrHLQlG3xizIWzOfhhgVwDNqFWk4qITlN1V4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6588" y="-125139"/>
            <a:ext cx="1091672" cy="1091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Connecteur droit 3"/>
          <p:cNvCxnSpPr/>
          <p:nvPr userDrawn="1"/>
        </p:nvCxnSpPr>
        <p:spPr>
          <a:xfrm>
            <a:off x="9706701" y="0"/>
            <a:ext cx="9625" cy="86205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83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AEC475B-EDBD-4C4C-8D0D-A8DC80A624A6}"/>
              </a:ext>
            </a:extLst>
          </p:cNvPr>
          <p:cNvSpPr/>
          <p:nvPr userDrawn="1"/>
        </p:nvSpPr>
        <p:spPr>
          <a:xfrm>
            <a:off x="0" y="0"/>
            <a:ext cx="3892378" cy="845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i="0" dirty="0">
                <a:latin typeface="Arial Nova Light" panose="020B0304020202020204" pitchFamily="34" charset="0"/>
              </a:rPr>
              <a:t>May 28, 2019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990788A-8A0E-4DAA-8236-9F21CC09E794}"/>
              </a:ext>
            </a:extLst>
          </p:cNvPr>
          <p:cNvSpPr/>
          <p:nvPr userDrawn="1"/>
        </p:nvSpPr>
        <p:spPr>
          <a:xfrm>
            <a:off x="8299621" y="0"/>
            <a:ext cx="3892378" cy="845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FDBD60A-C1EA-453C-97F5-1B5F90AB3530}"/>
              </a:ext>
            </a:extLst>
          </p:cNvPr>
          <p:cNvSpPr/>
          <p:nvPr userDrawn="1"/>
        </p:nvSpPr>
        <p:spPr>
          <a:xfrm>
            <a:off x="3892377" y="0"/>
            <a:ext cx="4407243" cy="8453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chemeClr val="tx1"/>
                </a:solidFill>
                <a:latin typeface="Arial Nova Light" panose="020B0304020202020204" pitchFamily="34" charset="0"/>
                <a:cs typeface="Arial Nova Light" panose="020B0304020202020204" pitchFamily="34" charset="0"/>
              </a:rPr>
              <a:t>Project</a:t>
            </a:r>
            <a:r>
              <a:rPr lang="fr-FR" sz="2000" dirty="0">
                <a:solidFill>
                  <a:schemeClr val="tx1"/>
                </a:solidFill>
                <a:latin typeface="Arial Nova Light" panose="020B0304020202020204" pitchFamily="34" charset="0"/>
                <a:cs typeface="Arial Nova Light" panose="020B0304020202020204" pitchFamily="34" charset="0"/>
              </a:rPr>
              <a:t> </a:t>
            </a:r>
            <a:r>
              <a:rPr lang="fr-FR" sz="2000" b="1" dirty="0">
                <a:solidFill>
                  <a:schemeClr val="tx1"/>
                </a:solidFill>
                <a:latin typeface="Arial Nova Light" panose="020B0304020202020204" pitchFamily="34" charset="0"/>
                <a:cs typeface="Arial Nova Light" panose="020B0304020202020204" pitchFamily="34" charset="0"/>
              </a:rPr>
              <a:t>TOLOSAT</a:t>
            </a:r>
            <a:endParaRPr lang="en-US" sz="2000" b="1" dirty="0">
              <a:solidFill>
                <a:schemeClr val="tx1"/>
              </a:solidFill>
              <a:latin typeface="Arial Nova Light" panose="020B0304020202020204" pitchFamily="34" charset="0"/>
              <a:cs typeface="Arial Nova Light" panose="020B0304020202020204" pitchFamily="34" charset="0"/>
            </a:endParaRPr>
          </a:p>
        </p:txBody>
      </p:sp>
      <p:cxnSp>
        <p:nvCxnSpPr>
          <p:cNvPr id="7" name="Connecteur droit 3">
            <a:extLst>
              <a:ext uri="{FF2B5EF4-FFF2-40B4-BE49-F238E27FC236}">
                <a16:creationId xmlns:a16="http://schemas.microsoft.com/office/drawing/2014/main" id="{FCFF58C4-A598-4224-9EC6-0295B6008BCB}"/>
              </a:ext>
            </a:extLst>
          </p:cNvPr>
          <p:cNvCxnSpPr/>
          <p:nvPr userDrawn="1"/>
        </p:nvCxnSpPr>
        <p:spPr>
          <a:xfrm>
            <a:off x="9706701" y="0"/>
            <a:ext cx="9625" cy="86205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 5" descr="Une image contenant extérieur&#10;&#10;Description générée avec un niveau de confiance très élevé">
            <a:extLst>
              <a:ext uri="{FF2B5EF4-FFF2-40B4-BE49-F238E27FC236}">
                <a16:creationId xmlns:a16="http://schemas.microsoft.com/office/drawing/2014/main" id="{5810D1B8-2E79-4DB9-BD0E-787802644F5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8630" y="-55484"/>
            <a:ext cx="971965" cy="917535"/>
          </a:xfrm>
          <a:prstGeom prst="rect">
            <a:avLst/>
          </a:prstGeom>
        </p:spPr>
      </p:pic>
      <p:pic>
        <p:nvPicPr>
          <p:cNvPr id="9" name="Image 6">
            <a:extLst>
              <a:ext uri="{FF2B5EF4-FFF2-40B4-BE49-F238E27FC236}">
                <a16:creationId xmlns:a16="http://schemas.microsoft.com/office/drawing/2014/main" id="{83B82C0E-B6C7-4C6E-B223-5CC0F5F6DC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3150" y="-55484"/>
            <a:ext cx="917535" cy="917535"/>
          </a:xfrm>
          <a:prstGeom prst="rect">
            <a:avLst/>
          </a:prstGeom>
        </p:spPr>
      </p:pic>
      <p:pic>
        <p:nvPicPr>
          <p:cNvPr id="10" name="Picture 2" descr="https://lh5.googleusercontent.com/LR7EV68FnLlpvf9k-RIQJ-eD5C3k31B9ByLnd4xQ6hM_oi1lk7-VIbubPEAHXzShkhCi-lXDR2bNMQC7zSu1lFnheVULs7nlMlKXqZZUrHLQlG3xizIWzOfhhgVwDNqFWk4qITlN1V4">
            <a:extLst>
              <a:ext uri="{FF2B5EF4-FFF2-40B4-BE49-F238E27FC236}">
                <a16:creationId xmlns:a16="http://schemas.microsoft.com/office/drawing/2014/main" id="{02B70FDC-8AD9-4091-8B5D-35CD5BC4D47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6588" y="-125139"/>
            <a:ext cx="1091672" cy="1091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21EB98F-2D25-4B23-94F1-DBEAEB3C50B4}"/>
              </a:ext>
            </a:extLst>
          </p:cNvPr>
          <p:cNvSpPr/>
          <p:nvPr userDrawn="1"/>
        </p:nvSpPr>
        <p:spPr>
          <a:xfrm>
            <a:off x="0" y="3785777"/>
            <a:ext cx="3892378" cy="7256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C5B1C2A-0B37-48F7-93CC-1845CDE084B6}"/>
              </a:ext>
            </a:extLst>
          </p:cNvPr>
          <p:cNvSpPr/>
          <p:nvPr userDrawn="1"/>
        </p:nvSpPr>
        <p:spPr>
          <a:xfrm>
            <a:off x="8299621" y="3785776"/>
            <a:ext cx="3892378" cy="30722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DAAE53A-D90F-4BCD-B5D7-2E7645A1C72B}"/>
              </a:ext>
            </a:extLst>
          </p:cNvPr>
          <p:cNvSpPr/>
          <p:nvPr userDrawn="1"/>
        </p:nvSpPr>
        <p:spPr>
          <a:xfrm>
            <a:off x="2549769" y="3785777"/>
            <a:ext cx="5749851" cy="7256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Arial Nova Light" panose="020B0304020202020204" pitchFamily="34" charset="0"/>
              <a:cs typeface="Arial Nova Light" panose="020B0304020202020204" pitchFamily="34" charset="0"/>
            </a:endParaRP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ADE96B6-0CBF-4C68-9ADE-E931446ED2A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51992" y="3924978"/>
            <a:ext cx="5282346" cy="53181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fr-FR" dirty="0"/>
              <a:t>Subsystem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527BC52A-A673-4CD7-94C2-6EAD2F63BAE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365578" y="4802113"/>
            <a:ext cx="2582178" cy="129590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Person 1</a:t>
            </a:r>
          </a:p>
          <a:p>
            <a:pPr lvl="0"/>
            <a:r>
              <a:rPr lang="fr-FR" dirty="0"/>
              <a:t>Person 2</a:t>
            </a:r>
          </a:p>
          <a:p>
            <a:pPr lvl="0"/>
            <a:r>
              <a:rPr lang="fr-FR" dirty="0"/>
              <a:t>Person 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182AEA4-B779-4F09-B410-8E4D2A4A00E6}"/>
              </a:ext>
            </a:extLst>
          </p:cNvPr>
          <p:cNvSpPr/>
          <p:nvPr userDrawn="1"/>
        </p:nvSpPr>
        <p:spPr>
          <a:xfrm>
            <a:off x="-2" y="4511444"/>
            <a:ext cx="8299621" cy="234655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1F829B9-3F3C-453E-B273-0E126F299A6F}"/>
              </a:ext>
            </a:extLst>
          </p:cNvPr>
          <p:cNvSpPr txBox="1"/>
          <p:nvPr userDrawn="1"/>
        </p:nvSpPr>
        <p:spPr>
          <a:xfrm>
            <a:off x="8677718" y="3963945"/>
            <a:ext cx="2773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chemeClr val="bg1"/>
                </a:solidFill>
              </a:rPr>
              <a:t>presented</a:t>
            </a:r>
            <a:r>
              <a:rPr lang="fr-FR" dirty="0">
                <a:solidFill>
                  <a:schemeClr val="bg1"/>
                </a:solidFill>
              </a:rPr>
              <a:t> by</a:t>
            </a:r>
          </a:p>
        </p:txBody>
      </p:sp>
      <p:sp>
        <p:nvSpPr>
          <p:cNvPr id="19" name="Espace réservé du numéro de diapositive 5">
            <a:extLst>
              <a:ext uri="{FF2B5EF4-FFF2-40B4-BE49-F238E27FC236}">
                <a16:creationId xmlns:a16="http://schemas.microsoft.com/office/drawing/2014/main" id="{5E511775-574D-4BF9-B492-279C2DC49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06922" y="6401420"/>
            <a:ext cx="1222732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  <a:latin typeface="Arial Nova Light" panose="020B0304020202020204" pitchFamily="34" charset="0"/>
                <a:cs typeface="Arial Nova Light" panose="020B0304020202020204" pitchFamily="34" charset="0"/>
              </a:defRPr>
            </a:lvl1pPr>
          </a:lstStyle>
          <a:p>
            <a:fld id="{9E937E72-11F5-44A2-9DC0-74EEC05A6D2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8EEC1CB-5531-46BE-9291-824B06FCBA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19238" y="4873884"/>
            <a:ext cx="6515100" cy="1658086"/>
          </a:xfrm>
          <a:prstGeom prst="rect">
            <a:avLst/>
          </a:prstGeom>
        </p:spPr>
        <p:txBody>
          <a:bodyPr/>
          <a:lstStyle>
            <a:lvl1pPr marL="571500" indent="-571500">
              <a:buAutoNum type="romanUcPeriod"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Part I</a:t>
            </a:r>
          </a:p>
          <a:p>
            <a:pPr lvl="0"/>
            <a:r>
              <a:rPr lang="fr-FR" dirty="0"/>
              <a:t>Part II</a:t>
            </a:r>
          </a:p>
          <a:p>
            <a:pPr lvl="0"/>
            <a:r>
              <a:rPr lang="fr-FR" dirty="0"/>
              <a:t>Part III</a:t>
            </a:r>
          </a:p>
        </p:txBody>
      </p:sp>
    </p:spTree>
    <p:extLst>
      <p:ext uri="{BB962C8B-B14F-4D97-AF65-F5344CB8AC3E}">
        <p14:creationId xmlns:p14="http://schemas.microsoft.com/office/powerpoint/2010/main" val="2457701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r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FB037AB-4A66-4EAE-9FB1-662CC52AC4BA}"/>
              </a:ext>
            </a:extLst>
          </p:cNvPr>
          <p:cNvSpPr/>
          <p:nvPr userDrawn="1"/>
        </p:nvSpPr>
        <p:spPr>
          <a:xfrm>
            <a:off x="0" y="6309966"/>
            <a:ext cx="12192000" cy="548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6C51E171-9D69-4EF7-A7CD-795196410CBC}"/>
              </a:ext>
            </a:extLst>
          </p:cNvPr>
          <p:cNvGrpSpPr/>
          <p:nvPr userDrawn="1"/>
        </p:nvGrpSpPr>
        <p:grpSpPr>
          <a:xfrm>
            <a:off x="9615638" y="-2664"/>
            <a:ext cx="2388623" cy="1231958"/>
            <a:chOff x="8967390" y="-2664"/>
            <a:chExt cx="3224610" cy="1231958"/>
          </a:xfrm>
        </p:grpSpPr>
        <p:sp>
          <p:nvSpPr>
            <p:cNvPr id="9" name="Parallélogramme 8">
              <a:extLst>
                <a:ext uri="{FF2B5EF4-FFF2-40B4-BE49-F238E27FC236}">
                  <a16:creationId xmlns:a16="http://schemas.microsoft.com/office/drawing/2014/main" id="{31941D54-8960-4DF0-8480-5AD1E0A4A8B3}"/>
                </a:ext>
              </a:extLst>
            </p:cNvPr>
            <p:cNvSpPr/>
            <p:nvPr userDrawn="1"/>
          </p:nvSpPr>
          <p:spPr>
            <a:xfrm>
              <a:off x="9355948" y="-2664"/>
              <a:ext cx="2836052" cy="882257"/>
            </a:xfrm>
            <a:prstGeom prst="parallelogram">
              <a:avLst>
                <a:gd name="adj" fmla="val 80306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Parallélogramme 11">
              <a:extLst>
                <a:ext uri="{FF2B5EF4-FFF2-40B4-BE49-F238E27FC236}">
                  <a16:creationId xmlns:a16="http://schemas.microsoft.com/office/drawing/2014/main" id="{7E7E7C8A-8E48-48D0-AE1B-6538791686C6}"/>
                </a:ext>
              </a:extLst>
            </p:cNvPr>
            <p:cNvSpPr/>
            <p:nvPr userDrawn="1"/>
          </p:nvSpPr>
          <p:spPr>
            <a:xfrm>
              <a:off x="8967390" y="873710"/>
              <a:ext cx="2260953" cy="355584"/>
            </a:xfrm>
            <a:prstGeom prst="parallelogram">
              <a:avLst>
                <a:gd name="adj" fmla="val 80306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700" dirty="0">
                  <a:solidFill>
                    <a:srgbClr val="C00000"/>
                  </a:solidFill>
                  <a:latin typeface="Arial Nova" panose="020B0504020202020204" pitchFamily="34" charset="0"/>
                </a:rPr>
                <a:t>TOLOSAT</a:t>
              </a:r>
              <a:endParaRPr lang="en-US" sz="1700" dirty="0">
                <a:solidFill>
                  <a:srgbClr val="C00000"/>
                </a:solidFill>
                <a:latin typeface="Arial Nova" panose="020B0504020202020204" pitchFamily="34" charset="0"/>
              </a:endParaRPr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7E4F59EC-0E6A-4643-93CA-F87449FACD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728" y="100094"/>
            <a:ext cx="8494508" cy="1129200"/>
          </a:xfrm>
          <a:prstGeom prst="rect">
            <a:avLst/>
          </a:prstGeom>
        </p:spPr>
        <p:txBody>
          <a:bodyPr anchor="ctr" anchorCtr="0"/>
          <a:lstStyle>
            <a:lvl1pPr algn="ctr">
              <a:defRPr sz="4000">
                <a:latin typeface="Arial Nova Light" panose="020B0304020202020204" pitchFamily="34" charset="0"/>
                <a:cs typeface="Arial Nova Light" panose="020B0304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5838F80-0A19-44AD-BA2C-E698689608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728" y="1487904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latin typeface="Arial Nova Light" panose="020B0304020202020204" pitchFamily="34" charset="0"/>
                <a:cs typeface="Arial Nova Light" panose="020B03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2DAA401-826A-4C5F-AD43-1F0AB89B4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06922" y="6401420"/>
            <a:ext cx="1222732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  <a:latin typeface="Arial Nova Light" panose="020B0304020202020204" pitchFamily="34" charset="0"/>
                <a:cs typeface="Arial Nova Light" panose="020B0304020202020204" pitchFamily="34" charset="0"/>
              </a:defRPr>
            </a:lvl1pPr>
          </a:lstStyle>
          <a:p>
            <a:fld id="{9E937E72-11F5-44A2-9DC0-74EEC05A6D2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2" descr="https://lh5.googleusercontent.com/DGltPXPb6ksRUWc8_-lXybtQmKntXr52mhVrwSyah73KY6mHdpky6A96vfpWEf4xp2DjNsbpCIlzhzglFYA-Cfa6w6ceKWXRKCMlwZAVei45pehQz_Itflyirn_POMoBD4cMkJupGAV4Byul1w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82" t="43661" r="25736" b="38899"/>
          <a:stretch/>
        </p:blipFill>
        <p:spPr bwMode="auto">
          <a:xfrm>
            <a:off x="8330304" y="6367101"/>
            <a:ext cx="399211" cy="511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ttps://lh5.googleusercontent.com/DGltPXPb6ksRUWc8_-lXybtQmKntXr52mhVrwSyah73KY6mHdpky6A96vfpWEf4xp2DjNsbpCIlzhzglFYA-Cfa6w6ceKWXRKCMlwZAVei45pehQz_Itflyirn_POMoBD4cMkJupGAV4Byul1w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89" t="6407" r="64756" b="58326"/>
          <a:stretch/>
        </p:blipFill>
        <p:spPr bwMode="auto">
          <a:xfrm rot="172654">
            <a:off x="11220632" y="214175"/>
            <a:ext cx="940563" cy="1250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https://lh5.googleusercontent.com/LR7EV68FnLlpvf9k-RIQJ-eD5C3k31B9ByLnd4xQ6hM_oi1lk7-VIbubPEAHXzShkhCi-lXDR2bNMQC7zSu1lFnheVULs7nlMlKXqZZUrHLQlG3xizIWzOfhhgVwDNqFWk4qITlN1V4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3628" y="-107372"/>
            <a:ext cx="1091672" cy="1091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0134C08-6863-43DA-81DA-CE025CBC0EF5}"/>
              </a:ext>
            </a:extLst>
          </p:cNvPr>
          <p:cNvSpPr txBox="1"/>
          <p:nvPr userDrawn="1"/>
        </p:nvSpPr>
        <p:spPr>
          <a:xfrm>
            <a:off x="5764669" y="6401420"/>
            <a:ext cx="2593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dirty="0" err="1">
                <a:solidFill>
                  <a:schemeClr val="bg1"/>
                </a:solidFill>
              </a:rPr>
              <a:t>Feasibility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Review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610F14-F1A4-424B-A74D-99054EE9C283}"/>
              </a:ext>
            </a:extLst>
          </p:cNvPr>
          <p:cNvSpPr txBox="1"/>
          <p:nvPr userDrawn="1"/>
        </p:nvSpPr>
        <p:spPr>
          <a:xfrm>
            <a:off x="989917" y="6438290"/>
            <a:ext cx="2778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May 28, 2019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8E27046D-6B0E-4243-A87C-9635689BEE8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66529" y="5963453"/>
            <a:ext cx="5451475" cy="3257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fr-FR" dirty="0"/>
              <a:t>II. </a:t>
            </a:r>
            <a:r>
              <a:rPr lang="fr-FR" dirty="0" err="1"/>
              <a:t>Some</a:t>
            </a:r>
            <a:r>
              <a:rPr lang="fr-FR" dirty="0"/>
              <a:t> part in the </a:t>
            </a:r>
            <a:r>
              <a:rPr lang="fr-FR" dirty="0" err="1"/>
              <a:t>presentation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59974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rps">
  <p:cSld name="1_Corps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7"/>
          <p:cNvSpPr/>
          <p:nvPr/>
        </p:nvSpPr>
        <p:spPr>
          <a:xfrm>
            <a:off x="0" y="6309968"/>
            <a:ext cx="12192000" cy="548033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0" name="Google Shape;140;p27"/>
          <p:cNvGrpSpPr/>
          <p:nvPr/>
        </p:nvGrpSpPr>
        <p:grpSpPr>
          <a:xfrm>
            <a:off x="9615638" y="-2664"/>
            <a:ext cx="2388623" cy="1231957"/>
            <a:chOff x="8967390" y="-2664"/>
            <a:chExt cx="3224610" cy="1231958"/>
          </a:xfrm>
        </p:grpSpPr>
        <p:sp>
          <p:nvSpPr>
            <p:cNvPr id="141" name="Google Shape;141;p27"/>
            <p:cNvSpPr/>
            <p:nvPr/>
          </p:nvSpPr>
          <p:spPr>
            <a:xfrm>
              <a:off x="9355948" y="-2664"/>
              <a:ext cx="2836052" cy="882257"/>
            </a:xfrm>
            <a:prstGeom prst="parallelogram">
              <a:avLst>
                <a:gd name="adj" fmla="val 80306"/>
              </a:avLst>
            </a:prstGeom>
            <a:solidFill>
              <a:srgbClr val="8DA9DB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27"/>
            <p:cNvSpPr/>
            <p:nvPr/>
          </p:nvSpPr>
          <p:spPr>
            <a:xfrm>
              <a:off x="8967390" y="873710"/>
              <a:ext cx="2260953" cy="355584"/>
            </a:xfrm>
            <a:prstGeom prst="parallelogram">
              <a:avLst>
                <a:gd name="adj" fmla="val 80306"/>
              </a:avLst>
            </a:prstGeom>
            <a:solidFill>
              <a:srgbClr val="8DA9DB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733" b="0" i="0" u="none" strike="noStrike" cap="non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TOLOSAT</a:t>
              </a:r>
              <a:endParaRPr sz="1733" b="0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3" name="Google Shape;143;p27"/>
          <p:cNvSpPr txBox="1">
            <a:spLocks noGrp="1"/>
          </p:cNvSpPr>
          <p:nvPr>
            <p:ph type="ctrTitle"/>
          </p:nvPr>
        </p:nvSpPr>
        <p:spPr>
          <a:xfrm>
            <a:off x="187729" y="100095"/>
            <a:ext cx="8494508" cy="11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9pPr>
          </a:lstStyle>
          <a:p>
            <a:endParaRPr/>
          </a:p>
        </p:txBody>
      </p:sp>
      <p:sp>
        <p:nvSpPr>
          <p:cNvPr id="144" name="Google Shape;144;p27"/>
          <p:cNvSpPr txBox="1">
            <a:spLocks noGrp="1"/>
          </p:cNvSpPr>
          <p:nvPr>
            <p:ph type="subTitle" idx="1"/>
          </p:nvPr>
        </p:nvSpPr>
        <p:spPr>
          <a:xfrm>
            <a:off x="187728" y="1487905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ctr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5" name="Google Shape;145;p27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6" name="Google Shape;146;p27"/>
          <p:cNvSpPr txBox="1">
            <a:spLocks noGrp="1"/>
          </p:cNvSpPr>
          <p:nvPr>
            <p:ph type="sldNum" idx="12"/>
          </p:nvPr>
        </p:nvSpPr>
        <p:spPr>
          <a:xfrm>
            <a:off x="10906922" y="6401420"/>
            <a:ext cx="12227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8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8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8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8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8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8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8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8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8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fr" smtClean="0"/>
              <a:pPr/>
              <a:t>‹#›</a:t>
            </a:fld>
            <a:endParaRPr lang="fr"/>
          </a:p>
        </p:txBody>
      </p:sp>
      <p:pic>
        <p:nvPicPr>
          <p:cNvPr id="147" name="Google Shape;147;p27" descr="https://lh5.googleusercontent.com/DGltPXPb6ksRUWc8_-lXybtQmKntXr52mhVrwSyah73KY6mHdpky6A96vfpWEf4xp2DjNsbpCIlzhzglFYA-Cfa6w6ceKWXRKCMlwZAVei45pehQz_Itflyirn_POMoBD4cMkJupGAV4Byul1w"/>
          <p:cNvPicPr preferRelativeResize="0"/>
          <p:nvPr/>
        </p:nvPicPr>
        <p:blipFill rotWithShape="1">
          <a:blip r:embed="rId2">
            <a:alphaModFix/>
          </a:blip>
          <a:srcRect l="66582" t="43661" r="25735" b="38899"/>
          <a:stretch/>
        </p:blipFill>
        <p:spPr>
          <a:xfrm>
            <a:off x="8330304" y="6367102"/>
            <a:ext cx="399211" cy="5117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7" descr="https://lh5.googleusercontent.com/DGltPXPb6ksRUWc8_-lXybtQmKntXr52mhVrwSyah73KY6mHdpky6A96vfpWEf4xp2DjNsbpCIlzhzglFYA-Cfa6w6ceKWXRKCMlwZAVei45pehQz_Itflyirn_POMoBD4cMkJupGAV4Byul1w"/>
          <p:cNvPicPr preferRelativeResize="0"/>
          <p:nvPr/>
        </p:nvPicPr>
        <p:blipFill rotWithShape="1">
          <a:blip r:embed="rId3">
            <a:alphaModFix/>
          </a:blip>
          <a:srcRect l="20389" t="6407" r="64755" b="58326"/>
          <a:stretch/>
        </p:blipFill>
        <p:spPr>
          <a:xfrm rot="172654">
            <a:off x="11220632" y="214175"/>
            <a:ext cx="940563" cy="1250909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7"/>
          <p:cNvSpPr txBox="1">
            <a:spLocks noGrp="1"/>
          </p:cNvSpPr>
          <p:nvPr>
            <p:ph type="body" idx="2"/>
          </p:nvPr>
        </p:nvSpPr>
        <p:spPr>
          <a:xfrm>
            <a:off x="4867819" y="6327475"/>
            <a:ext cx="3767261" cy="469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L="609585" marR="0" lvl="0" indent="-304792" algn="l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8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50" name="Google Shape;150;p27" descr="https://lh5.googleusercontent.com/LR7EV68FnLlpvf9k-RIQJ-eD5C3k31B9ByLnd4xQ6hM_oi1lk7-VIbubPEAHXzShkhCi-lXDR2bNMQC7zSu1lFnheVULs7nlMlKXqZZUrHLQlG3xizIWzOfhhgVwDNqFWk4qITlN1V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383628" y="-107372"/>
            <a:ext cx="1091672" cy="10916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20431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4789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49" r:id="rId3"/>
    <p:sldLayoutId id="2147483653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RÃ©sultat de recherche d'images pour &quot;pile AAA&quot;">
            <a:extLst>
              <a:ext uri="{FF2B5EF4-FFF2-40B4-BE49-F238E27FC236}">
                <a16:creationId xmlns:a16="http://schemas.microsoft.com/office/drawing/2014/main" id="{F00DA07E-7170-421F-81E8-37EF8C9586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009557">
            <a:off x="4113041" y="744042"/>
            <a:ext cx="3390894" cy="3390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8E45D3-FF50-4B9D-AC34-F0F4AB444A6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/>
              <a:t>Power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9C6E3B4-02EC-4C00-B547-8C97BC208DE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fr-FR" dirty="0"/>
              <a:t>Aly N’</a:t>
            </a:r>
            <a:r>
              <a:rPr lang="fr-FR" dirty="0" err="1"/>
              <a:t>Daw</a:t>
            </a:r>
            <a:r>
              <a:rPr lang="fr-FR" dirty="0"/>
              <a:t> - INSA</a:t>
            </a:r>
          </a:p>
          <a:p>
            <a:r>
              <a:rPr lang="fr-FR" dirty="0"/>
              <a:t>Florian </a:t>
            </a:r>
            <a:r>
              <a:rPr lang="fr-FR" dirty="0" err="1"/>
              <a:t>Parronaud</a:t>
            </a:r>
            <a:r>
              <a:rPr lang="fr-FR" dirty="0"/>
              <a:t> - INSA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7220153-DDD5-430C-A8BA-174E12FB213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19238" y="4873884"/>
            <a:ext cx="6710362" cy="1658086"/>
          </a:xfrm>
        </p:spPr>
        <p:txBody>
          <a:bodyPr/>
          <a:lstStyle/>
          <a:p>
            <a:r>
              <a:rPr lang="fr-FR" dirty="0"/>
              <a:t>Power Budget</a:t>
            </a:r>
          </a:p>
          <a:p>
            <a:r>
              <a:rPr lang="fr-FR" dirty="0"/>
              <a:t>Simulation </a:t>
            </a:r>
            <a:r>
              <a:rPr lang="fr-FR" dirty="0" err="1"/>
              <a:t>results</a:t>
            </a:r>
            <a:r>
              <a:rPr lang="fr-FR" dirty="0"/>
              <a:t> for components </a:t>
            </a:r>
            <a:r>
              <a:rPr lang="fr-FR" dirty="0" err="1"/>
              <a:t>sizing</a:t>
            </a:r>
            <a:endParaRPr lang="fr-FR" dirty="0"/>
          </a:p>
          <a:p>
            <a:r>
              <a:rPr lang="fr-FR" dirty="0" err="1"/>
              <a:t>Outcomes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82403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749F534-686F-4625-8E81-B88E8958F4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Power Budget</a:t>
            </a:r>
          </a:p>
        </p:txBody>
      </p:sp>
      <p:sp>
        <p:nvSpPr>
          <p:cNvPr id="173" name="Google Shape;173;p3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fld id="{00000000-1234-1234-1234-123412341234}" type="slidenum">
              <a:rPr lang="fr" sz="1467"/>
              <a:pPr/>
              <a:t>2</a:t>
            </a:fld>
            <a:endParaRPr sz="1467"/>
          </a:p>
        </p:txBody>
      </p:sp>
      <p:sp>
        <p:nvSpPr>
          <p:cNvPr id="174" name="Google Shape;174;p30"/>
          <p:cNvSpPr txBox="1"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indent="0">
              <a:spcBef>
                <a:spcPts val="0"/>
              </a:spcBef>
            </a:pPr>
            <a:r>
              <a:rPr lang="fr-FR" sz="1467" dirty="0"/>
              <a:t>I. Power Budget</a:t>
            </a:r>
            <a:endParaRPr sz="1467" dirty="0"/>
          </a:p>
        </p:txBody>
      </p:sp>
      <p:pic>
        <p:nvPicPr>
          <p:cNvPr id="175" name="Google Shape;17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201" y="2835224"/>
            <a:ext cx="11785601" cy="8299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7320799-58DA-4352-AF62-9F292FCEB7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198" y="3662683"/>
            <a:ext cx="11785601" cy="105886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fld id="{00000000-1234-1234-1234-123412341234}" type="slidenum">
              <a:rPr lang="fr" sz="1467"/>
              <a:pPr/>
              <a:t>3</a:t>
            </a:fld>
            <a:endParaRPr sz="1467"/>
          </a:p>
        </p:txBody>
      </p:sp>
      <p:sp>
        <p:nvSpPr>
          <p:cNvPr id="183" name="Google Shape;183;p31"/>
          <p:cNvSpPr txBox="1"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fr-FR" sz="1467" dirty="0"/>
              <a:t>II. </a:t>
            </a:r>
            <a:r>
              <a:rPr lang="fr-FR" sz="1400" dirty="0"/>
              <a:t>Simulation </a:t>
            </a:r>
            <a:r>
              <a:rPr lang="fr-FR" sz="1400" dirty="0" err="1"/>
              <a:t>results</a:t>
            </a:r>
            <a:r>
              <a:rPr lang="fr-FR" sz="1400" dirty="0"/>
              <a:t> for components </a:t>
            </a:r>
            <a:r>
              <a:rPr lang="fr-FR" sz="1400" dirty="0" err="1"/>
              <a:t>sizing</a:t>
            </a:r>
            <a:endParaRPr lang="fr-FR" sz="1400" dirty="0"/>
          </a:p>
        </p:txBody>
      </p:sp>
      <p:sp>
        <p:nvSpPr>
          <p:cNvPr id="185" name="Google Shape;185;p31"/>
          <p:cNvSpPr txBox="1"/>
          <p:nvPr/>
        </p:nvSpPr>
        <p:spPr>
          <a:xfrm>
            <a:off x="10266567" y="3708200"/>
            <a:ext cx="1863200" cy="55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fr" sz="2400"/>
              <a:t>3,1 W (mean)</a:t>
            </a:r>
            <a:endParaRPr sz="2400"/>
          </a:p>
        </p:txBody>
      </p:sp>
      <p:sp>
        <p:nvSpPr>
          <p:cNvPr id="186" name="Google Shape;186;p31"/>
          <p:cNvSpPr txBox="1"/>
          <p:nvPr/>
        </p:nvSpPr>
        <p:spPr>
          <a:xfrm>
            <a:off x="10266567" y="1822233"/>
            <a:ext cx="1805200" cy="55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fr" sz="2400"/>
              <a:t>6,95 W max</a:t>
            </a:r>
            <a:endParaRPr sz="2400"/>
          </a:p>
        </p:txBody>
      </p:sp>
      <p:pic>
        <p:nvPicPr>
          <p:cNvPr id="187" name="Google Shape;18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1134" y="1522167"/>
            <a:ext cx="8073031" cy="427283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8" name="Google Shape;188;p31"/>
          <p:cNvCxnSpPr/>
          <p:nvPr/>
        </p:nvCxnSpPr>
        <p:spPr>
          <a:xfrm flipH="1">
            <a:off x="9244667" y="2151567"/>
            <a:ext cx="942400" cy="1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9" name="Google Shape;189;p31"/>
          <p:cNvCxnSpPr/>
          <p:nvPr/>
        </p:nvCxnSpPr>
        <p:spPr>
          <a:xfrm flipH="1">
            <a:off x="9199233" y="3980800"/>
            <a:ext cx="942400" cy="1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D9039BA7-4C2F-4FC9-A318-A1FB0F8FAE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Power </a:t>
            </a:r>
            <a:r>
              <a:rPr lang="fr-FR" dirty="0" err="1"/>
              <a:t>Generation</a:t>
            </a:r>
            <a:endParaRPr lang="fr-F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fld id="{00000000-1234-1234-1234-123412341234}" type="slidenum">
              <a:rPr lang="fr" sz="1467"/>
              <a:pPr/>
              <a:t>4</a:t>
            </a:fld>
            <a:endParaRPr sz="1467"/>
          </a:p>
        </p:txBody>
      </p:sp>
      <p:pic>
        <p:nvPicPr>
          <p:cNvPr id="198" name="Google Shape;198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4176" y="1253336"/>
            <a:ext cx="9903744" cy="471011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A5AABA-3809-4FAB-88A4-0A4049042F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sz="1800" dirty="0"/>
              <a:t>II. </a:t>
            </a:r>
            <a:r>
              <a:rPr lang="fr-FR" dirty="0"/>
              <a:t>Simulation </a:t>
            </a:r>
            <a:r>
              <a:rPr lang="fr-FR" dirty="0" err="1"/>
              <a:t>results</a:t>
            </a:r>
            <a:r>
              <a:rPr lang="fr-FR" dirty="0"/>
              <a:t> for components </a:t>
            </a:r>
            <a:r>
              <a:rPr lang="fr-FR" dirty="0" err="1"/>
              <a:t>sizing</a:t>
            </a:r>
            <a:endParaRPr lang="fr-FR" dirty="0"/>
          </a:p>
          <a:p>
            <a:endParaRPr lang="fr-FR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DC08804-544D-432F-A747-28E1CB307E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State of Charge simulation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E176E3BF-9EBC-45F0-A7E9-6A3136F9EA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04" name="Google Shape;204;p3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fld id="{00000000-1234-1234-1234-123412341234}" type="slidenum">
              <a:rPr lang="fr" sz="1467"/>
              <a:pPr/>
              <a:t>5</a:t>
            </a:fld>
            <a:endParaRPr sz="1467"/>
          </a:p>
        </p:txBody>
      </p:sp>
      <p:pic>
        <p:nvPicPr>
          <p:cNvPr id="207" name="Google Shape;20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728" y="1034716"/>
            <a:ext cx="9056167" cy="4788568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itle 5">
            <a:extLst>
              <a:ext uri="{FF2B5EF4-FFF2-40B4-BE49-F238E27FC236}">
                <a16:creationId xmlns:a16="http://schemas.microsoft.com/office/drawing/2014/main" id="{61D8E837-0E8D-48D0-B270-931D18F0B1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728" y="100094"/>
            <a:ext cx="8494508" cy="1129200"/>
          </a:xfrm>
        </p:spPr>
        <p:txBody>
          <a:bodyPr/>
          <a:lstStyle/>
          <a:p>
            <a:r>
              <a:rPr lang="fr-FR" dirty="0"/>
              <a:t>State of Charge simulation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FBB25801-6078-4353-A866-C90B912834F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529" y="5963453"/>
            <a:ext cx="5451475" cy="325701"/>
          </a:xfrm>
        </p:spPr>
        <p:txBody>
          <a:bodyPr/>
          <a:lstStyle/>
          <a:p>
            <a:r>
              <a:rPr lang="fr-FR" sz="1800" dirty="0"/>
              <a:t>II. </a:t>
            </a:r>
            <a:r>
              <a:rPr lang="fr-FR" dirty="0"/>
              <a:t>Simulation </a:t>
            </a:r>
            <a:r>
              <a:rPr lang="fr-FR" dirty="0" err="1"/>
              <a:t>results</a:t>
            </a:r>
            <a:r>
              <a:rPr lang="fr-FR" dirty="0"/>
              <a:t> for components </a:t>
            </a:r>
            <a:r>
              <a:rPr lang="fr-FR" dirty="0" err="1"/>
              <a:t>sizing</a:t>
            </a:r>
            <a:endParaRPr lang="fr-FR" dirty="0"/>
          </a:p>
          <a:p>
            <a:endParaRPr lang="fr-F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fld id="{00000000-1234-1234-1234-123412341234}" type="slidenum">
              <a:rPr lang="fr" sz="1467"/>
              <a:pPr/>
              <a:t>6</a:t>
            </a:fld>
            <a:endParaRPr sz="1467"/>
          </a:p>
        </p:txBody>
      </p:sp>
      <p:sp>
        <p:nvSpPr>
          <p:cNvPr id="214" name="Google Shape;214;p34"/>
          <p:cNvSpPr txBox="1"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indent="0">
              <a:spcBef>
                <a:spcPts val="0"/>
              </a:spcBef>
            </a:pPr>
            <a:r>
              <a:rPr lang="fr-FR" sz="1467" dirty="0"/>
              <a:t>III. </a:t>
            </a:r>
            <a:r>
              <a:rPr lang="fr-FR" sz="1467" dirty="0" err="1"/>
              <a:t>Outcomes</a:t>
            </a:r>
            <a:endParaRPr sz="1467" dirty="0"/>
          </a:p>
        </p:txBody>
      </p:sp>
      <p:sp>
        <p:nvSpPr>
          <p:cNvPr id="215" name="Google Shape;215;p34"/>
          <p:cNvSpPr txBox="1"/>
          <p:nvPr/>
        </p:nvSpPr>
        <p:spPr>
          <a:xfrm>
            <a:off x="1149967" y="1783567"/>
            <a:ext cx="9068800" cy="37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423323">
              <a:buSzPts val="1400"/>
              <a:buChar char="-"/>
            </a:pPr>
            <a:r>
              <a:rPr lang="fr" sz="2400" dirty="0"/>
              <a:t>Battery capacity of 37.5 Wh (5.2 Ah) to stay above the 50% of SoC</a:t>
            </a:r>
            <a:endParaRPr sz="2400" dirty="0"/>
          </a:p>
          <a:p>
            <a:pPr marL="609585" indent="-423323">
              <a:buSzPts val="1400"/>
              <a:buChar char="-"/>
            </a:pPr>
            <a:r>
              <a:rPr lang="fr" sz="2400" dirty="0"/>
              <a:t>8 solar panels minimum for the power generation computed </a:t>
            </a:r>
            <a:endParaRPr sz="2400" dirty="0"/>
          </a:p>
          <a:p>
            <a:pPr marL="609585"/>
            <a:endParaRPr sz="2400" dirty="0"/>
          </a:p>
          <a:p>
            <a:pPr marL="609585"/>
            <a:endParaRPr sz="2400" dirty="0"/>
          </a:p>
          <a:p>
            <a:r>
              <a:rPr lang="fr" sz="2400" dirty="0"/>
              <a:t>Work to do </a:t>
            </a:r>
            <a:endParaRPr sz="2400" dirty="0"/>
          </a:p>
          <a:p>
            <a:pPr marL="609585" indent="-423323">
              <a:buSzPts val="1400"/>
              <a:buChar char="-"/>
            </a:pPr>
            <a:r>
              <a:rPr lang="fr" sz="2400" dirty="0"/>
              <a:t>Add the quaternions on the power generation to have a more precise value</a:t>
            </a:r>
            <a:endParaRPr sz="2400" dirty="0"/>
          </a:p>
          <a:p>
            <a:pPr marL="609585" indent="-423323">
              <a:buSzPts val="1400"/>
              <a:buChar char="-"/>
            </a:pPr>
            <a:r>
              <a:rPr lang="fr" sz="2400" dirty="0"/>
              <a:t>Compare our simulations with the OPALIS results to validate the results </a:t>
            </a:r>
            <a:endParaRPr sz="2400" dirty="0"/>
          </a:p>
          <a:p>
            <a:pPr marL="609585" indent="-423323">
              <a:buSzPts val="1400"/>
              <a:buChar char="-"/>
            </a:pPr>
            <a:r>
              <a:rPr lang="fr" sz="2400" dirty="0"/>
              <a:t>Study the hardware part and train on a real card </a:t>
            </a:r>
            <a:endParaRPr sz="24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FB0DFB5-73D8-4499-8BBB-706F961BA5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Outcomes</a:t>
            </a:r>
            <a:endParaRPr lang="fr-F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</TotalTime>
  <Words>134</Words>
  <Application>Microsoft Office PowerPoint</Application>
  <PresentationFormat>Widescreen</PresentationFormat>
  <Paragraphs>31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Arial Nova</vt:lpstr>
      <vt:lpstr>Arial Nova Light</vt:lpstr>
      <vt:lpstr>Calibri</vt:lpstr>
      <vt:lpstr>Thème Office</vt:lpstr>
      <vt:lpstr>PowerPoint Presentation</vt:lpstr>
      <vt:lpstr>Power Budget</vt:lpstr>
      <vt:lpstr>Power Generation</vt:lpstr>
      <vt:lpstr>State of Charge simulation</vt:lpstr>
      <vt:lpstr>State of Charge simulation</vt:lpstr>
      <vt:lpstr>Outcomes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Cédric BELMANT</dc:creator>
  <cp:lastModifiedBy>Cédric BELMANT</cp:lastModifiedBy>
  <cp:revision>194</cp:revision>
  <dcterms:created xsi:type="dcterms:W3CDTF">2018-09-16T11:03:03Z</dcterms:created>
  <dcterms:modified xsi:type="dcterms:W3CDTF">2019-05-27T19:04:00Z</dcterms:modified>
</cp:coreProperties>
</file>