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6" r:id="rId3"/>
    <p:sldId id="267" r:id="rId4"/>
    <p:sldId id="268" r:id="rId5"/>
    <p:sldId id="269" r:id="rId6"/>
    <p:sldId id="271" r:id="rId7"/>
    <p:sldId id="270" r:id="rId8"/>
    <p:sldId id="272" r:id="rId9"/>
    <p:sldId id="274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C2287B-A08E-4A9E-A204-5A986B061C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1CB61-DF8A-41AA-B68B-4266D3AC3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D1B3A-46F9-49FD-AD10-AFD7DDBFFFE7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929-7DA1-4A27-B680-85E56C6851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158B7-8927-4AB2-8E7B-A5A3B72348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1A0C4-EEA3-4DD3-9096-2BCD621A3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750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2DE9-54A9-4CA7-91F3-710D21D0B6EC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A40C6-55FD-4582-9863-61F46F8DB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DFC5F3-BDE9-4C47-B29D-1E7EF3B0CB6A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55A2C-6DC0-42CF-8BED-5DD7424ED665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514EDC0-5B5E-49A1-9FBC-EC3FCB5645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7A5FE8-6DAC-44C8-85CC-4966121CD0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sp>
        <p:nvSpPr>
          <p:cNvPr id="10" name="Espace réservé de la date 2">
            <a:extLst>
              <a:ext uri="{FF2B5EF4-FFF2-40B4-BE49-F238E27FC236}">
                <a16:creationId xmlns:a16="http://schemas.microsoft.com/office/drawing/2014/main" id="{377EB69A-5AC6-4363-989F-DF7DE9286C71}"/>
              </a:ext>
            </a:extLst>
          </p:cNvPr>
          <p:cNvSpPr txBox="1">
            <a:spLocks/>
          </p:cNvSpPr>
          <p:nvPr userDrawn="1"/>
        </p:nvSpPr>
        <p:spPr>
          <a:xfrm>
            <a:off x="1764162" y="1451895"/>
            <a:ext cx="7694771" cy="13577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C46C715-7C5F-4214-B030-2565DD9075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4082" y="2746978"/>
            <a:ext cx="7878762" cy="86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Subject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3BA48C9-71C6-4674-9380-7A4667859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1663879"/>
            <a:ext cx="10515600" cy="85098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aseline="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Phase A </a:t>
            </a:r>
            <a:r>
              <a:rPr lang="fr-FR" dirty="0" err="1"/>
              <a:t>review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6349F9-E032-4858-9A3A-D8C11106634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558" y="168401"/>
            <a:ext cx="3767261" cy="46976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14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EC475B-EDBD-4C4C-8D0D-A8DC80A624A6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0788A-8A0E-4DAA-8236-9F21CC09E794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BD60A-C1EA-453C-97F5-1B5F90AB353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 TOLOSAT</a:t>
            </a:r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cxnSp>
        <p:nvCxnSpPr>
          <p:cNvPr id="7" name="Connecteur droit 3">
            <a:extLst>
              <a:ext uri="{FF2B5EF4-FFF2-40B4-BE49-F238E27FC236}">
                <a16:creationId xmlns:a16="http://schemas.microsoft.com/office/drawing/2014/main" id="{FCFF58C4-A598-4224-9EC6-0295B6008BCB}"/>
              </a:ext>
            </a:extLst>
          </p:cNvPr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810D1B8-2E79-4DB9-BD0E-787802644F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83B82C0E-B6C7-4C6E-B223-5CC0F5F6DC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pic>
        <p:nvPicPr>
          <p:cNvPr id="10" name="Picture 2" descr="https://lh5.googleusercontent.com/LR7EV68FnLlpvf9k-RIQJ-eD5C3k31B9ByLnd4xQ6hM_oi1lk7-VIbubPEAHXzShkhCi-lXDR2bNMQC7zSu1lFnheVULs7nlMlKXqZZUrHLQlG3xizIWzOfhhgVwDNqFWk4qITlN1V4">
            <a:extLst>
              <a:ext uri="{FF2B5EF4-FFF2-40B4-BE49-F238E27FC236}">
                <a16:creationId xmlns:a16="http://schemas.microsoft.com/office/drawing/2014/main" id="{02B70FDC-8AD9-4091-8B5D-35CD5BC4D4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1EB98F-2D25-4B23-94F1-DBEAEB3C50B4}"/>
              </a:ext>
            </a:extLst>
          </p:cNvPr>
          <p:cNvSpPr/>
          <p:nvPr userDrawn="1"/>
        </p:nvSpPr>
        <p:spPr>
          <a:xfrm>
            <a:off x="0" y="3785777"/>
            <a:ext cx="3892378" cy="725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B1C2A-0B37-48F7-93CC-1845CDE084B6}"/>
              </a:ext>
            </a:extLst>
          </p:cNvPr>
          <p:cNvSpPr/>
          <p:nvPr userDrawn="1"/>
        </p:nvSpPr>
        <p:spPr>
          <a:xfrm>
            <a:off x="8299621" y="3785776"/>
            <a:ext cx="3892378" cy="307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AAE53A-D90F-4BCD-B5D7-2E7645A1C72B}"/>
              </a:ext>
            </a:extLst>
          </p:cNvPr>
          <p:cNvSpPr/>
          <p:nvPr userDrawn="1"/>
        </p:nvSpPr>
        <p:spPr>
          <a:xfrm>
            <a:off x="2549769" y="3785777"/>
            <a:ext cx="5749851" cy="725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ADE96B6-0CBF-4C68-9ADE-E931446ED2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51992" y="3924978"/>
            <a:ext cx="5282346" cy="5318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fr-FR" dirty="0"/>
              <a:t>Subsystem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27BC52A-A673-4CD7-94C2-6EAD2F63BA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65578" y="4802113"/>
            <a:ext cx="2582178" cy="12959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Person 1</a:t>
            </a:r>
          </a:p>
          <a:p>
            <a:pPr lvl="0"/>
            <a:r>
              <a:rPr lang="fr-FR" dirty="0"/>
              <a:t>Person 2</a:t>
            </a:r>
          </a:p>
          <a:p>
            <a:pPr lvl="0"/>
            <a:r>
              <a:rPr lang="fr-FR" dirty="0"/>
              <a:t>Person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2AEA4-B779-4F09-B410-8E4D2A4A00E6}"/>
              </a:ext>
            </a:extLst>
          </p:cNvPr>
          <p:cNvSpPr/>
          <p:nvPr userDrawn="1"/>
        </p:nvSpPr>
        <p:spPr>
          <a:xfrm>
            <a:off x="-2" y="4511444"/>
            <a:ext cx="8299621" cy="2346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F829B9-3F3C-453E-B273-0E126F299A6F}"/>
              </a:ext>
            </a:extLst>
          </p:cNvPr>
          <p:cNvSpPr txBox="1"/>
          <p:nvPr userDrawn="1"/>
        </p:nvSpPr>
        <p:spPr>
          <a:xfrm>
            <a:off x="8677718" y="3963945"/>
            <a:ext cx="277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presented</a:t>
            </a:r>
            <a:r>
              <a:rPr lang="fr-FR" dirty="0">
                <a:solidFill>
                  <a:schemeClr val="bg1"/>
                </a:solidFill>
              </a:rPr>
              <a:t> by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5E511775-574D-4BF9-B492-279C2DC4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EEC1CB-5531-46BE-9291-824B06FCBA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9238" y="4873884"/>
            <a:ext cx="6515100" cy="1658086"/>
          </a:xfrm>
          <a:prstGeom prst="rect">
            <a:avLst/>
          </a:prstGeom>
        </p:spPr>
        <p:txBody>
          <a:bodyPr/>
          <a:lstStyle>
            <a:lvl1pPr marL="571500" indent="-571500">
              <a:buAutoNum type="romanU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Part I</a:t>
            </a:r>
          </a:p>
          <a:p>
            <a:pPr lvl="0"/>
            <a:r>
              <a:rPr lang="fr-FR" dirty="0"/>
              <a:t>Part II</a:t>
            </a:r>
          </a:p>
          <a:p>
            <a:pPr lvl="0"/>
            <a:r>
              <a:rPr lang="fr-FR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45770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B037AB-4A66-4EAE-9FB1-662CC52AC4BA}"/>
              </a:ext>
            </a:extLst>
          </p:cNvPr>
          <p:cNvSpPr/>
          <p:nvPr userDrawn="1"/>
        </p:nvSpPr>
        <p:spPr>
          <a:xfrm>
            <a:off x="0" y="6309966"/>
            <a:ext cx="12192000" cy="54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C51E171-9D69-4EF7-A7CD-795196410CBC}"/>
              </a:ext>
            </a:extLst>
          </p:cNvPr>
          <p:cNvGrpSpPr/>
          <p:nvPr userDrawn="1"/>
        </p:nvGrpSpPr>
        <p:grpSpPr>
          <a:xfrm>
            <a:off x="9615638" y="-2664"/>
            <a:ext cx="2388623" cy="1231958"/>
            <a:chOff x="8967390" y="-2664"/>
            <a:chExt cx="3224610" cy="1231958"/>
          </a:xfrm>
        </p:grpSpPr>
        <p:sp>
          <p:nvSpPr>
            <p:cNvPr id="9" name="Parallélogramme 8">
              <a:extLst>
                <a:ext uri="{FF2B5EF4-FFF2-40B4-BE49-F238E27FC236}">
                  <a16:creationId xmlns:a16="http://schemas.microsoft.com/office/drawing/2014/main" id="{31941D54-8960-4DF0-8480-5AD1E0A4A8B3}"/>
                </a:ext>
              </a:extLst>
            </p:cNvPr>
            <p:cNvSpPr/>
            <p:nvPr userDrawn="1"/>
          </p:nvSpPr>
          <p:spPr>
            <a:xfrm>
              <a:off x="9355948" y="-2664"/>
              <a:ext cx="2836052" cy="882257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élogramme 11">
              <a:extLst>
                <a:ext uri="{FF2B5EF4-FFF2-40B4-BE49-F238E27FC236}">
                  <a16:creationId xmlns:a16="http://schemas.microsoft.com/office/drawing/2014/main" id="{7E7E7C8A-8E48-48D0-AE1B-6538791686C6}"/>
                </a:ext>
              </a:extLst>
            </p:cNvPr>
            <p:cNvSpPr/>
            <p:nvPr userDrawn="1"/>
          </p:nvSpPr>
          <p:spPr>
            <a:xfrm>
              <a:off x="8967390" y="873710"/>
              <a:ext cx="2260953" cy="355584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700" dirty="0">
                  <a:solidFill>
                    <a:srgbClr val="C00000"/>
                  </a:solidFill>
                  <a:latin typeface="Arial Nova" panose="020B0504020202020204" pitchFamily="34" charset="0"/>
                </a:rPr>
                <a:t>TOLOSAT</a:t>
              </a:r>
              <a:endParaRPr lang="en-US" sz="1700" dirty="0">
                <a:solidFill>
                  <a:srgbClr val="C00000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E4F59EC-0E6A-4643-93CA-F87449FA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838F80-0A19-44AD-BA2C-E6986896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28" y="148790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AA401-826A-4C5F-AD43-1F0AB89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2" t="43661" r="25736" b="38899"/>
          <a:stretch/>
        </p:blipFill>
        <p:spPr bwMode="auto">
          <a:xfrm>
            <a:off x="8330304" y="6367101"/>
            <a:ext cx="399211" cy="5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t="6407" r="64756" b="58326"/>
          <a:stretch/>
        </p:blipFill>
        <p:spPr bwMode="auto">
          <a:xfrm rot="172654">
            <a:off x="11220632" y="214175"/>
            <a:ext cx="940563" cy="125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28" y="-107372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34C08-6863-43DA-81DA-CE025CBC0EF5}"/>
              </a:ext>
            </a:extLst>
          </p:cNvPr>
          <p:cNvSpPr txBox="1"/>
          <p:nvPr userDrawn="1"/>
        </p:nvSpPr>
        <p:spPr>
          <a:xfrm>
            <a:off x="5764669" y="6401420"/>
            <a:ext cx="2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 err="1">
                <a:solidFill>
                  <a:schemeClr val="bg1"/>
                </a:solidFill>
              </a:rPr>
              <a:t>Feasibility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Review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10F14-F1A4-424B-A74D-99054EE9C283}"/>
              </a:ext>
            </a:extLst>
          </p:cNvPr>
          <p:cNvSpPr txBox="1"/>
          <p:nvPr userDrawn="1"/>
        </p:nvSpPr>
        <p:spPr>
          <a:xfrm>
            <a:off x="989917" y="6438290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May 28, 2019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E27046D-6B0E-4243-A87C-9635689BE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dirty="0"/>
              <a:t>II. </a:t>
            </a:r>
            <a:r>
              <a:rPr lang="fr-FR" dirty="0" err="1"/>
              <a:t>Some</a:t>
            </a:r>
            <a:r>
              <a:rPr lang="fr-FR" dirty="0"/>
              <a:t> part in the </a:t>
            </a:r>
            <a:r>
              <a:rPr lang="fr-FR" dirty="0" err="1"/>
              <a:t>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97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40DB66-31FF-43E6-9CCF-45D60566D4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/>
              <a:t>Systems</a:t>
            </a:r>
            <a:r>
              <a:rPr lang="fr-FR" dirty="0"/>
              <a:t>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6A0AC-C8DC-4CCB-9A5A-9CF5565F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5AB9DB-2A27-41BB-93BD-F3EDF88722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System </a:t>
            </a:r>
            <a:r>
              <a:rPr lang="fr-FR" dirty="0" err="1"/>
              <a:t>Requirements</a:t>
            </a:r>
            <a:endParaRPr lang="fr-FR" dirty="0"/>
          </a:p>
          <a:p>
            <a:r>
              <a:rPr lang="fr-FR" dirty="0"/>
              <a:t>Budgets</a:t>
            </a:r>
          </a:p>
          <a:p>
            <a:r>
              <a:rPr lang="fr-FR" dirty="0"/>
              <a:t>Model-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/>
              <a:t> Engineering</a:t>
            </a:r>
            <a:endParaRPr lang="fr-F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D6C21C-AECD-40A0-9E95-9449963F78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Cédric Belmant - INSA</a:t>
            </a:r>
          </a:p>
          <a:p>
            <a:r>
              <a:rPr lang="fr-FR" dirty="0"/>
              <a:t>Pierre </a:t>
            </a:r>
            <a:r>
              <a:rPr lang="fr-FR" dirty="0" err="1"/>
              <a:t>Seeleuthner</a:t>
            </a:r>
            <a:r>
              <a:rPr lang="fr-FR" dirty="0"/>
              <a:t> - ISAE</a:t>
            </a:r>
          </a:p>
        </p:txBody>
      </p:sp>
    </p:spTree>
    <p:extLst>
      <p:ext uri="{BB962C8B-B14F-4D97-AF65-F5344CB8AC3E}">
        <p14:creationId xmlns:p14="http://schemas.microsoft.com/office/powerpoint/2010/main" val="59493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2B704-8D7F-4194-9D89-EA28D738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2FDABF-D4ED-4E6C-AA70-0FBBCE254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75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6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63398FF-E71E-4C6C-B48C-16141C76B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System </a:t>
            </a:r>
            <a:r>
              <a:rPr lang="fr-FR" dirty="0" err="1"/>
              <a:t>Requirements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930932-9979-45D6-8186-11A25B57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7558758-E520-4FBF-82CF-55260C8CA7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I. System </a:t>
            </a:r>
            <a:r>
              <a:rPr lang="fr-FR" dirty="0" err="1"/>
              <a:t>Requirements</a:t>
            </a:r>
            <a:endParaRPr lang="fr-FR" dirty="0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D1848882-51F2-4E0E-97D7-3C81D5180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471765"/>
              </p:ext>
            </p:extLst>
          </p:nvPr>
        </p:nvGraphicFramePr>
        <p:xfrm>
          <a:off x="2032000" y="1945640"/>
          <a:ext cx="81280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809">
                  <a:extLst>
                    <a:ext uri="{9D8B030D-6E8A-4147-A177-3AD203B41FA5}">
                      <a16:colId xmlns:a16="http://schemas.microsoft.com/office/drawing/2014/main" val="3654568607"/>
                    </a:ext>
                  </a:extLst>
                </a:gridCol>
                <a:gridCol w="6754191">
                  <a:extLst>
                    <a:ext uri="{9D8B030D-6E8A-4147-A177-3AD203B41FA5}">
                      <a16:colId xmlns:a16="http://schemas.microsoft.com/office/drawing/2014/main" val="3099011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Requirement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SYS-001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orbit shall be circular, between 400 to 500 km with an inclination greater than 50°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SYS-005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Ground stations shall include at least one that is located in Toulouse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1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SYS-006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SatNOGS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ground stations should be used complementarily for telemetry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47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SYS-015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shall provide attitude control in compliance with the payload requirements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78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SYS-020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spacecraft shall transmit telemetry data every day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4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SYS-040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spacecraft shall comply with the Cubesat Design Specifications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96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10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83E69-8012-49E9-A235-C839895A0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Mass Budget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1C3A25-9417-45F1-AEBA-51ED479D2B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A96420-06F7-409B-B24E-FF3CB0DD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04A23E-DC16-4DB8-BD4E-C5DA5A3825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II. Budgets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182A9FE7-0096-4DCC-9B50-8E58C3336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391876"/>
              </p:ext>
            </p:extLst>
          </p:nvPr>
        </p:nvGraphicFramePr>
        <p:xfrm>
          <a:off x="843388" y="1477637"/>
          <a:ext cx="9549232" cy="4237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308">
                  <a:extLst>
                    <a:ext uri="{9D8B030D-6E8A-4147-A177-3AD203B41FA5}">
                      <a16:colId xmlns:a16="http://schemas.microsoft.com/office/drawing/2014/main" val="568912365"/>
                    </a:ext>
                  </a:extLst>
                </a:gridCol>
                <a:gridCol w="2387308">
                  <a:extLst>
                    <a:ext uri="{9D8B030D-6E8A-4147-A177-3AD203B41FA5}">
                      <a16:colId xmlns:a16="http://schemas.microsoft.com/office/drawing/2014/main" val="3681038124"/>
                    </a:ext>
                  </a:extLst>
                </a:gridCol>
                <a:gridCol w="2387308">
                  <a:extLst>
                    <a:ext uri="{9D8B030D-6E8A-4147-A177-3AD203B41FA5}">
                      <a16:colId xmlns:a16="http://schemas.microsoft.com/office/drawing/2014/main" val="1062504014"/>
                    </a:ext>
                  </a:extLst>
                </a:gridCol>
                <a:gridCol w="2387308">
                  <a:extLst>
                    <a:ext uri="{9D8B030D-6E8A-4147-A177-3AD203B41FA5}">
                      <a16:colId xmlns:a16="http://schemas.microsoft.com/office/drawing/2014/main" val="1960860793"/>
                    </a:ext>
                  </a:extLst>
                </a:gridCol>
              </a:tblGrid>
              <a:tr h="435684">
                <a:tc>
                  <a:txBody>
                    <a:bodyPr/>
                    <a:lstStyle/>
                    <a:p>
                      <a:r>
                        <a:rPr lang="fr-FR" sz="2100" dirty="0" err="1"/>
                        <a:t>Subsystem</a:t>
                      </a:r>
                      <a:endParaRPr lang="fr-FR" sz="2100" dirty="0"/>
                    </a:p>
                  </a:txBody>
                  <a:tcPr marL="107429" marR="107429" marT="53714" marB="53714"/>
                </a:tc>
                <a:tc>
                  <a:txBody>
                    <a:bodyPr/>
                    <a:lstStyle/>
                    <a:p>
                      <a:r>
                        <a:rPr lang="fr-FR" sz="2100" dirty="0"/>
                        <a:t>Mass (kg)</a:t>
                      </a:r>
                    </a:p>
                  </a:txBody>
                  <a:tcPr marL="107429" marR="107429" marT="53714" marB="53714"/>
                </a:tc>
                <a:tc>
                  <a:txBody>
                    <a:bodyPr/>
                    <a:lstStyle/>
                    <a:p>
                      <a:r>
                        <a:rPr lang="fr-FR" sz="2100" dirty="0" err="1"/>
                        <a:t>Margin</a:t>
                      </a:r>
                      <a:endParaRPr lang="fr-FR" sz="2100" dirty="0"/>
                    </a:p>
                  </a:txBody>
                  <a:tcPr marL="107429" marR="107429" marT="53714" marB="53714"/>
                </a:tc>
                <a:tc>
                  <a:txBody>
                    <a:bodyPr/>
                    <a:lstStyle/>
                    <a:p>
                      <a:r>
                        <a:rPr lang="fr-FR" sz="2100" dirty="0"/>
                        <a:t>Total Mass (kg)</a:t>
                      </a:r>
                    </a:p>
                  </a:txBody>
                  <a:tcPr marL="107429" marR="107429" marT="53714" marB="53714"/>
                </a:tc>
                <a:extLst>
                  <a:ext uri="{0D108BD9-81ED-4DB2-BD59-A6C34878D82A}">
                    <a16:rowId xmlns:a16="http://schemas.microsoft.com/office/drawing/2014/main" val="2830989152"/>
                  </a:ext>
                </a:extLst>
              </a:tr>
              <a:tr h="435684">
                <a:tc>
                  <a:txBody>
                    <a:bodyPr/>
                    <a:lstStyle/>
                    <a:p>
                      <a:r>
                        <a:rPr lang="fr-FR" sz="2100" dirty="0"/>
                        <a:t>POWER</a:t>
                      </a:r>
                    </a:p>
                  </a:txBody>
                  <a:tcPr marL="107429" marR="107429" marT="53714" marB="53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0.69</a:t>
                      </a:r>
                    </a:p>
                  </a:txBody>
                  <a:tcPr marL="107429" marR="107429" marT="53714" marB="53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5%</a:t>
                      </a:r>
                    </a:p>
                  </a:txBody>
                  <a:tcPr marL="107429" marR="107429" marT="53714" marB="53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0.72</a:t>
                      </a:r>
                    </a:p>
                  </a:txBody>
                  <a:tcPr marL="107429" marR="107429" marT="53714" marB="53714"/>
                </a:tc>
                <a:extLst>
                  <a:ext uri="{0D108BD9-81ED-4DB2-BD59-A6C34878D82A}">
                    <a16:rowId xmlns:a16="http://schemas.microsoft.com/office/drawing/2014/main" val="720064832"/>
                  </a:ext>
                </a:extLst>
              </a:tr>
              <a:tr h="435684">
                <a:tc>
                  <a:txBody>
                    <a:bodyPr/>
                    <a:lstStyle/>
                    <a:p>
                      <a:r>
                        <a:rPr lang="fr-FR" sz="2100" dirty="0"/>
                        <a:t>STRUCTURE</a:t>
                      </a:r>
                    </a:p>
                  </a:txBody>
                  <a:tcPr marL="107429" marR="107429" marT="53714" marB="53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0.30</a:t>
                      </a:r>
                    </a:p>
                  </a:txBody>
                  <a:tcPr marL="107429" marR="107429" marT="53714" marB="53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20%</a:t>
                      </a:r>
                    </a:p>
                  </a:txBody>
                  <a:tcPr marL="107429" marR="107429" marT="53714" marB="53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0.36</a:t>
                      </a:r>
                    </a:p>
                  </a:txBody>
                  <a:tcPr marL="107429" marR="107429" marT="53714" marB="53714"/>
                </a:tc>
                <a:extLst>
                  <a:ext uri="{0D108BD9-81ED-4DB2-BD59-A6C34878D82A}">
                    <a16:rowId xmlns:a16="http://schemas.microsoft.com/office/drawing/2014/main" val="3964810796"/>
                  </a:ext>
                </a:extLst>
              </a:tr>
              <a:tr h="435684">
                <a:tc>
                  <a:txBody>
                    <a:bodyPr/>
                    <a:lstStyle/>
                    <a:p>
                      <a:r>
                        <a:rPr lang="fr-FR" sz="2100" dirty="0"/>
                        <a:t>ADCS</a:t>
                      </a:r>
                    </a:p>
                  </a:txBody>
                  <a:tcPr marL="107429" marR="107429" marT="53714" marB="53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0.20</a:t>
                      </a:r>
                    </a:p>
                  </a:txBody>
                  <a:tcPr marL="107429" marR="107429" marT="53714" marB="53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5%</a:t>
                      </a:r>
                    </a:p>
                  </a:txBody>
                  <a:tcPr marL="107429" marR="107429" marT="53714" marB="53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0.21</a:t>
                      </a:r>
                    </a:p>
                  </a:txBody>
                  <a:tcPr marL="107429" marR="107429" marT="53714" marB="53714"/>
                </a:tc>
                <a:extLst>
                  <a:ext uri="{0D108BD9-81ED-4DB2-BD59-A6C34878D82A}">
                    <a16:rowId xmlns:a16="http://schemas.microsoft.com/office/drawing/2014/main" val="525704353"/>
                  </a:ext>
                </a:extLst>
              </a:tr>
              <a:tr h="435684">
                <a:tc>
                  <a:txBody>
                    <a:bodyPr/>
                    <a:lstStyle/>
                    <a:p>
                      <a:r>
                        <a:rPr lang="fr-FR" sz="2100" dirty="0"/>
                        <a:t>COMMUNICATIONS</a:t>
                      </a:r>
                    </a:p>
                  </a:txBody>
                  <a:tcPr marL="107429" marR="107429" marT="53714" marB="53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0.22</a:t>
                      </a:r>
                    </a:p>
                  </a:txBody>
                  <a:tcPr marL="107429" marR="107429" marT="53714" marB="53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10.77%</a:t>
                      </a:r>
                    </a:p>
                  </a:txBody>
                  <a:tcPr marL="107429" marR="107429" marT="53714" marB="53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0.24</a:t>
                      </a:r>
                    </a:p>
                  </a:txBody>
                  <a:tcPr marL="107429" marR="107429" marT="53714" marB="53714"/>
                </a:tc>
                <a:extLst>
                  <a:ext uri="{0D108BD9-81ED-4DB2-BD59-A6C34878D82A}">
                    <a16:rowId xmlns:a16="http://schemas.microsoft.com/office/drawing/2014/main" val="2776235011"/>
                  </a:ext>
                </a:extLst>
              </a:tr>
              <a:tr h="435684">
                <a:tc>
                  <a:txBody>
                    <a:bodyPr/>
                    <a:lstStyle/>
                    <a:p>
                      <a:r>
                        <a:rPr lang="fr-FR" sz="2100" dirty="0"/>
                        <a:t>OBDH</a:t>
                      </a:r>
                    </a:p>
                  </a:txBody>
                  <a:tcPr marL="107429" marR="107429" marT="53714" marB="53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0.09</a:t>
                      </a:r>
                    </a:p>
                  </a:txBody>
                  <a:tcPr marL="107429" marR="107429" marT="53714" marB="53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5%</a:t>
                      </a:r>
                    </a:p>
                  </a:txBody>
                  <a:tcPr marL="107429" marR="107429" marT="53714" marB="53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0.10</a:t>
                      </a:r>
                    </a:p>
                  </a:txBody>
                  <a:tcPr marL="107429" marR="107429" marT="53714" marB="53714"/>
                </a:tc>
                <a:extLst>
                  <a:ext uri="{0D108BD9-81ED-4DB2-BD59-A6C34878D82A}">
                    <a16:rowId xmlns:a16="http://schemas.microsoft.com/office/drawing/2014/main" val="2545002883"/>
                  </a:ext>
                </a:extLst>
              </a:tr>
              <a:tr h="752002">
                <a:tc>
                  <a:txBody>
                    <a:bodyPr/>
                    <a:lstStyle/>
                    <a:p>
                      <a:r>
                        <a:rPr lang="fr-FR" sz="2100" dirty="0"/>
                        <a:t>GRAVIMETRY PAYLOAD</a:t>
                      </a:r>
                    </a:p>
                  </a:txBody>
                  <a:tcPr marL="107429" marR="107429" marT="53714" marB="53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0.19</a:t>
                      </a:r>
                    </a:p>
                  </a:txBody>
                  <a:tcPr marL="107429" marR="107429" marT="53714" marB="53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20%</a:t>
                      </a:r>
                    </a:p>
                  </a:txBody>
                  <a:tcPr marL="107429" marR="107429" marT="53714" marB="53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0.22</a:t>
                      </a:r>
                    </a:p>
                  </a:txBody>
                  <a:tcPr marL="107429" marR="107429" marT="53714" marB="53714"/>
                </a:tc>
                <a:extLst>
                  <a:ext uri="{0D108BD9-81ED-4DB2-BD59-A6C34878D82A}">
                    <a16:rowId xmlns:a16="http://schemas.microsoft.com/office/drawing/2014/main" val="881122793"/>
                  </a:ext>
                </a:extLst>
              </a:tr>
              <a:tr h="435684">
                <a:tc>
                  <a:txBody>
                    <a:bodyPr/>
                    <a:lstStyle/>
                    <a:p>
                      <a:r>
                        <a:rPr lang="fr-FR" sz="2100" dirty="0"/>
                        <a:t>IRIDIUM PAYLOAD</a:t>
                      </a:r>
                    </a:p>
                  </a:txBody>
                  <a:tcPr marL="107429" marR="107429" marT="53714" marB="53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0.10</a:t>
                      </a:r>
                    </a:p>
                  </a:txBody>
                  <a:tcPr marL="107429" marR="107429" marT="53714" marB="53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20%</a:t>
                      </a:r>
                    </a:p>
                  </a:txBody>
                  <a:tcPr marL="107429" marR="107429" marT="53714" marB="53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0.11</a:t>
                      </a:r>
                    </a:p>
                  </a:txBody>
                  <a:tcPr marL="107429" marR="107429" marT="53714" marB="53714"/>
                </a:tc>
                <a:extLst>
                  <a:ext uri="{0D108BD9-81ED-4DB2-BD59-A6C34878D82A}">
                    <a16:rowId xmlns:a16="http://schemas.microsoft.com/office/drawing/2014/main" val="2096127499"/>
                  </a:ext>
                </a:extLst>
              </a:tr>
              <a:tr h="435684">
                <a:tc>
                  <a:txBody>
                    <a:bodyPr/>
                    <a:lstStyle/>
                    <a:p>
                      <a:r>
                        <a:rPr lang="fr-FR" sz="21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marL="107429" marR="107429" marT="53714" marB="53714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>
                          <a:solidFill>
                            <a:schemeClr val="bg1"/>
                          </a:solidFill>
                        </a:rPr>
                        <a:t>1.79</a:t>
                      </a:r>
                    </a:p>
                  </a:txBody>
                  <a:tcPr marL="107429" marR="107429" marT="53714" marB="53714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>
                          <a:solidFill>
                            <a:schemeClr val="bg1"/>
                          </a:solidFill>
                        </a:rPr>
                        <a:t>20% system </a:t>
                      </a:r>
                      <a:r>
                        <a:rPr lang="fr-FR" sz="2100" dirty="0" err="1">
                          <a:solidFill>
                            <a:schemeClr val="bg1"/>
                          </a:solidFill>
                        </a:rPr>
                        <a:t>margin</a:t>
                      </a:r>
                      <a:endParaRPr lang="fr-FR" sz="2100" dirty="0">
                        <a:solidFill>
                          <a:schemeClr val="bg1"/>
                        </a:solidFill>
                      </a:endParaRPr>
                    </a:p>
                  </a:txBody>
                  <a:tcPr marL="107429" marR="107429" marT="53714" marB="53714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b="1" dirty="0">
                          <a:solidFill>
                            <a:schemeClr val="bg1"/>
                          </a:solidFill>
                        </a:rPr>
                        <a:t>2.36</a:t>
                      </a:r>
                    </a:p>
                  </a:txBody>
                  <a:tcPr marL="107429" marR="107429" marT="53714" marB="53714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76993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DDB022E-DDA0-4EFC-BC50-F845ED895CD7}"/>
              </a:ext>
            </a:extLst>
          </p:cNvPr>
          <p:cNvSpPr/>
          <p:nvPr/>
        </p:nvSpPr>
        <p:spPr>
          <a:xfrm>
            <a:off x="8011992" y="5291595"/>
            <a:ext cx="2380628" cy="433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39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0E804-6C4A-4B72-945E-B919C5267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Power Budget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0757CB-204B-440C-B625-6E8446A6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2DF99B-EDC9-4B7C-AA14-2380584465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II. Budgets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F9B33A6-2E97-4037-9E69-CC1A9AF5B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778753"/>
              </p:ext>
            </p:extLst>
          </p:nvPr>
        </p:nvGraphicFramePr>
        <p:xfrm>
          <a:off x="187728" y="2267366"/>
          <a:ext cx="1086451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6845">
                  <a:extLst>
                    <a:ext uri="{9D8B030D-6E8A-4147-A177-3AD203B41FA5}">
                      <a16:colId xmlns:a16="http://schemas.microsoft.com/office/drawing/2014/main" val="271035175"/>
                    </a:ext>
                  </a:extLst>
                </a:gridCol>
                <a:gridCol w="978820">
                  <a:extLst>
                    <a:ext uri="{9D8B030D-6E8A-4147-A177-3AD203B41FA5}">
                      <a16:colId xmlns:a16="http://schemas.microsoft.com/office/drawing/2014/main" val="2180542210"/>
                    </a:ext>
                  </a:extLst>
                </a:gridCol>
                <a:gridCol w="1232120">
                  <a:extLst>
                    <a:ext uri="{9D8B030D-6E8A-4147-A177-3AD203B41FA5}">
                      <a16:colId xmlns:a16="http://schemas.microsoft.com/office/drawing/2014/main" val="1327627503"/>
                    </a:ext>
                  </a:extLst>
                </a:gridCol>
                <a:gridCol w="1740097">
                  <a:extLst>
                    <a:ext uri="{9D8B030D-6E8A-4147-A177-3AD203B41FA5}">
                      <a16:colId xmlns:a16="http://schemas.microsoft.com/office/drawing/2014/main" val="2168954547"/>
                    </a:ext>
                  </a:extLst>
                </a:gridCol>
                <a:gridCol w="999552">
                  <a:extLst>
                    <a:ext uri="{9D8B030D-6E8A-4147-A177-3AD203B41FA5}">
                      <a16:colId xmlns:a16="http://schemas.microsoft.com/office/drawing/2014/main" val="2892233114"/>
                    </a:ext>
                  </a:extLst>
                </a:gridCol>
                <a:gridCol w="1512614">
                  <a:extLst>
                    <a:ext uri="{9D8B030D-6E8A-4147-A177-3AD203B41FA5}">
                      <a16:colId xmlns:a16="http://schemas.microsoft.com/office/drawing/2014/main" val="2084262221"/>
                    </a:ext>
                  </a:extLst>
                </a:gridCol>
                <a:gridCol w="1154468">
                  <a:extLst>
                    <a:ext uri="{9D8B030D-6E8A-4147-A177-3AD203B41FA5}">
                      <a16:colId xmlns:a16="http://schemas.microsoft.com/office/drawing/2014/main" val="1090092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Power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ECLIPSE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TRANSMISSION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IRIDIUM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GRAVIMETRY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85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Total </a:t>
                      </a:r>
                      <a:r>
                        <a:rPr lang="fr-FR" dirty="0" err="1"/>
                        <a:t>consumed</a:t>
                      </a:r>
                      <a:r>
                        <a:rPr lang="fr-FR" dirty="0"/>
                        <a:t>  power (W)</a:t>
                      </a:r>
                    </a:p>
                    <a:p>
                      <a:r>
                        <a:rPr lang="fr-FR" dirty="0"/>
                        <a:t>(</a:t>
                      </a:r>
                      <a:r>
                        <a:rPr lang="fr-FR" dirty="0" err="1"/>
                        <a:t>Including</a:t>
                      </a:r>
                      <a:r>
                        <a:rPr lang="fr-FR" dirty="0"/>
                        <a:t> 20% System </a:t>
                      </a:r>
                      <a:r>
                        <a:rPr lang="fr-FR" dirty="0" err="1"/>
                        <a:t>Margin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1.2834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1.2834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7.9734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4.5504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2.9772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19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Duty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09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consumed</a:t>
                      </a:r>
                      <a:r>
                        <a:rPr lang="fr-FR" dirty="0"/>
                        <a:t>  power (W)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0.428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0.308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0.910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0.595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2.476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57998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FAB3291-B563-42C2-B29F-67F2AEF4C284}"/>
              </a:ext>
            </a:extLst>
          </p:cNvPr>
          <p:cNvSpPr/>
          <p:nvPr/>
        </p:nvSpPr>
        <p:spPr>
          <a:xfrm>
            <a:off x="9885180" y="3654841"/>
            <a:ext cx="1167064" cy="365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18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42A40-CD17-443A-B021-851096050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Link Budget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6804F7-FBE3-4A92-8CBE-4FE3D60AF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004" y="2493232"/>
            <a:ext cx="9144000" cy="509338"/>
          </a:xfrm>
        </p:spPr>
        <p:txBody>
          <a:bodyPr/>
          <a:lstStyle/>
          <a:p>
            <a:r>
              <a:rPr lang="fr-FR" dirty="0"/>
              <a:t>SEE </a:t>
            </a:r>
            <a:r>
              <a:rPr lang="fr-FR" dirty="0" err="1"/>
              <a:t>with</a:t>
            </a:r>
            <a:r>
              <a:rPr lang="fr-FR" dirty="0"/>
              <a:t> the COMS </a:t>
            </a:r>
            <a:r>
              <a:rPr lang="fr-FR" dirty="0" err="1"/>
              <a:t>subsystem</a:t>
            </a:r>
            <a:r>
              <a:rPr lang="fr-FR" dirty="0"/>
              <a:t> ;)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9BC431-09FB-4B93-B9C1-6E007751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EFEC23-29A9-49DC-B705-30334C0970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II. Budgets</a:t>
            </a:r>
          </a:p>
        </p:txBody>
      </p:sp>
    </p:spTree>
    <p:extLst>
      <p:ext uri="{BB962C8B-B14F-4D97-AF65-F5344CB8AC3E}">
        <p14:creationId xmlns:p14="http://schemas.microsoft.com/office/powerpoint/2010/main" val="213740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393053-3CB2-4A49-A992-F603BAF69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Financial Budget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889AD-97B8-4733-9DDE-75B21E04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076AF6-A67F-47F1-BA34-62A577ABB5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II. Budgets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FB17B-AE67-480F-958A-6878749A6791}"/>
              </a:ext>
            </a:extLst>
          </p:cNvPr>
          <p:cNvSpPr txBox="1"/>
          <p:nvPr/>
        </p:nvSpPr>
        <p:spPr>
          <a:xfrm>
            <a:off x="1162974" y="1742959"/>
            <a:ext cx="63652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b="1" dirty="0" err="1"/>
              <a:t>Funding</a:t>
            </a:r>
            <a:r>
              <a:rPr lang="fr-FR" b="1" dirty="0"/>
              <a:t> </a:t>
            </a:r>
            <a:r>
              <a:rPr lang="fr-FR" b="1" dirty="0" err="1"/>
              <a:t>from</a:t>
            </a:r>
            <a:r>
              <a:rPr lang="fr-FR" b="1" dirty="0"/>
              <a:t> </a:t>
            </a:r>
            <a:r>
              <a:rPr lang="fr-FR" b="1" dirty="0" err="1"/>
              <a:t>schools</a:t>
            </a:r>
            <a:endParaRPr lang="fr-FR" b="1" dirty="0"/>
          </a:p>
          <a:p>
            <a:pPr marL="342900" indent="-342900">
              <a:buAutoNum type="arabicPeriod"/>
            </a:pPr>
            <a:endParaRPr lang="fr-FR" b="1" dirty="0"/>
          </a:p>
          <a:p>
            <a:pPr marL="342900" indent="-342900">
              <a:buAutoNum type="arabicPeriod"/>
            </a:pPr>
            <a:endParaRPr lang="fr-FR" b="1" dirty="0"/>
          </a:p>
          <a:p>
            <a:pPr marL="342900" indent="-342900">
              <a:buAutoNum type="arabicPeriod"/>
            </a:pPr>
            <a:endParaRPr lang="fr-FR" b="1" dirty="0"/>
          </a:p>
          <a:p>
            <a:pPr marL="342900" indent="-342900">
              <a:buAutoNum type="arabicPeriod"/>
            </a:pPr>
            <a:endParaRPr lang="fr-FR" b="1" dirty="0"/>
          </a:p>
          <a:p>
            <a:pPr marL="342900" indent="-342900">
              <a:buAutoNum type="arabicPeriod"/>
            </a:pPr>
            <a:endParaRPr lang="fr-FR" b="1" dirty="0"/>
          </a:p>
          <a:p>
            <a:pPr marL="342900" indent="-342900">
              <a:buAutoNum type="arabicPeriod"/>
            </a:pPr>
            <a:r>
              <a:rPr lang="fr-FR" b="1" dirty="0"/>
              <a:t>Partnerships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companies</a:t>
            </a:r>
            <a:r>
              <a:rPr lang="fr-FR" b="1" dirty="0"/>
              <a:t>/</a:t>
            </a:r>
            <a:r>
              <a:rPr lang="fr-FR" b="1" dirty="0" err="1"/>
              <a:t>organizations</a:t>
            </a:r>
            <a:endParaRPr lang="fr-FR" b="1" dirty="0"/>
          </a:p>
          <a:p>
            <a:pPr marL="342900" indent="-342900">
              <a:buAutoNum type="arabicPeriod"/>
            </a:pPr>
            <a:endParaRPr lang="fr-FR" b="1" dirty="0"/>
          </a:p>
          <a:p>
            <a:pPr marL="342900" indent="-342900">
              <a:buAutoNum type="arabicPeriod"/>
            </a:pPr>
            <a:endParaRPr lang="fr-FR" b="1" dirty="0"/>
          </a:p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6D6649-71BC-4A20-B6CF-5C5E3E7D7987}"/>
              </a:ext>
            </a:extLst>
          </p:cNvPr>
          <p:cNvSpPr txBox="1"/>
          <p:nvPr/>
        </p:nvSpPr>
        <p:spPr>
          <a:xfrm>
            <a:off x="1526959" y="2297317"/>
            <a:ext cx="3471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fr-FR" dirty="0"/>
              <a:t>Fondation INSA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ISAE, Fondation ISAE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ENSEEIHT</a:t>
            </a:r>
          </a:p>
          <a:p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A17A6-66A7-4A13-8FF9-D97E962993A5}"/>
              </a:ext>
            </a:extLst>
          </p:cNvPr>
          <p:cNvSpPr txBox="1"/>
          <p:nvPr/>
        </p:nvSpPr>
        <p:spPr>
          <a:xfrm>
            <a:off x="1526959" y="3905275"/>
            <a:ext cx="3986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fr-FR" dirty="0"/>
              <a:t>Financial partnerships (Thales)</a:t>
            </a:r>
          </a:p>
          <a:p>
            <a:pPr marL="742950" lvl="1" indent="-285750">
              <a:buFontTx/>
              <a:buChar char="-"/>
            </a:pPr>
            <a:r>
              <a:rPr lang="fr-FR" dirty="0" err="1"/>
              <a:t>Material</a:t>
            </a:r>
            <a:r>
              <a:rPr lang="fr-FR" dirty="0"/>
              <a:t> partnerships</a:t>
            </a:r>
          </a:p>
          <a:p>
            <a:endParaRPr lang="fr-FR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79CC2B-300C-4382-A76A-6A5CA5C15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684" y="1448290"/>
            <a:ext cx="1466309" cy="8895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68DAF9-DD59-4083-B9CE-6ABB6BC33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055" y="2410770"/>
            <a:ext cx="1498938" cy="1129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DB6FB29-70F1-405D-B1BB-ED132B63A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248" y="2252847"/>
            <a:ext cx="3029975" cy="5395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470F7C4-556C-42D3-8DA0-3C71F33EFA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53635"/>
            <a:ext cx="1932495" cy="50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0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7DD15C-97CA-4915-A502-200EAFBA6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Financial Budget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8B2236-47AB-44B5-B375-618A4DB3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BF92F5-3383-4286-9E7C-CE551EEE7D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II. Budgets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DB6C9CC-F7D1-46EE-BA85-2F00112E1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603801"/>
              </p:ext>
            </p:extLst>
          </p:nvPr>
        </p:nvGraphicFramePr>
        <p:xfrm>
          <a:off x="1385820" y="1281239"/>
          <a:ext cx="9420360" cy="4866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120">
                  <a:extLst>
                    <a:ext uri="{9D8B030D-6E8A-4147-A177-3AD203B41FA5}">
                      <a16:colId xmlns:a16="http://schemas.microsoft.com/office/drawing/2014/main" val="706131683"/>
                    </a:ext>
                  </a:extLst>
                </a:gridCol>
                <a:gridCol w="1870840">
                  <a:extLst>
                    <a:ext uri="{9D8B030D-6E8A-4147-A177-3AD203B41FA5}">
                      <a16:colId xmlns:a16="http://schemas.microsoft.com/office/drawing/2014/main" val="3588572272"/>
                    </a:ext>
                  </a:extLst>
                </a:gridCol>
                <a:gridCol w="4409400">
                  <a:extLst>
                    <a:ext uri="{9D8B030D-6E8A-4147-A177-3AD203B41FA5}">
                      <a16:colId xmlns:a16="http://schemas.microsoft.com/office/drawing/2014/main" val="1435806506"/>
                    </a:ext>
                  </a:extLst>
                </a:gridCol>
              </a:tblGrid>
              <a:tr h="405516">
                <a:tc>
                  <a:txBody>
                    <a:bodyPr/>
                    <a:lstStyle/>
                    <a:p>
                      <a:endParaRPr lang="fr-FR" sz="2000" dirty="0"/>
                    </a:p>
                  </a:txBody>
                  <a:tcPr marL="99990" marR="99990" marT="49995" marB="49995"/>
                </a:tc>
                <a:tc>
                  <a:txBody>
                    <a:bodyPr/>
                    <a:lstStyle/>
                    <a:p>
                      <a:r>
                        <a:rPr lang="fr-FR" sz="2000" dirty="0" err="1"/>
                        <a:t>Estimated</a:t>
                      </a:r>
                      <a:r>
                        <a:rPr lang="fr-FR" sz="2000" dirty="0"/>
                        <a:t> </a:t>
                      </a:r>
                      <a:r>
                        <a:rPr lang="fr-FR" sz="2000" dirty="0" err="1"/>
                        <a:t>price</a:t>
                      </a:r>
                      <a:endParaRPr lang="fr-FR" sz="2000" dirty="0"/>
                    </a:p>
                  </a:txBody>
                  <a:tcPr marL="99990" marR="99990" marT="49995" marB="49995"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Comment</a:t>
                      </a:r>
                    </a:p>
                  </a:txBody>
                  <a:tcPr marL="99990" marR="99990" marT="49995" marB="49995"/>
                </a:tc>
                <a:extLst>
                  <a:ext uri="{0D108BD9-81ED-4DB2-BD59-A6C34878D82A}">
                    <a16:rowId xmlns:a16="http://schemas.microsoft.com/office/drawing/2014/main" val="1437800169"/>
                  </a:ext>
                </a:extLst>
              </a:tr>
              <a:tr h="405516">
                <a:tc>
                  <a:txBody>
                    <a:bodyPr/>
                    <a:lstStyle/>
                    <a:p>
                      <a:r>
                        <a:rPr lang="fr-FR" sz="2000" dirty="0"/>
                        <a:t>Communication</a:t>
                      </a:r>
                    </a:p>
                  </a:txBody>
                  <a:tcPr marL="99990" marR="99990" marT="49995" marB="49995"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9750 €</a:t>
                      </a:r>
                    </a:p>
                  </a:txBody>
                  <a:tcPr marL="99990" marR="99990" marT="49995" marB="49995"/>
                </a:tc>
                <a:tc>
                  <a:txBody>
                    <a:bodyPr/>
                    <a:lstStyle/>
                    <a:p>
                      <a:endParaRPr lang="fr-FR" sz="2000"/>
                    </a:p>
                  </a:txBody>
                  <a:tcPr marL="99990" marR="99990" marT="49995" marB="49995"/>
                </a:tc>
                <a:extLst>
                  <a:ext uri="{0D108BD9-81ED-4DB2-BD59-A6C34878D82A}">
                    <a16:rowId xmlns:a16="http://schemas.microsoft.com/office/drawing/2014/main" val="3854044003"/>
                  </a:ext>
                </a:extLst>
              </a:tr>
              <a:tr h="405516">
                <a:tc>
                  <a:txBody>
                    <a:bodyPr/>
                    <a:lstStyle/>
                    <a:p>
                      <a:r>
                        <a:rPr lang="fr-FR" sz="2000" dirty="0"/>
                        <a:t>Power</a:t>
                      </a:r>
                    </a:p>
                  </a:txBody>
                  <a:tcPr marL="99990" marR="99990" marT="49995" marB="49995"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20900 €</a:t>
                      </a:r>
                    </a:p>
                  </a:txBody>
                  <a:tcPr marL="99990" marR="99990" marT="49995" marB="49995"/>
                </a:tc>
                <a:tc>
                  <a:txBody>
                    <a:bodyPr/>
                    <a:lstStyle/>
                    <a:p>
                      <a:r>
                        <a:rPr lang="fr-FR" sz="2000" i="1" dirty="0"/>
                        <a:t>16 </a:t>
                      </a:r>
                      <a:r>
                        <a:rPr lang="fr-FR" sz="2000" i="1" dirty="0" err="1"/>
                        <a:t>solar</a:t>
                      </a:r>
                      <a:r>
                        <a:rPr lang="fr-FR" sz="2000" i="1" dirty="0"/>
                        <a:t> panels (1U </a:t>
                      </a:r>
                      <a:r>
                        <a:rPr lang="fr-FR" sz="2000" i="1" dirty="0" err="1"/>
                        <a:t>form</a:t>
                      </a:r>
                      <a:r>
                        <a:rPr lang="fr-FR" sz="2000" i="1" dirty="0"/>
                        <a:t> factor)</a:t>
                      </a:r>
                    </a:p>
                  </a:txBody>
                  <a:tcPr marL="99990" marR="99990" marT="49995" marB="49995"/>
                </a:tc>
                <a:extLst>
                  <a:ext uri="{0D108BD9-81ED-4DB2-BD59-A6C34878D82A}">
                    <a16:rowId xmlns:a16="http://schemas.microsoft.com/office/drawing/2014/main" val="795332374"/>
                  </a:ext>
                </a:extLst>
              </a:tr>
              <a:tr h="405516">
                <a:tc>
                  <a:txBody>
                    <a:bodyPr/>
                    <a:lstStyle/>
                    <a:p>
                      <a:r>
                        <a:rPr lang="fr-FR" sz="2000" dirty="0"/>
                        <a:t>Structure</a:t>
                      </a:r>
                    </a:p>
                  </a:txBody>
                  <a:tcPr marL="99990" marR="99990" marT="49995" marB="49995"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1500 €</a:t>
                      </a:r>
                    </a:p>
                  </a:txBody>
                  <a:tcPr marL="99990" marR="99990" marT="49995" marB="49995"/>
                </a:tc>
                <a:tc>
                  <a:txBody>
                    <a:bodyPr/>
                    <a:lstStyle/>
                    <a:p>
                      <a:r>
                        <a:rPr lang="fr-FR" sz="2000" i="1" dirty="0" err="1"/>
                        <a:t>Homemade</a:t>
                      </a:r>
                      <a:endParaRPr lang="fr-FR" sz="2000" i="1" dirty="0"/>
                    </a:p>
                  </a:txBody>
                  <a:tcPr marL="99990" marR="99990" marT="49995" marB="49995"/>
                </a:tc>
                <a:extLst>
                  <a:ext uri="{0D108BD9-81ED-4DB2-BD59-A6C34878D82A}">
                    <a16:rowId xmlns:a16="http://schemas.microsoft.com/office/drawing/2014/main" val="1568579647"/>
                  </a:ext>
                </a:extLst>
              </a:tr>
              <a:tr h="405516">
                <a:tc>
                  <a:txBody>
                    <a:bodyPr/>
                    <a:lstStyle/>
                    <a:p>
                      <a:r>
                        <a:rPr lang="fr-FR" sz="2000" dirty="0"/>
                        <a:t>Thermal</a:t>
                      </a:r>
                    </a:p>
                  </a:txBody>
                  <a:tcPr marL="99990" marR="99990" marT="49995" marB="49995"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0 €</a:t>
                      </a:r>
                    </a:p>
                  </a:txBody>
                  <a:tcPr marL="99990" marR="99990" marT="49995" marB="49995"/>
                </a:tc>
                <a:tc>
                  <a:txBody>
                    <a:bodyPr/>
                    <a:lstStyle/>
                    <a:p>
                      <a:endParaRPr lang="fr-FR" sz="2000" dirty="0"/>
                    </a:p>
                  </a:txBody>
                  <a:tcPr marL="99990" marR="99990" marT="49995" marB="49995"/>
                </a:tc>
                <a:extLst>
                  <a:ext uri="{0D108BD9-81ED-4DB2-BD59-A6C34878D82A}">
                    <a16:rowId xmlns:a16="http://schemas.microsoft.com/office/drawing/2014/main" val="3106775759"/>
                  </a:ext>
                </a:extLst>
              </a:tr>
              <a:tr h="405516">
                <a:tc>
                  <a:txBody>
                    <a:bodyPr/>
                    <a:lstStyle/>
                    <a:p>
                      <a:r>
                        <a:rPr lang="fr-FR" sz="2000" dirty="0"/>
                        <a:t>ADCS</a:t>
                      </a:r>
                    </a:p>
                  </a:txBody>
                  <a:tcPr marL="99990" marR="99990" marT="49995" marB="49995"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8000 €</a:t>
                      </a:r>
                    </a:p>
                  </a:txBody>
                  <a:tcPr marL="99990" marR="99990" marT="49995" marB="49995"/>
                </a:tc>
                <a:tc>
                  <a:txBody>
                    <a:bodyPr/>
                    <a:lstStyle/>
                    <a:p>
                      <a:endParaRPr lang="fr-FR" sz="2000" dirty="0"/>
                    </a:p>
                  </a:txBody>
                  <a:tcPr marL="99990" marR="99990" marT="49995" marB="49995"/>
                </a:tc>
                <a:extLst>
                  <a:ext uri="{0D108BD9-81ED-4DB2-BD59-A6C34878D82A}">
                    <a16:rowId xmlns:a16="http://schemas.microsoft.com/office/drawing/2014/main" val="2250389193"/>
                  </a:ext>
                </a:extLst>
              </a:tr>
              <a:tr h="405516">
                <a:tc>
                  <a:txBody>
                    <a:bodyPr/>
                    <a:lstStyle/>
                    <a:p>
                      <a:r>
                        <a:rPr lang="fr-FR" sz="2000" dirty="0"/>
                        <a:t>Iridium</a:t>
                      </a:r>
                    </a:p>
                  </a:txBody>
                  <a:tcPr marL="99990" marR="99990" marT="49995" marB="49995"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115 €</a:t>
                      </a:r>
                    </a:p>
                  </a:txBody>
                  <a:tcPr marL="99990" marR="99990" marT="49995" marB="49995"/>
                </a:tc>
                <a:tc>
                  <a:txBody>
                    <a:bodyPr/>
                    <a:lstStyle/>
                    <a:p>
                      <a:r>
                        <a:rPr lang="fr-FR" sz="2000" i="1" dirty="0"/>
                        <a:t>Low </a:t>
                      </a:r>
                      <a:r>
                        <a:rPr lang="fr-FR" sz="2000" i="1" dirty="0" err="1"/>
                        <a:t>estimate</a:t>
                      </a:r>
                      <a:endParaRPr lang="fr-FR" sz="2000" i="1" dirty="0"/>
                    </a:p>
                  </a:txBody>
                  <a:tcPr marL="99990" marR="99990" marT="49995" marB="49995"/>
                </a:tc>
                <a:extLst>
                  <a:ext uri="{0D108BD9-81ED-4DB2-BD59-A6C34878D82A}">
                    <a16:rowId xmlns:a16="http://schemas.microsoft.com/office/drawing/2014/main" val="2311643753"/>
                  </a:ext>
                </a:extLst>
              </a:tr>
              <a:tr h="405516">
                <a:tc>
                  <a:txBody>
                    <a:bodyPr/>
                    <a:lstStyle/>
                    <a:p>
                      <a:r>
                        <a:rPr lang="fr-FR" sz="2000" dirty="0" err="1"/>
                        <a:t>Gravimetry</a:t>
                      </a:r>
                      <a:endParaRPr lang="fr-FR" sz="2000" dirty="0"/>
                    </a:p>
                  </a:txBody>
                  <a:tcPr marL="99990" marR="99990" marT="49995" marB="49995"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11550 €</a:t>
                      </a:r>
                    </a:p>
                  </a:txBody>
                  <a:tcPr marL="99990" marR="99990" marT="49995" marB="49995"/>
                </a:tc>
                <a:tc>
                  <a:txBody>
                    <a:bodyPr/>
                    <a:lstStyle/>
                    <a:p>
                      <a:endParaRPr lang="fr-FR" sz="2000" dirty="0"/>
                    </a:p>
                  </a:txBody>
                  <a:tcPr marL="99990" marR="99990" marT="49995" marB="49995"/>
                </a:tc>
                <a:extLst>
                  <a:ext uri="{0D108BD9-81ED-4DB2-BD59-A6C34878D82A}">
                    <a16:rowId xmlns:a16="http://schemas.microsoft.com/office/drawing/2014/main" val="1742464054"/>
                  </a:ext>
                </a:extLst>
              </a:tr>
              <a:tr h="405516">
                <a:tc>
                  <a:txBody>
                    <a:bodyPr/>
                    <a:lstStyle/>
                    <a:p>
                      <a:r>
                        <a:rPr lang="fr-FR" sz="2000" dirty="0"/>
                        <a:t>OBDH</a:t>
                      </a:r>
                    </a:p>
                  </a:txBody>
                  <a:tcPr marL="99990" marR="99990" marT="49995" marB="49995"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4265 €</a:t>
                      </a:r>
                    </a:p>
                  </a:txBody>
                  <a:tcPr marL="99990" marR="99990" marT="49995" marB="49995"/>
                </a:tc>
                <a:tc>
                  <a:txBody>
                    <a:bodyPr/>
                    <a:lstStyle/>
                    <a:p>
                      <a:endParaRPr lang="fr-FR" sz="2000" dirty="0"/>
                    </a:p>
                  </a:txBody>
                  <a:tcPr marL="99990" marR="99990" marT="49995" marB="49995"/>
                </a:tc>
                <a:extLst>
                  <a:ext uri="{0D108BD9-81ED-4DB2-BD59-A6C34878D82A}">
                    <a16:rowId xmlns:a16="http://schemas.microsoft.com/office/drawing/2014/main" val="2256755781"/>
                  </a:ext>
                </a:extLst>
              </a:tr>
              <a:tr h="405516">
                <a:tc>
                  <a:txBody>
                    <a:bodyPr/>
                    <a:lstStyle/>
                    <a:p>
                      <a:r>
                        <a:rPr lang="fr-FR" sz="2000" dirty="0"/>
                        <a:t>TOTAL </a:t>
                      </a:r>
                      <a:r>
                        <a:rPr lang="fr-FR" sz="2000" dirty="0" err="1"/>
                        <a:t>with</a:t>
                      </a:r>
                      <a:r>
                        <a:rPr lang="fr-FR" sz="2000" dirty="0"/>
                        <a:t> FYS</a:t>
                      </a:r>
                    </a:p>
                  </a:txBody>
                  <a:tcPr marL="99990" marR="99990" marT="49995" marB="499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61580 €</a:t>
                      </a:r>
                    </a:p>
                  </a:txBody>
                  <a:tcPr marL="99990" marR="99990" marT="49995" marB="499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dirty="0"/>
                    </a:p>
                  </a:txBody>
                  <a:tcPr marL="99990" marR="99990" marT="49995" marB="499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794430"/>
                  </a:ext>
                </a:extLst>
              </a:tr>
              <a:tr h="405516">
                <a:tc>
                  <a:txBody>
                    <a:bodyPr/>
                    <a:lstStyle/>
                    <a:p>
                      <a:r>
                        <a:rPr lang="fr-FR" sz="2000" dirty="0"/>
                        <a:t>TOTAL </a:t>
                      </a:r>
                      <a:r>
                        <a:rPr lang="fr-FR" sz="2000" dirty="0" err="1"/>
                        <a:t>Nanoracks</a:t>
                      </a:r>
                      <a:endParaRPr lang="fr-FR" sz="2000" dirty="0"/>
                    </a:p>
                  </a:txBody>
                  <a:tcPr marL="99990" marR="99990" marT="49995" marB="499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113580 €</a:t>
                      </a:r>
                    </a:p>
                  </a:txBody>
                  <a:tcPr marL="99990" marR="99990" marT="49995" marB="499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i="1" dirty="0"/>
                        <a:t>Raw </a:t>
                      </a:r>
                      <a:r>
                        <a:rPr lang="fr-FR" sz="2000" i="1" dirty="0" err="1"/>
                        <a:t>estimate</a:t>
                      </a:r>
                      <a:endParaRPr lang="fr-FR" sz="2000" i="1" dirty="0"/>
                    </a:p>
                  </a:txBody>
                  <a:tcPr marL="99990" marR="99990" marT="49995" marB="499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644845"/>
                  </a:ext>
                </a:extLst>
              </a:tr>
              <a:tr h="405516">
                <a:tc>
                  <a:txBody>
                    <a:bodyPr/>
                    <a:lstStyle/>
                    <a:p>
                      <a:r>
                        <a:rPr lang="fr-FR" sz="2000" dirty="0"/>
                        <a:t>TOTAL Electron</a:t>
                      </a:r>
                    </a:p>
                  </a:txBody>
                  <a:tcPr marL="99990" marR="99990" marT="49995" marB="499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221580 €</a:t>
                      </a:r>
                    </a:p>
                  </a:txBody>
                  <a:tcPr marL="99990" marR="99990" marT="49995" marB="499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i="1" dirty="0"/>
                        <a:t>Raw </a:t>
                      </a:r>
                      <a:r>
                        <a:rPr lang="fr-FR" sz="2000" i="1" dirty="0" err="1"/>
                        <a:t>estimate</a:t>
                      </a:r>
                      <a:endParaRPr lang="fr-FR" sz="2000" i="1" dirty="0"/>
                    </a:p>
                  </a:txBody>
                  <a:tcPr marL="99990" marR="99990" marT="49995" marB="499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35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96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912B-1732-4EB9-A348-644B70CB4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Capella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3337C-4781-4CDE-974D-D49502D3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81ECA-13D0-47ED-8482-A418D3174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III. Model-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 Engineering</a:t>
            </a:r>
          </a:p>
        </p:txBody>
      </p:sp>
      <p:sp>
        <p:nvSpPr>
          <p:cNvPr id="7" name="ZoneTexte 10">
            <a:extLst>
              <a:ext uri="{FF2B5EF4-FFF2-40B4-BE49-F238E27FC236}">
                <a16:creationId xmlns:a16="http://schemas.microsoft.com/office/drawing/2014/main" id="{69003B03-3F43-495A-AEEE-F56A1D97A5B4}"/>
              </a:ext>
            </a:extLst>
          </p:cNvPr>
          <p:cNvSpPr txBox="1"/>
          <p:nvPr/>
        </p:nvSpPr>
        <p:spPr>
          <a:xfrm>
            <a:off x="1568987" y="1446200"/>
            <a:ext cx="794787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2400" b="1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Learning in </a:t>
            </a:r>
            <a:r>
              <a:rPr lang="fr-FR" sz="2400" b="1" dirty="0" err="1">
                <a:latin typeface="Arial Nova Light" panose="020B0304020202020204" pitchFamily="34" charset="0"/>
                <a:cs typeface="Arial Nova Light" panose="020B0304020202020204" pitchFamily="34" charset="0"/>
              </a:rPr>
              <a:t>progress</a:t>
            </a:r>
            <a:r>
              <a:rPr lang="fr-FR" sz="2400" b="1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:</a:t>
            </a:r>
          </a:p>
          <a:p>
            <a:pPr>
              <a:spcBef>
                <a:spcPts val="600"/>
              </a:spcBef>
            </a:pPr>
            <a:endParaRPr lang="fr-FR" sz="2000" b="1" dirty="0">
              <a:latin typeface="Arial Nova Light" panose="020B0304020202020204" pitchFamily="34" charset="0"/>
              <a:cs typeface="Arial Nova Light" panose="020B0304020202020204" pitchFamily="34" charset="0"/>
            </a:endParaRPr>
          </a:p>
          <a:p>
            <a:pPr marL="742950" lvl="1" indent="-285750">
              <a:spcBef>
                <a:spcPts val="600"/>
              </a:spcBef>
              <a:buFontTx/>
              <a:buChar char="-"/>
            </a:pPr>
            <a:r>
              <a:rPr lang="fr-FR" sz="2000" b="1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J-L. Voirin (Arcadia)</a:t>
            </a:r>
          </a:p>
          <a:p>
            <a:pPr marL="742950" lvl="1" indent="-285750">
              <a:spcBef>
                <a:spcPts val="600"/>
              </a:spcBef>
              <a:buFontTx/>
              <a:buChar char="-"/>
            </a:pPr>
            <a:r>
              <a:rPr lang="fr-FR" sz="2000" b="1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P. Roques (Capella)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lang="fr-FR" sz="2000" b="1" dirty="0">
              <a:latin typeface="Arial Nova Light" panose="020B0304020202020204" pitchFamily="34" charset="0"/>
              <a:cs typeface="Arial Nova Light" panose="020B03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fr-FR" sz="2400" b="1" dirty="0" err="1">
                <a:latin typeface="Arial Nova Light" panose="020B0304020202020204" pitchFamily="34" charset="0"/>
                <a:cs typeface="Arial Nova Light" panose="020B0304020202020204" pitchFamily="34" charset="0"/>
              </a:rPr>
              <a:t>Interests</a:t>
            </a:r>
            <a:r>
              <a:rPr lang="fr-FR" sz="2400" b="1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:</a:t>
            </a:r>
          </a:p>
          <a:p>
            <a:pPr>
              <a:spcBef>
                <a:spcPts val="600"/>
              </a:spcBef>
            </a:pPr>
            <a:endParaRPr lang="fr-FR" sz="2000" b="1" dirty="0">
              <a:latin typeface="Arial Nova Light" panose="020B0304020202020204" pitchFamily="34" charset="0"/>
              <a:cs typeface="Arial Nova Light" panose="020B0304020202020204" pitchFamily="34" charset="0"/>
            </a:endParaRPr>
          </a:p>
          <a:p>
            <a:pPr marL="742950" lvl="1" indent="-285750">
              <a:spcBef>
                <a:spcPts val="600"/>
              </a:spcBef>
              <a:buFontTx/>
              <a:buChar char="-"/>
            </a:pPr>
            <a:r>
              <a:rPr lang="fr-FR" sz="2000" b="1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Team </a:t>
            </a:r>
            <a:r>
              <a:rPr lang="fr-FR" sz="2000" b="1" dirty="0" err="1">
                <a:latin typeface="Arial Nova Light" panose="020B0304020202020204" pitchFamily="34" charset="0"/>
                <a:cs typeface="Arial Nova Light" panose="020B0304020202020204" pitchFamily="34" charset="0"/>
              </a:rPr>
              <a:t>is</a:t>
            </a:r>
            <a:r>
              <a:rPr lang="fr-FR" sz="2000" b="1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 err="1">
                <a:latin typeface="Arial Nova Light" panose="020B0304020202020204" pitchFamily="34" charset="0"/>
                <a:cs typeface="Arial Nova Light" panose="020B0304020202020204" pitchFamily="34" charset="0"/>
              </a:rPr>
              <a:t>regularly</a:t>
            </a:r>
            <a:r>
              <a:rPr lang="fr-FR" sz="2000" b="1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>
                <a:latin typeface="Arial Nova Light" panose="020B0304020202020204" pitchFamily="34" charset="0"/>
                <a:cs typeface="Arial Nova Light" panose="020B0304020202020204" pitchFamily="34" charset="0"/>
              </a:rPr>
              <a:t>renewed</a:t>
            </a:r>
            <a:endParaRPr lang="fr-FR" sz="2000" b="1" dirty="0">
              <a:latin typeface="Arial Nova Light" panose="020B0304020202020204" pitchFamily="34" charset="0"/>
              <a:cs typeface="Arial Nova Light" panose="020B0304020202020204" pitchFamily="34" charset="0"/>
            </a:endParaRPr>
          </a:p>
          <a:p>
            <a:pPr marL="742950" lvl="1" indent="-285750">
              <a:spcBef>
                <a:spcPts val="600"/>
              </a:spcBef>
              <a:buFontTx/>
              <a:buChar char="-"/>
            </a:pPr>
            <a:r>
              <a:rPr lang="fr-FR" sz="2000" b="1" dirty="0" err="1">
                <a:latin typeface="Arial Nova Light" panose="020B0304020202020204" pitchFamily="34" charset="0"/>
                <a:cs typeface="Arial Nova Light" panose="020B0304020202020204" pitchFamily="34" charset="0"/>
              </a:rPr>
              <a:t>Greatly</a:t>
            </a:r>
            <a:r>
              <a:rPr lang="fr-FR" sz="2000" b="1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 err="1">
                <a:latin typeface="Arial Nova Light" panose="020B0304020202020204" pitchFamily="34" charset="0"/>
                <a:cs typeface="Arial Nova Light" panose="020B0304020202020204" pitchFamily="34" charset="0"/>
              </a:rPr>
              <a:t>facilitates</a:t>
            </a:r>
            <a:r>
              <a:rPr lang="fr-FR" sz="2000" b="1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 IVVQ</a:t>
            </a:r>
          </a:p>
        </p:txBody>
      </p:sp>
      <p:sp>
        <p:nvSpPr>
          <p:cNvPr id="8" name="ZoneTexte 10">
            <a:extLst>
              <a:ext uri="{FF2B5EF4-FFF2-40B4-BE49-F238E27FC236}">
                <a16:creationId xmlns:a16="http://schemas.microsoft.com/office/drawing/2014/main" id="{342DDD2F-2B1E-4D48-8044-B119165B9289}"/>
              </a:ext>
            </a:extLst>
          </p:cNvPr>
          <p:cNvSpPr txBox="1"/>
          <p:nvPr/>
        </p:nvSpPr>
        <p:spPr>
          <a:xfrm>
            <a:off x="7620969" y="5155639"/>
            <a:ext cx="3627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2000" dirty="0" err="1">
                <a:latin typeface="Arial Nova Light" panose="020B0304020202020204" pitchFamily="34" charset="0"/>
                <a:cs typeface="Arial Nova Light" panose="020B0304020202020204" pitchFamily="34" charset="0"/>
              </a:rPr>
              <a:t>Integration</a:t>
            </a:r>
            <a:r>
              <a:rPr lang="fr-FR" sz="2000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 of MBSE in phase 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1F4386-C209-481E-8D50-02A61F46A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7" y="1905715"/>
            <a:ext cx="3305867" cy="1414832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754925-CC7A-46ED-8C5F-B86F56E90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78" y="3429000"/>
            <a:ext cx="3301368" cy="15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1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B88C7-860B-43DE-A0B6-0B95E578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993A1-6FCE-45FF-A06C-06D74F8F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24307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39548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360</Words>
  <Application>Microsoft Office PowerPoint</Application>
  <PresentationFormat>Widescreen</PresentationFormat>
  <Paragraphs>163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Nova</vt:lpstr>
      <vt:lpstr>Arial Nova Light</vt:lpstr>
      <vt:lpstr>Calibri</vt:lpstr>
      <vt:lpstr>Thème Office</vt:lpstr>
      <vt:lpstr>PowerPoint Presentation</vt:lpstr>
      <vt:lpstr>System Requirements</vt:lpstr>
      <vt:lpstr>Mass Budget</vt:lpstr>
      <vt:lpstr>Power Budget</vt:lpstr>
      <vt:lpstr>Link Budget</vt:lpstr>
      <vt:lpstr>Financial Budget</vt:lpstr>
      <vt:lpstr>Financial Budget</vt:lpstr>
      <vt:lpstr>Capella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BELMANT</dc:creator>
  <cp:lastModifiedBy>Cédric BELMANT</cp:lastModifiedBy>
  <cp:revision>211</cp:revision>
  <dcterms:created xsi:type="dcterms:W3CDTF">2018-09-16T11:03:03Z</dcterms:created>
  <dcterms:modified xsi:type="dcterms:W3CDTF">2019-05-27T18:14:35Z</dcterms:modified>
</cp:coreProperties>
</file>