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C2287B-A08E-4A9E-A204-5A986B061C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1CB61-DF8A-41AA-B68B-4266D3A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1B3A-46F9-49FD-AD10-AFD7DDBFFFE7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929-7DA1-4A27-B680-85E56C6851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58B7-8927-4AB2-8E7B-A5A3B7234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1A0C4-EEA3-4DD3-9096-2BCD621A3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5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a849380b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a849380b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873c7762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873c7762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73c776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73c776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73c777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73c777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873c777d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873c777d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75f45dc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75f45dc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75f45dc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875f45dc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75f45dc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75f45dc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875f45dcb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875f45dcb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875f45dcb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875f45dcb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Subject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Phase A </a:t>
            </a:r>
            <a:r>
              <a:rPr lang="fr-FR" dirty="0" err="1"/>
              <a:t>review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475B-EDBD-4C4C-8D0D-A8DC80A624A6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0" dirty="0">
                <a:latin typeface="Arial Nova Light" panose="020B0304020202020204" pitchFamily="34" charset="0"/>
              </a:rPr>
              <a:t>May 28,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0788A-8A0E-4DAA-8236-9F21CC09E794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BD60A-C1EA-453C-97F5-1B5F90AB353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FCFF58C4-A598-4224-9EC6-0295B6008BCB}"/>
              </a:ext>
            </a:extLst>
          </p:cNvPr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810D1B8-2E79-4DB9-BD0E-787802644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83B82C0E-B6C7-4C6E-B223-5CC0F5F6DC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pic>
        <p:nvPicPr>
          <p:cNvPr id="10" name="Picture 2" descr="https://lh5.googleusercontent.com/LR7EV68FnLlpvf9k-RIQJ-eD5C3k31B9ByLnd4xQ6hM_oi1lk7-VIbubPEAHXzShkhCi-lXDR2bNMQC7zSu1lFnheVULs7nlMlKXqZZUrHLQlG3xizIWzOfhhgVwDNqFWk4qITlN1V4">
            <a:extLst>
              <a:ext uri="{FF2B5EF4-FFF2-40B4-BE49-F238E27FC236}">
                <a16:creationId xmlns:a16="http://schemas.microsoft.com/office/drawing/2014/main" id="{02B70FDC-8AD9-4091-8B5D-35CD5BC4D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1EB98F-2D25-4B23-94F1-DBEAEB3C50B4}"/>
              </a:ext>
            </a:extLst>
          </p:cNvPr>
          <p:cNvSpPr/>
          <p:nvPr userDrawn="1"/>
        </p:nvSpPr>
        <p:spPr>
          <a:xfrm>
            <a:off x="0" y="3785777"/>
            <a:ext cx="3892378" cy="72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B1C2A-0B37-48F7-93CC-1845CDE084B6}"/>
              </a:ext>
            </a:extLst>
          </p:cNvPr>
          <p:cNvSpPr/>
          <p:nvPr userDrawn="1"/>
        </p:nvSpPr>
        <p:spPr>
          <a:xfrm>
            <a:off x="8299621" y="3785776"/>
            <a:ext cx="3892378" cy="307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AE53A-D90F-4BCD-B5D7-2E7645A1C72B}"/>
              </a:ext>
            </a:extLst>
          </p:cNvPr>
          <p:cNvSpPr/>
          <p:nvPr userDrawn="1"/>
        </p:nvSpPr>
        <p:spPr>
          <a:xfrm>
            <a:off x="2549769" y="3785777"/>
            <a:ext cx="5749851" cy="725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DE96B6-0CBF-4C68-9ADE-E931446ED2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1992" y="3924978"/>
            <a:ext cx="5282346" cy="53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r-FR" dirty="0"/>
              <a:t>Subsystem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27BC52A-A673-4CD7-94C2-6EAD2F63B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65578" y="4802113"/>
            <a:ext cx="2582178" cy="12959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Person 1</a:t>
            </a:r>
          </a:p>
          <a:p>
            <a:pPr lvl="0"/>
            <a:r>
              <a:rPr lang="fr-FR" dirty="0"/>
              <a:t>Person 2</a:t>
            </a:r>
          </a:p>
          <a:p>
            <a:pPr lvl="0"/>
            <a:r>
              <a:rPr lang="fr-FR" dirty="0"/>
              <a:t>Person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2AEA4-B779-4F09-B410-8E4D2A4A00E6}"/>
              </a:ext>
            </a:extLst>
          </p:cNvPr>
          <p:cNvSpPr/>
          <p:nvPr userDrawn="1"/>
        </p:nvSpPr>
        <p:spPr>
          <a:xfrm>
            <a:off x="-2" y="4511444"/>
            <a:ext cx="8299621" cy="2346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829B9-3F3C-453E-B273-0E126F299A6F}"/>
              </a:ext>
            </a:extLst>
          </p:cNvPr>
          <p:cNvSpPr txBox="1"/>
          <p:nvPr userDrawn="1"/>
        </p:nvSpPr>
        <p:spPr>
          <a:xfrm>
            <a:off x="8677718" y="3963945"/>
            <a:ext cx="2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presented</a:t>
            </a:r>
            <a:r>
              <a:rPr lang="fr-FR" dirty="0">
                <a:solidFill>
                  <a:schemeClr val="bg1"/>
                </a:solidFill>
              </a:rPr>
              <a:t> by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5E511775-574D-4BF9-B492-279C2DC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EEC1CB-5531-46BE-9291-824B06FCB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238" y="4873884"/>
            <a:ext cx="6515100" cy="1658086"/>
          </a:xfrm>
          <a:prstGeom prst="rect">
            <a:avLst/>
          </a:prstGeom>
        </p:spPr>
        <p:txBody>
          <a:bodyPr/>
          <a:lstStyle>
            <a:lvl1pPr marL="571500" indent="-571500">
              <a:buAutoNum type="romanU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 I</a:t>
            </a:r>
          </a:p>
          <a:p>
            <a:pPr lvl="0"/>
            <a:r>
              <a:rPr lang="fr-FR" dirty="0"/>
              <a:t>Part II</a:t>
            </a:r>
          </a:p>
          <a:p>
            <a:pPr lvl="0"/>
            <a:r>
              <a:rPr lang="fr-FR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4577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34C08-6863-43DA-81DA-CE025CBC0EF5}"/>
              </a:ext>
            </a:extLst>
          </p:cNvPr>
          <p:cNvSpPr txBox="1"/>
          <p:nvPr userDrawn="1"/>
        </p:nvSpPr>
        <p:spPr>
          <a:xfrm>
            <a:off x="5764669" y="6401420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Phase A </a:t>
            </a:r>
            <a:r>
              <a:rPr lang="fr-FR" dirty="0" err="1">
                <a:solidFill>
                  <a:schemeClr val="bg1"/>
                </a:solidFill>
              </a:rPr>
              <a:t>Review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0F14-F1A4-424B-A74D-99054EE9C283}"/>
              </a:ext>
            </a:extLst>
          </p:cNvPr>
          <p:cNvSpPr txBox="1"/>
          <p:nvPr userDrawn="1"/>
        </p:nvSpPr>
        <p:spPr>
          <a:xfrm>
            <a:off x="989917" y="6438290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May 28, 2019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27046D-6B0E-4243-A87C-9635689BE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dirty="0"/>
              <a:t>II. </a:t>
            </a:r>
            <a:r>
              <a:rPr lang="fr-FR" dirty="0" err="1"/>
              <a:t>Some</a:t>
            </a:r>
            <a:r>
              <a:rPr lang="fr-FR" dirty="0"/>
              <a:t> part in the </a:t>
            </a:r>
            <a:r>
              <a:rPr lang="fr-FR" dirty="0" err="1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mière diapositive">
  <p:cSld name="1_Première diapositiv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3892400" cy="845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/>
          <p:nvPr/>
        </p:nvSpPr>
        <p:spPr>
          <a:xfrm>
            <a:off x="8299621" y="0"/>
            <a:ext cx="3892400" cy="845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14" descr="Une image contenant extérieur&#10;&#10;Description générée avec un niveau de confiance très élevé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58630" y="-55484"/>
            <a:ext cx="971965" cy="917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3151" y="-55484"/>
            <a:ext cx="917535" cy="91753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/>
        </p:nvSpPr>
        <p:spPr>
          <a:xfrm>
            <a:off x="1764161" y="1451895"/>
            <a:ext cx="7694800" cy="13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3164083" y="2746977"/>
            <a:ext cx="78788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marR="0" lvl="0" indent="-304792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838199" y="1663879"/>
            <a:ext cx="10515600" cy="8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3892377" y="0"/>
            <a:ext cx="4407200" cy="845200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 TOLOSAT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62559" y="168401"/>
            <a:ext cx="3767600" cy="4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304792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1" name="Google Shape;61;p14" descr="https://lh5.googleusercontent.com/LR7EV68FnLlpvf9k-RIQJ-eD5C3k31B9ByLnd4xQ6hM_oi1lk7-VIbubPEAHXzShkhCi-lXDR2bNMQC7zSu1lFnheVULs7nlMlKXqZZUrHLQlG3xizIWzOfhhgVwDNqFWk4qITlN1V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56589" y="-125138"/>
            <a:ext cx="1091673" cy="10916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/>
          <p:nvPr/>
        </p:nvCxnSpPr>
        <p:spPr>
          <a:xfrm>
            <a:off x="9706701" y="0"/>
            <a:ext cx="9600" cy="86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6776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rps">
  <p:cSld name="1_Corp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6309967"/>
            <a:ext cx="12192000" cy="54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65;p15"/>
          <p:cNvGrpSpPr/>
          <p:nvPr/>
        </p:nvGrpSpPr>
        <p:grpSpPr>
          <a:xfrm>
            <a:off x="9614910" y="-2663"/>
            <a:ext cx="2388471" cy="1231873"/>
            <a:chOff x="8967390" y="-2664"/>
            <a:chExt cx="3224758" cy="1231874"/>
          </a:xfrm>
        </p:grpSpPr>
        <p:sp>
          <p:nvSpPr>
            <p:cNvPr id="66" name="Google Shape;66;p15"/>
            <p:cNvSpPr/>
            <p:nvPr/>
          </p:nvSpPr>
          <p:spPr>
            <a:xfrm>
              <a:off x="9355948" y="-2664"/>
              <a:ext cx="2836200" cy="882300"/>
            </a:xfrm>
            <a:prstGeom prst="parallelogram">
              <a:avLst>
                <a:gd name="adj" fmla="val 80306"/>
              </a:avLst>
            </a:prstGeom>
            <a:solidFill>
              <a:srgbClr val="8DA9DB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8967390" y="873710"/>
              <a:ext cx="2261100" cy="355500"/>
            </a:xfrm>
            <a:prstGeom prst="parallelogram">
              <a:avLst>
                <a:gd name="adj" fmla="val 80306"/>
              </a:avLst>
            </a:prstGeom>
            <a:solidFill>
              <a:srgbClr val="8DA9DB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733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TOLOSAT</a:t>
              </a:r>
              <a:endParaRPr sz="1733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187728" y="100093"/>
            <a:ext cx="84944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10906921" y="6401420"/>
            <a:ext cx="1222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  <p:pic>
        <p:nvPicPr>
          <p:cNvPr id="72" name="Google Shape;72;p15" descr="https://lh5.googleusercontent.com/DGltPXPb6ksRUWc8_-lXybtQmKntXr52mhVrwSyah73KY6mHdpky6A96vfpWEf4xp2DjNsbpCIlzhzglFYA-Cfa6w6ceKWXRKCMlwZAVei45pehQz_Itflyirn_POMoBD4cMkJupGAV4Byul1w"/>
          <p:cNvPicPr preferRelativeResize="0"/>
          <p:nvPr/>
        </p:nvPicPr>
        <p:blipFill rotWithShape="1">
          <a:blip r:embed="rId2">
            <a:alphaModFix/>
          </a:blip>
          <a:srcRect l="66582" t="43661" r="25735" b="38898"/>
          <a:stretch/>
        </p:blipFill>
        <p:spPr>
          <a:xfrm>
            <a:off x="8330304" y="6367101"/>
            <a:ext cx="399208" cy="51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descr="https://lh5.googleusercontent.com/DGltPXPb6ksRUWc8_-lXybtQmKntXr52mhVrwSyah73KY6mHdpky6A96vfpWEf4xp2DjNsbpCIlzhzglFYA-Cfa6w6ceKWXRKCMlwZAVei45pehQz_Itflyirn_POMoBD4cMkJupGAV4Byul1w"/>
          <p:cNvPicPr preferRelativeResize="0"/>
          <p:nvPr/>
        </p:nvPicPr>
        <p:blipFill rotWithShape="1">
          <a:blip r:embed="rId3">
            <a:alphaModFix/>
          </a:blip>
          <a:srcRect l="20388" t="6408" r="64756" b="58324"/>
          <a:stretch/>
        </p:blipFill>
        <p:spPr>
          <a:xfrm rot="172666">
            <a:off x="11220632" y="214178"/>
            <a:ext cx="940565" cy="125090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4867819" y="6327475"/>
            <a:ext cx="3767600" cy="4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5" name="Google Shape;75;p15" descr="https://lh5.googleusercontent.com/LR7EV68FnLlpvf9k-RIQJ-eD5C3k31B9ByLnd4xQ6hM_oi1lk7-VIbubPEAHXzShkhCi-lXDR2bNMQC7zSu1lFnheVULs7nlMlKXqZZUrHLQlG3xizIWzOfhhgVwDNqFWk4qITlN1V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3629" y="-107371"/>
            <a:ext cx="1091673" cy="1091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64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D9832B-565F-449D-99A4-842BAA3614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Communications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3C11C-20D0-4C81-9FF4-497E8C394A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Léa Vallat - ENSEEIHT</a:t>
            </a:r>
          </a:p>
          <a:p>
            <a:r>
              <a:rPr lang="fr-FR" dirty="0" err="1"/>
              <a:t>Vishal</a:t>
            </a:r>
            <a:r>
              <a:rPr lang="fr-FR" dirty="0"/>
              <a:t> Singh - ISAE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F3A8D-43CB-46C8-B334-949F544D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F411C-A605-4A7A-9667-2E4200451E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9238" y="4873884"/>
            <a:ext cx="6515100" cy="1658086"/>
          </a:xfrm>
        </p:spPr>
        <p:txBody>
          <a:bodyPr/>
          <a:lstStyle/>
          <a:p>
            <a:r>
              <a:rPr lang="fr-FR" dirty="0"/>
              <a:t>Frequency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dirty="0"/>
              <a:t>Link Budget Breakdown</a:t>
            </a:r>
          </a:p>
        </p:txBody>
      </p:sp>
    </p:spTree>
    <p:extLst>
      <p:ext uri="{BB962C8B-B14F-4D97-AF65-F5344CB8AC3E}">
        <p14:creationId xmlns:p14="http://schemas.microsoft.com/office/powerpoint/2010/main" val="216988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 dirty="0"/>
              <a:t>Ground stations Antenna </a:t>
            </a:r>
            <a:endParaRPr dirty="0"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6311802" y="2193922"/>
            <a:ext cx="5551335" cy="2804903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 algn="l"/>
            <a:r>
              <a:rPr lang="fr"/>
              <a:t>Supaero and Kourou : Yagi Antenna</a:t>
            </a:r>
            <a:endParaRPr/>
          </a:p>
          <a:p>
            <a:pPr marL="609585" indent="-457189" algn="l">
              <a:buChar char="-"/>
            </a:pPr>
            <a:r>
              <a:rPr lang="fr"/>
              <a:t>Multiband antenna </a:t>
            </a:r>
            <a:endParaRPr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/>
              <a:t>Radioamateur bands  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3AC20E-7EC9-48BA-8552-82F9928DE4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II. Link Budget Breakdown</a:t>
            </a:r>
          </a:p>
          <a:p>
            <a:endParaRPr lang="fr-FR" dirty="0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33" y="1526465"/>
            <a:ext cx="5161800" cy="43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 dirty="0"/>
              <a:t>References</a:t>
            </a:r>
            <a:endParaRPr dirty="0"/>
          </a:p>
        </p:txBody>
      </p:sp>
      <p:sp>
        <p:nvSpPr>
          <p:cNvPr id="172" name="Google Shape;172;p2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609585" indent="-457189" algn="l">
              <a:buClr>
                <a:srgbClr val="000000"/>
              </a:buClr>
              <a:buAutoNum type="arabicPeriod"/>
            </a:pPr>
            <a:r>
              <a:rPr lang="fr"/>
              <a:t>Jorge Cantero Gómez, </a:t>
            </a:r>
            <a:r>
              <a:rPr lang="fr">
                <a:solidFill>
                  <a:srgbClr val="000000"/>
                </a:solidFill>
              </a:rPr>
              <a:t>Communication link design at 437.5 MHz for a nanosatellite, Aalto University</a:t>
            </a:r>
            <a:endParaRPr>
              <a:solidFill>
                <a:srgbClr val="000000"/>
              </a:solidFill>
            </a:endParaRPr>
          </a:p>
          <a:p>
            <a:pPr marL="0" indent="0" algn="l"/>
            <a:endParaRPr>
              <a:solidFill>
                <a:srgbClr val="000000"/>
              </a:solidFill>
            </a:endParaRPr>
          </a:p>
          <a:p>
            <a:pPr marL="0" indent="0" algn="l"/>
            <a:endParaRPr>
              <a:solidFill>
                <a:srgbClr val="000000"/>
              </a:solidFill>
            </a:endParaRPr>
          </a:p>
          <a:p>
            <a:pPr marL="609585" indent="0" algn="l"/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/>
              <a:t>Content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609585" indent="-457189" algn="l">
              <a:buClr>
                <a:srgbClr val="000000"/>
              </a:buClr>
              <a:buAutoNum type="arabicPeriod"/>
            </a:pPr>
            <a:r>
              <a:rPr lang="fr" dirty="0">
                <a:solidFill>
                  <a:srgbClr val="000000"/>
                </a:solidFill>
              </a:rPr>
              <a:t>Frequency Selection</a:t>
            </a:r>
            <a:endParaRPr dirty="0">
              <a:solidFill>
                <a:srgbClr val="000000"/>
              </a:solidFill>
            </a:endParaRPr>
          </a:p>
          <a:p>
            <a:pPr marL="609585" indent="0" algn="l"/>
            <a:endParaRPr dirty="0">
              <a:solidFill>
                <a:srgbClr val="000000"/>
              </a:solidFill>
            </a:endParaRPr>
          </a:p>
          <a:p>
            <a:pPr marL="609585" indent="-457189" algn="l">
              <a:buClr>
                <a:srgbClr val="000000"/>
              </a:buClr>
              <a:buAutoNum type="arabicPeriod"/>
            </a:pPr>
            <a:r>
              <a:rPr lang="fr" dirty="0">
                <a:solidFill>
                  <a:srgbClr val="000000"/>
                </a:solidFill>
              </a:rPr>
              <a:t>Link Budget Breakdown</a:t>
            </a:r>
            <a:endParaRPr dirty="0">
              <a:solidFill>
                <a:srgbClr val="000000"/>
              </a:solidFill>
            </a:endParaRPr>
          </a:p>
          <a:p>
            <a:pPr marL="1828754" indent="0" algn="l"/>
            <a:r>
              <a:rPr lang="fr" dirty="0">
                <a:solidFill>
                  <a:srgbClr val="000000"/>
                </a:solidFill>
              </a:rPr>
              <a:t>2.1 Uplink (Kourou + Supaero)</a:t>
            </a:r>
            <a:endParaRPr dirty="0">
              <a:solidFill>
                <a:srgbClr val="000000"/>
              </a:solidFill>
            </a:endParaRPr>
          </a:p>
          <a:p>
            <a:pPr marL="1828754" indent="0" algn="l"/>
            <a:r>
              <a:rPr lang="fr" dirty="0">
                <a:solidFill>
                  <a:srgbClr val="000000"/>
                </a:solidFill>
              </a:rPr>
              <a:t>2.2 Downlink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indent="0" algn="r"/>
            <a:r>
              <a:rPr lang="fr"/>
              <a:t>ToloSat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 dirty="0"/>
              <a:t>Frequency Selection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609585" indent="-457189" algn="l">
              <a:buClr>
                <a:srgbClr val="000000"/>
              </a:buClr>
              <a:buAutoNum type="arabicPeriod"/>
            </a:pPr>
            <a:r>
              <a:rPr lang="fr" dirty="0">
                <a:solidFill>
                  <a:srgbClr val="000000"/>
                </a:solidFill>
              </a:rPr>
              <a:t>Uplink Frequency: 145.8 MHz (VHF range 144 -146MHz) </a:t>
            </a:r>
            <a:endParaRPr dirty="0">
              <a:solidFill>
                <a:srgbClr val="000000"/>
              </a:solidFill>
            </a:endParaRPr>
          </a:p>
          <a:p>
            <a:pPr marL="609585" indent="0" algn="l"/>
            <a:r>
              <a:rPr lang="fr" dirty="0">
                <a:solidFill>
                  <a:srgbClr val="000000"/>
                </a:solidFill>
              </a:rPr>
              <a:t>				Amateur Radio 2 meter band</a:t>
            </a:r>
            <a:endParaRPr dirty="0">
              <a:solidFill>
                <a:srgbClr val="000000"/>
              </a:solidFill>
            </a:endParaRPr>
          </a:p>
          <a:p>
            <a:pPr marL="609585" indent="0" algn="l"/>
            <a:r>
              <a:rPr lang="fr" dirty="0">
                <a:solidFill>
                  <a:srgbClr val="000000"/>
                </a:solidFill>
              </a:rPr>
              <a:t>				(ITU Region 1: Europe, Russia, Africa)</a:t>
            </a:r>
            <a:endParaRPr dirty="0">
              <a:solidFill>
                <a:srgbClr val="000000"/>
              </a:solidFill>
            </a:endParaRPr>
          </a:p>
          <a:p>
            <a:pPr marL="609585" indent="-457189" algn="l">
              <a:buClr>
                <a:srgbClr val="000000"/>
              </a:buClr>
              <a:buAutoNum type="arabicPeriod"/>
            </a:pPr>
            <a:r>
              <a:rPr lang="fr" dirty="0">
                <a:solidFill>
                  <a:srgbClr val="000000"/>
                </a:solidFill>
              </a:rPr>
              <a:t>Downlink Frequency: 437.45 MHz (UHF range 430 to 438MHz)</a:t>
            </a:r>
            <a:endParaRPr dirty="0">
              <a:solidFill>
                <a:srgbClr val="000000"/>
              </a:solidFill>
            </a:endParaRPr>
          </a:p>
          <a:p>
            <a:pPr marL="0" indent="0" algn="l"/>
            <a:r>
              <a:rPr lang="fr" dirty="0">
                <a:solidFill>
                  <a:srgbClr val="000000"/>
                </a:solidFill>
              </a:rPr>
              <a:t>						Amateur satellite use </a:t>
            </a:r>
            <a:endParaRPr dirty="0">
              <a:solidFill>
                <a:srgbClr val="000000"/>
              </a:solidFill>
            </a:endParaRPr>
          </a:p>
          <a:p>
            <a:pPr marL="0" indent="0" algn="l"/>
            <a:r>
              <a:rPr lang="fr" dirty="0">
                <a:solidFill>
                  <a:srgbClr val="000000"/>
                </a:solidFill>
              </a:rPr>
              <a:t>Reason: </a:t>
            </a:r>
            <a:endParaRPr dirty="0">
              <a:solidFill>
                <a:srgbClr val="000000"/>
              </a:solidFill>
            </a:endParaRPr>
          </a:p>
          <a:p>
            <a:pPr marL="609585" indent="-457189" algn="l">
              <a:buClr>
                <a:srgbClr val="000000"/>
              </a:buClr>
              <a:buChar char="●"/>
            </a:pPr>
            <a:r>
              <a:rPr lang="fr" dirty="0">
                <a:solidFill>
                  <a:srgbClr val="000000"/>
                </a:solidFill>
              </a:rPr>
              <a:t>Losses are nearly independent of atmospheric temperatures, humidity and mean density etc. below 2 GHz[1]</a:t>
            </a:r>
            <a:endParaRPr dirty="0">
              <a:solidFill>
                <a:srgbClr val="000000"/>
              </a:solidFill>
            </a:endParaRPr>
          </a:p>
          <a:p>
            <a:pPr marL="609585" indent="-457189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fr" dirty="0">
                <a:solidFill>
                  <a:srgbClr val="000000"/>
                </a:solidFill>
              </a:rPr>
              <a:t>Most CubeSat mission use such bands</a:t>
            </a:r>
            <a:endParaRPr dirty="0">
              <a:solidFill>
                <a:srgbClr val="000000"/>
              </a:solidFill>
            </a:endParaRPr>
          </a:p>
          <a:p>
            <a:pPr marL="0" indent="0" algn="l"/>
            <a:r>
              <a:rPr lang="fr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  <a:p>
            <a:pPr marL="0" indent="0" algn="l"/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210F9-52D3-43F4-8A93-9F2B49FFF7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I. Frequency </a:t>
            </a:r>
            <a:r>
              <a:rPr lang="fr-FR" dirty="0" err="1"/>
              <a:t>Selection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l"/>
            <a:r>
              <a:rPr lang="fr" dirty="0"/>
              <a:t>Link Budget </a:t>
            </a:r>
            <a:endParaRPr sz="2400" dirty="0"/>
          </a:p>
        </p:txBody>
      </p:sp>
      <p:graphicFrame>
        <p:nvGraphicFramePr>
          <p:cNvPr id="104" name="Google Shape;104;p19"/>
          <p:cNvGraphicFramePr/>
          <p:nvPr>
            <p:extLst>
              <p:ext uri="{D42A27DB-BD31-4B8C-83A1-F6EECF244321}">
                <p14:modId xmlns:p14="http://schemas.microsoft.com/office/powerpoint/2010/main" val="1279412359"/>
              </p:ext>
            </p:extLst>
          </p:nvPr>
        </p:nvGraphicFramePr>
        <p:xfrm>
          <a:off x="317500" y="1651000"/>
          <a:ext cx="11557000" cy="1462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1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8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7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001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 dirty="0"/>
                        <a:t>Ground station EIRP: </a:t>
                      </a:r>
                      <a:r>
                        <a:rPr lang="fr" sz="1600" dirty="0"/>
                        <a:t>dBW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Link Losses: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La+Lp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 dirty="0"/>
                        <a:t>Figure of Merit: Ga/Ts</a:t>
                      </a:r>
                      <a:endParaRPr sz="16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dB/K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1/k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dB/K/Hz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Carrier to Noise Ratio: S/No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dBHz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Eb/No: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Link Margin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29.7 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141 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-24.1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-228.6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91.8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61.0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46.6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" name="Google Shape;105;p19"/>
          <p:cNvSpPr txBox="1"/>
          <p:nvPr/>
        </p:nvSpPr>
        <p:spPr>
          <a:xfrm>
            <a:off x="365933" y="1084400"/>
            <a:ext cx="4826000" cy="4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" sz="2400" b="1" dirty="0"/>
              <a:t>Uplink </a:t>
            </a:r>
            <a:r>
              <a:rPr lang="fr" sz="2400" dirty="0"/>
              <a:t>Kourou        ToloSat </a:t>
            </a:r>
            <a:endParaRPr sz="2400" dirty="0"/>
          </a:p>
        </p:txBody>
      </p:sp>
      <p:sp>
        <p:nvSpPr>
          <p:cNvPr id="106" name="Google Shape;106;p19"/>
          <p:cNvSpPr/>
          <p:nvPr/>
        </p:nvSpPr>
        <p:spPr>
          <a:xfrm>
            <a:off x="2376625" y="1347393"/>
            <a:ext cx="343600" cy="164400"/>
          </a:xfrm>
          <a:prstGeom prst="rightArrow">
            <a:avLst>
              <a:gd name="adj1" fmla="val 31183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aphicFrame>
        <p:nvGraphicFramePr>
          <p:cNvPr id="107" name="Google Shape;107;p19"/>
          <p:cNvGraphicFramePr/>
          <p:nvPr>
            <p:extLst>
              <p:ext uri="{D42A27DB-BD31-4B8C-83A1-F6EECF244321}">
                <p14:modId xmlns:p14="http://schemas.microsoft.com/office/powerpoint/2010/main" val="1991197636"/>
              </p:ext>
            </p:extLst>
          </p:nvPr>
        </p:nvGraphicFramePr>
        <p:xfrm>
          <a:off x="317500" y="4463782"/>
          <a:ext cx="11557000" cy="1462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1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8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7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399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Ground station EIRP: </a:t>
                      </a:r>
                      <a:r>
                        <a:rPr lang="fr" sz="1600"/>
                        <a:t>dBW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 dirty="0"/>
                        <a:t>Link Losses:</a:t>
                      </a:r>
                      <a:endParaRPr sz="16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 dirty="0"/>
                        <a:t>La+Lp</a:t>
                      </a:r>
                      <a:endParaRPr sz="16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dB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Figure of Merit: Ga/Ts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dB/K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1/k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dB/K/Hz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Carrier to Noise Ratio: S/No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dBHz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Eb/No: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Link Margin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dB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21.7 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141 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-24.1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-228.6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83.8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53.0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/>
                        <a:t>38.6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" name="Google Shape;108;p19"/>
          <p:cNvSpPr txBox="1"/>
          <p:nvPr/>
        </p:nvSpPr>
        <p:spPr>
          <a:xfrm>
            <a:off x="317500" y="3897811"/>
            <a:ext cx="4826000" cy="4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" sz="2400" b="1" dirty="0"/>
              <a:t>Uplink </a:t>
            </a:r>
            <a:r>
              <a:rPr lang="fr" sz="2400" dirty="0"/>
              <a:t>Supaero        ToloSat </a:t>
            </a:r>
            <a:endParaRPr sz="2400" dirty="0"/>
          </a:p>
        </p:txBody>
      </p:sp>
      <p:sp>
        <p:nvSpPr>
          <p:cNvPr id="109" name="Google Shape;109;p19"/>
          <p:cNvSpPr/>
          <p:nvPr/>
        </p:nvSpPr>
        <p:spPr>
          <a:xfrm>
            <a:off x="2471909" y="4132611"/>
            <a:ext cx="343600" cy="164400"/>
          </a:xfrm>
          <a:prstGeom prst="rightArrow">
            <a:avLst>
              <a:gd name="adj1" fmla="val 31183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Google Shape;110;p19"/>
          <p:cNvSpPr/>
          <p:nvPr/>
        </p:nvSpPr>
        <p:spPr>
          <a:xfrm>
            <a:off x="9884591" y="3289287"/>
            <a:ext cx="1697200" cy="1021200"/>
          </a:xfrm>
          <a:prstGeom prst="wedgeRectCallout">
            <a:avLst>
              <a:gd name="adj1" fmla="val -44522"/>
              <a:gd name="adj2" fmla="val 7066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" sz="1333" dirty="0"/>
              <a:t>Modulation scheme: Non Coherent FSK: (Eb/No Threshold = 14.4 dB)</a:t>
            </a:r>
            <a:endParaRPr sz="1333" dirty="0"/>
          </a:p>
        </p:txBody>
      </p:sp>
      <p:sp>
        <p:nvSpPr>
          <p:cNvPr id="111" name="Google Shape;111;p19"/>
          <p:cNvSpPr/>
          <p:nvPr/>
        </p:nvSpPr>
        <p:spPr>
          <a:xfrm>
            <a:off x="3856300" y="3318211"/>
            <a:ext cx="2574400" cy="978800"/>
          </a:xfrm>
          <a:prstGeom prst="wedgeRectCallout">
            <a:avLst>
              <a:gd name="adj1" fmla="val -70913"/>
              <a:gd name="adj2" fmla="val 7209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" sz="1333"/>
              <a:t>Atmospheric loss: not much idea (figure similar to Eyesat 2.1dB)</a:t>
            </a:r>
            <a:endParaRPr sz="1333"/>
          </a:p>
          <a:p>
            <a:r>
              <a:rPr lang="fr" sz="1333"/>
              <a:t>Rest of the losses insignificant </a:t>
            </a:r>
            <a:endParaRPr sz="1333"/>
          </a:p>
        </p:txBody>
      </p:sp>
      <p:sp>
        <p:nvSpPr>
          <p:cNvPr id="112" name="Google Shape;112;p19"/>
          <p:cNvSpPr/>
          <p:nvPr/>
        </p:nvSpPr>
        <p:spPr>
          <a:xfrm>
            <a:off x="4434982" y="454473"/>
            <a:ext cx="3626400" cy="1021200"/>
          </a:xfrm>
          <a:prstGeom prst="wedgeRectCallout">
            <a:avLst>
              <a:gd name="adj1" fmla="val -44522"/>
              <a:gd name="adj2" fmla="val 7066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" sz="1333" dirty="0"/>
              <a:t>Assumed spacecraft temperature to be at 6 deg C [as we decrease temperature margin increases and vice versa]</a:t>
            </a:r>
            <a:endParaRPr sz="1333" dirty="0"/>
          </a:p>
        </p:txBody>
      </p:sp>
      <p:sp>
        <p:nvSpPr>
          <p:cNvPr id="113" name="Google Shape;113;p19"/>
          <p:cNvSpPr/>
          <p:nvPr/>
        </p:nvSpPr>
        <p:spPr>
          <a:xfrm>
            <a:off x="7473918" y="3210331"/>
            <a:ext cx="2319200" cy="673200"/>
          </a:xfrm>
          <a:prstGeom prst="wedgeRectCallout">
            <a:avLst>
              <a:gd name="adj1" fmla="val 20042"/>
              <a:gd name="adj2" fmla="val -7018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" sz="1333" dirty="0"/>
              <a:t>Data rate is kept to be maximum offered by the transceiver: 1200 bps</a:t>
            </a:r>
            <a:endParaRPr sz="1333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C9FF9-DDC6-49E6-BE8A-D77E0433B6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II. Link Budget Breakdown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 dirty="0"/>
              <a:t>Link Budget </a:t>
            </a:r>
            <a:endParaRPr sz="2400" dirty="0"/>
          </a:p>
        </p:txBody>
      </p:sp>
      <p:graphicFrame>
        <p:nvGraphicFramePr>
          <p:cNvPr id="120" name="Google Shape;120;p20"/>
          <p:cNvGraphicFramePr/>
          <p:nvPr/>
        </p:nvGraphicFramePr>
        <p:xfrm>
          <a:off x="317500" y="1651000"/>
          <a:ext cx="11557000" cy="2316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1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8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7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06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/>
                        <a:t>Ground station EIRP: </a:t>
                      </a:r>
                      <a:r>
                        <a:rPr lang="fr" sz="2400"/>
                        <a:t>dBW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/>
                        <a:t>Link Losses:</a:t>
                      </a:r>
                      <a:endParaRPr sz="24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/>
                        <a:t>La+Lp</a:t>
                      </a:r>
                      <a:endParaRPr sz="24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dB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/>
                        <a:t>Figure of Merit: Ga/Ts</a:t>
                      </a:r>
                      <a:endParaRPr sz="24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dB/K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/>
                        <a:t>1/k</a:t>
                      </a:r>
                      <a:endParaRPr sz="24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dB/K/Hz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/>
                        <a:t>Carrier to Noise Ratio: S/No</a:t>
                      </a:r>
                      <a:endParaRPr sz="24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dBHz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/>
                        <a:t>Eb/No:</a:t>
                      </a:r>
                      <a:endParaRPr sz="24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dB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/>
                        <a:t>Link Margin</a:t>
                      </a:r>
                      <a:endParaRPr sz="24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dB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7.7 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141 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-24.1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-228.6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69.6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29.7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/>
                        <a:t>20.1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1" name="Google Shape;121;p20"/>
          <p:cNvSpPr txBox="1"/>
          <p:nvPr/>
        </p:nvSpPr>
        <p:spPr>
          <a:xfrm>
            <a:off x="317500" y="1084400"/>
            <a:ext cx="5973572" cy="4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" sz="2400" b="1" dirty="0"/>
              <a:t>Downlink</a:t>
            </a:r>
            <a:r>
              <a:rPr lang="fr" sz="2400" dirty="0"/>
              <a:t>  ToloSat	  Kourou, Supaero </a:t>
            </a:r>
            <a:endParaRPr sz="2400" dirty="0"/>
          </a:p>
        </p:txBody>
      </p:sp>
      <p:sp>
        <p:nvSpPr>
          <p:cNvPr id="122" name="Google Shape;122;p20"/>
          <p:cNvSpPr/>
          <p:nvPr/>
        </p:nvSpPr>
        <p:spPr>
          <a:xfrm>
            <a:off x="2826924" y="1326294"/>
            <a:ext cx="343600" cy="164400"/>
          </a:xfrm>
          <a:prstGeom prst="rightArrow">
            <a:avLst>
              <a:gd name="adj1" fmla="val 31183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3" name="Google Shape;123;p20"/>
          <p:cNvSpPr/>
          <p:nvPr/>
        </p:nvSpPr>
        <p:spPr>
          <a:xfrm>
            <a:off x="9668217" y="4389106"/>
            <a:ext cx="1766800" cy="1423200"/>
          </a:xfrm>
          <a:prstGeom prst="wedgeRectCallout">
            <a:avLst>
              <a:gd name="adj1" fmla="val -43837"/>
              <a:gd name="adj2" fmla="val -10007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" sz="1333"/>
              <a:t>Modulation scheme: BPSK: (Eb/No Threshold = 9.6 dB)</a:t>
            </a:r>
            <a:endParaRPr sz="1333"/>
          </a:p>
          <a:p>
            <a:r>
              <a:rPr lang="fr" sz="1333"/>
              <a:t>Also supported by the chosen transceiver</a:t>
            </a:r>
            <a:endParaRPr sz="1333"/>
          </a:p>
        </p:txBody>
      </p:sp>
      <p:sp>
        <p:nvSpPr>
          <p:cNvPr id="124" name="Google Shape;124;p20"/>
          <p:cNvSpPr/>
          <p:nvPr/>
        </p:nvSpPr>
        <p:spPr>
          <a:xfrm>
            <a:off x="3551582" y="4238094"/>
            <a:ext cx="1766800" cy="813600"/>
          </a:xfrm>
          <a:prstGeom prst="wedgeRectCallout">
            <a:avLst>
              <a:gd name="adj1" fmla="val 5922"/>
              <a:gd name="adj2" fmla="val -9143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" sz="1333"/>
              <a:t>Assumed ground station feedline temperature to be at 15 deg C </a:t>
            </a:r>
            <a:endParaRPr sz="1333"/>
          </a:p>
        </p:txBody>
      </p:sp>
      <p:sp>
        <p:nvSpPr>
          <p:cNvPr id="125" name="Google Shape;125;p20"/>
          <p:cNvSpPr/>
          <p:nvPr/>
        </p:nvSpPr>
        <p:spPr>
          <a:xfrm>
            <a:off x="6572636" y="4128366"/>
            <a:ext cx="2109600" cy="813600"/>
          </a:xfrm>
          <a:prstGeom prst="wedgeRectCallout">
            <a:avLst>
              <a:gd name="adj1" fmla="val -32861"/>
              <a:gd name="adj2" fmla="val -8216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fr" sz="1333" dirty="0">
                <a:solidFill>
                  <a:schemeClr val="dk1"/>
                </a:solidFill>
              </a:rPr>
              <a:t>Data rate is kept to be maximum offered by the transceiver: 9600 bps</a:t>
            </a:r>
            <a:endParaRPr sz="1333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B5453-98BE-42C3-A02B-07D0B2019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II. Link Budget Breakdown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 dirty="0"/>
              <a:t>Losses </a:t>
            </a:r>
            <a:endParaRPr dirty="0"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"/>
          </p:nvPr>
        </p:nvSpPr>
        <p:spPr>
          <a:xfrm>
            <a:off x="187728" y="1487904"/>
            <a:ext cx="9822546" cy="3757864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/>
            <a:r>
              <a:rPr lang="fr" dirty="0"/>
              <a:t>Atmospheric Losses : </a:t>
            </a:r>
            <a:endParaRPr dirty="0"/>
          </a:p>
          <a:p>
            <a:pPr marL="609585" indent="-457189">
              <a:buChar char="-"/>
            </a:pPr>
            <a:r>
              <a:rPr lang="fr" dirty="0"/>
              <a:t>First considered as negligible </a:t>
            </a:r>
            <a:endParaRPr dirty="0"/>
          </a:p>
          <a:p>
            <a:pPr marL="609585" indent="-457189">
              <a:spcBef>
                <a:spcPts val="0"/>
              </a:spcBef>
              <a:buChar char="-"/>
            </a:pPr>
            <a:r>
              <a:rPr lang="fr" dirty="0"/>
              <a:t>Need to be revised</a:t>
            </a:r>
            <a:endParaRPr dirty="0"/>
          </a:p>
          <a:p>
            <a:pPr marL="609585" indent="0"/>
            <a:endParaRPr dirty="0"/>
          </a:p>
          <a:p>
            <a:pPr marL="0" indent="0"/>
            <a:r>
              <a:rPr lang="fr" dirty="0"/>
              <a:t>Ionospheric Losses : </a:t>
            </a:r>
            <a:endParaRPr dirty="0"/>
          </a:p>
          <a:p>
            <a:pPr marL="609585" indent="-457189">
              <a:buChar char="-"/>
            </a:pPr>
            <a:r>
              <a:rPr lang="fr" dirty="0"/>
              <a:t>Still incomplete informations</a:t>
            </a:r>
            <a:endParaRPr dirty="0"/>
          </a:p>
          <a:p>
            <a:pPr marL="609585" indent="-457189">
              <a:spcBef>
                <a:spcPts val="0"/>
              </a:spcBef>
              <a:buChar char="-"/>
            </a:pPr>
            <a:r>
              <a:rPr lang="fr" dirty="0"/>
              <a:t>Need to get a physical model</a:t>
            </a:r>
            <a:endParaRPr dirty="0"/>
          </a:p>
          <a:p>
            <a:pPr marL="609585" indent="-457189">
              <a:spcBef>
                <a:spcPts val="0"/>
              </a:spcBef>
              <a:buChar char="-"/>
            </a:pPr>
            <a:r>
              <a:rPr lang="fr" dirty="0"/>
              <a:t>Probably most influencing losses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E2DC33-ABF3-4362-927F-859CE6F783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II. Link Budget Breakdown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 dirty="0"/>
              <a:t>Chosen Transceiver </a:t>
            </a:r>
            <a:endParaRPr dirty="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1"/>
          </p:nvPr>
        </p:nvSpPr>
        <p:spPr>
          <a:xfrm>
            <a:off x="4022112" y="1615212"/>
            <a:ext cx="8084544" cy="2536163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 algn="l"/>
            <a:r>
              <a:rPr lang="fr" dirty="0"/>
              <a:t>ISIS TRXVU : VHF Uplink / UHF Downlink</a:t>
            </a:r>
            <a:endParaRPr dirty="0"/>
          </a:p>
          <a:p>
            <a:pPr marL="609585" indent="-457189" algn="l">
              <a:buChar char="-"/>
            </a:pPr>
            <a:r>
              <a:rPr lang="fr" dirty="0"/>
              <a:t>Low power consumption 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Higher power and frequency for the Downlink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Frequency re-configuration in-flight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Can operate in commercial and amateur bands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Low mass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905EF1-31CA-4938-ABD8-869EEBEDAC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II. Link Budget Breakdown</a:t>
            </a: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67" y="2024765"/>
            <a:ext cx="3319356" cy="23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1438800" y="4896200"/>
            <a:ext cx="9314400" cy="5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" sz="2400"/>
              <a:t>System data rate : Until 9600 bps in transmitter and receiver mode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 dirty="0"/>
              <a:t>Modulation and Demodulation Methods</a:t>
            </a:r>
            <a:endParaRPr dirty="0"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1"/>
          </p:nvPr>
        </p:nvSpPr>
        <p:spPr>
          <a:xfrm>
            <a:off x="187727" y="1487904"/>
            <a:ext cx="10748977" cy="3312696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609585" indent="-457189" algn="l">
              <a:buChar char="-"/>
            </a:pPr>
            <a:r>
              <a:rPr lang="fr" dirty="0"/>
              <a:t>Transmitter Configuration (Downlink) : Binary Phase Shift Keying (BPSK)</a:t>
            </a:r>
            <a:endParaRPr dirty="0"/>
          </a:p>
          <a:p>
            <a:pPr marL="0" indent="0" algn="l"/>
            <a:endParaRPr dirty="0"/>
          </a:p>
          <a:p>
            <a:pPr marL="609585" indent="-457189" algn="l">
              <a:buChar char="-"/>
            </a:pPr>
            <a:r>
              <a:rPr lang="fr" dirty="0"/>
              <a:t>Receiver Configuration (Uplink) : Frequency Shift Keying </a:t>
            </a:r>
            <a:br>
              <a:rPr lang="fr" dirty="0"/>
            </a:br>
            <a:r>
              <a:rPr lang="fr" dirty="0"/>
              <a:t>(FSK)</a:t>
            </a:r>
            <a:endParaRPr dirty="0"/>
          </a:p>
          <a:p>
            <a:pPr marL="0" indent="0"/>
            <a:br>
              <a:rPr lang="fr" dirty="0"/>
            </a:br>
            <a:r>
              <a:rPr lang="fr" dirty="0"/>
              <a:t>Methods proposed by the Transceiver, available in groundstations </a:t>
            </a:r>
            <a:br>
              <a:rPr lang="fr" dirty="0"/>
            </a:br>
            <a:r>
              <a:rPr lang="fr" dirty="0"/>
              <a:t>and understood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ABFC9B-E4A3-4D55-9E9E-1FA49261CF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II. Link Budget Breakdown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fr" dirty="0"/>
              <a:t>Chosen Antenna : Spacecraft</a:t>
            </a:r>
            <a:endParaRPr dirty="0"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1"/>
          </p:nvPr>
        </p:nvSpPr>
        <p:spPr>
          <a:xfrm>
            <a:off x="4434982" y="1335503"/>
            <a:ext cx="7757018" cy="2290609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 algn="l"/>
            <a:r>
              <a:rPr lang="fr" dirty="0"/>
              <a:t>ISIS deployable antenna</a:t>
            </a:r>
            <a:endParaRPr dirty="0"/>
          </a:p>
          <a:p>
            <a:pPr marL="609585" indent="-457189" algn="l">
              <a:buChar char="-"/>
            </a:pPr>
            <a:r>
              <a:rPr lang="fr" dirty="0"/>
              <a:t>77-85g depending on configuration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Antenna length :  UHF : 17cm		VHF : 55cm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Nominal power consumption : &lt; 40 mW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Operational temperature range :  -20° to +60°C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Turnstyle</a:t>
            </a:r>
            <a:endParaRPr dirty="0"/>
          </a:p>
          <a:p>
            <a:pPr marL="609585" indent="0" algn="l"/>
            <a:endParaRPr dirty="0"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sz="quarter" idx="13"/>
          </p:nvPr>
        </p:nvSpPr>
        <p:spPr>
          <a:xfrm>
            <a:off x="312833" y="3825256"/>
            <a:ext cx="5451475" cy="325701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609585" indent="-457189" algn="l">
              <a:buChar char="-"/>
            </a:pPr>
            <a:r>
              <a:rPr lang="fr" dirty="0"/>
              <a:t>Works in UHF and VHF communications 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Automated sequential deployment</a:t>
            </a:r>
            <a:endParaRPr dirty="0"/>
          </a:p>
          <a:p>
            <a:pPr marL="609585" indent="-457189" algn="l">
              <a:spcBef>
                <a:spcPts val="0"/>
              </a:spcBef>
              <a:buChar char="-"/>
            </a:pPr>
            <a:r>
              <a:rPr lang="fr" dirty="0"/>
              <a:t>Individual antenna element deployment </a:t>
            </a:r>
            <a:endParaRPr dirty="0"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01" y="1650767"/>
            <a:ext cx="3694356" cy="1915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4101" y="3482134"/>
            <a:ext cx="4276367" cy="266033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7EA6B68-7437-4B0E-9B3A-1CB3FAAED282}"/>
              </a:ext>
            </a:extLst>
          </p:cNvPr>
          <p:cNvSpPr txBox="1">
            <a:spLocks/>
          </p:cNvSpPr>
          <p:nvPr/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II. Link Budget Breakdown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535</Words>
  <Application>Microsoft Office PowerPoint</Application>
  <PresentationFormat>Widescreen</PresentationFormat>
  <Paragraphs>147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Nova</vt:lpstr>
      <vt:lpstr>Arial Nova Light</vt:lpstr>
      <vt:lpstr>Calibri</vt:lpstr>
      <vt:lpstr>Thème Office</vt:lpstr>
      <vt:lpstr>PowerPoint Presentation</vt:lpstr>
      <vt:lpstr>Content</vt:lpstr>
      <vt:lpstr>Frequency Selection</vt:lpstr>
      <vt:lpstr>Link Budget </vt:lpstr>
      <vt:lpstr>Link Budget </vt:lpstr>
      <vt:lpstr>Losses </vt:lpstr>
      <vt:lpstr>Chosen Transceiver </vt:lpstr>
      <vt:lpstr>Modulation and Demodulation Methods</vt:lpstr>
      <vt:lpstr>Chosen Antenna : Spacecraft</vt:lpstr>
      <vt:lpstr>Ground stations Antenna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185</cp:revision>
  <dcterms:created xsi:type="dcterms:W3CDTF">2018-09-16T11:03:03Z</dcterms:created>
  <dcterms:modified xsi:type="dcterms:W3CDTF">2019-05-27T12:09:21Z</dcterms:modified>
</cp:coreProperties>
</file>