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76fd4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76fd4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740697e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740697e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740697e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740697e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740697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740697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740697e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740697e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740697e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740697e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740697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740697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708e6c3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708e6c3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740697e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740697e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91465aa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91465aa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740697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740697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ca" smtClean="0"/>
              <a:pPr algn="r"/>
              <a:t>‹#›</a:t>
            </a:fld>
            <a:endParaRPr lang="ca"/>
          </a:p>
        </p:txBody>
      </p:sp>
    </p:spTree>
    <p:extLst>
      <p:ext uri="{BB962C8B-B14F-4D97-AF65-F5344CB8AC3E}">
        <p14:creationId xmlns:p14="http://schemas.microsoft.com/office/powerpoint/2010/main" val="377384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74754-C9DF-4CE8-A47A-98D6A4008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Attitude </a:t>
            </a:r>
            <a:r>
              <a:rPr lang="fr-FR" dirty="0" err="1"/>
              <a:t>Determination</a:t>
            </a:r>
            <a:r>
              <a:rPr lang="fr-FR" dirty="0"/>
              <a:t> &amp;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55553C-AF22-426F-9FD8-724049784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Daniel Alvarez Cosme</a:t>
            </a:r>
          </a:p>
          <a:p>
            <a:r>
              <a:rPr lang="fr-FR" dirty="0"/>
              <a:t>Cédric Belmant</a:t>
            </a:r>
          </a:p>
          <a:p>
            <a:r>
              <a:rPr lang="fr-FR" dirty="0"/>
              <a:t>Paula Marin Banqué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867E49-45D5-438F-9F6D-9876EB71F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Frames and </a:t>
            </a:r>
            <a:r>
              <a:rPr lang="fr-FR" dirty="0" err="1"/>
              <a:t>Requirements</a:t>
            </a:r>
            <a:endParaRPr lang="fr-FR" dirty="0"/>
          </a:p>
          <a:p>
            <a:r>
              <a:rPr lang="fr-FR" dirty="0"/>
              <a:t>ADCS Architecture</a:t>
            </a:r>
          </a:p>
          <a:p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1026" name="Picture 2" descr="RÃ©sultat de recherche d'images pour &quot;fidget spinner&quot;">
            <a:extLst>
              <a:ext uri="{FF2B5EF4-FFF2-40B4-BE49-F238E27FC236}">
                <a16:creationId xmlns:a16="http://schemas.microsoft.com/office/drawing/2014/main" id="{CA4275EE-354E-4531-8F9A-50A5F359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11" y="887766"/>
            <a:ext cx="2896293" cy="28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C7AA-C3CF-4208-ABF2-09E40ABBF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867" dirty="0">
                <a:latin typeface="Calibri"/>
                <a:cs typeface="Calibri"/>
              </a:rPr>
              <a:t>Future</a:t>
            </a:r>
            <a:r>
              <a:rPr lang="es-ES" dirty="0"/>
              <a:t> </a:t>
            </a:r>
            <a:r>
              <a:rPr lang="es-ES" sz="5867" dirty="0" err="1">
                <a:latin typeface="Calibri"/>
                <a:cs typeface="Calibri"/>
              </a:rPr>
              <a:t>work</a:t>
            </a:r>
            <a:endParaRPr lang="en-GB" sz="5867" dirty="0">
              <a:latin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4D737-E2EA-4A5F-944D-74A2FDC41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019" y="1323224"/>
            <a:ext cx="9437307" cy="334411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GB" b="1" dirty="0"/>
              <a:t>Kalman filter </a:t>
            </a:r>
            <a:r>
              <a:rPr lang="en-GB" dirty="0"/>
              <a:t>implementation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Make sure the </a:t>
            </a:r>
            <a:r>
              <a:rPr lang="en-GB" b="1" dirty="0"/>
              <a:t>noise</a:t>
            </a:r>
            <a:r>
              <a:rPr lang="en-GB" dirty="0"/>
              <a:t> of the components is correct.</a:t>
            </a:r>
          </a:p>
          <a:p>
            <a:pPr marL="4572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Momentum wheel: “</a:t>
            </a:r>
            <a:r>
              <a:rPr lang="en-GB" b="1" dirty="0"/>
              <a:t>mise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vitesse</a:t>
            </a:r>
            <a:r>
              <a:rPr lang="en-GB" dirty="0"/>
              <a:t>” around y-axis </a:t>
            </a:r>
          </a:p>
          <a:p>
            <a:pPr marL="457200" indent="-457200" algn="l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30B64-BD5B-432D-BB8F-8F8F8891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5B8F9-1282-403A-8C88-75C4BA6199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2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2"/>
          <p:cNvGraphicFramePr/>
          <p:nvPr/>
        </p:nvGraphicFramePr>
        <p:xfrm>
          <a:off x="615667" y="2304767"/>
          <a:ext cx="10697667" cy="32060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9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1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Altitude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Aero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Grav grad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Sun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Magn 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350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1.246E-05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3.944E-08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6.175E-09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1.976E-06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400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5.551E-06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3.859E-08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6.178E-09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1.891E-06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450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2.477E-06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3.775E-08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6.18E-09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1.853E-06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500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  1.104E-06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3.693E-08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6.179E-09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1.843E-06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Google Shape;141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BACK-UP SLIDES</a:t>
            </a: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A713AC9-2FE5-4A8D-B935-9640BCBF6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/>
              <a:t>Exterior torques as a function of altitude (Bdot active)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BACK-UP SLIDES</a:t>
            </a: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B987606-D778-42F3-AEC9-3B21365E3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71F7-4DDE-4453-B77A-0D1A566E8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t="4196"/>
          <a:stretch/>
        </p:blipFill>
        <p:spPr>
          <a:xfrm>
            <a:off x="1823752" y="1091567"/>
            <a:ext cx="8546097" cy="362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407" y="3927877"/>
            <a:ext cx="3926253" cy="227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6348500" y="5346000"/>
            <a:ext cx="5059306" cy="61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dirty="0"/>
              <a:t>Nominal power consumption: </a:t>
            </a:r>
            <a:r>
              <a:rPr lang="ca" sz="2400" b="1" dirty="0">
                <a:solidFill>
                  <a:srgbClr val="FF0000"/>
                </a:solidFill>
              </a:rPr>
              <a:t>0.85 W 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dirty="0"/>
              <a:t>BACK-UP SLIDES</a:t>
            </a:r>
            <a:endParaRPr dirty="0"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sz="quarter" idx="13"/>
          </p:nvPr>
        </p:nvSpPr>
        <p:spPr>
          <a:xfrm>
            <a:off x="1906552" y="1066443"/>
            <a:ext cx="6953363" cy="6025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Visibility windows: 14.9% coverage for ~ 100 orbits without MTB</a:t>
            </a:r>
            <a:endParaRPr dirty="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8" y="1596134"/>
            <a:ext cx="11785599" cy="459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44236" y="1019533"/>
            <a:ext cx="6338000" cy="287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Frames and requirements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3AD9E-114F-4331-B146-C16490A27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Frames and </a:t>
            </a:r>
            <a:r>
              <a:rPr lang="fr-FR" dirty="0" err="1"/>
              <a:t>requirements</a:t>
            </a:r>
            <a:endParaRPr lang="fr-FR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03" y="1302834"/>
            <a:ext cx="3020567" cy="17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404" y="1100049"/>
            <a:ext cx="2823833" cy="21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101235" y="3347266"/>
            <a:ext cx="3460081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dirty="0"/>
              <a:t>RSW and J2000 frames</a:t>
            </a:r>
            <a:endParaRPr sz="24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1417320" y="3784270"/>
            <a:ext cx="5732800" cy="1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ca" sz="2000" b="1" dirty="0"/>
              <a:t>Requirements for payload:</a:t>
            </a:r>
            <a:endParaRPr sz="2000" b="1" dirty="0"/>
          </a:p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ca" sz="2000" dirty="0"/>
              <a:t>GNSS:</a:t>
            </a:r>
            <a:r>
              <a:rPr lang="ca" sz="2000" b="1" dirty="0"/>
              <a:t> 54º</a:t>
            </a:r>
            <a:r>
              <a:rPr lang="ca" sz="2000" dirty="0"/>
              <a:t> field of view with respect to zenith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ca" sz="2000" dirty="0"/>
              <a:t>No requirements for Iridium and platform</a:t>
            </a:r>
            <a:endParaRPr sz="20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2922987" y="5345464"/>
            <a:ext cx="8928754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b="1" dirty="0"/>
              <a:t>Key input data for simulations: </a:t>
            </a:r>
            <a:r>
              <a:rPr lang="ca" sz="2400" dirty="0"/>
              <a:t>altitude and inertia</a:t>
            </a:r>
            <a:endParaRPr sz="2400" dirty="0"/>
          </a:p>
        </p:txBody>
      </p:sp>
      <p:sp>
        <p:nvSpPr>
          <p:cNvPr id="61" name="Google Shape;61;p13"/>
          <p:cNvSpPr/>
          <p:nvPr/>
        </p:nvSpPr>
        <p:spPr>
          <a:xfrm>
            <a:off x="7387364" y="4752496"/>
            <a:ext cx="910800" cy="3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3"/>
          <p:cNvSpPr txBox="1"/>
          <p:nvPr/>
        </p:nvSpPr>
        <p:spPr>
          <a:xfrm>
            <a:off x="8298164" y="3891933"/>
            <a:ext cx="3334827" cy="207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000" b="1" dirty="0"/>
              <a:t>Phases:</a:t>
            </a:r>
            <a:endParaRPr sz="2000" b="1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Detumbling</a:t>
            </a:r>
            <a:endParaRPr sz="2000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Mission</a:t>
            </a:r>
            <a:endParaRPr sz="2000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Power collection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523800" y="1515467"/>
            <a:ext cx="4324800" cy="293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 dirty="0"/>
              <a:t>A</a:t>
            </a:r>
            <a:r>
              <a:rPr lang="fr-FR" dirty="0"/>
              <a:t>D</a:t>
            </a:r>
            <a:r>
              <a:rPr lang="ca" dirty="0"/>
              <a:t>CS architecture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790847" y="1712622"/>
            <a:ext cx="3790705" cy="8302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3-axis MEMS Gyroscope </a:t>
            </a:r>
            <a:r>
              <a:rPr lang="ca" sz="1867" b="1" dirty="0"/>
              <a:t>(high freq)</a:t>
            </a:r>
            <a:endParaRPr sz="1867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sz="quarter" idx="13"/>
          </p:nvPr>
        </p:nvSpPr>
        <p:spPr>
          <a:xfrm>
            <a:off x="-92049" y="802256"/>
            <a:ext cx="5451475" cy="3257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3200" u="sng" dirty="0">
                <a:solidFill>
                  <a:srgbClr val="0000FF"/>
                </a:solidFill>
              </a:rPr>
              <a:t>Sensors</a:t>
            </a:r>
            <a:endParaRPr sz="3200" u="sng" dirty="0">
              <a:solidFill>
                <a:srgbClr val="0000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715970" y="3317875"/>
            <a:ext cx="3895725" cy="9636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3-axis Magnetometer    </a:t>
            </a:r>
            <a:r>
              <a:rPr lang="ca" sz="1867" b="1" dirty="0"/>
              <a:t>(low freq)</a:t>
            </a:r>
            <a:endParaRPr sz="1867"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7281863" y="1990725"/>
            <a:ext cx="4910137" cy="10223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ca"/>
              <a:t>Accuracy: medium-low</a:t>
            </a:r>
            <a:endParaRPr/>
          </a:p>
          <a:p>
            <a:pPr>
              <a:lnSpc>
                <a:spcPct val="115000"/>
              </a:lnSpc>
            </a:pPr>
            <a:r>
              <a:rPr lang="ca"/>
              <a:t>Mass and power: low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685827" y="5056507"/>
            <a:ext cx="3895725" cy="10223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2400" b="1" dirty="0">
                <a:solidFill>
                  <a:srgbClr val="000000"/>
                </a:solidFill>
              </a:rPr>
              <a:t>Extended Kalman Filter </a:t>
            </a:r>
            <a:r>
              <a:rPr lang="ca" sz="1800" b="1" dirty="0">
                <a:solidFill>
                  <a:srgbClr val="FF0000"/>
                </a:solidFill>
              </a:rPr>
              <a:t>(Sensor fusion)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376033" y="2712633"/>
            <a:ext cx="575600" cy="582400"/>
          </a:xfrm>
          <a:prstGeom prst="mathPlus">
            <a:avLst>
              <a:gd name="adj1" fmla="val 23520"/>
            </a:avLst>
          </a:prstGeom>
          <a:solidFill>
            <a:srgbClr val="6D9EEB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  <a:highlight>
                <a:srgbClr val="FF9900"/>
              </a:highlight>
            </a:endParaRPr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500987624"/>
              </p:ext>
            </p:extLst>
          </p:nvPr>
        </p:nvGraphicFramePr>
        <p:xfrm>
          <a:off x="5707384" y="3429000"/>
          <a:ext cx="5283567" cy="280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7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MEMS Gyro specs</a:t>
                      </a:r>
                      <a:endParaRPr sz="240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Bias stability (3𝛔) over 24h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 dirty="0"/>
                        <a:t>&lt;5 deg/h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Angular random walk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&lt;0.2 deg/√h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Range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 dirty="0"/>
                        <a:t>Up to 20 deg/s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Google Shape;75;p14"/>
          <p:cNvSpPr/>
          <p:nvPr/>
        </p:nvSpPr>
        <p:spPr>
          <a:xfrm>
            <a:off x="2457833" y="4628667"/>
            <a:ext cx="412000" cy="582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53C5EB-F31A-4FA2-88CD-5F2796537A34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II. ADCS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631200" y="1634933"/>
            <a:ext cx="4809200" cy="201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 dirty="0"/>
              <a:t>A</a:t>
            </a:r>
            <a:r>
              <a:rPr lang="fr-FR" dirty="0"/>
              <a:t>D</a:t>
            </a:r>
            <a:r>
              <a:rPr lang="ca" dirty="0"/>
              <a:t>CS architecture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58664" y="1676208"/>
            <a:ext cx="5252672" cy="669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3-axis Magnetorquer</a:t>
            </a:r>
            <a:endParaRPr sz="1867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sz="quarter" idx="13"/>
          </p:nvPr>
        </p:nvSpPr>
        <p:spPr>
          <a:xfrm>
            <a:off x="187728" y="944323"/>
            <a:ext cx="5451475" cy="6906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3200" u="sng" dirty="0">
                <a:solidFill>
                  <a:srgbClr val="38761D"/>
                </a:solidFill>
              </a:rPr>
              <a:t>Actuators</a:t>
            </a:r>
            <a:endParaRPr sz="3200" u="sng" dirty="0">
              <a:solidFill>
                <a:srgbClr val="38761D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529931" y="2873892"/>
            <a:ext cx="4910138" cy="669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1 Momentum wheel  </a:t>
            </a:r>
            <a:endParaRPr sz="1867" b="1"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6056879" y="689847"/>
            <a:ext cx="6382404" cy="62686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ca" dirty="0"/>
              <a:t>MTB: 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ca" dirty="0"/>
              <a:t>Detumbling (Bdot) and wheel dampening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2133"/>
              </a:spcBef>
              <a:buNone/>
            </a:pPr>
            <a:endParaRPr dirty="0"/>
          </a:p>
          <a:p>
            <a:pPr marL="0" indent="0">
              <a:lnSpc>
                <a:spcPct val="150000"/>
              </a:lnSpc>
              <a:spcBef>
                <a:spcPts val="2133"/>
              </a:spcBef>
              <a:buNone/>
            </a:pPr>
            <a:endParaRPr sz="800" dirty="0"/>
          </a:p>
          <a:p>
            <a:pPr>
              <a:lnSpc>
                <a:spcPct val="150000"/>
              </a:lnSpc>
              <a:spcBef>
                <a:spcPts val="2133"/>
              </a:spcBef>
            </a:pPr>
            <a:r>
              <a:rPr lang="ca" dirty="0"/>
              <a:t>Momentum wheel: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ca" dirty="0"/>
              <a:t>Spin stabilization around pitch axis</a:t>
            </a:r>
            <a:endParaRPr dirty="0"/>
          </a:p>
          <a:p>
            <a:pPr>
              <a:lnSpc>
                <a:spcPct val="150000"/>
              </a:lnSpc>
            </a:pPr>
            <a:r>
              <a:rPr lang="ca" dirty="0"/>
              <a:t>Gravity gradient torque: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ca" dirty="0"/>
              <a:t>I</a:t>
            </a:r>
            <a:r>
              <a:rPr lang="ca" sz="1333" dirty="0"/>
              <a:t>yy</a:t>
            </a:r>
            <a:r>
              <a:rPr lang="ca" dirty="0"/>
              <a:t> (pitch) &gt; I</a:t>
            </a:r>
            <a:r>
              <a:rPr lang="ca" sz="1333" dirty="0"/>
              <a:t>xx</a:t>
            </a:r>
            <a:r>
              <a:rPr lang="ca" dirty="0"/>
              <a:t> (roll)  &gt; I</a:t>
            </a:r>
            <a:r>
              <a:rPr lang="ca" sz="1333" dirty="0"/>
              <a:t>zz</a:t>
            </a:r>
            <a:r>
              <a:rPr lang="ca" dirty="0"/>
              <a:t> (yaw)</a:t>
            </a:r>
            <a:endParaRPr dirty="0"/>
          </a:p>
        </p:txBody>
      </p:sp>
      <p:sp>
        <p:nvSpPr>
          <p:cNvPr id="86" name="Google Shape;86;p15"/>
          <p:cNvSpPr/>
          <p:nvPr/>
        </p:nvSpPr>
        <p:spPr>
          <a:xfrm>
            <a:off x="2697200" y="2448967"/>
            <a:ext cx="575600" cy="582400"/>
          </a:xfrm>
          <a:prstGeom prst="mathPlus">
            <a:avLst>
              <a:gd name="adj1" fmla="val 2352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  <a:highlight>
                <a:srgbClr val="FF9900"/>
              </a:highlight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t="5986" b="7132"/>
          <a:stretch/>
        </p:blipFill>
        <p:spPr>
          <a:xfrm>
            <a:off x="7859994" y="2346133"/>
            <a:ext cx="2776175" cy="108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004" y="3747767"/>
            <a:ext cx="2816754" cy="24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2BE651-5161-4F24-BAC1-CF507F4B3247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II. ADCS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800" y="2874334"/>
            <a:ext cx="5712533" cy="1771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Results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2797763" y="5252036"/>
            <a:ext cx="6408381" cy="5803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1867" i="1" dirty="0"/>
              <a:t>Calculation of aerodynamic and gravity gradient torques</a:t>
            </a:r>
            <a:endParaRPr sz="1867" i="1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sz="quarter" idx="13"/>
          </p:nvPr>
        </p:nvSpPr>
        <p:spPr>
          <a:xfrm>
            <a:off x="2590132" y="939115"/>
            <a:ext cx="5451475" cy="5803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2400" dirty="0"/>
              <a:t>Exterior torques</a:t>
            </a:r>
            <a:endParaRPr sz="2400" dirty="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68" y="2419151"/>
            <a:ext cx="5081001" cy="26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45884F-C728-4559-884B-DE1735950893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III. </a:t>
            </a:r>
            <a:r>
              <a:rPr lang="fr-FR" dirty="0" err="1"/>
              <a:t>Results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Results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sz="quarter" idx="13"/>
          </p:nvPr>
        </p:nvSpPr>
        <p:spPr>
          <a:xfrm>
            <a:off x="683581" y="769033"/>
            <a:ext cx="7918881" cy="5168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Exterior torques with MTB Bdot: aerodynamic </a:t>
            </a:r>
            <a:r>
              <a:rPr lang="fr-FR" dirty="0"/>
              <a:t>torque </a:t>
            </a:r>
            <a:r>
              <a:rPr lang="fr-FR" dirty="0" err="1"/>
              <a:t>is</a:t>
            </a:r>
            <a:r>
              <a:rPr lang="fr-FR" dirty="0"/>
              <a:t> comparable to </a:t>
            </a:r>
            <a:r>
              <a:rPr lang="ca" dirty="0"/>
              <a:t>magnetic</a:t>
            </a:r>
            <a:r>
              <a:rPr lang="fr-FR" dirty="0"/>
              <a:t> torque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AC175-CA66-4973-9DEC-06349940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75" y="1507816"/>
            <a:ext cx="9111449" cy="4270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ED853-E492-4B7A-B02F-8B66B39ADE10}"/>
              </a:ext>
            </a:extLst>
          </p:cNvPr>
          <p:cNvSpPr txBox="1"/>
          <p:nvPr/>
        </p:nvSpPr>
        <p:spPr>
          <a:xfrm>
            <a:off x="2466455" y="5841654"/>
            <a:ext cx="698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Bdot</a:t>
            </a:r>
            <a:r>
              <a:rPr lang="fr-FR" dirty="0"/>
              <a:t> control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initial </a:t>
            </a:r>
            <a:r>
              <a:rPr lang="fr-FR" dirty="0" err="1"/>
              <a:t>angular</a:t>
            </a:r>
            <a:r>
              <a:rPr lang="fr-FR" dirty="0"/>
              <a:t> speed (0.03°/s)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BE163-879E-483D-BEB4-047C48AC9503}"/>
              </a:ext>
            </a:extLst>
          </p:cNvPr>
          <p:cNvSpPr/>
          <p:nvPr/>
        </p:nvSpPr>
        <p:spPr>
          <a:xfrm>
            <a:off x="8858437" y="1628947"/>
            <a:ext cx="1651247" cy="104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D1AB6B-A130-465C-86C8-A25CAC452941}"/>
              </a:ext>
            </a:extLst>
          </p:cNvPr>
          <p:cNvGrpSpPr/>
          <p:nvPr/>
        </p:nvGrpSpPr>
        <p:grpSpPr>
          <a:xfrm>
            <a:off x="9015273" y="1680155"/>
            <a:ext cx="1636451" cy="744627"/>
            <a:chOff x="11316415" y="1636996"/>
            <a:chExt cx="998873" cy="74462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8ED13B-1CE5-4C10-ABE9-EB92D42488CD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415" y="1784412"/>
              <a:ext cx="1890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E7FC74-D11A-481F-9395-94D4E2E8153B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415" y="1936812"/>
              <a:ext cx="1890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EDED9E-1728-4DEE-9C50-329590E6181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415" y="2089212"/>
              <a:ext cx="189044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3127ED-2660-473A-93ED-B19B3EF1BD8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415" y="2241612"/>
              <a:ext cx="189044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3BF25-9B06-4842-8C05-2EB471FE0FD9}"/>
                </a:ext>
              </a:extLst>
            </p:cNvPr>
            <p:cNvSpPr txBox="1"/>
            <p:nvPr/>
          </p:nvSpPr>
          <p:spPr>
            <a:xfrm>
              <a:off x="11516297" y="1636996"/>
              <a:ext cx="798991" cy="74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fr-FR" sz="8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Sun Torque</a:t>
              </a:r>
            </a:p>
            <a:p>
              <a:pPr>
                <a:lnSpc>
                  <a:spcPts val="1300"/>
                </a:lnSpc>
              </a:pPr>
              <a:r>
                <a:rPr lang="fr-FR" sz="800" dirty="0">
                  <a:solidFill>
                    <a:srgbClr val="FF0000"/>
                  </a:solidFill>
                </a:rPr>
                <a:t>Gravity Gradient Torque</a:t>
              </a:r>
            </a:p>
            <a:p>
              <a:pPr>
                <a:lnSpc>
                  <a:spcPts val="1300"/>
                </a:lnSpc>
              </a:pPr>
              <a:r>
                <a:rPr lang="fr-FR" sz="800" dirty="0" err="1">
                  <a:solidFill>
                    <a:srgbClr val="FFFF00"/>
                  </a:solidFill>
                </a:rPr>
                <a:t>Aerodynamic</a:t>
              </a:r>
              <a:r>
                <a:rPr lang="fr-FR" sz="800" dirty="0">
                  <a:solidFill>
                    <a:srgbClr val="FFFF00"/>
                  </a:solidFill>
                </a:rPr>
                <a:t> Torque</a:t>
              </a:r>
            </a:p>
            <a:p>
              <a:pPr>
                <a:lnSpc>
                  <a:spcPts val="1300"/>
                </a:lnSpc>
              </a:pPr>
              <a:r>
                <a:rPr lang="fr-FR" sz="800" dirty="0">
                  <a:solidFill>
                    <a:srgbClr val="92D050"/>
                  </a:solidFill>
                </a:rPr>
                <a:t>Magnetic Torque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4E60C5D-0988-4868-950F-E5FBD397863F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III. </a:t>
            </a:r>
            <a:r>
              <a:rPr lang="fr-FR" dirty="0" err="1"/>
              <a:t>Results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Results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sz="quarter" idx="13"/>
          </p:nvPr>
        </p:nvSpPr>
        <p:spPr>
          <a:xfrm>
            <a:off x="1647100" y="869047"/>
            <a:ext cx="6600255" cy="8157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Detumbling: 20°/s on all axes, rotation speed &lt; 5°/s after 10 000s</a:t>
            </a:r>
            <a:endParaRPr dirty="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40" y="1788965"/>
            <a:ext cx="8771233" cy="4334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cxnSpLocks/>
          </p:cNvCxnSpPr>
          <p:nvPr/>
        </p:nvCxnSpPr>
        <p:spPr>
          <a:xfrm>
            <a:off x="1943340" y="4223094"/>
            <a:ext cx="8305319" cy="0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>
            <a:cxnSpLocks/>
          </p:cNvCxnSpPr>
          <p:nvPr/>
        </p:nvCxnSpPr>
        <p:spPr>
          <a:xfrm flipV="1">
            <a:off x="10380340" y="1864308"/>
            <a:ext cx="0" cy="419674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8859314" y="2280860"/>
            <a:ext cx="1686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dirty="0">
                <a:solidFill>
                  <a:srgbClr val="FF0000"/>
                </a:solidFill>
              </a:rPr>
              <a:t>10 000s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859314" y="4540267"/>
            <a:ext cx="1686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dirty="0">
                <a:solidFill>
                  <a:srgbClr val="00FFFF"/>
                </a:solidFill>
              </a:rPr>
              <a:t>5°/s</a:t>
            </a:r>
            <a:endParaRPr sz="2400" dirty="0">
              <a:solidFill>
                <a:srgbClr val="00FFFF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873697-7A87-422B-8628-744A79FF5523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III. </a:t>
            </a:r>
            <a:r>
              <a:rPr lang="fr-FR" dirty="0" err="1"/>
              <a:t>Results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Results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sz="quarter" idx="13"/>
          </p:nvPr>
        </p:nvSpPr>
        <p:spPr>
          <a:xfrm>
            <a:off x="1356012" y="979967"/>
            <a:ext cx="7326224" cy="6021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Visibility windows: 17.9% coverage for ~ 100 orbits with MTB Bdot</a:t>
            </a:r>
            <a:endParaRPr dirty="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t="8517"/>
          <a:stretch/>
        </p:blipFill>
        <p:spPr>
          <a:xfrm>
            <a:off x="406227" y="1482099"/>
            <a:ext cx="10972300" cy="46750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4DF092-4897-4F3B-B737-B64A4CC3A323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III. </a:t>
            </a:r>
            <a:r>
              <a:rPr lang="fr-FR" dirty="0" err="1"/>
              <a:t>Results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5867" dirty="0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sz="quarter" idx="13"/>
          </p:nvPr>
        </p:nvSpPr>
        <p:spPr>
          <a:xfrm>
            <a:off x="619290" y="1313123"/>
            <a:ext cx="11383319" cy="45195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ca" sz="3200" dirty="0">
                <a:solidFill>
                  <a:schemeClr val="dk1"/>
                </a:solidFill>
              </a:rPr>
              <a:t>•</a:t>
            </a:r>
            <a:r>
              <a:rPr lang="c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model: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None/>
            </a:pPr>
            <a:r>
              <a:rPr lang="ca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Attitude Determination:</a:t>
            </a:r>
          </a:p>
          <a:p>
            <a:pPr marL="1028700" lvl="1" indent="-342900">
              <a:spcBef>
                <a:spcPts val="5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ca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Gyroscope (very small, and small consumption)</a:t>
            </a:r>
          </a:p>
          <a:p>
            <a:pPr marL="1028700" lvl="1" indent="-342900">
              <a:spcBef>
                <a:spcPts val="5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ca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Magnetometer (in Magnetorquer)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None/>
            </a:pPr>
            <a:endParaRPr sz="2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None/>
            </a:pPr>
            <a:r>
              <a:rPr lang="ca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Attitude Control:</a:t>
            </a:r>
            <a:endParaRPr sz="2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lvl="1" indent="-342900">
              <a:spcBef>
                <a:spcPts val="5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ca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Magnetorquer (for detumbling and reaching low angular rates)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067"/>
              </a:spcBef>
              <a:buClr>
                <a:schemeClr val="dk1"/>
              </a:buClr>
              <a:buSzPts val="1100"/>
              <a:buNone/>
            </a:pPr>
            <a:r>
              <a:rPr lang="ca" sz="3200" dirty="0">
                <a:solidFill>
                  <a:schemeClr val="dk1"/>
                </a:solidFill>
              </a:rPr>
              <a:t>•</a:t>
            </a:r>
            <a:r>
              <a:rPr lang="c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Detumbling mode:</a:t>
            </a:r>
          </a:p>
          <a:p>
            <a:pPr marL="0" indent="0">
              <a:spcBef>
                <a:spcPts val="1067"/>
              </a:spcBef>
              <a:buClr>
                <a:schemeClr val="dk1"/>
              </a:buClr>
              <a:buSzPts val="1100"/>
              <a:buNone/>
            </a:pPr>
            <a:r>
              <a:rPr lang="ca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should be able to point the zenith (+/- 54 degrees) for </a:t>
            </a:r>
            <a:r>
              <a:rPr lang="fr-FR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ca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15% of orbit time</a:t>
            </a:r>
            <a:endParaRPr sz="2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425</Words>
  <Application>Microsoft Office PowerPoint</Application>
  <PresentationFormat>Widescreen</PresentationFormat>
  <Paragraphs>113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Arial Nova Light</vt:lpstr>
      <vt:lpstr>Calibri</vt:lpstr>
      <vt:lpstr>Calibri Light</vt:lpstr>
      <vt:lpstr>Thème Office</vt:lpstr>
      <vt:lpstr>PowerPoint Presentation</vt:lpstr>
      <vt:lpstr>Frames and requirements</vt:lpstr>
      <vt:lpstr>ADCS architecture</vt:lpstr>
      <vt:lpstr>ADCS architecture</vt:lpstr>
      <vt:lpstr>Results</vt:lpstr>
      <vt:lpstr>Results</vt:lpstr>
      <vt:lpstr>Results</vt:lpstr>
      <vt:lpstr>Results</vt:lpstr>
      <vt:lpstr>Conclusions</vt:lpstr>
      <vt:lpstr>Future work</vt:lpstr>
      <vt:lpstr>BACK-UP SLIDES</vt:lpstr>
      <vt:lpstr>BACK-UP SLIDES</vt:lpstr>
      <vt:lpstr>BACK-UP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Daniel Alvarez Cosme</cp:lastModifiedBy>
  <cp:revision>211</cp:revision>
  <dcterms:created xsi:type="dcterms:W3CDTF">2018-09-16T11:03:03Z</dcterms:created>
  <dcterms:modified xsi:type="dcterms:W3CDTF">2019-05-28T14:58:00Z</dcterms:modified>
</cp:coreProperties>
</file>