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1" r:id="rId4"/>
    <p:sldId id="353" r:id="rId5"/>
    <p:sldId id="354" r:id="rId6"/>
    <p:sldId id="270" r:id="rId7"/>
    <p:sldId id="271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3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5F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AB45EF-6A17-458B-91BF-270D9BA6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426" y="246028"/>
            <a:ext cx="3563526" cy="35328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2FE91DC-7E30-4A05-8DEE-463F1BA223D5}" type="datetime4">
              <a:rPr lang="fr-FR" smtClean="0"/>
              <a:t>19 septembre 2018</a:t>
            </a:fld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484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00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2166" y="3071116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 err="1">
                <a:solidFill>
                  <a:schemeClr val="tx1"/>
                </a:solidFill>
              </a:rPr>
              <a:t>Sujet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748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Projet TOLOSAT</a:t>
            </a:r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FBE6BD17-050F-48B7-A8AC-5273B144D4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17484" y="4617050"/>
            <a:ext cx="1689479" cy="16369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présentateurs</a:t>
            </a:r>
            <a:endParaRPr lang="en-US" dirty="0"/>
          </a:p>
        </p:txBody>
      </p:sp>
      <p:sp>
        <p:nvSpPr>
          <p:cNvPr id="26" name="Espace réservé du texte 24">
            <a:extLst>
              <a:ext uri="{FF2B5EF4-FFF2-40B4-BE49-F238E27FC236}">
                <a16:creationId xmlns:a16="http://schemas.microsoft.com/office/drawing/2014/main" id="{3A5F416F-C588-4D52-87A4-E5A88E5BA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1842" y="5211731"/>
            <a:ext cx="499168" cy="388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8883603" y="-43826"/>
            <a:ext cx="3120669" cy="1273120"/>
            <a:chOff x="9071331" y="-43826"/>
            <a:chExt cx="3120669" cy="1273120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Image 9" descr="Une image contenant extérieur&#10;&#10;Description générée avec un niveau de confiance très élevé">
              <a:extLst>
                <a:ext uri="{FF2B5EF4-FFF2-40B4-BE49-F238E27FC236}">
                  <a16:creationId xmlns:a16="http://schemas.microsoft.com/office/drawing/2014/main" id="{07AAA60E-900F-4F20-9E65-8A59BFA71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4051" y="-43826"/>
              <a:ext cx="971965" cy="917535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F2F3C16-DF90-49D6-830D-835720DB33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416" y="-40229"/>
              <a:ext cx="921108" cy="921108"/>
            </a:xfrm>
            <a:prstGeom prst="rect">
              <a:avLst/>
            </a:prstGeom>
          </p:spPr>
        </p:pic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9071331" y="873710"/>
              <a:ext cx="241591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FEBEF4-66BD-447C-ADB2-5043A8CA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54DF3A13-8626-46C7-AE3E-5E352A8FDA7F}" type="datetime4">
              <a:rPr lang="fr-FR" smtClean="0"/>
              <a:pPr/>
              <a:t>19 septembre 2018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031BC2-2D91-49EA-9603-2CA0AF8C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/>
              <a:t>Récap Tolosat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3" name="Image 7">
            <a:extLst>
              <a:ext uri="{FF2B5EF4-FFF2-40B4-BE49-F238E27FC236}">
                <a16:creationId xmlns:a16="http://schemas.microsoft.com/office/drawing/2014/main" id="{91EA1F33-0F81-4D5B-9977-AB7BD7AC9778}"/>
              </a:ext>
            </a:extLst>
          </p:cNvPr>
          <p:cNvPicPr/>
          <p:nvPr userDrawn="1"/>
        </p:nvPicPr>
        <p:blipFill>
          <a:blip r:embed="rId4"/>
          <a:srcRect l="65514" t="42371" r="25725" b="38278"/>
          <a:stretch/>
        </p:blipFill>
        <p:spPr>
          <a:xfrm>
            <a:off x="11213750" y="6327842"/>
            <a:ext cx="411840" cy="512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D8B363B-8D3A-4DE6-80BC-06B9FC9E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695" y="1294218"/>
            <a:ext cx="6824609" cy="1325563"/>
          </a:xfrm>
        </p:spPr>
        <p:txBody>
          <a:bodyPr/>
          <a:lstStyle/>
          <a:p>
            <a:pPr algn="ctr"/>
            <a:r>
              <a:rPr lang="fr-FR" dirty="0"/>
              <a:t>Réunion de rentrée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97CC9F-5484-414E-91CE-D9D1CB0ED46C}"/>
              </a:ext>
            </a:extLst>
          </p:cNvPr>
          <p:cNvSpPr txBox="1"/>
          <p:nvPr/>
        </p:nvSpPr>
        <p:spPr>
          <a:xfrm>
            <a:off x="109728" y="79248"/>
            <a:ext cx="3618089" cy="65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BDC1CA-07CF-4619-9111-57D3E4C545E5}"/>
              </a:ext>
            </a:extLst>
          </p:cNvPr>
          <p:cNvSpPr txBox="1"/>
          <p:nvPr/>
        </p:nvSpPr>
        <p:spPr>
          <a:xfrm>
            <a:off x="325315" y="223766"/>
            <a:ext cx="323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Nova Light" panose="020B0304020202020204" pitchFamily="34" charset="0"/>
              </a:rPr>
              <a:t>20 septembre 2018</a:t>
            </a:r>
          </a:p>
        </p:txBody>
      </p:sp>
      <p:pic>
        <p:nvPicPr>
          <p:cNvPr id="7" name="Image 6" descr="Une image contenant satellite,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E36CAD69-B3FA-4EFD-B6E0-CC6E3258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3" y="2299197"/>
            <a:ext cx="5638336" cy="31715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Image 8" descr="Une image contenant transport, satellite&#10;&#10;Description générée avec un niveau de confiance très élevé">
            <a:extLst>
              <a:ext uri="{FF2B5EF4-FFF2-40B4-BE49-F238E27FC236}">
                <a16:creationId xmlns:a16="http://schemas.microsoft.com/office/drawing/2014/main" id="{2BAF8B72-54F9-4830-BA66-006AE1B2C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25" y="2580845"/>
            <a:ext cx="6099162" cy="31715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26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EFCB9204-1784-494C-8CE6-844421C9C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288" y="136525"/>
            <a:ext cx="9144000" cy="6264895"/>
          </a:xfrm>
        </p:spPr>
        <p:txBody>
          <a:bodyPr/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Retours sur l’année précédente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Objectifs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Recrutement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Organisation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Financement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Formation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Divers</a:t>
            </a:r>
          </a:p>
          <a:p>
            <a:pPr marL="514350" indent="-514350" algn="l">
              <a:buFont typeface="+mj-lt"/>
              <a:buAutoNum type="romanUcPeriod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503B1-5782-4808-AC85-2B00B8D5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3FC38F-914F-4C26-9E6B-E6B67F0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BC5-F2FC-476E-B41F-A350418B6120}" type="datetime4">
              <a:rPr lang="fr-FR" smtClean="0"/>
              <a:t>19 septembre 2018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FFE05B-59DE-42FD-A710-D8D32717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Récap</a:t>
            </a:r>
            <a:r>
              <a:rPr lang="en-US" dirty="0"/>
              <a:t> Tolosat</a:t>
            </a:r>
          </a:p>
        </p:txBody>
      </p:sp>
    </p:spTree>
    <p:extLst>
      <p:ext uri="{BB962C8B-B14F-4D97-AF65-F5344CB8AC3E}">
        <p14:creationId xmlns:p14="http://schemas.microsoft.com/office/powerpoint/2010/main" val="425495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EFCB9204-1784-494C-8CE6-844421C9C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288" y="136525"/>
            <a:ext cx="9144000" cy="6264895"/>
          </a:xfrm>
        </p:spPr>
        <p:txBody>
          <a:bodyPr/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Retours sur l’année précédente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Objectifs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Recrutement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Organisation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Financement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Formation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Divers</a:t>
            </a:r>
          </a:p>
          <a:p>
            <a:pPr marL="514350" indent="-514350" algn="l">
              <a:buFont typeface="+mj-lt"/>
              <a:buAutoNum type="romanUcPeriod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503B1-5782-4808-AC85-2B00B8D5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3FC38F-914F-4C26-9E6B-E6B67F0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BC5-F2FC-476E-B41F-A350418B6120}" type="datetime4">
              <a:rPr lang="fr-FR" smtClean="0"/>
              <a:t>19 septembre 2018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FFE05B-59DE-42FD-A710-D8D32717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Récap</a:t>
            </a:r>
            <a:r>
              <a:rPr lang="en-US" dirty="0"/>
              <a:t> Tolosat</a:t>
            </a:r>
          </a:p>
        </p:txBody>
      </p:sp>
    </p:spTree>
    <p:extLst>
      <p:ext uri="{BB962C8B-B14F-4D97-AF65-F5344CB8AC3E}">
        <p14:creationId xmlns:p14="http://schemas.microsoft.com/office/powerpoint/2010/main" val="281770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EFCB9204-1784-494C-8CE6-844421C9C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288" y="136525"/>
            <a:ext cx="9144000" cy="6264895"/>
          </a:xfrm>
        </p:spPr>
        <p:txBody>
          <a:bodyPr/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Retours sur l’année précédente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Objectifs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Recrutement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Organisation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Financement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Formation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Divers</a:t>
            </a:r>
          </a:p>
          <a:p>
            <a:pPr marL="514350" indent="-514350" algn="l">
              <a:buFont typeface="+mj-lt"/>
              <a:buAutoNum type="romanUcPeriod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503B1-5782-4808-AC85-2B00B8D5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3FC38F-914F-4C26-9E6B-E6B67F0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BC5-F2FC-476E-B41F-A350418B6120}" type="datetime4">
              <a:rPr lang="fr-FR" smtClean="0"/>
              <a:t>19 septembre 2018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FFE05B-59DE-42FD-A710-D8D32717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Récap</a:t>
            </a:r>
            <a:r>
              <a:rPr lang="en-US" dirty="0"/>
              <a:t> Tolosat</a:t>
            </a:r>
          </a:p>
        </p:txBody>
      </p:sp>
    </p:spTree>
    <p:extLst>
      <p:ext uri="{BB962C8B-B14F-4D97-AF65-F5344CB8AC3E}">
        <p14:creationId xmlns:p14="http://schemas.microsoft.com/office/powerpoint/2010/main" val="217872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EFCB9204-1784-494C-8CE6-844421C9C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288" y="136525"/>
            <a:ext cx="9144000" cy="6264895"/>
          </a:xfrm>
        </p:spPr>
        <p:txBody>
          <a:bodyPr/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Retours sur l’année précédente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Objectifs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Recrutement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Organisation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Financement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Formation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Divers</a:t>
            </a:r>
          </a:p>
          <a:p>
            <a:pPr marL="514350" indent="-514350" algn="l">
              <a:buFont typeface="+mj-lt"/>
              <a:buAutoNum type="romanUcPeriod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503B1-5782-4808-AC85-2B00B8D5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3FC38F-914F-4C26-9E6B-E6B67F0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BC5-F2FC-476E-B41F-A350418B6120}" type="datetime4">
              <a:rPr lang="fr-FR" smtClean="0"/>
              <a:t>19 septembre 2018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FFE05B-59DE-42FD-A710-D8D32717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Récap</a:t>
            </a:r>
            <a:r>
              <a:rPr lang="en-US" dirty="0"/>
              <a:t> Tolosat</a:t>
            </a:r>
          </a:p>
        </p:txBody>
      </p:sp>
    </p:spTree>
    <p:extLst>
      <p:ext uri="{BB962C8B-B14F-4D97-AF65-F5344CB8AC3E}">
        <p14:creationId xmlns:p14="http://schemas.microsoft.com/office/powerpoint/2010/main" val="220885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EFCB9204-1784-494C-8CE6-844421C9C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288" y="136525"/>
            <a:ext cx="9144000" cy="6264895"/>
          </a:xfrm>
        </p:spPr>
        <p:txBody>
          <a:bodyPr/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Retours sur l’année précédente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Objectifs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Recrutement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Organisation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Financement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Formation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Divers</a:t>
            </a:r>
          </a:p>
          <a:p>
            <a:pPr marL="514350" indent="-514350" algn="l">
              <a:buFont typeface="+mj-lt"/>
              <a:buAutoNum type="romanUcPeriod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503B1-5782-4808-AC85-2B00B8D5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3FC38F-914F-4C26-9E6B-E6B67F0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BC5-F2FC-476E-B41F-A350418B6120}" type="datetime4">
              <a:rPr lang="fr-FR" smtClean="0"/>
              <a:t>19 septembre 2018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FFE05B-59DE-42FD-A710-D8D32717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Récap</a:t>
            </a:r>
            <a:r>
              <a:rPr lang="en-US" dirty="0"/>
              <a:t> Tolosat</a:t>
            </a:r>
          </a:p>
        </p:txBody>
      </p:sp>
    </p:spTree>
    <p:extLst>
      <p:ext uri="{BB962C8B-B14F-4D97-AF65-F5344CB8AC3E}">
        <p14:creationId xmlns:p14="http://schemas.microsoft.com/office/powerpoint/2010/main" val="337407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61F81-FFA0-40FF-A05D-CFB66281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746" y="2299800"/>
            <a:ext cx="8494508" cy="1129200"/>
          </a:xfrm>
        </p:spPr>
        <p:txBody>
          <a:bodyPr/>
          <a:lstStyle/>
          <a:p>
            <a:r>
              <a:rPr lang="fr-FR" dirty="0"/>
              <a:t>Merci de votre attention !!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72244-5658-4309-9193-6FB0A4C0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3A13-8626-46C7-AE3E-5E352A8FDA7F}" type="datetime4">
              <a:rPr lang="fr-FR" smtClean="0"/>
              <a:pPr/>
              <a:t>19 septembre 2018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7FC85B-F462-4D3F-B257-52ED0F1D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Récap Tolosat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68FE9-C43E-48C2-9420-61146C3D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Image 6" descr="Une image contenant nature, ciel, extérieur&#10;&#10;Description générée avec un niveau de confiance élevé">
            <a:extLst>
              <a:ext uri="{FF2B5EF4-FFF2-40B4-BE49-F238E27FC236}">
                <a16:creationId xmlns:a16="http://schemas.microsoft.com/office/drawing/2014/main" id="{2128CD1B-99AC-4708-8822-AABA8B39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C253120-10DE-49F2-8B4A-7AD918C7C2D5}"/>
              </a:ext>
            </a:extLst>
          </p:cNvPr>
          <p:cNvSpPr txBox="1"/>
          <p:nvPr/>
        </p:nvSpPr>
        <p:spPr>
          <a:xfrm>
            <a:off x="7173178" y="136525"/>
            <a:ext cx="4906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La séance est levée !</a:t>
            </a:r>
            <a:endParaRPr lang="en-US" sz="4000" dirty="0">
              <a:solidFill>
                <a:schemeClr val="bg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7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3358E33-DFF8-446D-A102-EC31A7BAD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EFCB9204-1784-494C-8CE6-844421C9C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3312" y="1429751"/>
            <a:ext cx="9144000" cy="4623577"/>
          </a:xfrm>
        </p:spPr>
        <p:txBody>
          <a:bodyPr/>
          <a:lstStyle/>
          <a:p>
            <a:pPr algn="l"/>
            <a:r>
              <a:rPr lang="fr-FR" dirty="0"/>
              <a:t>I.   Récapitulatif rapide</a:t>
            </a:r>
          </a:p>
          <a:p>
            <a:pPr marL="514350" indent="-514350" algn="l">
              <a:buFont typeface="+mj-lt"/>
              <a:buAutoNum type="romanUcPeriod"/>
            </a:pPr>
            <a:endParaRPr lang="fr-FR" dirty="0"/>
          </a:p>
          <a:p>
            <a:pPr marL="514350" indent="-514350" algn="l">
              <a:buFont typeface="+mj-lt"/>
              <a:buAutoNum type="romanUcPeriod"/>
            </a:pPr>
            <a:endParaRPr lang="fr-FR" dirty="0"/>
          </a:p>
          <a:p>
            <a:pPr marL="514350" indent="-514350" algn="l">
              <a:buAutoNum type="romanUcPeriod" startAt="2"/>
            </a:pPr>
            <a:r>
              <a:rPr lang="fr-FR" dirty="0"/>
              <a:t>Débats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1800" dirty="0"/>
              <a:t>Retours sur l’année précédente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1800" dirty="0"/>
              <a:t>Objectifs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1800" dirty="0"/>
              <a:t>Recrutement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1800" dirty="0"/>
              <a:t>Organisation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1800" dirty="0"/>
              <a:t>Financement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1800" dirty="0"/>
              <a:t>Formation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1800" dirty="0"/>
              <a:t>Divers</a:t>
            </a:r>
          </a:p>
          <a:p>
            <a:pPr marL="514350" indent="-514350" algn="l">
              <a:buFont typeface="+mj-lt"/>
              <a:buAutoNum type="romanUcPeriod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503B1-5782-4808-AC85-2B00B8D5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3FC38F-914F-4C26-9E6B-E6B67F0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BC5-F2FC-476E-B41F-A350418B6120}" type="datetime4">
              <a:rPr lang="fr-FR" smtClean="0"/>
              <a:t>19 septembre 2018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FFE05B-59DE-42FD-A710-D8D32717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Récap</a:t>
            </a:r>
            <a:r>
              <a:rPr lang="en-US" dirty="0"/>
              <a:t> Tolosat</a:t>
            </a:r>
          </a:p>
        </p:txBody>
      </p:sp>
    </p:spTree>
    <p:extLst>
      <p:ext uri="{BB962C8B-B14F-4D97-AF65-F5344CB8AC3E}">
        <p14:creationId xmlns:p14="http://schemas.microsoft.com/office/powerpoint/2010/main" val="289795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A6D54-5739-4CE8-B343-493C501A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Tolosat jusqu’à aujourd’hui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D9C7C-4339-4DC7-9131-802C6EF1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E493-6ACC-4478-9CBB-C82023AA3538}" type="datetime4">
              <a:rPr lang="fr-FR" smtClean="0"/>
              <a:t>19 septembre 2018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EAA52-DEDF-4A17-9193-8F358F1A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Récap Tolosat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96B81-063F-42A9-A0FE-2A0DBCAB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5F43097-977E-4520-8CA3-736ECA4E9B13}"/>
              </a:ext>
            </a:extLst>
          </p:cNvPr>
          <p:cNvSpPr txBox="1">
            <a:spLocks/>
          </p:cNvSpPr>
          <p:nvPr/>
        </p:nvSpPr>
        <p:spPr>
          <a:xfrm>
            <a:off x="0" y="5937407"/>
            <a:ext cx="3179929" cy="464013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Nova Light" panose="020B0304020202020204" pitchFamily="34" charset="0"/>
                <a:ea typeface="+mj-ea"/>
                <a:cs typeface="Arial Nova Light" panose="020B0304020202020204" pitchFamily="34" charset="0"/>
              </a:defRPr>
            </a:lvl1pPr>
          </a:lstStyle>
          <a:p>
            <a:pPr algn="l"/>
            <a:r>
              <a:rPr lang="fr-FR" sz="1200" dirty="0"/>
              <a:t>I. Récapitulatif rapide</a:t>
            </a:r>
            <a:endParaRPr lang="en-US" sz="1200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4D4D123-1373-4653-A3A8-DA28A0F7EDAB}"/>
              </a:ext>
            </a:extLst>
          </p:cNvPr>
          <p:cNvGrpSpPr/>
          <p:nvPr/>
        </p:nvGrpSpPr>
        <p:grpSpPr>
          <a:xfrm>
            <a:off x="1264393" y="2662419"/>
            <a:ext cx="3125568" cy="2481915"/>
            <a:chOff x="1106609" y="2094301"/>
            <a:chExt cx="2802200" cy="2225139"/>
          </a:xfrm>
        </p:grpSpPr>
        <p:pic>
          <p:nvPicPr>
            <p:cNvPr id="9" name="Image 8" descr="Une image contenant extérieur&#10;&#10;Description générée avec un niveau de confiance très élevé">
              <a:extLst>
                <a:ext uri="{FF2B5EF4-FFF2-40B4-BE49-F238E27FC236}">
                  <a16:creationId xmlns:a16="http://schemas.microsoft.com/office/drawing/2014/main" id="{767A728E-C13F-4819-9636-2C4267C9E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609" y="2120954"/>
              <a:ext cx="953349" cy="899961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0BA9DA-1B07-4260-AE7D-1E8D636D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541" y="2094301"/>
              <a:ext cx="953268" cy="953268"/>
            </a:xfrm>
            <a:prstGeom prst="rect">
              <a:avLst/>
            </a:prstGeom>
          </p:spPr>
        </p:pic>
        <p:sp>
          <p:nvSpPr>
            <p:cNvPr id="12" name="Flèche : double flèche horizontale 11">
              <a:extLst>
                <a:ext uri="{FF2B5EF4-FFF2-40B4-BE49-F238E27FC236}">
                  <a16:creationId xmlns:a16="http://schemas.microsoft.com/office/drawing/2014/main" id="{CD7A6BD9-0C66-4CAB-A49D-D9CC12072B93}"/>
                </a:ext>
              </a:extLst>
            </p:cNvPr>
            <p:cNvSpPr/>
            <p:nvPr/>
          </p:nvSpPr>
          <p:spPr>
            <a:xfrm>
              <a:off x="2091308" y="2484317"/>
              <a:ext cx="832884" cy="117861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èche : bas 12">
              <a:extLst>
                <a:ext uri="{FF2B5EF4-FFF2-40B4-BE49-F238E27FC236}">
                  <a16:creationId xmlns:a16="http://schemas.microsoft.com/office/drawing/2014/main" id="{25537F2D-32FB-4E07-A9E7-54BB95C2C35D}"/>
                </a:ext>
              </a:extLst>
            </p:cNvPr>
            <p:cNvSpPr/>
            <p:nvPr/>
          </p:nvSpPr>
          <p:spPr>
            <a:xfrm>
              <a:off x="2429297" y="2543246"/>
              <a:ext cx="156905" cy="1045031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FD7AD7A-4BD3-4B5D-A096-A39CDE852C67}"/>
                </a:ext>
              </a:extLst>
            </p:cNvPr>
            <p:cNvSpPr/>
            <p:nvPr/>
          </p:nvSpPr>
          <p:spPr>
            <a:xfrm>
              <a:off x="1473909" y="3750063"/>
              <a:ext cx="2067680" cy="5693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  <a:latin typeface="Arial Nova Light" panose="020B0304020202020204" pitchFamily="34" charset="0"/>
                  <a:cs typeface="Arial Nova Light" panose="020B0304020202020204" pitchFamily="34" charset="0"/>
                </a:rPr>
                <a:t>TOLOSAT</a:t>
              </a:r>
              <a:endParaRPr lang="en-US" sz="14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29F577B5-FFC2-4DC6-A0B1-DC9049000E0D}"/>
              </a:ext>
            </a:extLst>
          </p:cNvPr>
          <p:cNvSpPr txBox="1"/>
          <p:nvPr/>
        </p:nvSpPr>
        <p:spPr>
          <a:xfrm>
            <a:off x="1693087" y="2100837"/>
            <a:ext cx="243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Naissance du projet</a:t>
            </a:r>
            <a:endParaRPr lang="en-US" dirty="0"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E790AA6-4E81-48A7-91E0-694081F3F1DD}"/>
              </a:ext>
            </a:extLst>
          </p:cNvPr>
          <p:cNvSpPr txBox="1"/>
          <p:nvPr/>
        </p:nvSpPr>
        <p:spPr>
          <a:xfrm>
            <a:off x="7687238" y="2016088"/>
            <a:ext cx="288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Ingénierie concourante,</a:t>
            </a:r>
            <a:br>
              <a:rPr lang="fr-FR" dirty="0">
                <a:latin typeface="Arial Nova Light" panose="020B0304020202020204" pitchFamily="34" charset="0"/>
                <a:cs typeface="Arial Nova Light" panose="020B0304020202020204" pitchFamily="34" charset="0"/>
              </a:rPr>
            </a:br>
            <a:r>
              <a:rPr lang="fr-FR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étude de faisabilité</a:t>
            </a:r>
            <a:endParaRPr lang="en-US" dirty="0"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6FD00A7-92A9-45CF-86C4-A21EACCC98C9}"/>
              </a:ext>
            </a:extLst>
          </p:cNvPr>
          <p:cNvGrpSpPr/>
          <p:nvPr/>
        </p:nvGrpSpPr>
        <p:grpSpPr>
          <a:xfrm>
            <a:off x="7601991" y="2724943"/>
            <a:ext cx="4527663" cy="2419391"/>
            <a:chOff x="6885588" y="3222775"/>
            <a:chExt cx="3020412" cy="1613980"/>
          </a:xfrm>
        </p:grpSpPr>
        <p:pic>
          <p:nvPicPr>
            <p:cNvPr id="21" name="Imagen 3">
              <a:extLst>
                <a:ext uri="{FF2B5EF4-FFF2-40B4-BE49-F238E27FC236}">
                  <a16:creationId xmlns:a16="http://schemas.microsoft.com/office/drawing/2014/main" id="{41AC0267-4588-4EF1-A44B-6D23D5DD77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t="18100" r="23980"/>
            <a:stretch/>
          </p:blipFill>
          <p:spPr>
            <a:xfrm>
              <a:off x="6885588" y="3352801"/>
              <a:ext cx="2415462" cy="148395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194F53-CE91-45B2-8A22-7DD8E3C8BB56}"/>
                </a:ext>
              </a:extLst>
            </p:cNvPr>
            <p:cNvSpPr/>
            <p:nvPr/>
          </p:nvSpPr>
          <p:spPr>
            <a:xfrm>
              <a:off x="8327136" y="3222775"/>
              <a:ext cx="1316736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3DDFD4-CF90-4DD6-ACD4-8F6789CF9CC9}"/>
                </a:ext>
              </a:extLst>
            </p:cNvPr>
            <p:cNvSpPr/>
            <p:nvPr/>
          </p:nvSpPr>
          <p:spPr>
            <a:xfrm>
              <a:off x="8589264" y="3688311"/>
              <a:ext cx="1316736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B114167-245C-47E6-91E9-7764E2C60E8D}"/>
              </a:ext>
            </a:extLst>
          </p:cNvPr>
          <p:cNvCxnSpPr>
            <a:cxnSpLocks/>
          </p:cNvCxnSpPr>
          <p:nvPr/>
        </p:nvCxnSpPr>
        <p:spPr>
          <a:xfrm>
            <a:off x="5913120" y="1399420"/>
            <a:ext cx="0" cy="437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3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0D087-1156-4316-9D5B-B8DAF4F73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Sous-systèmes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E4A95-4773-45D3-9F58-617B84E2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3A13-8626-46C7-AE3E-5E352A8FDA7F}" type="datetime4">
              <a:rPr lang="fr-FR" smtClean="0"/>
              <a:pPr/>
              <a:t>19 septembre 2018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0C7655-6541-4548-BC04-5E137B95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Récap Tolosat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BA233-AB76-43AF-B91D-301078C9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0EA721-1A8D-417A-9373-2765350B1CEB}"/>
              </a:ext>
            </a:extLst>
          </p:cNvPr>
          <p:cNvGrpSpPr/>
          <p:nvPr/>
        </p:nvGrpSpPr>
        <p:grpSpPr>
          <a:xfrm>
            <a:off x="256264" y="1726537"/>
            <a:ext cx="5121252" cy="3561526"/>
            <a:chOff x="838199" y="1553006"/>
            <a:chExt cx="5121252" cy="3561526"/>
          </a:xfrm>
        </p:grpSpPr>
        <p:pic>
          <p:nvPicPr>
            <p:cNvPr id="31" name="Image 30" descr="Une image contenant clipart&#10;&#10;Description générée avec un niveau de confiance très élevé">
              <a:extLst>
                <a:ext uri="{FF2B5EF4-FFF2-40B4-BE49-F238E27FC236}">
                  <a16:creationId xmlns:a16="http://schemas.microsoft.com/office/drawing/2014/main" id="{B090956B-EFA0-4C9A-A3FF-B895C4B79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712" y="1580422"/>
              <a:ext cx="2686690" cy="800811"/>
            </a:xfrm>
            <a:prstGeom prst="rect">
              <a:avLst/>
            </a:prstGeom>
          </p:spPr>
        </p:pic>
        <p:sp>
          <p:nvSpPr>
            <p:cNvPr id="32" name="Rectangle : avec coins rognés en diagonale 31">
              <a:extLst>
                <a:ext uri="{FF2B5EF4-FFF2-40B4-BE49-F238E27FC236}">
                  <a16:creationId xmlns:a16="http://schemas.microsoft.com/office/drawing/2014/main" id="{E8BCB01F-F794-4C40-93B0-924AAF05BCD6}"/>
                </a:ext>
              </a:extLst>
            </p:cNvPr>
            <p:cNvSpPr/>
            <p:nvPr/>
          </p:nvSpPr>
          <p:spPr>
            <a:xfrm>
              <a:off x="838199" y="1553006"/>
              <a:ext cx="5121252" cy="931483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38884E-C823-4AC2-A6E6-A58E09708301}"/>
                </a:ext>
              </a:extLst>
            </p:cNvPr>
            <p:cNvSpPr/>
            <p:nvPr/>
          </p:nvSpPr>
          <p:spPr>
            <a:xfrm>
              <a:off x="996287" y="2484490"/>
              <a:ext cx="4963164" cy="2630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/>
                  </a:solidFill>
                  <a:latin typeface="Arial Nova Light" panose="020B0304020202020204" pitchFamily="34" charset="0"/>
                  <a:cs typeface="Arial Nova Light" panose="020B0304020202020204" pitchFamily="34" charset="0"/>
                </a:rPr>
                <a:t>Programme européen </a:t>
              </a:r>
              <a:r>
                <a:rPr lang="fr-FR" i="1" dirty="0">
                  <a:solidFill>
                    <a:schemeClr val="tx1"/>
                  </a:solidFill>
                  <a:latin typeface="Arial Nova Light" panose="020B0304020202020204" pitchFamily="34" charset="0"/>
                  <a:cs typeface="Arial Nova Light" panose="020B0304020202020204" pitchFamily="34" charset="0"/>
                </a:rPr>
                <a:t>Fly </a:t>
              </a:r>
              <a:r>
                <a:rPr lang="fr-FR" i="1" dirty="0" err="1">
                  <a:solidFill>
                    <a:schemeClr val="tx1"/>
                  </a:solidFill>
                  <a:latin typeface="Arial Nova Light" panose="020B0304020202020204" pitchFamily="34" charset="0"/>
                  <a:cs typeface="Arial Nova Light" panose="020B0304020202020204" pitchFamily="34" charset="0"/>
                </a:rPr>
                <a:t>your</a:t>
              </a:r>
              <a:r>
                <a:rPr lang="fr-FR" i="1" dirty="0">
                  <a:solidFill>
                    <a:schemeClr val="tx1"/>
                  </a:solidFill>
                  <a:latin typeface="Arial Nova Light" panose="020B0304020202020204" pitchFamily="34" charset="0"/>
                  <a:cs typeface="Arial Nova Light" panose="020B0304020202020204" pitchFamily="34" charset="0"/>
                </a:rPr>
                <a:t> satellite!</a:t>
              </a:r>
            </a:p>
            <a:p>
              <a:r>
                <a:rPr lang="fr-FR" dirty="0">
                  <a:solidFill>
                    <a:schemeClr val="tx1"/>
                  </a:solidFill>
                  <a:latin typeface="Arial Nova Light" panose="020B0304020202020204" pitchFamily="34" charset="0"/>
                  <a:cs typeface="Arial Nova Light" panose="020B0304020202020204" pitchFamily="34" charset="0"/>
                </a:rPr>
                <a:t>de l’ESA</a:t>
              </a:r>
            </a:p>
            <a:p>
              <a:endParaRPr lang="fr-FR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endParaRPr>
            </a:p>
            <a:p>
              <a:r>
                <a:rPr lang="fr-FR" dirty="0">
                  <a:solidFill>
                    <a:schemeClr val="tx1"/>
                  </a:solidFill>
                  <a:latin typeface="Arial Nova Light" panose="020B0304020202020204" pitchFamily="34" charset="0"/>
                  <a:cs typeface="Arial Nova Light" panose="020B0304020202020204" pitchFamily="34" charset="0"/>
                </a:rPr>
                <a:t>CubeSats Concurrent Engineering</a:t>
              </a:r>
            </a:p>
            <a:p>
              <a:r>
                <a:rPr lang="fr-FR" dirty="0">
                  <a:solidFill>
                    <a:schemeClr val="tx1"/>
                  </a:solidFill>
                  <a:latin typeface="Arial Nova Light" panose="020B0304020202020204" pitchFamily="34" charset="0"/>
                  <a:cs typeface="Arial Nova Light" panose="020B0304020202020204" pitchFamily="34" charset="0"/>
                </a:rPr>
                <a:t>Workshop (CCEW) 2018</a:t>
              </a:r>
            </a:p>
            <a:p>
              <a:endParaRPr lang="fr-FR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endParaRPr>
            </a:p>
            <a:p>
              <a:endParaRPr lang="fr-FR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endParaRPr>
            </a:p>
            <a:p>
              <a:r>
                <a:rPr lang="fr-FR" dirty="0">
                  <a:solidFill>
                    <a:schemeClr val="tx1"/>
                  </a:solidFill>
                  <a:latin typeface="Arial Nova Light" panose="020B0304020202020204" pitchFamily="34" charset="0"/>
                  <a:cs typeface="Arial Nova Light" panose="020B0304020202020204" pitchFamily="34" charset="0"/>
                </a:rPr>
                <a:t>Autres workshops organisés par l’ESA</a:t>
              </a:r>
            </a:p>
          </p:txBody>
        </p:sp>
        <p:pic>
          <p:nvPicPr>
            <p:cNvPr id="34" name="Image 33" descr="Une image contenant objet&#10;&#10;Description générée avec un niveau de confiance très élevé">
              <a:extLst>
                <a:ext uri="{FF2B5EF4-FFF2-40B4-BE49-F238E27FC236}">
                  <a16:creationId xmlns:a16="http://schemas.microsoft.com/office/drawing/2014/main" id="{2B8F5B8B-D238-4CBD-9F05-84B739848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35" b="67314" l="9854" r="89964">
                          <a14:foregroundMark x1="45985" y1="10680" x2="45985" y2="10680"/>
                          <a14:foregroundMark x1="59489" y1="18662" x2="59489" y2="18662"/>
                          <a14:foregroundMark x1="42518" y1="18123" x2="42518" y2="18123"/>
                          <a14:foregroundMark x1="40146" y1="32039" x2="40146" y2="32039"/>
                          <a14:foregroundMark x1="65328" y1="30636" x2="65328" y2="30636"/>
                          <a14:foregroundMark x1="70255" y1="36570" x2="70255" y2="36570"/>
                          <a14:foregroundMark x1="50912" y1="9709" x2="50912" y2="9709"/>
                          <a14:foregroundMark x1="14051" y1="51996" x2="14051" y2="51996"/>
                          <a14:foregroundMark x1="21533" y1="50485" x2="21533" y2="50485"/>
                          <a14:foregroundMark x1="27372" y1="52427" x2="27372" y2="52427"/>
                          <a14:foregroundMark x1="48540" y1="52967" x2="48540" y2="52967"/>
                          <a14:foregroundMark x1="58577" y1="51456" x2="58577" y2="51456"/>
                          <a14:foregroundMark x1="70255" y1="50917" x2="70255" y2="50917"/>
                          <a14:foregroundMark x1="82117" y1="48975" x2="82117" y2="48975"/>
                          <a14:foregroundMark x1="84672" y1="50917" x2="84672" y2="50917"/>
                          <a14:foregroundMark x1="87226" y1="67314" x2="87226" y2="67314"/>
                          <a14:foregroundMark x1="86314" y1="62891" x2="86314" y2="62891"/>
                          <a14:foregroundMark x1="81204" y1="64401" x2="81204" y2="64401"/>
                          <a14:foregroundMark x1="69526" y1="64833" x2="69526" y2="64833"/>
                          <a14:foregroundMark x1="60219" y1="66343" x2="60219" y2="66343"/>
                          <a14:foregroundMark x1="62774" y1="63862" x2="62774" y2="63862"/>
                          <a14:foregroundMark x1="62774" y1="60410" x2="62774" y2="60410"/>
                          <a14:foregroundMark x1="57664" y1="61381" x2="57664" y2="61381"/>
                          <a14:foregroundMark x1="51825" y1="62891" x2="51825" y2="62891"/>
                          <a14:foregroundMark x1="44343" y1="64833" x2="44343" y2="64833"/>
                          <a14:foregroundMark x1="35949" y1="66343" x2="35949" y2="66343"/>
                          <a14:foregroundMark x1="29927" y1="66343" x2="29927" y2="66343"/>
                          <a14:foregroundMark x1="18248" y1="67314" x2="18248" y2="67314"/>
                          <a14:backgroundMark x1="86314" y1="9709" x2="86314" y2="97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625"/>
            <a:stretch/>
          </p:blipFill>
          <p:spPr>
            <a:xfrm>
              <a:off x="5126121" y="2604778"/>
              <a:ext cx="604977" cy="750907"/>
            </a:xfrm>
            <a:prstGeom prst="rect">
              <a:avLst/>
            </a:prstGeom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2235AFDE-C6DD-4DC8-B2AB-079FE10AA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503" b="95870" l="9774" r="89988">
                          <a14:foregroundMark x1="16806" y1="34418" x2="16806" y2="34418"/>
                          <a14:foregroundMark x1="21097" y1="32165" x2="40167" y2="21777"/>
                          <a14:foregroundMark x1="33015" y1="21777" x2="40763" y2="17272"/>
                          <a14:foregroundMark x1="23123" y1="21777" x2="15375" y2="24030"/>
                          <a14:foregroundMark x1="16091" y1="24030" x2="21812" y2="38048"/>
                          <a14:foregroundMark x1="18951" y1="41802" x2="16806" y2="49937"/>
                          <a14:foregroundMark x1="16806" y1="55069" x2="15375" y2="69962"/>
                          <a14:foregroundMark x1="15375" y1="64080" x2="15375" y2="35795"/>
                          <a14:foregroundMark x1="15375" y1="42553" x2="9774" y2="57322"/>
                          <a14:foregroundMark x1="16091" y1="66208" x2="21097" y2="75094"/>
                          <a14:foregroundMark x1="19666" y1="61076" x2="16091" y2="38798"/>
                          <a14:foregroundMark x1="18236" y1="42553" x2="23123" y2="55069"/>
                          <a14:foregroundMark x1="23123" y1="53692" x2="23123" y2="31414"/>
                          <a14:foregroundMark x1="24553" y1="32916" x2="35161" y2="52190"/>
                          <a14:foregroundMark x1="35161" y1="52190" x2="35161" y2="21026"/>
                          <a14:foregroundMark x1="39452" y1="25532" x2="52801" y2="49186"/>
                          <a14:foregroundMark x1="54946" y1="60325" x2="43623" y2="77347"/>
                          <a14:foregroundMark x1="37306" y1="61827" x2="42193" y2="34418"/>
                          <a14:foregroundMark x1="44338" y1="31414" x2="54231" y2="28411"/>
                          <a14:foregroundMark x1="54231" y1="28411" x2="33731" y2="25532"/>
                          <a14:foregroundMark x1="30989" y1="25532" x2="40763" y2="14393"/>
                          <a14:foregroundMark x1="38737" y1="14393" x2="28129" y2="19524"/>
                          <a14:foregroundMark x1="28129" y1="19524" x2="47914" y2="12140"/>
                          <a14:foregroundMark x1="49344" y1="12140" x2="60548" y2="14393"/>
                          <a14:foregroundMark x1="52801" y1="18023" x2="74732" y2="22528"/>
                          <a14:foregroundMark x1="64839" y1="19524" x2="86055" y2="44055"/>
                          <a14:foregroundMark x1="78188" y1="29161" x2="85340" y2="51439"/>
                          <a14:foregroundMark x1="84625" y1="59574" x2="54231" y2="89987"/>
                          <a14:foregroundMark x1="54231" y1="89987" x2="63409" y2="84731"/>
                          <a14:foregroundMark x1="56377" y1="92240" x2="56377" y2="92240"/>
                          <a14:foregroundMark x1="61263" y1="89987" x2="49344" y2="94368"/>
                          <a14:foregroundMark x1="41478" y1="94368" x2="29559" y2="89987"/>
                          <a14:foregroundMark x1="29559" y1="89987" x2="67700" y2="88486"/>
                          <a14:foregroundMark x1="67700" y1="88486" x2="70441" y2="49937"/>
                          <a14:foregroundMark x1="51371" y1="60325" x2="47914" y2="32916"/>
                          <a14:foregroundMark x1="52801" y1="26909" x2="60548" y2="19524"/>
                          <a14:foregroundMark x1="60548" y1="16521" x2="60548" y2="16521"/>
                          <a14:foregroundMark x1="60548" y1="18023" x2="60548" y2="18023"/>
                          <a14:foregroundMark x1="59833" y1="17272" x2="59833" y2="17272"/>
                          <a14:foregroundMark x1="65554" y1="16521" x2="65554" y2="16521"/>
                          <a14:foregroundMark x1="67700" y1="18023" x2="67700" y2="18023"/>
                          <a14:foregroundMark x1="67700" y1="18023" x2="67700" y2="18023"/>
                          <a14:foregroundMark x1="70441" y1="18023" x2="70441" y2="18023"/>
                          <a14:foregroundMark x1="70441" y1="18023" x2="70441" y2="18023"/>
                          <a14:foregroundMark x1="69726" y1="19524" x2="63409" y2="23279"/>
                          <a14:foregroundMark x1="65554" y1="21777" x2="65554" y2="21777"/>
                          <a14:foregroundMark x1="65554" y1="21777" x2="64839" y2="24030"/>
                          <a14:foregroundMark x1="66985" y1="18023" x2="81049" y2="29161"/>
                          <a14:foregroundMark x1="78188" y1="26909" x2="90226" y2="53692"/>
                          <a14:foregroundMark x1="76162" y1="39549" x2="83194" y2="61076"/>
                          <a14:foregroundMark x1="83194" y1="66208" x2="78903" y2="81852"/>
                          <a14:foregroundMark x1="76162" y1="84731" x2="59833" y2="89987"/>
                          <a14:foregroundMark x1="54231" y1="95870" x2="27414" y2="79599"/>
                          <a14:foregroundMark x1="33015" y1="86984" x2="24553" y2="75845"/>
                          <a14:foregroundMark x1="56377" y1="2503" x2="56377" y2="2503"/>
                        </a14:backgroundRemoval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250" y="3577040"/>
              <a:ext cx="783028" cy="745697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5F55DE97-E7DF-4A5E-A222-DF05BD0F1AF8}"/>
              </a:ext>
            </a:extLst>
          </p:cNvPr>
          <p:cNvGrpSpPr/>
          <p:nvPr/>
        </p:nvGrpSpPr>
        <p:grpSpPr>
          <a:xfrm>
            <a:off x="5455920" y="1634966"/>
            <a:ext cx="6380801" cy="4315712"/>
            <a:chOff x="5455920" y="1634966"/>
            <a:chExt cx="6380801" cy="4315712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5D0914AD-593B-466A-BD85-415BBB1FD66F}"/>
                </a:ext>
              </a:extLst>
            </p:cNvPr>
            <p:cNvGrpSpPr/>
            <p:nvPr/>
          </p:nvGrpSpPr>
          <p:grpSpPr>
            <a:xfrm>
              <a:off x="6641592" y="1634966"/>
              <a:ext cx="5195129" cy="4315712"/>
              <a:chOff x="6323159" y="1628876"/>
              <a:chExt cx="5195129" cy="4315712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5C992-C33F-40BC-B346-2DDD8ABB59A7}"/>
                  </a:ext>
                </a:extLst>
              </p:cNvPr>
              <p:cNvGrpSpPr/>
              <p:nvPr/>
            </p:nvGrpSpPr>
            <p:grpSpPr>
              <a:xfrm>
                <a:off x="7752571" y="1628876"/>
                <a:ext cx="3765717" cy="4315712"/>
                <a:chOff x="5998786" y="3037052"/>
                <a:chExt cx="3765717" cy="4315712"/>
              </a:xfrm>
            </p:grpSpPr>
            <p:cxnSp>
              <p:nvCxnSpPr>
                <p:cNvPr id="8" name="Conector recto 32">
                  <a:extLst>
                    <a:ext uri="{FF2B5EF4-FFF2-40B4-BE49-F238E27FC236}">
                      <a16:creationId xmlns:a16="http://schemas.microsoft.com/office/drawing/2014/main" id="{69FFF565-793C-46CC-B51D-1E23ADC8C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41953" y="3193951"/>
                  <a:ext cx="743" cy="3942789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35">
                  <a:extLst>
                    <a:ext uri="{FF2B5EF4-FFF2-40B4-BE49-F238E27FC236}">
                      <a16:creationId xmlns:a16="http://schemas.microsoft.com/office/drawing/2014/main" id="{C0458854-03B4-4EB4-BBDB-6C880D7D752A}"/>
                    </a:ext>
                  </a:extLst>
                </p:cNvPr>
                <p:cNvCxnSpPr>
                  <a:cxnSpLocks/>
                  <a:endCxn id="13" idx="1"/>
                </p:cNvCxnSpPr>
                <p:nvPr/>
              </p:nvCxnSpPr>
              <p:spPr>
                <a:xfrm flipV="1">
                  <a:off x="6434024" y="3757812"/>
                  <a:ext cx="386073" cy="1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37">
                  <a:extLst>
                    <a:ext uri="{FF2B5EF4-FFF2-40B4-BE49-F238E27FC236}">
                      <a16:creationId xmlns:a16="http://schemas.microsoft.com/office/drawing/2014/main" id="{5E07FDEE-6FFA-473C-BA10-49781EDB0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8786" y="4553200"/>
                  <a:ext cx="432048" cy="2966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38">
                  <a:extLst>
                    <a:ext uri="{FF2B5EF4-FFF2-40B4-BE49-F238E27FC236}">
                      <a16:creationId xmlns:a16="http://schemas.microsoft.com/office/drawing/2014/main" id="{B112836D-DC9E-4476-99C9-0BC43F679FBC}"/>
                    </a:ext>
                  </a:extLst>
                </p:cNvPr>
                <p:cNvCxnSpPr>
                  <a:cxnSpLocks/>
                  <a:endCxn id="12" idx="1"/>
                </p:cNvCxnSpPr>
                <p:nvPr/>
              </p:nvCxnSpPr>
              <p:spPr>
                <a:xfrm>
                  <a:off x="6442696" y="3221114"/>
                  <a:ext cx="386073" cy="3224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" name="ZoneTexte 21">
                  <a:extLst>
                    <a:ext uri="{FF2B5EF4-FFF2-40B4-BE49-F238E27FC236}">
                      <a16:creationId xmlns:a16="http://schemas.microsoft.com/office/drawing/2014/main" id="{44A85CED-AB35-43D0-BC96-E67B94C27BEA}"/>
                    </a:ext>
                  </a:extLst>
                </p:cNvPr>
                <p:cNvSpPr txBox="1"/>
                <p:nvPr/>
              </p:nvSpPr>
              <p:spPr>
                <a:xfrm>
                  <a:off x="6828769" y="3037052"/>
                  <a:ext cx="2459698" cy="374571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tx1"/>
                      </a:solidFill>
                    </a:rPr>
                    <a:t>Analyse de mission</a:t>
                  </a:r>
                </a:p>
              </p:txBody>
            </p:sp>
            <p:sp>
              <p:nvSpPr>
                <p:cNvPr id="13" name="ZoneTexte 21">
                  <a:extLst>
                    <a:ext uri="{FF2B5EF4-FFF2-40B4-BE49-F238E27FC236}">
                      <a16:creationId xmlns:a16="http://schemas.microsoft.com/office/drawing/2014/main" id="{45C6429D-B27C-49A6-978B-7BC29E4557BE}"/>
                    </a:ext>
                  </a:extLst>
                </p:cNvPr>
                <p:cNvSpPr txBox="1"/>
                <p:nvPr/>
              </p:nvSpPr>
              <p:spPr>
                <a:xfrm>
                  <a:off x="6820097" y="3570526"/>
                  <a:ext cx="2611371" cy="374571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tx1"/>
                      </a:solidFill>
                    </a:rPr>
                    <a:t>Ingénierie des systèmes</a:t>
                  </a:r>
                </a:p>
              </p:txBody>
            </p:sp>
            <p:sp>
              <p:nvSpPr>
                <p:cNvPr id="14" name="ZoneTexte 21">
                  <a:extLst>
                    <a:ext uri="{FF2B5EF4-FFF2-40B4-BE49-F238E27FC236}">
                      <a16:creationId xmlns:a16="http://schemas.microsoft.com/office/drawing/2014/main" id="{DA750F37-AD5B-4EAC-8D1D-1268E95FE75D}"/>
                    </a:ext>
                  </a:extLst>
                </p:cNvPr>
                <p:cNvSpPr txBox="1"/>
                <p:nvPr/>
              </p:nvSpPr>
              <p:spPr>
                <a:xfrm>
                  <a:off x="6794576" y="4638677"/>
                  <a:ext cx="2936478" cy="374571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tx1"/>
                      </a:solidFill>
                    </a:rPr>
                    <a:t>Control d’attitude et d’orbite</a:t>
                  </a:r>
                </a:p>
              </p:txBody>
            </p:sp>
            <p:sp>
              <p:nvSpPr>
                <p:cNvPr id="15" name="ZoneTexte 21">
                  <a:extLst>
                    <a:ext uri="{FF2B5EF4-FFF2-40B4-BE49-F238E27FC236}">
                      <a16:creationId xmlns:a16="http://schemas.microsoft.com/office/drawing/2014/main" id="{CBD23722-7B45-43B5-875E-F1CE0686F9CC}"/>
                    </a:ext>
                  </a:extLst>
                </p:cNvPr>
                <p:cNvSpPr txBox="1"/>
                <p:nvPr/>
              </p:nvSpPr>
              <p:spPr>
                <a:xfrm>
                  <a:off x="6817168" y="4107819"/>
                  <a:ext cx="1185265" cy="374571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tx1"/>
                      </a:solidFill>
                    </a:rPr>
                    <a:t>Structure</a:t>
                  </a:r>
                </a:p>
              </p:txBody>
            </p:sp>
            <p:cxnSp>
              <p:nvCxnSpPr>
                <p:cNvPr id="16" name="Conector recto 56">
                  <a:extLst>
                    <a:ext uri="{FF2B5EF4-FFF2-40B4-BE49-F238E27FC236}">
                      <a16:creationId xmlns:a16="http://schemas.microsoft.com/office/drawing/2014/main" id="{FB7B63A9-A5AA-400B-9FF9-62B0F7F9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024" y="4289332"/>
                  <a:ext cx="386073" cy="1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57">
                  <a:extLst>
                    <a:ext uri="{FF2B5EF4-FFF2-40B4-BE49-F238E27FC236}">
                      <a16:creationId xmlns:a16="http://schemas.microsoft.com/office/drawing/2014/main" id="{32E8504E-941F-45B2-BEFA-82068E25C2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41953" y="4773331"/>
                  <a:ext cx="353367" cy="1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Texte 21">
                  <a:extLst>
                    <a:ext uri="{FF2B5EF4-FFF2-40B4-BE49-F238E27FC236}">
                      <a16:creationId xmlns:a16="http://schemas.microsoft.com/office/drawing/2014/main" id="{AEE0455C-67F9-432D-864C-8EDBE51B7CDA}"/>
                    </a:ext>
                  </a:extLst>
                </p:cNvPr>
                <p:cNvSpPr txBox="1"/>
                <p:nvPr/>
              </p:nvSpPr>
              <p:spPr>
                <a:xfrm>
                  <a:off x="6828025" y="5232518"/>
                  <a:ext cx="2936478" cy="646986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tx1"/>
                      </a:solidFill>
                    </a:rPr>
                    <a:t>Communications et ordinateur de bord</a:t>
                  </a:r>
                </a:p>
              </p:txBody>
            </p:sp>
            <p:cxnSp>
              <p:nvCxnSpPr>
                <p:cNvPr id="19" name="Conector recto 59">
                  <a:extLst>
                    <a:ext uri="{FF2B5EF4-FFF2-40B4-BE49-F238E27FC236}">
                      <a16:creationId xmlns:a16="http://schemas.microsoft.com/office/drawing/2014/main" id="{E24C56EB-5242-4453-A01D-484EF015B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42696" y="5367172"/>
                  <a:ext cx="386073" cy="1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Texte 21">
                  <a:extLst>
                    <a:ext uri="{FF2B5EF4-FFF2-40B4-BE49-F238E27FC236}">
                      <a16:creationId xmlns:a16="http://schemas.microsoft.com/office/drawing/2014/main" id="{91D0B58E-A74B-48FF-8B10-72E100E4A42B}"/>
                    </a:ext>
                  </a:extLst>
                </p:cNvPr>
                <p:cNvSpPr txBox="1"/>
                <p:nvPr/>
              </p:nvSpPr>
              <p:spPr>
                <a:xfrm>
                  <a:off x="6813881" y="6002348"/>
                  <a:ext cx="1188552" cy="374571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tx1"/>
                      </a:solidFill>
                    </a:rPr>
                    <a:t>Puissance</a:t>
                  </a:r>
                </a:p>
              </p:txBody>
            </p:sp>
            <p:cxnSp>
              <p:nvCxnSpPr>
                <p:cNvPr id="21" name="Conector recto 62">
                  <a:extLst>
                    <a:ext uri="{FF2B5EF4-FFF2-40B4-BE49-F238E27FC236}">
                      <a16:creationId xmlns:a16="http://schemas.microsoft.com/office/drawing/2014/main" id="{EB6DAF92-21A6-4A8E-B134-EC537EF7F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41953" y="6137002"/>
                  <a:ext cx="372672" cy="1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E92D9302-B3F3-4250-B072-B62A79227ACD}"/>
                    </a:ext>
                  </a:extLst>
                </p:cNvPr>
                <p:cNvSpPr txBox="1"/>
                <p:nvPr/>
              </p:nvSpPr>
              <p:spPr>
                <a:xfrm>
                  <a:off x="6831728" y="6491416"/>
                  <a:ext cx="1188552" cy="374571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tx1"/>
                      </a:solidFill>
                    </a:rPr>
                    <a:t>Thermique</a:t>
                  </a:r>
                </a:p>
              </p:txBody>
            </p:sp>
            <p:cxnSp>
              <p:nvCxnSpPr>
                <p:cNvPr id="23" name="Conector recto 65">
                  <a:extLst>
                    <a:ext uri="{FF2B5EF4-FFF2-40B4-BE49-F238E27FC236}">
                      <a16:creationId xmlns:a16="http://schemas.microsoft.com/office/drawing/2014/main" id="{3B1D5B90-EC94-4C83-BF45-20645DFAA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46399" y="6626070"/>
                  <a:ext cx="386073" cy="1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Texte 21">
                  <a:extLst>
                    <a:ext uri="{FF2B5EF4-FFF2-40B4-BE49-F238E27FC236}">
                      <a16:creationId xmlns:a16="http://schemas.microsoft.com/office/drawing/2014/main" id="{AB9545AB-0D32-4FFB-9196-D1DC832F9803}"/>
                    </a:ext>
                  </a:extLst>
                </p:cNvPr>
                <p:cNvSpPr txBox="1"/>
                <p:nvPr/>
              </p:nvSpPr>
              <p:spPr>
                <a:xfrm>
                  <a:off x="6819282" y="6978193"/>
                  <a:ext cx="1366619" cy="374571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tx1"/>
                      </a:solidFill>
                    </a:rPr>
                    <a:t>Charge utile</a:t>
                  </a:r>
                </a:p>
              </p:txBody>
            </p:sp>
            <p:cxnSp>
              <p:nvCxnSpPr>
                <p:cNvPr id="25" name="Conector recto 71">
                  <a:extLst>
                    <a:ext uri="{FF2B5EF4-FFF2-40B4-BE49-F238E27FC236}">
                      <a16:creationId xmlns:a16="http://schemas.microsoft.com/office/drawing/2014/main" id="{24660DFB-F3B0-4895-ADB4-B8F9B67F4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3954" y="7112847"/>
                  <a:ext cx="386073" cy="1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0DDDF5D-94F9-4054-9194-296035B7B206}"/>
                  </a:ext>
                </a:extLst>
              </p:cNvPr>
              <p:cNvSpPr txBox="1"/>
              <p:nvPr/>
            </p:nvSpPr>
            <p:spPr>
              <a:xfrm>
                <a:off x="6323159" y="2786121"/>
                <a:ext cx="1440160" cy="715089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err="1">
                    <a:solidFill>
                      <a:schemeClr val="bg1"/>
                    </a:solidFill>
                  </a:rPr>
                  <a:t>CubeSat</a:t>
                </a:r>
                <a:r>
                  <a:rPr lang="fr-FR" b="1" dirty="0">
                    <a:solidFill>
                      <a:schemeClr val="bg1"/>
                    </a:solidFill>
                  </a:rPr>
                  <a:t> TOLOSAT</a:t>
                </a:r>
              </a:p>
            </p:txBody>
          </p:sp>
        </p:grp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044C569C-3907-4343-BB40-7D0AA4B8AE6F}"/>
                </a:ext>
              </a:extLst>
            </p:cNvPr>
            <p:cNvCxnSpPr/>
            <p:nvPr/>
          </p:nvCxnSpPr>
          <p:spPr>
            <a:xfrm>
              <a:off x="5455920" y="3149755"/>
              <a:ext cx="1011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re 1">
            <a:extLst>
              <a:ext uri="{FF2B5EF4-FFF2-40B4-BE49-F238E27FC236}">
                <a16:creationId xmlns:a16="http://schemas.microsoft.com/office/drawing/2014/main" id="{C0EB1977-4298-473E-9141-0A92F784D137}"/>
              </a:ext>
            </a:extLst>
          </p:cNvPr>
          <p:cNvSpPr txBox="1">
            <a:spLocks/>
          </p:cNvSpPr>
          <p:nvPr/>
        </p:nvSpPr>
        <p:spPr>
          <a:xfrm>
            <a:off x="0" y="5937407"/>
            <a:ext cx="3179929" cy="464013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Nova Light" panose="020B0304020202020204" pitchFamily="34" charset="0"/>
                <a:ea typeface="+mj-ea"/>
                <a:cs typeface="Arial Nova Light" panose="020B0304020202020204" pitchFamily="34" charset="0"/>
              </a:defRPr>
            </a:lvl1pPr>
          </a:lstStyle>
          <a:p>
            <a:pPr algn="l"/>
            <a:r>
              <a:rPr lang="fr-FR" sz="1200" dirty="0"/>
              <a:t>I. Récapitulatif rapide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385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7521D-5786-436B-9906-A199389B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</p:spPr>
        <p:txBody>
          <a:bodyPr/>
          <a:lstStyle/>
          <a:p>
            <a:r>
              <a:rPr lang="fr-FR" dirty="0"/>
              <a:t>Méthodologie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B1FED0-1D9D-4464-A355-D466FF2B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3A13-8626-46C7-AE3E-5E352A8FDA7F}" type="datetime4">
              <a:rPr lang="fr-FR" smtClean="0"/>
              <a:pPr/>
              <a:t>19 septembre 2018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5BD40-5FD1-4110-9025-A0433CC8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Récap Tolosat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DD2DF0-5BD2-4D89-A44C-6310F827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lecha: a la derecha 1">
            <a:extLst>
              <a:ext uri="{FF2B5EF4-FFF2-40B4-BE49-F238E27FC236}">
                <a16:creationId xmlns:a16="http://schemas.microsoft.com/office/drawing/2014/main" id="{6F542353-A2E7-48AA-8DBD-D9F0D759E6B1}"/>
              </a:ext>
            </a:extLst>
          </p:cNvPr>
          <p:cNvSpPr/>
          <p:nvPr/>
        </p:nvSpPr>
        <p:spPr>
          <a:xfrm>
            <a:off x="1899484" y="2879902"/>
            <a:ext cx="8543976" cy="160306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" name="Conector recto 3">
            <a:extLst>
              <a:ext uri="{FF2B5EF4-FFF2-40B4-BE49-F238E27FC236}">
                <a16:creationId xmlns:a16="http://schemas.microsoft.com/office/drawing/2014/main" id="{E141764A-8187-4EC9-BF9D-28B3A3833503}"/>
              </a:ext>
            </a:extLst>
          </p:cNvPr>
          <p:cNvCxnSpPr>
            <a:cxnSpLocks/>
          </p:cNvCxnSpPr>
          <p:nvPr/>
        </p:nvCxnSpPr>
        <p:spPr>
          <a:xfrm>
            <a:off x="2631825" y="2879902"/>
            <a:ext cx="0" cy="4068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uadroTexto 5">
            <a:extLst>
              <a:ext uri="{FF2B5EF4-FFF2-40B4-BE49-F238E27FC236}">
                <a16:creationId xmlns:a16="http://schemas.microsoft.com/office/drawing/2014/main" id="{45EA6493-450D-497C-BB3B-59FAF25387A7}"/>
              </a:ext>
            </a:extLst>
          </p:cNvPr>
          <p:cNvSpPr txBox="1"/>
          <p:nvPr/>
        </p:nvSpPr>
        <p:spPr>
          <a:xfrm>
            <a:off x="1925406" y="3441680"/>
            <a:ext cx="1546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2017-2018</a:t>
            </a:r>
          </a:p>
        </p:txBody>
      </p:sp>
      <p:sp>
        <p:nvSpPr>
          <p:cNvPr id="11" name="CuadroTexto 22">
            <a:extLst>
              <a:ext uri="{FF2B5EF4-FFF2-40B4-BE49-F238E27FC236}">
                <a16:creationId xmlns:a16="http://schemas.microsoft.com/office/drawing/2014/main" id="{76884463-9486-4865-9297-8011116DC73D}"/>
              </a:ext>
            </a:extLst>
          </p:cNvPr>
          <p:cNvSpPr txBox="1"/>
          <p:nvPr/>
        </p:nvSpPr>
        <p:spPr>
          <a:xfrm>
            <a:off x="3604507" y="3444494"/>
            <a:ext cx="1546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2018-2019</a:t>
            </a:r>
          </a:p>
        </p:txBody>
      </p:sp>
      <p:sp>
        <p:nvSpPr>
          <p:cNvPr id="12" name="CuadroTexto 23">
            <a:extLst>
              <a:ext uri="{FF2B5EF4-FFF2-40B4-BE49-F238E27FC236}">
                <a16:creationId xmlns:a16="http://schemas.microsoft.com/office/drawing/2014/main" id="{B3345266-EF2A-4AED-A9B4-5778029E1A73}"/>
              </a:ext>
            </a:extLst>
          </p:cNvPr>
          <p:cNvSpPr txBox="1"/>
          <p:nvPr/>
        </p:nvSpPr>
        <p:spPr>
          <a:xfrm>
            <a:off x="5257852" y="3441680"/>
            <a:ext cx="1546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2019-2020</a:t>
            </a:r>
          </a:p>
        </p:txBody>
      </p:sp>
      <p:sp>
        <p:nvSpPr>
          <p:cNvPr id="13" name="CuadroTexto 24">
            <a:extLst>
              <a:ext uri="{FF2B5EF4-FFF2-40B4-BE49-F238E27FC236}">
                <a16:creationId xmlns:a16="http://schemas.microsoft.com/office/drawing/2014/main" id="{6110CD3D-CD47-478F-BF22-DE1631F39DD1}"/>
              </a:ext>
            </a:extLst>
          </p:cNvPr>
          <p:cNvSpPr txBox="1"/>
          <p:nvPr/>
        </p:nvSpPr>
        <p:spPr>
          <a:xfrm>
            <a:off x="6908225" y="3441680"/>
            <a:ext cx="1546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2020-2021</a:t>
            </a:r>
          </a:p>
        </p:txBody>
      </p:sp>
      <p:sp>
        <p:nvSpPr>
          <p:cNvPr id="14" name="CuadroTexto 25">
            <a:extLst>
              <a:ext uri="{FF2B5EF4-FFF2-40B4-BE49-F238E27FC236}">
                <a16:creationId xmlns:a16="http://schemas.microsoft.com/office/drawing/2014/main" id="{0F014605-52A6-481B-9959-0C36AC4A6833}"/>
              </a:ext>
            </a:extLst>
          </p:cNvPr>
          <p:cNvSpPr txBox="1"/>
          <p:nvPr/>
        </p:nvSpPr>
        <p:spPr>
          <a:xfrm>
            <a:off x="8495270" y="3441680"/>
            <a:ext cx="1546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2021-2022</a:t>
            </a:r>
          </a:p>
        </p:txBody>
      </p:sp>
      <p:sp>
        <p:nvSpPr>
          <p:cNvPr id="15" name="ZoneTexte 10">
            <a:extLst>
              <a:ext uri="{FF2B5EF4-FFF2-40B4-BE49-F238E27FC236}">
                <a16:creationId xmlns:a16="http://schemas.microsoft.com/office/drawing/2014/main" id="{B29381BA-3DB1-46CF-A567-6E9410C2409A}"/>
              </a:ext>
            </a:extLst>
          </p:cNvPr>
          <p:cNvSpPr txBox="1"/>
          <p:nvPr/>
        </p:nvSpPr>
        <p:spPr>
          <a:xfrm>
            <a:off x="707148" y="1327398"/>
            <a:ext cx="367038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Phase 0 : Analyse de la mission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sz="1600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Proposition d’une mission </a:t>
            </a:r>
            <a:r>
              <a:rPr lang="fr-FR" sz="1600" dirty="0" err="1">
                <a:latin typeface="Arial Nova Light" panose="020B0304020202020204" pitchFamily="34" charset="0"/>
                <a:cs typeface="Arial Nova Light" panose="020B0304020202020204" pitchFamily="34" charset="0"/>
              </a:rPr>
              <a:t>Cubesat</a:t>
            </a:r>
            <a:endParaRPr lang="fr-FR" sz="1600" dirty="0">
              <a:latin typeface="Arial Nova Light" panose="020B0304020202020204" pitchFamily="34" charset="0"/>
              <a:cs typeface="Arial Nova Light" panose="020B03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sz="1600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Demande d’avis des experts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Spécification détaillée de la mission</a:t>
            </a:r>
          </a:p>
        </p:txBody>
      </p:sp>
      <p:cxnSp>
        <p:nvCxnSpPr>
          <p:cNvPr id="16" name="Conector recto 28">
            <a:extLst>
              <a:ext uri="{FF2B5EF4-FFF2-40B4-BE49-F238E27FC236}">
                <a16:creationId xmlns:a16="http://schemas.microsoft.com/office/drawing/2014/main" id="{522EDEE3-AE2F-40BA-8B34-BBE1D8F04A46}"/>
              </a:ext>
            </a:extLst>
          </p:cNvPr>
          <p:cNvCxnSpPr>
            <a:cxnSpLocks/>
          </p:cNvCxnSpPr>
          <p:nvPr/>
        </p:nvCxnSpPr>
        <p:spPr>
          <a:xfrm>
            <a:off x="4295260" y="4076108"/>
            <a:ext cx="0" cy="4068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ZoneTexte 10">
            <a:extLst>
              <a:ext uri="{FF2B5EF4-FFF2-40B4-BE49-F238E27FC236}">
                <a16:creationId xmlns:a16="http://schemas.microsoft.com/office/drawing/2014/main" id="{0F757CF2-67DE-49CE-AE8D-58C4230AA23A}"/>
              </a:ext>
            </a:extLst>
          </p:cNvPr>
          <p:cNvSpPr txBox="1"/>
          <p:nvPr/>
        </p:nvSpPr>
        <p:spPr>
          <a:xfrm>
            <a:off x="1974056" y="4589963"/>
            <a:ext cx="46424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Phase A-B : Etude et définition préliminaire du CubeSat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Définition préliminaire des sous-systèmes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Simulation du comportement</a:t>
            </a:r>
          </a:p>
        </p:txBody>
      </p:sp>
      <p:cxnSp>
        <p:nvCxnSpPr>
          <p:cNvPr id="18" name="Conector recto 30">
            <a:extLst>
              <a:ext uri="{FF2B5EF4-FFF2-40B4-BE49-F238E27FC236}">
                <a16:creationId xmlns:a16="http://schemas.microsoft.com/office/drawing/2014/main" id="{F6BCCB82-28FE-4033-B8AF-8E64976EC4BF}"/>
              </a:ext>
            </a:extLst>
          </p:cNvPr>
          <p:cNvCxnSpPr>
            <a:cxnSpLocks/>
          </p:cNvCxnSpPr>
          <p:nvPr/>
        </p:nvCxnSpPr>
        <p:spPr>
          <a:xfrm>
            <a:off x="6030879" y="3095048"/>
            <a:ext cx="0" cy="17851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31">
            <a:extLst>
              <a:ext uri="{FF2B5EF4-FFF2-40B4-BE49-F238E27FC236}">
                <a16:creationId xmlns:a16="http://schemas.microsoft.com/office/drawing/2014/main" id="{2925BADC-030A-4E2E-9AFC-9408A2F42E15}"/>
              </a:ext>
            </a:extLst>
          </p:cNvPr>
          <p:cNvCxnSpPr>
            <a:cxnSpLocks/>
          </p:cNvCxnSpPr>
          <p:nvPr/>
        </p:nvCxnSpPr>
        <p:spPr>
          <a:xfrm>
            <a:off x="8454278" y="4059748"/>
            <a:ext cx="0" cy="40685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ZoneTexte 10">
            <a:extLst>
              <a:ext uri="{FF2B5EF4-FFF2-40B4-BE49-F238E27FC236}">
                <a16:creationId xmlns:a16="http://schemas.microsoft.com/office/drawing/2014/main" id="{2C2AB7BC-6652-441D-8A2F-01AF380248E0}"/>
              </a:ext>
            </a:extLst>
          </p:cNvPr>
          <p:cNvSpPr txBox="1"/>
          <p:nvPr/>
        </p:nvSpPr>
        <p:spPr>
          <a:xfrm>
            <a:off x="3733429" y="1208006"/>
            <a:ext cx="4651094" cy="157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Phase C : Définition détaillée</a:t>
            </a:r>
          </a:p>
          <a:p>
            <a:pPr algn="ctr">
              <a:lnSpc>
                <a:spcPct val="150000"/>
              </a:lnSpc>
            </a:pPr>
            <a:r>
              <a:rPr lang="fr-FR" sz="1600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Spécification détaillée du CubeSat</a:t>
            </a:r>
          </a:p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Candidature « </a:t>
            </a:r>
            <a:r>
              <a:rPr lang="fr-FR" sz="1600" i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Fly </a:t>
            </a:r>
            <a:r>
              <a:rPr lang="fr-FR" sz="1600" i="1" dirty="0" err="1">
                <a:latin typeface="Arial Nova Light" panose="020B0304020202020204" pitchFamily="34" charset="0"/>
                <a:cs typeface="Arial Nova Light" panose="020B0304020202020204" pitchFamily="34" charset="0"/>
              </a:rPr>
              <a:t>your</a:t>
            </a:r>
            <a:r>
              <a:rPr lang="fr-FR" sz="1600" i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 Satellite! »</a:t>
            </a:r>
          </a:p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Modélisation finale du CubeSat</a:t>
            </a:r>
          </a:p>
        </p:txBody>
      </p:sp>
      <p:sp>
        <p:nvSpPr>
          <p:cNvPr id="21" name="ZoneTexte 10">
            <a:extLst>
              <a:ext uri="{FF2B5EF4-FFF2-40B4-BE49-F238E27FC236}">
                <a16:creationId xmlns:a16="http://schemas.microsoft.com/office/drawing/2014/main" id="{008BB5A9-9EEA-4910-82B8-FCD2E327A174}"/>
              </a:ext>
            </a:extLst>
          </p:cNvPr>
          <p:cNvSpPr txBox="1"/>
          <p:nvPr/>
        </p:nvSpPr>
        <p:spPr>
          <a:xfrm>
            <a:off x="6570538" y="4530668"/>
            <a:ext cx="3767479" cy="143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Phase D : Production</a:t>
            </a:r>
          </a:p>
          <a:p>
            <a:pPr marL="457200" indent="-171450">
              <a:buFont typeface="Arial" panose="020B0604020202020204" pitchFamily="34" charset="0"/>
              <a:buChar char="•"/>
            </a:pPr>
            <a:r>
              <a:rPr lang="fr-FR" sz="1600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Modèle structurel et thermique (STM)</a:t>
            </a:r>
          </a:p>
          <a:p>
            <a:pPr marL="457200" indent="-171450">
              <a:buFont typeface="Arial" panose="020B0604020202020204" pitchFamily="34" charset="0"/>
              <a:buChar char="•"/>
            </a:pPr>
            <a:r>
              <a:rPr lang="fr-FR" sz="1600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Modèle d'ingénierie (EM)</a:t>
            </a:r>
          </a:p>
          <a:p>
            <a:pPr marL="457200" indent="-171450">
              <a:buFont typeface="Arial" panose="020B0604020202020204" pitchFamily="34" charset="0"/>
              <a:buChar char="•"/>
            </a:pPr>
            <a:r>
              <a:rPr lang="fr-FR" sz="1600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Modèles exposés à différents tests</a:t>
            </a:r>
          </a:p>
        </p:txBody>
      </p:sp>
      <p:pic>
        <p:nvPicPr>
          <p:cNvPr id="22" name="Picture 2" descr="Resultado de imagen de BOMBILLA">
            <a:extLst>
              <a:ext uri="{FF2B5EF4-FFF2-40B4-BE49-F238E27FC236}">
                <a16:creationId xmlns:a16="http://schemas.microsoft.com/office/drawing/2014/main" id="{F71878CA-D5FA-427C-AF5E-9F458F23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1235">
            <a:off x="838200" y="2967426"/>
            <a:ext cx="1355535" cy="135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sultado de imagen de cohete dibujo">
            <a:extLst>
              <a:ext uri="{FF2B5EF4-FFF2-40B4-BE49-F238E27FC236}">
                <a16:creationId xmlns:a16="http://schemas.microsoft.com/office/drawing/2014/main" id="{57758D14-E3E5-4024-985B-6C1917400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698">
            <a:off x="10319929" y="2819954"/>
            <a:ext cx="869279" cy="151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10">
            <a:extLst>
              <a:ext uri="{FF2B5EF4-FFF2-40B4-BE49-F238E27FC236}">
                <a16:creationId xmlns:a16="http://schemas.microsoft.com/office/drawing/2014/main" id="{BB889334-1825-43AF-B386-3C6372AB3199}"/>
              </a:ext>
            </a:extLst>
          </p:cNvPr>
          <p:cNvSpPr txBox="1"/>
          <p:nvPr/>
        </p:nvSpPr>
        <p:spPr>
          <a:xfrm>
            <a:off x="8495270" y="2278164"/>
            <a:ext cx="367537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latin typeface="Arial Nova Light" panose="020B0304020202020204" pitchFamily="34" charset="0"/>
                <a:cs typeface="Arial Nova Light" panose="020B0304020202020204" pitchFamily="34" charset="0"/>
              </a:rPr>
              <a:t>Phase E : Lancement &amp; opérations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57382FC-96B4-4DD6-818A-8DD03E3C3E39}"/>
              </a:ext>
            </a:extLst>
          </p:cNvPr>
          <p:cNvSpPr/>
          <p:nvPr/>
        </p:nvSpPr>
        <p:spPr>
          <a:xfrm>
            <a:off x="328152" y="1061476"/>
            <a:ext cx="4327929" cy="1906479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3A914F0-3B92-4F44-9E26-CBF09A3D737F}"/>
              </a:ext>
            </a:extLst>
          </p:cNvPr>
          <p:cNvSpPr/>
          <p:nvPr/>
        </p:nvSpPr>
        <p:spPr>
          <a:xfrm>
            <a:off x="1248676" y="4193705"/>
            <a:ext cx="5659549" cy="195827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E2F6D7B-86FB-4FB2-8392-838D80A44681}"/>
              </a:ext>
            </a:extLst>
          </p:cNvPr>
          <p:cNvCxnSpPr>
            <a:cxnSpLocks/>
          </p:cNvCxnSpPr>
          <p:nvPr/>
        </p:nvCxnSpPr>
        <p:spPr>
          <a:xfrm>
            <a:off x="2985796" y="2940539"/>
            <a:ext cx="441567" cy="1253166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re 1">
            <a:extLst>
              <a:ext uri="{FF2B5EF4-FFF2-40B4-BE49-F238E27FC236}">
                <a16:creationId xmlns:a16="http://schemas.microsoft.com/office/drawing/2014/main" id="{25BE1B43-1703-4529-A622-89AEB34E2118}"/>
              </a:ext>
            </a:extLst>
          </p:cNvPr>
          <p:cNvSpPr txBox="1">
            <a:spLocks/>
          </p:cNvSpPr>
          <p:nvPr/>
        </p:nvSpPr>
        <p:spPr>
          <a:xfrm>
            <a:off x="0" y="5937407"/>
            <a:ext cx="3179929" cy="464013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Nova Light" panose="020B0304020202020204" pitchFamily="34" charset="0"/>
                <a:ea typeface="+mj-ea"/>
                <a:cs typeface="Arial Nova Light" panose="020B0304020202020204" pitchFamily="34" charset="0"/>
              </a:defRPr>
            </a:lvl1pPr>
          </a:lstStyle>
          <a:p>
            <a:pPr algn="l"/>
            <a:r>
              <a:rPr lang="fr-FR" sz="1200" dirty="0"/>
              <a:t>I. Récapitulatif rapide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210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1" grpId="0"/>
      <p:bldP spid="28" grpId="0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C2B49-FFF0-495C-BDBB-832C4176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</p:spPr>
        <p:txBody>
          <a:bodyPr/>
          <a:lstStyle/>
          <a:p>
            <a:r>
              <a:rPr lang="fr-FR" dirty="0"/>
              <a:t>Récapitulatif général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6F7363-E8E4-489C-8995-9E4DFDD0F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2241568"/>
            <a:ext cx="3436344" cy="564611"/>
          </a:xfrm>
        </p:spPr>
        <p:txBody>
          <a:bodyPr/>
          <a:lstStyle/>
          <a:p>
            <a:pPr algn="l"/>
            <a:r>
              <a:rPr lang="fr-FR" sz="2000" dirty="0"/>
              <a:t>Ingénierie Concourante</a:t>
            </a:r>
            <a:endParaRPr lang="en-US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C7EEE9-50B6-4DE4-ABFF-C1E88DE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3A13-8626-46C7-AE3E-5E352A8FDA7F}" type="datetime4">
              <a:rPr lang="fr-FR" smtClean="0"/>
              <a:t>19 septembre 2018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F071C3-D64C-43FA-B710-110D301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Récap Tolosat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F6AE6-D468-490C-8874-9D65ABFB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6FDF11E-6DAD-40A3-BF69-CBC53BB1AF65}"/>
              </a:ext>
            </a:extLst>
          </p:cNvPr>
          <p:cNvSpPr txBox="1">
            <a:spLocks/>
          </p:cNvSpPr>
          <p:nvPr/>
        </p:nvSpPr>
        <p:spPr>
          <a:xfrm>
            <a:off x="502920" y="2712133"/>
            <a:ext cx="5788152" cy="130937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fr-FR" sz="1600" dirty="0"/>
              <a:t>délais de réponse importants</a:t>
            </a:r>
            <a:endParaRPr lang="en-US" sz="1600" dirty="0"/>
          </a:p>
          <a:p>
            <a:pPr marL="342900" indent="-342900" algn="l">
              <a:buFontTx/>
              <a:buChar char="-"/>
            </a:pPr>
            <a:r>
              <a:rPr lang="fr-FR" sz="1600" dirty="0"/>
              <a:t>p</a:t>
            </a:r>
            <a:r>
              <a:rPr lang="en-US" sz="1600" dirty="0" err="1"/>
              <a:t>eu</a:t>
            </a:r>
            <a:r>
              <a:rPr lang="en-US" sz="1600" dirty="0"/>
              <a:t> de motivation </a:t>
            </a:r>
            <a:r>
              <a:rPr lang="en-US" sz="1600" dirty="0" err="1"/>
              <a:t>malgré</a:t>
            </a:r>
            <a:r>
              <a:rPr lang="en-US" sz="1600" dirty="0"/>
              <a:t> </a:t>
            </a:r>
            <a:r>
              <a:rPr lang="en-US" sz="1600" dirty="0" err="1"/>
              <a:t>quelques</a:t>
            </a:r>
            <a:r>
              <a:rPr lang="en-US" sz="1600" dirty="0"/>
              <a:t> </a:t>
            </a:r>
            <a:r>
              <a:rPr lang="en-US" sz="1600" dirty="0" err="1"/>
              <a:t>relances</a:t>
            </a:r>
            <a:endParaRPr lang="en-US" sz="1600" dirty="0"/>
          </a:p>
          <a:p>
            <a:pPr marL="342900" indent="-342900" algn="l">
              <a:buFontTx/>
              <a:buChar char="-"/>
            </a:pPr>
            <a:r>
              <a:rPr lang="fr-FR" sz="1600" dirty="0"/>
              <a:t>a traîné jusqu’à la fin de l’année sans résultats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5B8D3F7-3BE6-4A85-AF11-C98093842A27}"/>
              </a:ext>
            </a:extLst>
          </p:cNvPr>
          <p:cNvSpPr txBox="1">
            <a:spLocks/>
          </p:cNvSpPr>
          <p:nvPr/>
        </p:nvSpPr>
        <p:spPr>
          <a:xfrm>
            <a:off x="1126512" y="1672364"/>
            <a:ext cx="9144000" cy="56461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B54428F8-568A-48F4-AE8E-D632C7A9E6CA}"/>
              </a:ext>
            </a:extLst>
          </p:cNvPr>
          <p:cNvSpPr txBox="1">
            <a:spLocks/>
          </p:cNvSpPr>
          <p:nvPr/>
        </p:nvSpPr>
        <p:spPr>
          <a:xfrm>
            <a:off x="2479788" y="1578784"/>
            <a:ext cx="1635011" cy="56461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FF0000"/>
                </a:solidFill>
              </a:rPr>
              <a:t>Obstacles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BEA9C882-2650-48B3-9CB8-B7639BF4CCC3}"/>
              </a:ext>
            </a:extLst>
          </p:cNvPr>
          <p:cNvSpPr txBox="1">
            <a:spLocks/>
          </p:cNvSpPr>
          <p:nvPr/>
        </p:nvSpPr>
        <p:spPr>
          <a:xfrm>
            <a:off x="8311933" y="1672365"/>
            <a:ext cx="1400280" cy="54302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accent6"/>
                </a:solidFill>
              </a:rPr>
              <a:t>Progrès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9D3B339-22DD-40EB-AE99-4DB8098AACF8}"/>
              </a:ext>
            </a:extLst>
          </p:cNvPr>
          <p:cNvCxnSpPr/>
          <p:nvPr/>
        </p:nvCxnSpPr>
        <p:spPr>
          <a:xfrm>
            <a:off x="6291072" y="2215385"/>
            <a:ext cx="0" cy="3409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ous-titre 2">
            <a:extLst>
              <a:ext uri="{FF2B5EF4-FFF2-40B4-BE49-F238E27FC236}">
                <a16:creationId xmlns:a16="http://schemas.microsoft.com/office/drawing/2014/main" id="{E0D064B1-30CD-47EA-97AA-04DAD47CAACA}"/>
              </a:ext>
            </a:extLst>
          </p:cNvPr>
          <p:cNvSpPr txBox="1">
            <a:spLocks/>
          </p:cNvSpPr>
          <p:nvPr/>
        </p:nvSpPr>
        <p:spPr>
          <a:xfrm>
            <a:off x="187728" y="3818453"/>
            <a:ext cx="3436344" cy="56461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/>
              <a:t>Définition de la mission</a:t>
            </a:r>
            <a:endParaRPr lang="en-US" sz="2000" dirty="0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AC57FAF2-02EA-4B24-ACD7-851625DAEC7E}"/>
              </a:ext>
            </a:extLst>
          </p:cNvPr>
          <p:cNvSpPr txBox="1">
            <a:spLocks/>
          </p:cNvSpPr>
          <p:nvPr/>
        </p:nvSpPr>
        <p:spPr>
          <a:xfrm>
            <a:off x="502920" y="4306791"/>
            <a:ext cx="5788152" cy="130937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fr-FR" sz="1600" dirty="0"/>
              <a:t>manque de renseignements GNSS-r</a:t>
            </a:r>
          </a:p>
          <a:p>
            <a:pPr marL="342900" indent="-342900" algn="l">
              <a:buFontTx/>
              <a:buChar char="-"/>
            </a:pPr>
            <a:r>
              <a:rPr lang="fr-FR" sz="1600" dirty="0"/>
              <a:t>a bloqué les sous-systèmes</a:t>
            </a:r>
          </a:p>
          <a:p>
            <a:pPr marL="342900" indent="-342900" algn="l">
              <a:buFontTx/>
              <a:buChar char="-"/>
            </a:pPr>
            <a:r>
              <a:rPr lang="fr-FR" sz="1600" dirty="0"/>
              <a:t>nécessite un délai supplémentaire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82875954-C074-4381-B74A-7A422DC53427}"/>
              </a:ext>
            </a:extLst>
          </p:cNvPr>
          <p:cNvSpPr txBox="1">
            <a:spLocks/>
          </p:cNvSpPr>
          <p:nvPr/>
        </p:nvSpPr>
        <p:spPr>
          <a:xfrm>
            <a:off x="6606264" y="2241568"/>
            <a:ext cx="3062090" cy="56461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/>
              <a:t>Apprentissage</a:t>
            </a:r>
            <a:endParaRPr lang="en-US" sz="2000" dirty="0"/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6D7ED771-CFBE-46E3-A244-00E74858F2F1}"/>
              </a:ext>
            </a:extLst>
          </p:cNvPr>
          <p:cNvSpPr txBox="1">
            <a:spLocks/>
          </p:cNvSpPr>
          <p:nvPr/>
        </p:nvSpPr>
        <p:spPr>
          <a:xfrm>
            <a:off x="6921456" y="2712133"/>
            <a:ext cx="5157761" cy="130937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fr-FR" sz="1600" dirty="0"/>
              <a:t>workshops</a:t>
            </a:r>
          </a:p>
          <a:p>
            <a:pPr marL="342900" indent="-342900" algn="l">
              <a:buFontTx/>
              <a:buChar char="-"/>
            </a:pPr>
            <a:r>
              <a:rPr lang="fr-FR" sz="1600" dirty="0"/>
              <a:t>débroussaillage des sous-systèmes</a:t>
            </a:r>
          </a:p>
          <a:p>
            <a:pPr marL="342900" indent="-342900" algn="l">
              <a:buFontTx/>
              <a:buChar char="-"/>
            </a:pPr>
            <a:r>
              <a:rPr lang="fr-FR" sz="1600" dirty="0"/>
              <a:t>notions générales &amp; spécifiques CubeSats</a:t>
            </a:r>
          </a:p>
          <a:p>
            <a:pPr algn="l"/>
            <a:endParaRPr lang="fr-FR" sz="1600" dirty="0"/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4789EB27-61FC-49C6-AE8F-F86FECE9E162}"/>
              </a:ext>
            </a:extLst>
          </p:cNvPr>
          <p:cNvSpPr txBox="1">
            <a:spLocks/>
          </p:cNvSpPr>
          <p:nvPr/>
        </p:nvSpPr>
        <p:spPr>
          <a:xfrm>
            <a:off x="6606264" y="3818453"/>
            <a:ext cx="3062090" cy="56461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/>
              <a:t>Travail</a:t>
            </a:r>
            <a:endParaRPr lang="en-US" sz="2000" dirty="0"/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CAE71CBF-DE55-458C-8106-3B5083295F04}"/>
              </a:ext>
            </a:extLst>
          </p:cNvPr>
          <p:cNvSpPr txBox="1">
            <a:spLocks/>
          </p:cNvSpPr>
          <p:nvPr/>
        </p:nvSpPr>
        <p:spPr>
          <a:xfrm>
            <a:off x="6921457" y="4306791"/>
            <a:ext cx="4264704" cy="130937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fr-FR" sz="1600" dirty="0"/>
              <a:t>identification des paramètres critiques et de l’interdépendance des sous-systèmes</a:t>
            </a:r>
          </a:p>
          <a:p>
            <a:pPr marL="342900" indent="-342900" algn="l">
              <a:buFontTx/>
              <a:buChar char="-"/>
            </a:pPr>
            <a:r>
              <a:rPr lang="fr-FR" sz="1600" dirty="0"/>
              <a:t>quelques bilans, simulations commencent à être développés</a:t>
            </a: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31C3D2DC-C553-41E1-82B4-566FBEBC86AB}"/>
              </a:ext>
            </a:extLst>
          </p:cNvPr>
          <p:cNvSpPr txBox="1">
            <a:spLocks/>
          </p:cNvSpPr>
          <p:nvPr/>
        </p:nvSpPr>
        <p:spPr>
          <a:xfrm>
            <a:off x="0" y="5937407"/>
            <a:ext cx="3179929" cy="464013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Nova Light" panose="020B0304020202020204" pitchFamily="34" charset="0"/>
                <a:ea typeface="+mj-ea"/>
                <a:cs typeface="Arial Nova Light" panose="020B0304020202020204" pitchFamily="34" charset="0"/>
              </a:defRPr>
            </a:lvl1pPr>
          </a:lstStyle>
          <a:p>
            <a:pPr algn="l"/>
            <a:r>
              <a:rPr lang="fr-FR" sz="1200" dirty="0"/>
              <a:t>I. Récapitulatif rapide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4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C2B49-FFF0-495C-BDBB-832C4176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</p:spPr>
        <p:txBody>
          <a:bodyPr/>
          <a:lstStyle/>
          <a:p>
            <a:r>
              <a:rPr lang="fr-FR" dirty="0"/>
              <a:t>Récapitulatif général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C7EEE9-50B6-4DE4-ABFF-C1E88DE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3A13-8626-46C7-AE3E-5E352A8FDA7F}" type="datetime4">
              <a:rPr lang="fr-FR" smtClean="0"/>
              <a:t>19 septembre 2018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F071C3-D64C-43FA-B710-110D301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Récap Tolosat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F6AE6-D468-490C-8874-9D65ABFB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FAD12722-6497-4904-90EF-07443EB0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748" y="1487904"/>
            <a:ext cx="9144000" cy="1655762"/>
          </a:xfrm>
        </p:spPr>
        <p:txBody>
          <a:bodyPr/>
          <a:lstStyle/>
          <a:p>
            <a:r>
              <a:rPr lang="fr-FR" dirty="0"/>
              <a:t>Que faire ?</a:t>
            </a:r>
          </a:p>
        </p:txBody>
      </p:sp>
      <p:sp>
        <p:nvSpPr>
          <p:cNvPr id="19" name="Parallélogramme 18">
            <a:extLst>
              <a:ext uri="{FF2B5EF4-FFF2-40B4-BE49-F238E27FC236}">
                <a16:creationId xmlns:a16="http://schemas.microsoft.com/office/drawing/2014/main" id="{E9E20BB1-5EE7-4171-BB95-E5BD4559D905}"/>
              </a:ext>
            </a:extLst>
          </p:cNvPr>
          <p:cNvSpPr/>
          <p:nvPr/>
        </p:nvSpPr>
        <p:spPr>
          <a:xfrm>
            <a:off x="420543" y="2808156"/>
            <a:ext cx="3160857" cy="40983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Structure</a:t>
            </a:r>
          </a:p>
        </p:txBody>
      </p:sp>
      <p:sp>
        <p:nvSpPr>
          <p:cNvPr id="20" name="Parallélogramme 19">
            <a:extLst>
              <a:ext uri="{FF2B5EF4-FFF2-40B4-BE49-F238E27FC236}">
                <a16:creationId xmlns:a16="http://schemas.microsoft.com/office/drawing/2014/main" id="{89112A3D-7436-4ED5-B27D-AB59B5EAFADA}"/>
              </a:ext>
            </a:extLst>
          </p:cNvPr>
          <p:cNvSpPr/>
          <p:nvPr/>
        </p:nvSpPr>
        <p:spPr>
          <a:xfrm>
            <a:off x="420543" y="3432014"/>
            <a:ext cx="3160857" cy="409830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Parallélisme</a:t>
            </a:r>
          </a:p>
        </p:txBody>
      </p:sp>
      <p:sp>
        <p:nvSpPr>
          <p:cNvPr id="21" name="Parallélogramme 20">
            <a:extLst>
              <a:ext uri="{FF2B5EF4-FFF2-40B4-BE49-F238E27FC236}">
                <a16:creationId xmlns:a16="http://schemas.microsoft.com/office/drawing/2014/main" id="{E499FC51-F110-4DF8-AD10-B7610B981E49}"/>
              </a:ext>
            </a:extLst>
          </p:cNvPr>
          <p:cNvSpPr/>
          <p:nvPr/>
        </p:nvSpPr>
        <p:spPr>
          <a:xfrm>
            <a:off x="420542" y="4055872"/>
            <a:ext cx="3160857" cy="409830"/>
          </a:xfrm>
          <a:prstGeom prst="parallelogram">
            <a:avLst/>
          </a:prstGeom>
          <a:solidFill>
            <a:srgbClr val="F6D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9012AE"/>
                </a:solidFill>
              </a:rPr>
              <a:t>Partenariats</a:t>
            </a:r>
          </a:p>
        </p:txBody>
      </p:sp>
      <p:sp>
        <p:nvSpPr>
          <p:cNvPr id="22" name="Parallélogramme 21">
            <a:extLst>
              <a:ext uri="{FF2B5EF4-FFF2-40B4-BE49-F238E27FC236}">
                <a16:creationId xmlns:a16="http://schemas.microsoft.com/office/drawing/2014/main" id="{4389F22D-C54A-4CB9-9CD3-A9DA4BD4921E}"/>
              </a:ext>
            </a:extLst>
          </p:cNvPr>
          <p:cNvSpPr/>
          <p:nvPr/>
        </p:nvSpPr>
        <p:spPr>
          <a:xfrm>
            <a:off x="420541" y="4678875"/>
            <a:ext cx="3160857" cy="409830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Objectifs</a:t>
            </a:r>
          </a:p>
        </p:txBody>
      </p:sp>
      <p:sp>
        <p:nvSpPr>
          <p:cNvPr id="23" name="Parallélogramme 22">
            <a:extLst>
              <a:ext uri="{FF2B5EF4-FFF2-40B4-BE49-F238E27FC236}">
                <a16:creationId xmlns:a16="http://schemas.microsoft.com/office/drawing/2014/main" id="{865CC425-5EBF-4B79-A388-F3561E8E3C05}"/>
              </a:ext>
            </a:extLst>
          </p:cNvPr>
          <p:cNvSpPr/>
          <p:nvPr/>
        </p:nvSpPr>
        <p:spPr>
          <a:xfrm>
            <a:off x="3814213" y="2805142"/>
            <a:ext cx="8190059" cy="40983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0070C0"/>
                </a:solidFill>
              </a:rPr>
              <a:t>Recruter, s’organiser en grand effectif, respecter les deadlines</a:t>
            </a:r>
          </a:p>
        </p:txBody>
      </p:sp>
      <p:sp>
        <p:nvSpPr>
          <p:cNvPr id="29" name="Parallélogramme 28">
            <a:extLst>
              <a:ext uri="{FF2B5EF4-FFF2-40B4-BE49-F238E27FC236}">
                <a16:creationId xmlns:a16="http://schemas.microsoft.com/office/drawing/2014/main" id="{7A54E671-F27B-497A-993C-C47A650D19BE}"/>
              </a:ext>
            </a:extLst>
          </p:cNvPr>
          <p:cNvSpPr/>
          <p:nvPr/>
        </p:nvSpPr>
        <p:spPr>
          <a:xfrm>
            <a:off x="3814213" y="3429000"/>
            <a:ext cx="8190059" cy="409830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Contourner des obstacles, prendre de l’avance, être efficace</a:t>
            </a:r>
          </a:p>
        </p:txBody>
      </p:sp>
      <p:sp>
        <p:nvSpPr>
          <p:cNvPr id="32" name="Parallélogramme 31">
            <a:extLst>
              <a:ext uri="{FF2B5EF4-FFF2-40B4-BE49-F238E27FC236}">
                <a16:creationId xmlns:a16="http://schemas.microsoft.com/office/drawing/2014/main" id="{7CD4C3BD-EB2A-44FC-BAF9-46B880928F6C}"/>
              </a:ext>
            </a:extLst>
          </p:cNvPr>
          <p:cNvSpPr/>
          <p:nvPr/>
        </p:nvSpPr>
        <p:spPr>
          <a:xfrm>
            <a:off x="3814212" y="4052858"/>
            <a:ext cx="8190059" cy="409830"/>
          </a:xfrm>
          <a:prstGeom prst="parallelogram">
            <a:avLst/>
          </a:prstGeom>
          <a:solidFill>
            <a:srgbClr val="F6D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9012AE"/>
                </a:solidFill>
              </a:rPr>
              <a:t>Contacter des entreprises, établir des partenariats, se faire connaître</a:t>
            </a:r>
          </a:p>
        </p:txBody>
      </p:sp>
      <p:sp>
        <p:nvSpPr>
          <p:cNvPr id="33" name="Parallélogramme 32">
            <a:extLst>
              <a:ext uri="{FF2B5EF4-FFF2-40B4-BE49-F238E27FC236}">
                <a16:creationId xmlns:a16="http://schemas.microsoft.com/office/drawing/2014/main" id="{0206E982-A3BD-400B-B69A-9C0D1171EDC6}"/>
              </a:ext>
            </a:extLst>
          </p:cNvPr>
          <p:cNvSpPr/>
          <p:nvPr/>
        </p:nvSpPr>
        <p:spPr>
          <a:xfrm>
            <a:off x="3814211" y="4675861"/>
            <a:ext cx="8190059" cy="409830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Progression, apprentissage, fixer les deadlines importantes</a:t>
            </a:r>
          </a:p>
        </p:txBody>
      </p:sp>
      <p:sp>
        <p:nvSpPr>
          <p:cNvPr id="34" name="Organigramme : Connecteur page suivante 33">
            <a:extLst>
              <a:ext uri="{FF2B5EF4-FFF2-40B4-BE49-F238E27FC236}">
                <a16:creationId xmlns:a16="http://schemas.microsoft.com/office/drawing/2014/main" id="{2AEDDDA0-C2F9-49E7-97A6-3BBC1F17C2D8}"/>
              </a:ext>
            </a:extLst>
          </p:cNvPr>
          <p:cNvSpPr/>
          <p:nvPr/>
        </p:nvSpPr>
        <p:spPr>
          <a:xfrm>
            <a:off x="3429640" y="2496939"/>
            <a:ext cx="536330" cy="3305908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D2A1077-25AC-434A-B4EB-7E4AD5BBBF5D}"/>
              </a:ext>
            </a:extLst>
          </p:cNvPr>
          <p:cNvSpPr txBox="1">
            <a:spLocks/>
          </p:cNvSpPr>
          <p:nvPr/>
        </p:nvSpPr>
        <p:spPr>
          <a:xfrm>
            <a:off x="0" y="5937407"/>
            <a:ext cx="3179929" cy="464013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 Nova Light" panose="020B0304020202020204" pitchFamily="34" charset="0"/>
                <a:ea typeface="+mj-ea"/>
                <a:cs typeface="Arial Nova Light" panose="020B0304020202020204" pitchFamily="34" charset="0"/>
              </a:defRPr>
            </a:lvl1pPr>
          </a:lstStyle>
          <a:p>
            <a:pPr algn="l"/>
            <a:r>
              <a:rPr lang="fr-FR" sz="1200" dirty="0"/>
              <a:t>I. Récapitulatif rapide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932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EFCB9204-1784-494C-8CE6-844421C9C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288" y="136525"/>
            <a:ext cx="9144000" cy="6264895"/>
          </a:xfrm>
        </p:spPr>
        <p:txBody>
          <a:bodyPr/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Retours sur l’année précédente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Objectifs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Recrutement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Organisation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Financement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Formation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Divers</a:t>
            </a:r>
          </a:p>
          <a:p>
            <a:pPr marL="514350" indent="-514350" algn="l">
              <a:buFont typeface="+mj-lt"/>
              <a:buAutoNum type="romanUcPeriod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503B1-5782-4808-AC85-2B00B8D5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3FC38F-914F-4C26-9E6B-E6B67F0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BC5-F2FC-476E-B41F-A350418B6120}" type="datetime4">
              <a:rPr lang="fr-FR" smtClean="0"/>
              <a:t>19 septembre 2018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FFE05B-59DE-42FD-A710-D8D32717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Récap</a:t>
            </a:r>
            <a:r>
              <a:rPr lang="en-US" dirty="0"/>
              <a:t> Tolosat</a:t>
            </a:r>
          </a:p>
        </p:txBody>
      </p:sp>
    </p:spTree>
    <p:extLst>
      <p:ext uri="{BB962C8B-B14F-4D97-AF65-F5344CB8AC3E}">
        <p14:creationId xmlns:p14="http://schemas.microsoft.com/office/powerpoint/2010/main" val="250309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EFCB9204-1784-494C-8CE6-844421C9C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288" y="136525"/>
            <a:ext cx="9144000" cy="6264895"/>
          </a:xfrm>
        </p:spPr>
        <p:txBody>
          <a:bodyPr/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Retours sur l’année précédente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Objectifs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Recrutement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Organisation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Financement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Formation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Divers</a:t>
            </a:r>
          </a:p>
          <a:p>
            <a:pPr marL="514350" indent="-514350" algn="l">
              <a:buFont typeface="+mj-lt"/>
              <a:buAutoNum type="romanUcPeriod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503B1-5782-4808-AC85-2B00B8D5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3FC38F-914F-4C26-9E6B-E6B67F0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BC5-F2FC-476E-B41F-A350418B6120}" type="datetime4">
              <a:rPr lang="fr-FR" smtClean="0"/>
              <a:t>19 septembre 2018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FFE05B-59DE-42FD-A710-D8D32717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Récap</a:t>
            </a:r>
            <a:r>
              <a:rPr lang="en-US" dirty="0"/>
              <a:t> Tolosat</a:t>
            </a:r>
          </a:p>
        </p:txBody>
      </p:sp>
    </p:spTree>
    <p:extLst>
      <p:ext uri="{BB962C8B-B14F-4D97-AF65-F5344CB8AC3E}">
        <p14:creationId xmlns:p14="http://schemas.microsoft.com/office/powerpoint/2010/main" val="16878874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430</Words>
  <Application>Microsoft Office PowerPoint</Application>
  <PresentationFormat>Grand écran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Arial Nova</vt:lpstr>
      <vt:lpstr>Arial Nova Light</vt:lpstr>
      <vt:lpstr>Calibri</vt:lpstr>
      <vt:lpstr>Wingdings</vt:lpstr>
      <vt:lpstr>Thème Office</vt:lpstr>
      <vt:lpstr>Réunion de rentrée</vt:lpstr>
      <vt:lpstr>Plan</vt:lpstr>
      <vt:lpstr>Tolosat jusqu’à aujourd’hui</vt:lpstr>
      <vt:lpstr>Sous-systèmes</vt:lpstr>
      <vt:lpstr>Méthodologie</vt:lpstr>
      <vt:lpstr>Récapitulatif général</vt:lpstr>
      <vt:lpstr>Récapitulatif général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307</cp:revision>
  <dcterms:created xsi:type="dcterms:W3CDTF">2018-09-16T11:03:03Z</dcterms:created>
  <dcterms:modified xsi:type="dcterms:W3CDTF">2018-09-19T21:35:36Z</dcterms:modified>
</cp:coreProperties>
</file>