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58"/>
  </p:notesMasterIdLst>
  <p:sldIdLst>
    <p:sldId id="256" r:id="rId2"/>
    <p:sldId id="257" r:id="rId3"/>
    <p:sldId id="425" r:id="rId4"/>
    <p:sldId id="421" r:id="rId5"/>
    <p:sldId id="426" r:id="rId6"/>
    <p:sldId id="410" r:id="rId7"/>
    <p:sldId id="420" r:id="rId8"/>
    <p:sldId id="357" r:id="rId9"/>
    <p:sldId id="265" r:id="rId10"/>
    <p:sldId id="427" r:id="rId11"/>
    <p:sldId id="429" r:id="rId12"/>
    <p:sldId id="430" r:id="rId13"/>
    <p:sldId id="431" r:id="rId14"/>
    <p:sldId id="433" r:id="rId15"/>
    <p:sldId id="434" r:id="rId16"/>
    <p:sldId id="435" r:id="rId17"/>
    <p:sldId id="436" r:id="rId18"/>
    <p:sldId id="438" r:id="rId19"/>
    <p:sldId id="466" r:id="rId20"/>
    <p:sldId id="439" r:id="rId21"/>
    <p:sldId id="440" r:id="rId22"/>
    <p:sldId id="441" r:id="rId23"/>
    <p:sldId id="442" r:id="rId24"/>
    <p:sldId id="443" r:id="rId25"/>
    <p:sldId id="444" r:id="rId26"/>
    <p:sldId id="445" r:id="rId27"/>
    <p:sldId id="465" r:id="rId28"/>
    <p:sldId id="450" r:id="rId29"/>
    <p:sldId id="446" r:id="rId30"/>
    <p:sldId id="447" r:id="rId31"/>
    <p:sldId id="448" r:id="rId32"/>
    <p:sldId id="471" r:id="rId33"/>
    <p:sldId id="472" r:id="rId34"/>
    <p:sldId id="473" r:id="rId35"/>
    <p:sldId id="474" r:id="rId36"/>
    <p:sldId id="449" r:id="rId37"/>
    <p:sldId id="451" r:id="rId38"/>
    <p:sldId id="452" r:id="rId39"/>
    <p:sldId id="453" r:id="rId40"/>
    <p:sldId id="454" r:id="rId41"/>
    <p:sldId id="455" r:id="rId42"/>
    <p:sldId id="456" r:id="rId43"/>
    <p:sldId id="470" r:id="rId44"/>
    <p:sldId id="457" r:id="rId45"/>
    <p:sldId id="458" r:id="rId46"/>
    <p:sldId id="459" r:id="rId47"/>
    <p:sldId id="460" r:id="rId48"/>
    <p:sldId id="461" r:id="rId49"/>
    <p:sldId id="467" r:id="rId50"/>
    <p:sldId id="468" r:id="rId51"/>
    <p:sldId id="469" r:id="rId52"/>
    <p:sldId id="266" r:id="rId53"/>
    <p:sldId id="409" r:id="rId54"/>
    <p:sldId id="464" r:id="rId55"/>
    <p:sldId id="312" r:id="rId56"/>
    <p:sldId id="462" r:id="rId57"/>
  </p:sldIdLst>
  <p:sldSz cx="12192000" cy="6858000"/>
  <p:notesSz cx="9601200" cy="7315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14B63F-CE66-4040-A5D6-11B0B107A73E}">
          <p14:sldIdLst>
            <p14:sldId id="256"/>
            <p14:sldId id="257"/>
            <p14:sldId id="425"/>
            <p14:sldId id="421"/>
            <p14:sldId id="426"/>
            <p14:sldId id="410"/>
            <p14:sldId id="420"/>
            <p14:sldId id="357"/>
            <p14:sldId id="265"/>
            <p14:sldId id="427"/>
            <p14:sldId id="429"/>
            <p14:sldId id="430"/>
            <p14:sldId id="431"/>
            <p14:sldId id="433"/>
            <p14:sldId id="434"/>
            <p14:sldId id="435"/>
            <p14:sldId id="436"/>
            <p14:sldId id="438"/>
            <p14:sldId id="466"/>
            <p14:sldId id="439"/>
            <p14:sldId id="440"/>
            <p14:sldId id="441"/>
            <p14:sldId id="442"/>
            <p14:sldId id="443"/>
            <p14:sldId id="444"/>
            <p14:sldId id="445"/>
            <p14:sldId id="465"/>
            <p14:sldId id="450"/>
            <p14:sldId id="446"/>
            <p14:sldId id="447"/>
            <p14:sldId id="448"/>
            <p14:sldId id="471"/>
            <p14:sldId id="472"/>
            <p14:sldId id="473"/>
            <p14:sldId id="474"/>
            <p14:sldId id="449"/>
            <p14:sldId id="451"/>
            <p14:sldId id="452"/>
            <p14:sldId id="453"/>
            <p14:sldId id="454"/>
            <p14:sldId id="455"/>
            <p14:sldId id="456"/>
            <p14:sldId id="470"/>
            <p14:sldId id="457"/>
            <p14:sldId id="458"/>
            <p14:sldId id="459"/>
            <p14:sldId id="460"/>
            <p14:sldId id="461"/>
            <p14:sldId id="467"/>
            <p14:sldId id="468"/>
            <p14:sldId id="469"/>
            <p14:sldId id="266"/>
            <p14:sldId id="409"/>
            <p14:sldId id="464"/>
            <p14:sldId id="312"/>
            <p14:sldId id="4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8" autoAdjust="0"/>
    <p:restoredTop sz="92405" autoAdjust="0"/>
  </p:normalViewPr>
  <p:slideViewPr>
    <p:cSldViewPr snapToGrid="0">
      <p:cViewPr varScale="1">
        <p:scale>
          <a:sx n="68" d="100"/>
          <a:sy n="68" d="100"/>
        </p:scale>
        <p:origin x="94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1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92BCEF6-D175-4CC6-B0E6-043D22D52CDA}" type="datetimeFigureOut">
              <a:rPr lang="pt-BR" smtClean="0"/>
              <a:t>23/01/2020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39"/>
            <a:ext cx="7680960" cy="2880361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EF7E69-A6C1-4242-8F26-3B77B93C8B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873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Balanço energético nacional 2019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F7E69-A6C1-4242-8F26-3B77B93C8B1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877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F7E69-A6C1-4242-8F26-3B77B93C8B1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587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Nota técnica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26/14–avaliação da eficiência energética e geração distribuída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os próximos 10 anos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F7E69-A6C1-4242-8F26-3B77B93C8B1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251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Grafo: Dois conjuntos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finitos de elementos, </a:t>
            </a:r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</a:t>
            </a:r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Nós e Arestas.</a:t>
            </a:r>
          </a:p>
          <a:p>
            <a:endParaRPr lang="pt-B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Caminho e ciclo: Sequência de arestas distintas. Ciclo caminho cujo nó inicial é igual ao nó final.</a:t>
            </a:r>
          </a:p>
          <a:p>
            <a:endParaRPr lang="pt-BR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Par conexo e grafo conexo: Caminho</a:t>
            </a:r>
            <a:r>
              <a:rPr lang="pt-BR" baseline="0" dirty="0">
                <a:solidFill>
                  <a:schemeClr val="accent1">
                    <a:lumMod val="75000"/>
                  </a:schemeClr>
                </a:solidFill>
              </a:rPr>
              <a:t> único entre um nó e outro. Todo par é conexo.</a:t>
            </a:r>
          </a:p>
          <a:p>
            <a:endParaRPr lang="pt-BR" baseline="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Grafo acíclico e floresta: Grafos que não possuem</a:t>
            </a:r>
            <a:r>
              <a:rPr lang="pt-BR" baseline="0" dirty="0">
                <a:solidFill>
                  <a:schemeClr val="accent1">
                    <a:lumMod val="75000"/>
                  </a:schemeClr>
                </a:solidFill>
              </a:rPr>
              <a:t> ciclos. Árvores são grafos acíclicos conexos. Florestas são grafos com várias árvores.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F7E69-A6C1-4242-8F26-3B77B93C8B1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809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F7E69-A6C1-4242-8F26-3B77B93C8B1E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292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F7E69-A6C1-4242-8F26-3B77B93C8B1E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707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CAB84-6569-441E-BDF8-9DC8574F5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7E883-AFC0-4D73-B01B-77D756AEE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2C3AC-ED16-4BBB-BA4F-0778DFB3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400B-C317-4CCB-B1CE-71DB14F3D91D}" type="datetime1">
              <a:rPr lang="pt-BR" smtClean="0"/>
              <a:t>23/01/2020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ED901-B5F1-46FF-8496-78099A062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D3F7B-E8E2-4AFB-9117-C7F0AEF08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70BBE09-2FAC-4E1F-A230-54275AD5022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071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2C00-A6BF-41F8-8CCB-E0584D30B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817CD-70C4-4370-B59A-06AEAAFC5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BF7DF-08D0-4C1C-9850-BF1D1044C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CF83-3022-4D03-B83B-4F83AFFBE732}" type="datetime1">
              <a:rPr lang="pt-BR" smtClean="0"/>
              <a:t>23/01/2020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AE671-71AE-4845-8AFB-7CAE4CB75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B95D9-5AC8-4786-8CD4-B8094EAB9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93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0E3972-4D6D-4956-98EE-C25FEC2A41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36C2F-BEFB-48E7-B5BE-CFCB39861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67E3B-7B82-49FE-B954-A3616694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0E360-4EC3-40A5-A3F5-F8AA858AEFDB}" type="datetime1">
              <a:rPr lang="pt-BR" smtClean="0"/>
              <a:t>23/01/2020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80F87-6032-4835-B746-EEDC62E5E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1FDE7-AEEF-40B3-A84F-0E7158D7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63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0B35D-4671-4A66-9E92-BD1B54BA9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6CFBC-248B-40A4-A3CD-54DCC75B1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679FA-4409-4FA0-89CB-EDE733D0D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3B7C-FC7D-4719-8C00-7763A4D30E2D}" type="datetime1">
              <a:rPr lang="pt-BR" smtClean="0"/>
              <a:t>23/01/2020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12CFC-8A56-42E6-A98A-C5A711E50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C20D5-7C9A-476D-A280-F7EB95D56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70BBE09-2FAC-4E1F-A230-54275AD5022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8412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07662-D84D-4129-90F3-7AED0926A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19029-9010-4ACB-AB21-19FCD4127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52413-3ACB-47B6-82E5-9C98D70DE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3836-2BE8-4870-88BA-B216AC8A95B1}" type="datetime1">
              <a:rPr lang="pt-BR" smtClean="0"/>
              <a:t>23/01/2020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EF414-1D76-45CE-8483-77D0334C6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CA92D-4A70-4A26-B8D0-9164DF2BF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62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CF841-AA30-4BDE-9C56-44DA1EEB8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336E1-B39F-4605-AAD2-4FAD5BB74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168AB-800B-4D63-A47F-2F4911ABA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55E7F-98F5-42DF-99AA-736A0A58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A8DC-1250-4BF7-96FC-E55E2B39BD58}" type="datetime1">
              <a:rPr lang="pt-BR" smtClean="0"/>
              <a:t>23/01/2020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17219-8AA3-4AEA-BDAF-8550A5EA3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A2600-2D10-4AB7-910D-556ED489A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2381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0B919-D97C-4330-9AE2-06737DA3F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C5AD6-B453-4F2B-B754-15574D00E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C6922-428F-49E2-9C74-5782DDE16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7A86D8-D7AD-4932-AE2F-5C59F6ED5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BE01C-29A8-4076-9E4B-8EFCD24E27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904A24-F13A-435D-84B7-79C0A3C05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59728-CDDA-49A4-A0CE-3A699E125FF6}" type="datetime1">
              <a:rPr lang="pt-BR" smtClean="0"/>
              <a:t>23/01/2020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FF7351-B9DC-4327-8BA5-F31F614A2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A6B567-B173-4EED-B2DD-13961C24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57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538E-7BF9-4CF2-B2A3-CBE014D39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6FE2D2-746D-43C6-B4D2-3075D950A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7440-3E30-4E31-861A-95776FB2B342}" type="datetime1">
              <a:rPr lang="pt-BR" smtClean="0"/>
              <a:t>23/01/2020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6F7D35-8380-46F1-8D7F-49D82B537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53D05-6BCF-4F86-B59A-18D8D1766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7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65A368-2EA9-4F5E-8B43-684F022A9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3AA3-B0C0-4E2B-AD75-D942495D1F35}" type="datetime1">
              <a:rPr lang="pt-BR" smtClean="0"/>
              <a:t>23/01/2020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82F54A-6B8B-40B6-8A64-2FF08A4D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8C1D3-BAE2-4818-8726-082E4FAED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36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0B074-8307-4918-96C3-2D6B1F420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EDA2C-72F5-4C1F-B61C-C8B851EE7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D8194-911D-4EF6-8C75-FD9A6531C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357B6-A563-4CE1-AE0F-3E7039EE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6CA2-9AEB-4AC1-BF12-A37F87E09C0E}" type="datetime1">
              <a:rPr lang="pt-BR" smtClean="0"/>
              <a:t>23/01/2020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80CF7-43EF-4429-9540-8EFDDAD90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A43DF-24FC-49F8-BAE4-1D9063F7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2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10108-376F-4075-B719-4C1E0857E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1C2C82-6B35-4CE5-A421-3C6319080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B387A-1D21-4D09-838C-D5F365E8D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64494-962F-4E8B-8F69-CF331A706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5197-C28E-4922-9308-78FFC1A1BDAD}" type="datetime1">
              <a:rPr lang="pt-BR" smtClean="0"/>
              <a:t>23/01/2020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4CCC0-34B3-48B3-AFFB-1CE02139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411DC-AB49-4C68-A344-2B78DB74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13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4F7932-2E76-4E08-A63A-3463814B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A9146-70C8-4C45-867A-F5F3AFBED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CC71D-76EC-4DF6-AB4D-C0A937948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AD3BF-D4AC-4382-B519-A11E3B167333}" type="datetime1">
              <a:rPr lang="pt-BR" smtClean="0"/>
              <a:t>23/01/2020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9AE7E-6184-4BE6-8EEF-941088330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B7549-792C-4A18-A0B8-6ECC23BF2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BBE09-2FAC-4E1F-A230-54275AD502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13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D18B-E51A-47DE-B4A2-B26E730A1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743" y="2248954"/>
            <a:ext cx="10294513" cy="2360092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Alocação e Dimensionamento de Geração Distribuída em Rede de Distribuição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42DE5-24BD-41B3-8317-D4A34FF96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609046"/>
            <a:ext cx="9144000" cy="746974"/>
          </a:xfrm>
        </p:spPr>
        <p:txBody>
          <a:bodyPr>
            <a:normAutofit fontScale="25000" lnSpcReduction="20000"/>
          </a:bodyPr>
          <a:lstStyle/>
          <a:p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sz="9600" b="1" dirty="0">
                <a:solidFill>
                  <a:schemeClr val="accent1">
                    <a:lumMod val="75000"/>
                  </a:schemeClr>
                </a:solidFill>
              </a:rPr>
              <a:t>Autor: </a:t>
            </a:r>
            <a:r>
              <a:rPr lang="pt-BR" sz="9600" dirty="0">
                <a:solidFill>
                  <a:schemeClr val="accent1">
                    <a:lumMod val="75000"/>
                  </a:schemeClr>
                </a:solidFill>
              </a:rPr>
              <a:t>Lucas Martins Belmino</a:t>
            </a: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Imagem 11">
            <a:extLst>
              <a:ext uri="{FF2B5EF4-FFF2-40B4-BE49-F238E27FC236}">
                <a16:creationId xmlns:a16="http://schemas.microsoft.com/office/drawing/2014/main" id="{182108AE-30FD-408A-B112-F4E3797A11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5" t="4642" r="14018" b="21212"/>
          <a:stretch/>
        </p:blipFill>
        <p:spPr>
          <a:xfrm>
            <a:off x="9586881" y="594034"/>
            <a:ext cx="1656374" cy="999302"/>
          </a:xfrm>
          <a:prstGeom prst="roundRect">
            <a:avLst>
              <a:gd name="adj" fmla="val 639"/>
            </a:avLst>
          </a:prstGeom>
          <a:ln>
            <a:noFill/>
          </a:ln>
          <a:effectLst/>
        </p:spPr>
      </p:pic>
      <p:sp>
        <p:nvSpPr>
          <p:cNvPr id="6" name="Retângulo 8">
            <a:extLst>
              <a:ext uri="{FF2B5EF4-FFF2-40B4-BE49-F238E27FC236}">
                <a16:creationId xmlns:a16="http://schemas.microsoft.com/office/drawing/2014/main" id="{344B8DA7-B4AE-4B80-B157-017C12BCC163}"/>
              </a:ext>
            </a:extLst>
          </p:cNvPr>
          <p:cNvSpPr/>
          <p:nvPr/>
        </p:nvSpPr>
        <p:spPr>
          <a:xfrm>
            <a:off x="1795531" y="588802"/>
            <a:ext cx="4538656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pt-B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UNIVERSIDADE FEDERAL DO CEARÁ</a:t>
            </a:r>
          </a:p>
          <a:p>
            <a:r>
              <a:rPr lang="pt-B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CENTRO DE TECNOLOGIA</a:t>
            </a:r>
          </a:p>
          <a:p>
            <a:r>
              <a:rPr lang="pt-B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DEPARTAMENTO DE ENGENHARIA ELÉTRICA</a:t>
            </a:r>
          </a:p>
        </p:txBody>
      </p:sp>
      <p:pic>
        <p:nvPicPr>
          <p:cNvPr id="8" name="Imagem 9" descr="http://www.iguatu.net/novo/wordpress/wp-content/uploads/2010/01/ufc1.jpg">
            <a:extLst>
              <a:ext uri="{FF2B5EF4-FFF2-40B4-BE49-F238E27FC236}">
                <a16:creationId xmlns:a16="http://schemas.microsoft.com/office/drawing/2014/main" id="{5D4C7540-1CB6-4787-8DE4-689C2E0D251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78909" y="420497"/>
            <a:ext cx="962074" cy="1167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A808E5DC-30EF-4232-9751-95E5BF684C46}"/>
              </a:ext>
            </a:extLst>
          </p:cNvPr>
          <p:cNvSpPr txBox="1">
            <a:spLocks/>
          </p:cNvSpPr>
          <p:nvPr/>
        </p:nvSpPr>
        <p:spPr>
          <a:xfrm>
            <a:off x="3915177" y="5356020"/>
            <a:ext cx="7328078" cy="118644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  <a:p>
            <a:pPr algn="r"/>
            <a:r>
              <a:rPr lang="pt-BR" sz="8800" b="1" dirty="0">
                <a:solidFill>
                  <a:schemeClr val="accent1">
                    <a:lumMod val="75000"/>
                  </a:schemeClr>
                </a:solidFill>
              </a:rPr>
              <a:t>Orientador: </a:t>
            </a:r>
            <a:r>
              <a:rPr lang="pt-BR" sz="8800" dirty="0">
                <a:solidFill>
                  <a:schemeClr val="accent1">
                    <a:lumMod val="75000"/>
                  </a:schemeClr>
                </a:solidFill>
              </a:rPr>
              <a:t>Prof. Dr. Giovanni Cordeiro Barroso</a:t>
            </a:r>
          </a:p>
          <a:p>
            <a:pPr algn="r"/>
            <a:r>
              <a:rPr lang="pt-BR" sz="8800" b="1" dirty="0">
                <a:solidFill>
                  <a:schemeClr val="accent1">
                    <a:lumMod val="75000"/>
                  </a:schemeClr>
                </a:solidFill>
              </a:rPr>
              <a:t>Coorientador: </a:t>
            </a:r>
            <a:r>
              <a:rPr lang="pt-BR" sz="8800" dirty="0">
                <a:solidFill>
                  <a:schemeClr val="accent1">
                    <a:lumMod val="75000"/>
                  </a:schemeClr>
                </a:solidFill>
              </a:rPr>
              <a:t>Prof. Dr. Raimundo Furtado Sampaio</a:t>
            </a: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104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BE6C-ED3C-448D-A3C4-84D5B832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639" y="1690687"/>
            <a:ext cx="10906125" cy="5030787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Motivação: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Sistema elétrico composto de barras e ramos interconectados pode ser representado por linhas e pontos interconectados, um grafo;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Necessidade de organizar os dados da rede de forma a calcular mais facilmente o fluxo de carga.</a:t>
            </a:r>
          </a:p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Definições: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Grafo;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Caminho, ciclo e grafo acíclico;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Par conexo e grafo conexo;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Grafo acíclico conexo ou árvore.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10</a:t>
            </a:fld>
            <a:endParaRPr lang="pt-BR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87EA9C-1B7D-45F8-BDA5-C9C000B024AB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9DCFA2B7-F767-472B-91A9-8BBDC6722486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838200" y="677041"/>
            <a:ext cx="10515600" cy="70173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Fundamentação Teórica – Teoria dos Grafos</a:t>
            </a:r>
          </a:p>
        </p:txBody>
      </p:sp>
    </p:spTree>
    <p:extLst>
      <p:ext uri="{BB962C8B-B14F-4D97-AF65-F5344CB8AC3E}">
        <p14:creationId xmlns:p14="http://schemas.microsoft.com/office/powerpoint/2010/main" val="320757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BE6C-ED3C-448D-A3C4-84D5B832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639" y="1690687"/>
            <a:ext cx="5704917" cy="5030787"/>
          </a:xfrm>
        </p:spPr>
        <p:txBody>
          <a:bodyPr>
            <a:normAutofit lnSpcReduction="10000"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Lista de Adjacência: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Modelo de representação de um Grafo;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Grafos direcionais ou não-direcionais;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Cada linha da lista indica um ligação entre dois nós.</a:t>
            </a:r>
          </a:p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Exemplo: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Toma-se o grafo G = (V,E), sendo V o conjunto dos nós e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das arestas (Figura 6);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V(G) = {0;1;2;3} e                                 E(G) = {{0,2};{2,3};{1,3};{0,1};{1,2}};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Tabela 3 é a lista de adjacência do grafo 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11</a:t>
            </a:fld>
            <a:endParaRPr lang="pt-BR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87EA9C-1B7D-45F8-BDA5-C9C000B024AB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9DCFA2B7-F767-472B-91A9-8BBDC6722486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838200" y="677041"/>
            <a:ext cx="10515600" cy="70173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Fundamentação Teórica – Teoria dos Grafos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412" y="4151705"/>
            <a:ext cx="2529930" cy="270629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000" y="1582142"/>
            <a:ext cx="4774455" cy="243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7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BE6C-ED3C-448D-A3C4-84D5B832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639" y="1690687"/>
            <a:ext cx="10906125" cy="5030787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Representação do Sistema de Distribuição Radial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Topologia Radial;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Grafos acíclicos conexos ou árvores;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Nós: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Pontos de Carga;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Barramentos;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Transformadores presentes.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Arestas: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Linhas de transmissão;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Chaves;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Disjuntores;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Religadores.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Lista de Adjacência.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12</a:t>
            </a:fld>
            <a:endParaRPr lang="pt-BR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87EA9C-1B7D-45F8-BDA5-C9C000B024AB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9DCFA2B7-F767-472B-91A9-8BBDC6722486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838200" y="677041"/>
            <a:ext cx="10515600" cy="70173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Fundamentação Teórica – Teoria dos Grafos</a:t>
            </a:r>
          </a:p>
        </p:txBody>
      </p:sp>
    </p:spTree>
    <p:extLst>
      <p:ext uri="{BB962C8B-B14F-4D97-AF65-F5344CB8AC3E}">
        <p14:creationId xmlns:p14="http://schemas.microsoft.com/office/powerpoint/2010/main" val="129413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BE6C-ED3C-448D-A3C4-84D5B832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639" y="1690687"/>
            <a:ext cx="10906125" cy="5030787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Fluxo de Carga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Descrever as condições de operação do sistema;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Exemplo: Newton-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Raphson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e Deslocamento Rápido;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Mau funcionamento em Sistemas de Distribuição devido baixa relação de X/R;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Preferência pelos Métodos de Varredura: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Método da Soma de Correntes;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Método da Soma de Potências;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Método da Soma de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Admitâncias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13</a:t>
            </a:fld>
            <a:endParaRPr lang="pt-BR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87EA9C-1B7D-45F8-BDA5-C9C000B024AB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9DCFA2B7-F767-472B-91A9-8BBDC6722486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838200" y="677041"/>
            <a:ext cx="10515600" cy="70173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Fundamentação Teórica – Fluxo de Carga</a:t>
            </a:r>
          </a:p>
        </p:txBody>
      </p:sp>
    </p:spTree>
    <p:extLst>
      <p:ext uri="{BB962C8B-B14F-4D97-AF65-F5344CB8AC3E}">
        <p14:creationId xmlns:p14="http://schemas.microsoft.com/office/powerpoint/2010/main" val="377223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BE6C-ED3C-448D-A3C4-84D5B832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639" y="1690687"/>
            <a:ext cx="10906125" cy="5030787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Método de Varredura Direta-Inversa via Soma de Potências: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Definições: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Bastante difundido;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Varredura bidirecional (Inversa e Direta).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Vantagens: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Ótimo desempenho em Sistemas de Distribuição Radiais;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 utiliza de vetores extensos;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Varreduras consecutivas até a </a:t>
            </a:r>
          </a:p>
          <a:p>
            <a:pPr marL="914400" lvl="2" indent="0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convergência;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Baixo esforço computacional.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14</a:t>
            </a:fld>
            <a:endParaRPr lang="pt-BR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87EA9C-1B7D-45F8-BDA5-C9C000B024AB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9DCFA2B7-F767-472B-91A9-8BBDC6722486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838200" y="677041"/>
            <a:ext cx="10515600" cy="70173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Fundamentação Teórica – Fluxo de Carga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995" y="4070932"/>
            <a:ext cx="4879162" cy="265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21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BE6C-ED3C-448D-A3C4-84D5B832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639" y="1690688"/>
            <a:ext cx="5313031" cy="2097542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Varredura Inversa: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Realizada a soma das potências em cada nó;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Início pelos nós terminais (de maior profundidade).</a:t>
            </a:r>
          </a:p>
          <a:p>
            <a:pPr lvl="1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15</a:t>
            </a:fld>
            <a:endParaRPr lang="pt-BR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87EA9C-1B7D-45F8-BDA5-C9C000B024AB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9DCFA2B7-F767-472B-91A9-8BBDC6722486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838200" y="677041"/>
            <a:ext cx="10515600" cy="70173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Fundamentação Teórica – Fluxo de Carga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701" y="1726379"/>
            <a:ext cx="4836664" cy="451992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476" y="3986342"/>
            <a:ext cx="3425042" cy="79039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476" y="5366345"/>
            <a:ext cx="3425042" cy="76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2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BE6C-ED3C-448D-A3C4-84D5B832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639" y="1690688"/>
            <a:ext cx="5313031" cy="2097542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Varredura Direta: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Cálculo das tensões em cada barra;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Início pelos nós iniciais (de menor profundidade).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16</a:t>
            </a:fld>
            <a:endParaRPr lang="pt-BR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87EA9C-1B7D-45F8-BDA5-C9C000B024AB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9DCFA2B7-F767-472B-91A9-8BBDC6722486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838200" y="677041"/>
            <a:ext cx="10515600" cy="70173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Fundamentação Teórica – Fluxo de Carga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701" y="1726379"/>
            <a:ext cx="4836664" cy="4519927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07" y="4184453"/>
            <a:ext cx="2356732" cy="52403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30" y="4858823"/>
            <a:ext cx="2698041" cy="58942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830" y="5543955"/>
            <a:ext cx="2698042" cy="45593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5222" y="4064454"/>
            <a:ext cx="2744501" cy="97771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0849" y="5175049"/>
            <a:ext cx="2744502" cy="979247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68BBE6C-ED3C-448D-A3C4-84D5B8321D19}"/>
              </a:ext>
            </a:extLst>
          </p:cNvPr>
          <p:cNvSpPr txBox="1">
            <a:spLocks/>
          </p:cNvSpPr>
          <p:nvPr/>
        </p:nvSpPr>
        <p:spPr>
          <a:xfrm>
            <a:off x="480640" y="3833001"/>
            <a:ext cx="2586890" cy="306681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Cálculo das tensões em cada barra: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68BBE6C-ED3C-448D-A3C4-84D5B8321D19}"/>
              </a:ext>
            </a:extLst>
          </p:cNvPr>
          <p:cNvSpPr txBox="1">
            <a:spLocks/>
          </p:cNvSpPr>
          <p:nvPr/>
        </p:nvSpPr>
        <p:spPr>
          <a:xfrm>
            <a:off x="3873130" y="3676076"/>
            <a:ext cx="2586890" cy="27833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Cálculo das perdas:</a:t>
            </a:r>
          </a:p>
        </p:txBody>
      </p:sp>
    </p:spTree>
    <p:extLst>
      <p:ext uri="{BB962C8B-B14F-4D97-AF65-F5344CB8AC3E}">
        <p14:creationId xmlns:p14="http://schemas.microsoft.com/office/powerpoint/2010/main" val="67201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BE6C-ED3C-448D-A3C4-84D5B832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640" y="1690688"/>
            <a:ext cx="3648012" cy="2097542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Critério de parada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Número limite de  iterações;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Avaliação da variação das perdas.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17</a:t>
            </a:fld>
            <a:endParaRPr lang="pt-BR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87EA9C-1B7D-45F8-BDA5-C9C000B024AB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9DCFA2B7-F767-472B-91A9-8BBDC6722486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838200" y="677041"/>
            <a:ext cx="10515600" cy="70173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Fundamentação Teórica – Fluxo de Carga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651" y="1625443"/>
            <a:ext cx="5476998" cy="511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3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BE6C-ED3C-448D-A3C4-84D5B832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639" y="1690687"/>
            <a:ext cx="10906125" cy="5030787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Evolução Diferencial: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Meta-Heurística para a solução de problemas de otimização;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Proposto por (STORN; PRICE, 1997);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Utiliza os princípios da evolução biológica e seleção natural, chamada computação evolutiva;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Adaptação de Algoritmo Genético para uma rápida otimização;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Comumente utilizados termos associados à genética: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Gene;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Cromossomo;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Indivíduo;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População;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Gerações.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18</a:t>
            </a:fld>
            <a:endParaRPr lang="pt-BR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87EA9C-1B7D-45F8-BDA5-C9C000B024AB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9DCFA2B7-F767-472B-91A9-8BBDC6722486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838200" y="677041"/>
            <a:ext cx="10515600" cy="701731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Fundamentação Teórica – Evolução Diferencial</a:t>
            </a:r>
          </a:p>
        </p:txBody>
      </p:sp>
    </p:spTree>
    <p:extLst>
      <p:ext uri="{BB962C8B-B14F-4D97-AF65-F5344CB8AC3E}">
        <p14:creationId xmlns:p14="http://schemas.microsoft.com/office/powerpoint/2010/main" val="348191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BE6C-ED3C-448D-A3C4-84D5B832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639" y="1690687"/>
            <a:ext cx="10906125" cy="5030787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Evolução Diferencial: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Etapas: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Mutação - Modificação de genes dos indivíduos;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Cruzamento – Cruzamento entre indivíduos distintos para gerar um novo indivíduo;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Seleção – Escolha do indivíduo que melhor se adapta ao ambiente.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19</a:t>
            </a:fld>
            <a:endParaRPr lang="pt-BR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87EA9C-1B7D-45F8-BDA5-C9C000B024AB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9DCFA2B7-F767-472B-91A9-8BBDC6722486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838200" y="677041"/>
            <a:ext cx="10515600" cy="701731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Fundamentação Teórica – Evolução Diferencial</a:t>
            </a:r>
          </a:p>
        </p:txBody>
      </p:sp>
    </p:spTree>
    <p:extLst>
      <p:ext uri="{BB962C8B-B14F-4D97-AF65-F5344CB8AC3E}">
        <p14:creationId xmlns:p14="http://schemas.microsoft.com/office/powerpoint/2010/main" val="308686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344A-B484-4C4F-8298-577A267F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Sumário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BE6C-ED3C-448D-A3C4-84D5B832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193"/>
            <a:ext cx="10906125" cy="5244877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pt-BR" sz="2600" dirty="0">
                <a:solidFill>
                  <a:schemeClr val="accent1">
                    <a:lumMod val="75000"/>
                  </a:schemeClr>
                </a:solidFill>
              </a:rPr>
              <a:t>Motivação;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pt-BR" sz="2600" dirty="0">
                <a:solidFill>
                  <a:schemeClr val="accent1">
                    <a:lumMod val="75000"/>
                  </a:schemeClr>
                </a:solidFill>
              </a:rPr>
              <a:t>Objetivos;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pt-BR" sz="2600" dirty="0">
                <a:solidFill>
                  <a:schemeClr val="accent1">
                    <a:lumMod val="75000"/>
                  </a:schemeClr>
                </a:solidFill>
              </a:rPr>
              <a:t>Fundamentação Teórica;</a:t>
            </a:r>
          </a:p>
          <a:p>
            <a:pPr marL="971550" lvl="2" indent="-51435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pt-BR" sz="2600" dirty="0">
                <a:solidFill>
                  <a:schemeClr val="accent1">
                    <a:lumMod val="75000"/>
                  </a:schemeClr>
                </a:solidFill>
              </a:rPr>
              <a:t>Teoria dos Grafos e Lista de Adjacência;</a:t>
            </a:r>
          </a:p>
          <a:p>
            <a:pPr marL="971550" lvl="2" indent="-51435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pt-BR" sz="2600" dirty="0">
                <a:solidFill>
                  <a:schemeClr val="accent1">
                    <a:lumMod val="75000"/>
                  </a:schemeClr>
                </a:solidFill>
              </a:rPr>
              <a:t>Fluxo de Carga e MSP;</a:t>
            </a:r>
          </a:p>
          <a:p>
            <a:pPr marL="971550" lvl="2" indent="-51435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pt-BR" sz="2600" dirty="0">
                <a:solidFill>
                  <a:schemeClr val="accent1">
                    <a:lumMod val="75000"/>
                  </a:schemeClr>
                </a:solidFill>
              </a:rPr>
              <a:t>Evolução Diferencial;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pt-BR" sz="2600" dirty="0">
                <a:solidFill>
                  <a:schemeClr val="accent1">
                    <a:lumMod val="75000"/>
                  </a:schemeClr>
                </a:solidFill>
              </a:rPr>
              <a:t>Metodologia e Resultados;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pt-BR" sz="2600" dirty="0">
                <a:solidFill>
                  <a:schemeClr val="accent1">
                    <a:lumMod val="75000"/>
                  </a:schemeClr>
                </a:solidFill>
              </a:rPr>
              <a:t>Conclusão;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pt-BR" sz="2600" dirty="0">
                <a:solidFill>
                  <a:schemeClr val="accent1">
                    <a:lumMod val="75000"/>
                  </a:schemeClr>
                </a:solidFill>
              </a:rPr>
              <a:t>Trabalhos Publicados.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8B6F0-BEA5-490B-AA26-4786A623D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2</a:t>
            </a:fld>
            <a:endParaRPr lang="pt-BR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E3FF5C-516C-4CC5-A271-B915CD41E8EC}"/>
              </a:ext>
            </a:extLst>
          </p:cNvPr>
          <p:cNvCxnSpPr>
            <a:cxnSpLocks/>
          </p:cNvCxnSpPr>
          <p:nvPr/>
        </p:nvCxnSpPr>
        <p:spPr>
          <a:xfrm>
            <a:off x="909640" y="1414463"/>
            <a:ext cx="1063466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48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BBE6C-ED3C-448D-A3C4-84D5B8321D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9639" y="1690687"/>
                <a:ext cx="10906125" cy="5030787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>
                    <a:solidFill>
                      <a:schemeClr val="accent1">
                        <a:lumMod val="75000"/>
                      </a:schemeClr>
                    </a:solidFill>
                  </a:rPr>
                  <a:t>Mutação:</a:t>
                </a:r>
              </a:p>
              <a:p>
                <a:pPr lvl="1"/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</a:rPr>
                  <a:t>Realizada de forma algébrica;</a:t>
                </a:r>
              </a:p>
              <a:p>
                <a:pPr lvl="1"/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</a:rPr>
                  <a:t>Utiliza três indivíduos distintos da população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</a:rPr>
                  <a:t>);</a:t>
                </a:r>
              </a:p>
              <a:p>
                <a:pPr lvl="1"/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</a:rPr>
                  <a:t>Aumento de F permite variações mais bruscas nos indivíduos;</a:t>
                </a:r>
              </a:p>
              <a:p>
                <a:pPr lvl="1"/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</a:rPr>
                  <a:t>Cada indivíduo da população inicial (vetor-alvo,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</a:rPr>
                  <a:t>) será par de um individuo gerado pela mutação (vetor-intermediário,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</a:rPr>
                  <a:t>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BBE6C-ED3C-448D-A3C4-84D5B8321D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9639" y="1690687"/>
                <a:ext cx="10906125" cy="5030787"/>
              </a:xfrm>
              <a:blipFill>
                <a:blip r:embed="rId2"/>
                <a:stretch>
                  <a:fillRect l="-1006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20</a:t>
            </a:fld>
            <a:endParaRPr lang="pt-BR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87EA9C-1B7D-45F8-BDA5-C9C000B024AB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9DCFA2B7-F767-472B-91A9-8BBDC6722486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838200" y="677041"/>
            <a:ext cx="10515600" cy="701731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Fundamentação Teórica – Evolução Diferencial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132" y="4824719"/>
            <a:ext cx="6109736" cy="85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BBE6C-ED3C-448D-A3C4-84D5B8321D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9639" y="1690687"/>
                <a:ext cx="10906125" cy="5030787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>
                    <a:solidFill>
                      <a:schemeClr val="accent1">
                        <a:lumMod val="75000"/>
                      </a:schemeClr>
                    </a:solidFill>
                  </a:rPr>
                  <a:t>Cruzamento:</a:t>
                </a:r>
              </a:p>
              <a:p>
                <a:pPr lvl="1"/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</a:rPr>
                  <a:t>Intuito de aumentar a diversidade da população;</a:t>
                </a:r>
              </a:p>
              <a:p>
                <a:pPr lvl="1"/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</a:rPr>
                  <a:t>Cruzamento não-uniforme;</a:t>
                </a:r>
              </a:p>
              <a:p>
                <a:pPr lvl="1"/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</a:rPr>
                  <a:t>Fator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t-B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pt-BR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</a:rPr>
                  <a:t> usado na escolha do gene;</a:t>
                </a:r>
              </a:p>
              <a:p>
                <a:pPr lvl="1"/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</a:rPr>
                  <a:t>São utilizados genes do vetor-alvo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pt-B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</a:rPr>
                  <a:t>) e do vetor-intermediário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pt-B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</a:rPr>
                  <a:t>) para originar o vetor-experimental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pt-B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</a:rPr>
                  <a:t>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BBE6C-ED3C-448D-A3C4-84D5B8321D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9639" y="1690687"/>
                <a:ext cx="10906125" cy="5030787"/>
              </a:xfrm>
              <a:blipFill>
                <a:blip r:embed="rId2"/>
                <a:stretch>
                  <a:fillRect l="-1006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21</a:t>
            </a:fld>
            <a:endParaRPr lang="pt-BR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87EA9C-1B7D-45F8-BDA5-C9C000B024AB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9DCFA2B7-F767-472B-91A9-8BBDC6722486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838200" y="677041"/>
            <a:ext cx="10515600" cy="701731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Fundamentação Teórica – Evolução Diferencial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854" y="4428891"/>
            <a:ext cx="5714292" cy="227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5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BBE6C-ED3C-448D-A3C4-84D5B8321D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9639" y="1690687"/>
                <a:ext cx="10906125" cy="5030787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>
                    <a:solidFill>
                      <a:schemeClr val="accent1">
                        <a:lumMod val="75000"/>
                      </a:schemeClr>
                    </a:solidFill>
                  </a:rPr>
                  <a:t>Seleção:</a:t>
                </a:r>
              </a:p>
              <a:p>
                <a:pPr lvl="1"/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</a:rPr>
                  <a:t>Avaliação da aptidão dos indivíduos;</a:t>
                </a:r>
              </a:p>
              <a:p>
                <a:pPr lvl="1"/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</a:rPr>
                  <a:t>Escolha do indivíduo mais apto entre o vetor-experimental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</a:rPr>
                  <a:t>) e o vetor-alvo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</a:rPr>
                  <a:t>);</a:t>
                </a:r>
              </a:p>
              <a:p>
                <a:pPr lvl="1"/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</a:rPr>
                  <a:t>O indivíduo mais apto estará presente na próxima população.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BBE6C-ED3C-448D-A3C4-84D5B8321D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9639" y="1690687"/>
                <a:ext cx="10906125" cy="5030787"/>
              </a:xfrm>
              <a:blipFill>
                <a:blip r:embed="rId2"/>
                <a:stretch>
                  <a:fillRect l="-1006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22</a:t>
            </a:fld>
            <a:endParaRPr lang="pt-BR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87EA9C-1B7D-45F8-BDA5-C9C000B024AB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9DCFA2B7-F767-472B-91A9-8BBDC6722486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838200" y="677041"/>
            <a:ext cx="10515600" cy="701731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Fundamentação Teórica – Evolução Diferencial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882" y="4003712"/>
            <a:ext cx="6130125" cy="182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5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D18B-E51A-47DE-B4A2-B26E730A1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88445"/>
            <a:ext cx="12192000" cy="108111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Metodologia e Resultados</a:t>
            </a:r>
          </a:p>
        </p:txBody>
      </p:sp>
    </p:spTree>
    <p:extLst>
      <p:ext uri="{BB962C8B-B14F-4D97-AF65-F5344CB8AC3E}">
        <p14:creationId xmlns:p14="http://schemas.microsoft.com/office/powerpoint/2010/main" val="871002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BE6C-ED3C-448D-A3C4-84D5B832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639" y="1690687"/>
            <a:ext cx="10906125" cy="5030787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Função de aptidão: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Cálculo das perdas pelo MSP;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Minimização da função através da Seleção dos indivíduos com menores perdas.</a:t>
            </a:r>
          </a:p>
          <a:p>
            <a:pPr lvl="1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Representação das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GDs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Geradores como fontes de potência ativa e reativa;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Barras tipo PQ (barras de carga);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Modelos de geração: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Tipo 1: Modelo com geração Ativa de potência;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Tipo 2: Modelo com geração Ativa e Reativa de potência.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24</a:t>
            </a:fld>
            <a:endParaRPr lang="pt-BR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87EA9C-1B7D-45F8-BDA5-C9C000B024AB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9DCFA2B7-F767-472B-91A9-8BBDC6722486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838200" y="677041"/>
            <a:ext cx="10515600" cy="70173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Metodologia e Resultados</a:t>
            </a:r>
          </a:p>
        </p:txBody>
      </p:sp>
    </p:spTree>
    <p:extLst>
      <p:ext uri="{BB962C8B-B14F-4D97-AF65-F5344CB8AC3E}">
        <p14:creationId xmlns:p14="http://schemas.microsoft.com/office/powerpoint/2010/main" val="102558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BE6C-ED3C-448D-A3C4-84D5B832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639" y="1690687"/>
            <a:ext cx="10906125" cy="5030787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Indivíduo: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Adotado em (SOARES, 2017):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Número de cromossomos igual ao número de barras;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Cada cromossomo refere-se a potência da GD instalada naquela barra.</a:t>
            </a:r>
          </a:p>
          <a:p>
            <a:pPr lvl="2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25</a:t>
            </a:fld>
            <a:endParaRPr lang="pt-BR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87EA9C-1B7D-45F8-BDA5-C9C000B024AB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9DCFA2B7-F767-472B-91A9-8BBDC6722486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838200" y="677041"/>
            <a:ext cx="10515600" cy="70173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Metodologia e Resultados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E8AB85-6B2B-4D29-8996-80A723F57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6" y="3836936"/>
            <a:ext cx="11574490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0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BE6C-ED3C-448D-A3C4-84D5B832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639" y="1690687"/>
            <a:ext cx="10906125" cy="5030787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Indivíduo: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Proposto: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Adaptado de (SOARES, 2018);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Indivíduo diretamente proporcional ao número de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GDs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 indivíduo é composto por duas parcelas:</a:t>
            </a:r>
          </a:p>
          <a:p>
            <a:pPr lvl="3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1ª parcela: A barra onde está posicionada a GD;</a:t>
            </a:r>
          </a:p>
          <a:p>
            <a:pPr lvl="3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2ª parcela: A potência ativa e/ou reativa da respectiva GD.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26</a:t>
            </a:fld>
            <a:endParaRPr lang="pt-BR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87EA9C-1B7D-45F8-BDA5-C9C000B024AB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9DCFA2B7-F767-472B-91A9-8BBDC6722486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838200" y="677041"/>
            <a:ext cx="10515600" cy="70173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Metodologia e Resultados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915" y="4521483"/>
            <a:ext cx="6716169" cy="201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7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BE6C-ED3C-448D-A3C4-84D5B832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639" y="1690687"/>
            <a:ext cx="10906125" cy="5030787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Exemplos de indivíduo: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Indivíduos de simulações distintas;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 pertencentes a mesma população;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Tipo 1 (Potência ativa) com o dobro de gene e tipo 2 (Potência ativa e reativa) com o triplo.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27</a:t>
            </a:fld>
            <a:endParaRPr lang="pt-BR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87EA9C-1B7D-45F8-BDA5-C9C000B024AB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9DCFA2B7-F767-472B-91A9-8BBDC6722486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838200" y="677041"/>
            <a:ext cx="10515600" cy="70173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Metodologia e Resultados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333C572-2302-480B-96BE-FB0FB6C49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08" y="3736609"/>
            <a:ext cx="10812384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8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BE6C-ED3C-448D-A3C4-84D5B832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639" y="1690687"/>
            <a:ext cx="5186361" cy="5030787"/>
          </a:xfrm>
        </p:spPr>
        <p:txBody>
          <a:bodyPr>
            <a:normAutofit lnSpcReduction="10000"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Sistemas Elétricos: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Sistemas amplamente utilizados;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Permitir comparar os resultados do posicionamento e dimensionamento com outros trabalhos;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Sistema 33-barras: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Tensão Nominal: 12,66 kV;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Perdas iniciais: 202,68 kW;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Carga Total: 3715 kW e 2300 kVAr.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Sistema 69-barras: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Tensão Nominal: 12,66 kV;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Perdas iniciais: 224,94 kW;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Carga Total: 3801,9 kW e 2694,1 kVAr.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87EA9C-1B7D-45F8-BDA5-C9C000B024AB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9DCFA2B7-F767-472B-91A9-8BBDC6722486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838200" y="677041"/>
            <a:ext cx="10515600" cy="70173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Metodologia e Resultados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186" y="4404995"/>
            <a:ext cx="5719579" cy="219900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0" y="1538876"/>
            <a:ext cx="3924300" cy="274170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5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BE6C-ED3C-448D-A3C4-84D5B832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639" y="1690687"/>
            <a:ext cx="6547705" cy="5030787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Algoritmo evolutivo para posicionamento e dimensionamento de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GDs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Uso da meta-heurística para o posicionamento das gerações distribuídas;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Armazenamento dos melhores resultados;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Realizado comparativo com outros trabalhos da literatura.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29</a:t>
            </a:fld>
            <a:endParaRPr lang="pt-BR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87EA9C-1B7D-45F8-BDA5-C9C000B024AB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9DCFA2B7-F767-472B-91A9-8BBDC6722486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838200" y="677041"/>
            <a:ext cx="10515600" cy="70173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Metodologia e Resultados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832B4B0-A2DE-4CBE-86D0-0CA813340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834" y="136525"/>
            <a:ext cx="3275829" cy="663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05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344A-B484-4C4F-8298-577A267F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Motivação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BE6C-ED3C-448D-A3C4-84D5B832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7033"/>
            <a:ext cx="10977565" cy="43922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Mudanças estruturais;</a:t>
            </a:r>
          </a:p>
          <a:p>
            <a:pPr>
              <a:lnSpc>
                <a:spcPct val="100000"/>
              </a:lnSpc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Avanços dos sistemas digitais e tecnologia da informação;</a:t>
            </a:r>
          </a:p>
          <a:p>
            <a:pPr>
              <a:lnSpc>
                <a:spcPct val="100000"/>
              </a:lnSpc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Resposta ao aumento no consumo;</a:t>
            </a:r>
          </a:p>
          <a:p>
            <a:pPr>
              <a:lnSpc>
                <a:spcPct val="100000"/>
              </a:lnSpc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Necessidade de aumento da qualidade e da confiabilidade da energia;</a:t>
            </a:r>
          </a:p>
          <a:p>
            <a:pPr>
              <a:lnSpc>
                <a:spcPct val="100000"/>
              </a:lnSpc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Maior exploração de recursos energéticos distribuídos (RED):</a:t>
            </a:r>
          </a:p>
          <a:p>
            <a:pPr lvl="1">
              <a:lnSpc>
                <a:spcPct val="100000"/>
              </a:lnSpc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Gerações Distribuída;</a:t>
            </a:r>
          </a:p>
          <a:p>
            <a:pPr lvl="1">
              <a:lnSpc>
                <a:spcPct val="100000"/>
              </a:lnSpc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Armazenamento de energia elétrica.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3</a:t>
            </a:fld>
            <a:endParaRPr lang="pt-B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3674E8-6AA2-4765-B355-8C67AD3A7180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334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BE6C-ED3C-448D-A3C4-84D5B832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" y="1690687"/>
            <a:ext cx="4285161" cy="5030787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Algoritmo evolutivo para posicionamento e dimensionamento de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GDs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Inicialização dos dados da</a:t>
            </a:r>
          </a:p>
          <a:p>
            <a:pPr marL="457200" lvl="1" indent="0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rede e parâmetros internos;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Perdas iniciais e criação da</a:t>
            </a:r>
          </a:p>
          <a:p>
            <a:pPr marL="457200" lvl="1" indent="0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primeiro população;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Avaliação dos indivíduos</a:t>
            </a:r>
          </a:p>
          <a:p>
            <a:pPr marL="457200" lvl="1" indent="0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iniciais.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87EA9C-1B7D-45F8-BDA5-C9C000B024AB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9DCFA2B7-F767-472B-91A9-8BBDC6722486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838200" y="677041"/>
            <a:ext cx="10515600" cy="70173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Metodologia e Resultados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30</a:t>
            </a:fld>
            <a:endParaRPr lang="pt-BR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A798838-016A-4626-8E7F-E90696BDB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834" y="136525"/>
            <a:ext cx="3275829" cy="663467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8799616" y="462784"/>
            <a:ext cx="1483171" cy="2577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033074" y="1814521"/>
            <a:ext cx="2679572" cy="4580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/>
          <p:cNvCxnSpPr>
            <a:cxnSpLocks/>
          </p:cNvCxnSpPr>
          <p:nvPr/>
        </p:nvCxnSpPr>
        <p:spPr>
          <a:xfrm flipH="1">
            <a:off x="5033074" y="472616"/>
            <a:ext cx="3766542" cy="1341905"/>
          </a:xfrm>
          <a:prstGeom prst="straightConnector1">
            <a:avLst/>
          </a:prstGeom>
          <a:ln w="31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cxnSpLocks/>
          </p:cNvCxnSpPr>
          <p:nvPr/>
        </p:nvCxnSpPr>
        <p:spPr>
          <a:xfrm flipH="1">
            <a:off x="7712647" y="462783"/>
            <a:ext cx="2570140" cy="1351738"/>
          </a:xfrm>
          <a:prstGeom prst="straightConnector1">
            <a:avLst/>
          </a:prstGeom>
          <a:ln w="31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cxnSpLocks/>
          </p:cNvCxnSpPr>
          <p:nvPr/>
        </p:nvCxnSpPr>
        <p:spPr>
          <a:xfrm flipH="1">
            <a:off x="7712647" y="3049916"/>
            <a:ext cx="2570139" cy="3345301"/>
          </a:xfrm>
          <a:prstGeom prst="straightConnector1">
            <a:avLst/>
          </a:prstGeom>
          <a:ln w="31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m 14">
            <a:extLst>
              <a:ext uri="{FF2B5EF4-FFF2-40B4-BE49-F238E27FC236}">
                <a16:creationId xmlns:a16="http://schemas.microsoft.com/office/drawing/2014/main" id="{26BED4C6-A015-4DD0-ACB7-FC41F562C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407" y="1852579"/>
            <a:ext cx="2463481" cy="453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80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87EA9C-1B7D-45F8-BDA5-C9C000B024AB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BE6C-ED3C-448D-A3C4-84D5B832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" y="1690687"/>
            <a:ext cx="3607570" cy="5030787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Algoritmo evolutivo para posicionamento e dimensionamento de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GDs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Posicionamento e Dimensionamento das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GDs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Armazenamento do indivíduo que gera resulta nas menores perdas.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31</a:t>
            </a:fld>
            <a:endParaRPr lang="pt-BR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DCFA2B7-F767-472B-91A9-8BBDC6722486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838200" y="677041"/>
            <a:ext cx="10515600" cy="70173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Metodologia e Resultados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FA9776FC-3241-47D9-80E9-72FB884C8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834" y="136525"/>
            <a:ext cx="3275829" cy="6634671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356870" y="1630680"/>
            <a:ext cx="3322761" cy="5078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7786687" y="3146989"/>
            <a:ext cx="2302569" cy="3430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>
            <a:cxnSpLocks/>
          </p:cNvCxnSpPr>
          <p:nvPr/>
        </p:nvCxnSpPr>
        <p:spPr>
          <a:xfrm flipH="1" flipV="1">
            <a:off x="7679631" y="1642225"/>
            <a:ext cx="2409625" cy="1504763"/>
          </a:xfrm>
          <a:prstGeom prst="straightConnector1">
            <a:avLst/>
          </a:prstGeom>
          <a:ln w="31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cxnSpLocks/>
          </p:cNvCxnSpPr>
          <p:nvPr/>
        </p:nvCxnSpPr>
        <p:spPr>
          <a:xfrm flipH="1">
            <a:off x="7679631" y="6577005"/>
            <a:ext cx="2409625" cy="131698"/>
          </a:xfrm>
          <a:prstGeom prst="straightConnector1">
            <a:avLst/>
          </a:prstGeom>
          <a:ln w="31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m 15">
            <a:extLst>
              <a:ext uri="{FF2B5EF4-FFF2-40B4-BE49-F238E27FC236}">
                <a16:creationId xmlns:a16="http://schemas.microsoft.com/office/drawing/2014/main" id="{15DF4388-434B-4FEB-8D19-C71C67A7B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490" y="1654995"/>
            <a:ext cx="3297522" cy="505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34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BE6C-ED3C-448D-A3C4-84D5B832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639" y="1690688"/>
            <a:ext cx="10906125" cy="823912"/>
          </a:xfrm>
        </p:spPr>
        <p:txBody>
          <a:bodyPr>
            <a:normAutofit lnSpcReduction="10000"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Exemplo: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Sistema 33-barras – Duas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GDs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tipo 2: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32</a:t>
            </a:fld>
            <a:endParaRPr lang="pt-BR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87EA9C-1B7D-45F8-BDA5-C9C000B024AB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9DCFA2B7-F767-472B-91A9-8BBDC6722486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838200" y="677041"/>
            <a:ext cx="10515600" cy="70173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Metodologia e Resultados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07D4AD1-469C-44C6-BECE-04117E92B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940" y="2644525"/>
            <a:ext cx="10174120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798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BE6C-ED3C-448D-A3C4-84D5B832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639" y="1690688"/>
            <a:ext cx="10906125" cy="823912"/>
          </a:xfrm>
        </p:spPr>
        <p:txBody>
          <a:bodyPr>
            <a:normAutofit lnSpcReduction="10000"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Exemplo: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Sistema 33-barras – Duas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GDs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tipo 2: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33</a:t>
            </a:fld>
            <a:endParaRPr lang="pt-BR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87EA9C-1B7D-45F8-BDA5-C9C000B024AB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9DCFA2B7-F767-472B-91A9-8BBDC6722486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838200" y="677041"/>
            <a:ext cx="10515600" cy="70173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Metodologia e Resultados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F9B5DB4-6EFD-4A8D-B80D-13C14AA00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56" y="2858867"/>
            <a:ext cx="10126488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777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BE6C-ED3C-448D-A3C4-84D5B832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639" y="1690688"/>
            <a:ext cx="10906125" cy="823912"/>
          </a:xfrm>
        </p:spPr>
        <p:txBody>
          <a:bodyPr>
            <a:normAutofit lnSpcReduction="10000"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Exemplo: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Sistema 33-barras – Duas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GDs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tipo 2: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34</a:t>
            </a:fld>
            <a:endParaRPr lang="pt-BR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87EA9C-1B7D-45F8-BDA5-C9C000B024AB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9DCFA2B7-F767-472B-91A9-8BBDC6722486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838200" y="677041"/>
            <a:ext cx="10515600" cy="70173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Metodologia e Resultados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3040AF3-C9CC-49A0-B778-96BB97A86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19" y="2826516"/>
            <a:ext cx="10116962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59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BE6C-ED3C-448D-A3C4-84D5B832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639" y="1690688"/>
            <a:ext cx="10906125" cy="823912"/>
          </a:xfrm>
        </p:spPr>
        <p:txBody>
          <a:bodyPr>
            <a:normAutofit lnSpcReduction="10000"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Exemplo: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Sistema 33-barras – Duas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GDs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tipo 2: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35</a:t>
            </a:fld>
            <a:endParaRPr lang="pt-BR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87EA9C-1B7D-45F8-BDA5-C9C000B024AB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9DCFA2B7-F767-472B-91A9-8BBDC6722486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838200" y="677041"/>
            <a:ext cx="10515600" cy="70173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Metodologia e Resultados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DC5E1DA-D8F2-402E-BF6A-5C6ED8BAB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29" y="2858867"/>
            <a:ext cx="10145541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811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BE6C-ED3C-448D-A3C4-84D5B832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639" y="1690687"/>
            <a:ext cx="10906125" cy="5030787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Algoritmo evolutivo para posicionamento e dimensionamento de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GDs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Sistema 33-barras: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36</a:t>
            </a:fld>
            <a:endParaRPr lang="pt-BR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87EA9C-1B7D-45F8-BDA5-C9C000B024AB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9DCFA2B7-F767-472B-91A9-8BBDC6722486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838200" y="677041"/>
            <a:ext cx="10515600" cy="70173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Metodologia e Resultados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1DC6076-B81A-41AC-B021-EB0ECBD5E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96997"/>
            <a:ext cx="10812384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99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BE6C-ED3C-448D-A3C4-84D5B832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639" y="1690687"/>
            <a:ext cx="10906125" cy="5030787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Algoritmo evolutivo para posicionamento e dimensionamento de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GDs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Sistema 33-barras: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37</a:t>
            </a:fld>
            <a:endParaRPr lang="pt-BR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87EA9C-1B7D-45F8-BDA5-C9C000B024AB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9DCFA2B7-F767-472B-91A9-8BBDC6722486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838200" y="677041"/>
            <a:ext cx="10515600" cy="70173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Metodologia e Resultados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0F1E4C9-B84D-4188-B45A-17559B497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23" y="3157366"/>
            <a:ext cx="10764752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23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BE6C-ED3C-448D-A3C4-84D5B832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639" y="1690687"/>
            <a:ext cx="10906125" cy="5030787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Algoritmo evolutivo para posicionamento e dimensionamento de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GDs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Sistema 33-barras: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38</a:t>
            </a:fld>
            <a:endParaRPr lang="pt-BR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87EA9C-1B7D-45F8-BDA5-C9C000B024AB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9DCFA2B7-F767-472B-91A9-8BBDC6722486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838200" y="677041"/>
            <a:ext cx="10515600" cy="70173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Metodologia e Resultados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8B9FD39-0060-4078-8420-DC3ED8571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4442"/>
            <a:ext cx="12192000" cy="163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134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BE6C-ED3C-448D-A3C4-84D5B832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639" y="1690687"/>
            <a:ext cx="10906125" cy="5030787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Algoritmo evolutivo para posicionamento e dimensionamento de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GDs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Sistema 69-barras: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87EA9C-1B7D-45F8-BDA5-C9C000B024AB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9DCFA2B7-F767-472B-91A9-8BBDC6722486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838200" y="677041"/>
            <a:ext cx="10515600" cy="70173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Metodologia e Resultados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39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167F4E5-8618-4ADB-AFE4-4D33509AA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24" y="2782336"/>
            <a:ext cx="10764752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1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344A-B484-4C4F-8298-577A267F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Motivação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BE6C-ED3C-448D-A3C4-84D5B832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130"/>
            <a:ext cx="10515600" cy="4392296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Crescimento do consumo de Energia Elétrica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4</a:t>
            </a:fld>
            <a:endParaRPr lang="pt-B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3674E8-6AA2-4765-B355-8C67AD3A7180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335" y="2045859"/>
            <a:ext cx="6011099" cy="481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483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BE6C-ED3C-448D-A3C4-84D5B832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639" y="1690687"/>
            <a:ext cx="10906125" cy="5030787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Algoritmo evolutivo para posicionamento e dimensionamento de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GDs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Sistema 69-barras: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40</a:t>
            </a:fld>
            <a:endParaRPr lang="pt-BR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87EA9C-1B7D-45F8-BDA5-C9C000B024AB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9DCFA2B7-F767-472B-91A9-8BBDC6722486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838200" y="677041"/>
            <a:ext cx="10515600" cy="70173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Metodologia e Resultados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C4E06E6-57BC-4F64-BC36-AC58E66D4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24" y="2951533"/>
            <a:ext cx="10764752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058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BE6C-ED3C-448D-A3C4-84D5B832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639" y="1690687"/>
            <a:ext cx="10906125" cy="5030787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Algoritmo evolutivo para posicionamento e dimensionamento de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GDs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Sistema 69-barras: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41</a:t>
            </a:fld>
            <a:endParaRPr lang="pt-BR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87EA9C-1B7D-45F8-BDA5-C9C000B024AB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9DCFA2B7-F767-472B-91A9-8BBDC6722486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838200" y="677041"/>
            <a:ext cx="10515600" cy="70173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Metodologia e Resultados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66FE3CC-2DBF-4868-992D-E04A1292D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08" y="2819990"/>
            <a:ext cx="10812384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501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BE6C-ED3C-448D-A3C4-84D5B832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639" y="1690687"/>
            <a:ext cx="10906125" cy="5030787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Algoritmo evolutivo para posicionamento e dimensionamento de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GDs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Sistema 69-barras: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42</a:t>
            </a:fld>
            <a:endParaRPr lang="pt-BR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87EA9C-1B7D-45F8-BDA5-C9C000B024AB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9DCFA2B7-F767-472B-91A9-8BBDC6722486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838200" y="677041"/>
            <a:ext cx="10515600" cy="70173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Metodologia e Resultados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5B9DA54-347C-4C0F-A996-9CCCE549A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80" y="3129537"/>
            <a:ext cx="11027040" cy="275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197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BE6C-ED3C-448D-A3C4-84D5B832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639" y="1690687"/>
            <a:ext cx="10906125" cy="5030787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Algoritmo evolutivo para posicionamento e dimensionamento de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GDs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Sistema 69-barras: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43</a:t>
            </a:fld>
            <a:endParaRPr lang="pt-BR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87EA9C-1B7D-45F8-BDA5-C9C000B024AB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9DCFA2B7-F767-472B-91A9-8BBDC6722486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838200" y="677041"/>
            <a:ext cx="10515600" cy="70173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Metodologia e Resultados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5B9DA54-347C-4C0F-A996-9CCCE549A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144" y="2509460"/>
            <a:ext cx="10097712" cy="252666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7B1EC1E-E64F-4021-8501-62BE273FE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495" y="5036120"/>
            <a:ext cx="5277009" cy="168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693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BE6C-ED3C-448D-A3C4-84D5B832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639" y="1690687"/>
            <a:ext cx="4957087" cy="5030787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Iterações e a curva de Perdas pelo Nº de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GDs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87EA9C-1B7D-45F8-BDA5-C9C000B024AB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9DCFA2B7-F767-472B-91A9-8BBDC6722486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838200" y="677041"/>
            <a:ext cx="10515600" cy="70173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Metodologia e Resultados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727" y="1549400"/>
            <a:ext cx="5758174" cy="53086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5233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211" y="0"/>
            <a:ext cx="7438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428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BE6C-ED3C-448D-A3C4-84D5B832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639" y="1690687"/>
            <a:ext cx="4957087" cy="5030787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Iterações e a curva de Perdas pelo Nº de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GDs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Armazenamento dos indivíduos mais aptos (Barra e Potência);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Incremento no Nº de geradores e reinício do posicionamento;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Traçada a curva de Perdas pelo Nº de geradores posicionados e dimensionados.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87EA9C-1B7D-45F8-BDA5-C9C000B024AB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9DCFA2B7-F767-472B-91A9-8BBDC6722486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838200" y="677041"/>
            <a:ext cx="10515600" cy="70173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Metodologia e Resultados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727" y="1549400"/>
            <a:ext cx="5758174" cy="53086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49602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BE6C-ED3C-448D-A3C4-84D5B832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640" y="1690687"/>
            <a:ext cx="4184108" cy="5030787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Iterações e a curva de Perdas pelo Nº de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GDs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Sistema 33-barras: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47</a:t>
            </a:fld>
            <a:endParaRPr lang="pt-BR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87EA9C-1B7D-45F8-BDA5-C9C000B024AB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9DCFA2B7-F767-472B-91A9-8BBDC6722486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838200" y="677041"/>
            <a:ext cx="10515600" cy="70173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Metodologia e Resultados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111E644-E574-4755-939C-9D8434803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642" y="1572772"/>
            <a:ext cx="7410102" cy="500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625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BE6C-ED3C-448D-A3C4-84D5B832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640" y="1690687"/>
            <a:ext cx="4184108" cy="5030787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Iterações e a curva de Perdas pelo Nº de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GDs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Sistema 69-barras: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48</a:t>
            </a:fld>
            <a:endParaRPr lang="pt-BR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87EA9C-1B7D-45F8-BDA5-C9C000B024AB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9DCFA2B7-F767-472B-91A9-8BBDC6722486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838200" y="677041"/>
            <a:ext cx="10515600" cy="70173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Metodologia e Resultados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5C86A21-7514-4BD5-8C97-7687505CA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658" y="1569341"/>
            <a:ext cx="7486086" cy="503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6710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BE6C-ED3C-448D-A3C4-84D5B832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640" y="1690687"/>
            <a:ext cx="4184108" cy="5030787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Iterações e a curva de Perdas pelo Nº de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GDs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Sistema 69-barras: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49</a:t>
            </a:fld>
            <a:endParaRPr lang="pt-BR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87EA9C-1B7D-45F8-BDA5-C9C000B024AB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9DCFA2B7-F767-472B-91A9-8BBDC6722486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838200" y="677041"/>
            <a:ext cx="10515600" cy="70173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Metodologia e Resultados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EC9381F-8D42-4EFE-AD08-8654AF751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914" y="1676299"/>
            <a:ext cx="7486086" cy="505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76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5</a:t>
            </a:fld>
            <a:endParaRPr lang="pt-BR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87EA9C-1B7D-45F8-BDA5-C9C000B024AB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9DCFA2B7-F767-472B-91A9-8BBDC6722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Motivação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2B3773-FAAB-4CCB-9A12-6335807D3808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9775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Geração Distribuída (GD)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Conexão de pequenas unidades geradoras próximas do consumidor;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Renováveis ou não-renováveis;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Exemplo: Microturbinas a gás, pilhas de células de combustível, grupo gerador diesel, centrais de biomassa, fotovoltaicas e eólicas.</a:t>
            </a:r>
          </a:p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Vantagens: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Retardo no investimento na rede ou em gerações centralizadas;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Aumento na confiabilidade da rede;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Redução nos picos de carga;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Redução das perdas elétricas.</a:t>
            </a: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44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BE6C-ED3C-448D-A3C4-84D5B832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640" y="1690687"/>
            <a:ext cx="4184108" cy="5030787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Iterações e a curva de Perdas pelo Nº de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GDs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Sistema 69-barras: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50</a:t>
            </a:fld>
            <a:endParaRPr lang="pt-BR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87EA9C-1B7D-45F8-BDA5-C9C000B024AB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9DCFA2B7-F767-472B-91A9-8BBDC6722486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838200" y="677041"/>
            <a:ext cx="10515600" cy="70173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Metodologia e Resultados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A71BF063-C481-4750-A6EF-02C31454D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915" y="1677954"/>
            <a:ext cx="7486085" cy="505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858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BE6C-ED3C-448D-A3C4-84D5B832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640" y="1690687"/>
            <a:ext cx="4184108" cy="5030787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Iterações e a curva de Perdas pelo Nº de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GDs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Sistema 69-barras: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51</a:t>
            </a:fld>
            <a:endParaRPr lang="pt-BR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87EA9C-1B7D-45F8-BDA5-C9C000B024AB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9DCFA2B7-F767-472B-91A9-8BBDC6722486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838200" y="677041"/>
            <a:ext cx="10515600" cy="70173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Metodologia e Resultados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01C9F1F-D9F3-4CA7-9DD2-672C1213E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914" y="1690687"/>
            <a:ext cx="7486085" cy="507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552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D18B-E51A-47DE-B4A2-B26E730A1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88445"/>
            <a:ext cx="12192000" cy="108111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22115586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344A-B484-4C4F-8298-577A267F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Conclusões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BE6C-ED3C-448D-A3C4-84D5B832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599" cy="453072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 Evolução Diferencial apresentou bons resultados no posicionamento e dimensionamento de Gerações Distribuídas para a redução das perdas elétricas do sistema, obtendo valores próximos a de outros trabalhos utilizando meta-heurísticas diferentes;</a:t>
            </a:r>
          </a:p>
          <a:p>
            <a:pPr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 aumento no número de genes dos indivíduos entre as diferentes simulações dificulta a solução do problema, sendo necessário aumentar o número iterações para a convergência;</a:t>
            </a:r>
          </a:p>
          <a:p>
            <a:pPr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 curva traçada pelo algoritmo proposto permitiu analisar o comportamento das perdas com o incremento de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GDs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. Isso permite que este seja utilizado como ferramenta para avaliar o número de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GDs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a serem instaladas, pois, nos casos observados, a curva tende a se estabilizar e não haver reduções significativas com o incremento das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GDs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F9D63-2788-45FE-B658-168249CA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53</a:t>
            </a:fld>
            <a:endParaRPr lang="pt-B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1BD3C8-8E91-4183-B131-D64B275591EF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0789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344A-B484-4C4F-8298-577A267F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Trabalhos Publicados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BE6C-ED3C-448D-A3C4-84D5B832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599" cy="4530725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BELMINO, L. M.; SOUTO, F.; SOARES, R. F. S.; LEAO, R. P. S.; SOUSA, A. P. de; BRAGA,L. S. M.; BARROSO, G. C.; BEZERRA, J. R.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Placement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sizing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distributed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generation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indistribution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system.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F9D63-2788-45FE-B658-168249CA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54</a:t>
            </a:fld>
            <a:endParaRPr lang="pt-B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1BD3C8-8E91-4183-B131-D64B275591EF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039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D18B-E51A-47DE-B4A2-B26E730A1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88445"/>
            <a:ext cx="12192000" cy="108111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7897123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D18B-E51A-47DE-B4A2-B26E730A1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743" y="2248954"/>
            <a:ext cx="10294513" cy="2360092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Alocação e Dimensionamento de Geração Distribuída em Rede de Distribuição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42DE5-24BD-41B3-8317-D4A34FF96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609046"/>
            <a:ext cx="9144000" cy="746974"/>
          </a:xfrm>
        </p:spPr>
        <p:txBody>
          <a:bodyPr>
            <a:normAutofit fontScale="25000" lnSpcReduction="20000"/>
          </a:bodyPr>
          <a:lstStyle/>
          <a:p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sz="9600" b="1" dirty="0">
                <a:solidFill>
                  <a:schemeClr val="accent1">
                    <a:lumMod val="75000"/>
                  </a:schemeClr>
                </a:solidFill>
              </a:rPr>
              <a:t>Autor: </a:t>
            </a:r>
            <a:r>
              <a:rPr lang="pt-BR" sz="9600" dirty="0">
                <a:solidFill>
                  <a:schemeClr val="accent1">
                    <a:lumMod val="75000"/>
                  </a:schemeClr>
                </a:solidFill>
              </a:rPr>
              <a:t>Lucas Martins Belmino</a:t>
            </a: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Imagem 11">
            <a:extLst>
              <a:ext uri="{FF2B5EF4-FFF2-40B4-BE49-F238E27FC236}">
                <a16:creationId xmlns:a16="http://schemas.microsoft.com/office/drawing/2014/main" id="{182108AE-30FD-408A-B112-F4E3797A11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5" t="4642" r="14018" b="21212"/>
          <a:stretch/>
        </p:blipFill>
        <p:spPr>
          <a:xfrm>
            <a:off x="9586881" y="594034"/>
            <a:ext cx="1656374" cy="999302"/>
          </a:xfrm>
          <a:prstGeom prst="roundRect">
            <a:avLst>
              <a:gd name="adj" fmla="val 639"/>
            </a:avLst>
          </a:prstGeom>
          <a:ln>
            <a:noFill/>
          </a:ln>
          <a:effectLst/>
        </p:spPr>
      </p:pic>
      <p:sp>
        <p:nvSpPr>
          <p:cNvPr id="6" name="Retângulo 8">
            <a:extLst>
              <a:ext uri="{FF2B5EF4-FFF2-40B4-BE49-F238E27FC236}">
                <a16:creationId xmlns:a16="http://schemas.microsoft.com/office/drawing/2014/main" id="{344B8DA7-B4AE-4B80-B157-017C12BCC163}"/>
              </a:ext>
            </a:extLst>
          </p:cNvPr>
          <p:cNvSpPr/>
          <p:nvPr/>
        </p:nvSpPr>
        <p:spPr>
          <a:xfrm>
            <a:off x="1795531" y="588802"/>
            <a:ext cx="4538656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pt-B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UNIVERSIDADE FEDERAL DO CEARÁ</a:t>
            </a:r>
          </a:p>
          <a:p>
            <a:r>
              <a:rPr lang="pt-B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CENTRO DE TECNOLOGIA</a:t>
            </a:r>
          </a:p>
          <a:p>
            <a:r>
              <a:rPr lang="pt-B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DEPARTAMENTO DE ENGENHARIA ELÉTRICA</a:t>
            </a:r>
          </a:p>
        </p:txBody>
      </p:sp>
      <p:pic>
        <p:nvPicPr>
          <p:cNvPr id="8" name="Imagem 9" descr="http://www.iguatu.net/novo/wordpress/wp-content/uploads/2010/01/ufc1.jpg">
            <a:extLst>
              <a:ext uri="{FF2B5EF4-FFF2-40B4-BE49-F238E27FC236}">
                <a16:creationId xmlns:a16="http://schemas.microsoft.com/office/drawing/2014/main" id="{5D4C7540-1CB6-4787-8DE4-689C2E0D251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78909" y="420497"/>
            <a:ext cx="962074" cy="1167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A808E5DC-30EF-4232-9751-95E5BF684C46}"/>
              </a:ext>
            </a:extLst>
          </p:cNvPr>
          <p:cNvSpPr txBox="1">
            <a:spLocks/>
          </p:cNvSpPr>
          <p:nvPr/>
        </p:nvSpPr>
        <p:spPr>
          <a:xfrm>
            <a:off x="3915177" y="5356020"/>
            <a:ext cx="7328078" cy="118644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  <a:p>
            <a:pPr algn="r"/>
            <a:r>
              <a:rPr lang="pt-BR" sz="8800" b="1" dirty="0">
                <a:solidFill>
                  <a:schemeClr val="accent1">
                    <a:lumMod val="75000"/>
                  </a:schemeClr>
                </a:solidFill>
              </a:rPr>
              <a:t>Orientador: </a:t>
            </a:r>
            <a:r>
              <a:rPr lang="pt-BR" sz="8800" dirty="0">
                <a:solidFill>
                  <a:schemeClr val="accent1">
                    <a:lumMod val="75000"/>
                  </a:schemeClr>
                </a:solidFill>
              </a:rPr>
              <a:t>Prof. Dr. Giovanni Cordeiro Barroso</a:t>
            </a:r>
          </a:p>
          <a:p>
            <a:pPr algn="r"/>
            <a:r>
              <a:rPr lang="pt-BR" sz="8800" b="1" dirty="0">
                <a:solidFill>
                  <a:schemeClr val="accent1">
                    <a:lumMod val="75000"/>
                  </a:schemeClr>
                </a:solidFill>
              </a:rPr>
              <a:t>Coorientador: </a:t>
            </a:r>
            <a:r>
              <a:rPr lang="pt-BR" sz="8800" dirty="0">
                <a:solidFill>
                  <a:schemeClr val="accent1">
                    <a:lumMod val="75000"/>
                  </a:schemeClr>
                </a:solidFill>
              </a:rPr>
              <a:t>Prof. Dr. Raimundo Furtado Sampaio</a:t>
            </a: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675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344A-B484-4C4F-8298-577A267F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Motivação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BE6C-ED3C-448D-A3C4-84D5B832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130"/>
            <a:ext cx="10515600" cy="4392296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Crescimento no uso de Micro e Mini Gerações Distribuídas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6</a:t>
            </a:fld>
            <a:endParaRPr lang="pt-B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3674E8-6AA2-4765-B355-8C67AD3A7180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273" y="2045859"/>
            <a:ext cx="7093453" cy="481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45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344A-B484-4C4F-8298-577A267F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Motivação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BE6C-ED3C-448D-A3C4-84D5B832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7033"/>
            <a:ext cx="10977565" cy="43922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Cenário atual: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Crescimento da implantação da Geração Distribuída;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Aumento no consumo de energia elétrica;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Estudos do posicionamento de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GDs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realizados com número fixo de geradores (entre uma e três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GDs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Carência de métodos que avaliem o comportamento das perdas com o aumento no número de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GDs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inseridas no sistema.</a:t>
            </a:r>
          </a:p>
          <a:p>
            <a:pPr marL="0" indent="0">
              <a:buNone/>
            </a:pP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7</a:t>
            </a:fld>
            <a:endParaRPr lang="pt-B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3674E8-6AA2-4765-B355-8C67AD3A7180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12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344A-B484-4C4F-8298-577A267F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Objetivos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BE6C-ED3C-448D-A3C4-84D5B832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640" y="1690687"/>
            <a:ext cx="10515600" cy="50307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O objetivo geral deste trabalho é apresentar o desenvolvimento e implementação de um algoritmo, baseado na meta-heurística Evolução Diferencial (ED), capaz de avaliar a influência do número, posição e tamanho de geradores distribuídos sobre as perdas ativas em redes radiais de distribuição de energia elétrica. Os objetivos específicos deste trabalho são: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Definir forma de representação da rede elétrica através da lista de adjacência (adaptado);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Implementar o algoritmo de cálculo do fluxo de potência, Método de varredura direta e inversa via Soma de Potência (MSP);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Avaliar as perdas da rede elétrica sob a consideração para um número fixo de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GDs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Implementar modelo de geração distribuída em caso que haja somente geração de Potência Ativa (tipo 1) e que haja potência ativa e reativa (tipo 2);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Avaliar o desempenho do algoritmo de dimensionamento e alocação de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GDs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(tipo 1 e 2);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Propor e implementar um algoritmo para avaliar o comportamento da redução das perdas ativas no sistema com o incremento das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GDs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3CF2-1738-4F24-B462-0AE4F73D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BE09-2FAC-4E1F-A230-54275AD50222}" type="slidenum">
              <a:rPr lang="pt-BR" smtClean="0"/>
              <a:t>8</a:t>
            </a:fld>
            <a:endParaRPr lang="pt-BR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87EA9C-1B7D-45F8-BDA5-C9C000B024AB}"/>
              </a:ext>
            </a:extLst>
          </p:cNvPr>
          <p:cNvCxnSpPr/>
          <p:nvPr/>
        </p:nvCxnSpPr>
        <p:spPr>
          <a:xfrm>
            <a:off x="909640" y="1414463"/>
            <a:ext cx="1090612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89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D18B-E51A-47DE-B4A2-B26E730A1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77713"/>
            <a:ext cx="12192000" cy="110257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Fundamentação Teórica</a:t>
            </a:r>
          </a:p>
        </p:txBody>
      </p:sp>
    </p:spTree>
    <p:extLst>
      <p:ext uri="{BB962C8B-B14F-4D97-AF65-F5344CB8AC3E}">
        <p14:creationId xmlns:p14="http://schemas.microsoft.com/office/powerpoint/2010/main" val="2828957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20326</TotalTime>
  <Words>2199</Words>
  <Application>Microsoft Office PowerPoint</Application>
  <PresentationFormat>Widescreen</PresentationFormat>
  <Paragraphs>362</Paragraphs>
  <Slides>56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Alocação e Dimensionamento de Geração Distribuída em Rede de Distribuição</vt:lpstr>
      <vt:lpstr>Sumário</vt:lpstr>
      <vt:lpstr>Motivação</vt:lpstr>
      <vt:lpstr>Motivação</vt:lpstr>
      <vt:lpstr>Motivação</vt:lpstr>
      <vt:lpstr>Motivação</vt:lpstr>
      <vt:lpstr>Motivação</vt:lpstr>
      <vt:lpstr>Objetivos</vt:lpstr>
      <vt:lpstr>Fundamentação Teórica</vt:lpstr>
      <vt:lpstr>Fundamentação Teórica – Teoria dos Grafos</vt:lpstr>
      <vt:lpstr>Fundamentação Teórica – Teoria dos Grafos</vt:lpstr>
      <vt:lpstr>Fundamentação Teórica – Teoria dos Grafos</vt:lpstr>
      <vt:lpstr>Fundamentação Teórica – Fluxo de Carga</vt:lpstr>
      <vt:lpstr>Fundamentação Teórica – Fluxo de Carga</vt:lpstr>
      <vt:lpstr>Fundamentação Teórica – Fluxo de Carga</vt:lpstr>
      <vt:lpstr>Fundamentação Teórica – Fluxo de Carga</vt:lpstr>
      <vt:lpstr>Fundamentação Teórica – Fluxo de Carga</vt:lpstr>
      <vt:lpstr>Fundamentação Teórica – Evolução Diferencial</vt:lpstr>
      <vt:lpstr>Fundamentação Teórica – Evolução Diferencial</vt:lpstr>
      <vt:lpstr>Fundamentação Teórica – Evolução Diferencial</vt:lpstr>
      <vt:lpstr>Fundamentação Teórica – Evolução Diferencial</vt:lpstr>
      <vt:lpstr>Fundamentação Teórica – Evolução Diferencial</vt:lpstr>
      <vt:lpstr>Metodologia e Resultados</vt:lpstr>
      <vt:lpstr>Metodologia e Resultados</vt:lpstr>
      <vt:lpstr>Metodologia e Resultados</vt:lpstr>
      <vt:lpstr>Metodologia e Resultados</vt:lpstr>
      <vt:lpstr>Metodologia e Resultados</vt:lpstr>
      <vt:lpstr>Metodologia e Resultados</vt:lpstr>
      <vt:lpstr>Metodologia e Resultados</vt:lpstr>
      <vt:lpstr>Metodologia e Resultados</vt:lpstr>
      <vt:lpstr>Metodologia e Resultados</vt:lpstr>
      <vt:lpstr>Metodologia e Resultados</vt:lpstr>
      <vt:lpstr>Metodologia e Resultados</vt:lpstr>
      <vt:lpstr>Metodologia e Resultados</vt:lpstr>
      <vt:lpstr>Metodologia e Resultados</vt:lpstr>
      <vt:lpstr>Metodologia e Resultados</vt:lpstr>
      <vt:lpstr>Metodologia e Resultados</vt:lpstr>
      <vt:lpstr>Metodologia e Resultados</vt:lpstr>
      <vt:lpstr>Metodologia e Resultados</vt:lpstr>
      <vt:lpstr>Metodologia e Resultados</vt:lpstr>
      <vt:lpstr>Metodologia e Resultados</vt:lpstr>
      <vt:lpstr>Metodologia e Resultados</vt:lpstr>
      <vt:lpstr>Metodologia e Resultados</vt:lpstr>
      <vt:lpstr>Metodologia e Resultados</vt:lpstr>
      <vt:lpstr>Apresentação do PowerPoint</vt:lpstr>
      <vt:lpstr>Metodologia e Resultados</vt:lpstr>
      <vt:lpstr>Metodologia e Resultados</vt:lpstr>
      <vt:lpstr>Metodologia e Resultados</vt:lpstr>
      <vt:lpstr>Metodologia e Resultados</vt:lpstr>
      <vt:lpstr>Metodologia e Resultados</vt:lpstr>
      <vt:lpstr>Metodologia e Resultados</vt:lpstr>
      <vt:lpstr>Conclusão</vt:lpstr>
      <vt:lpstr>Conclusões</vt:lpstr>
      <vt:lpstr>Trabalhos Publicados</vt:lpstr>
      <vt:lpstr>Obrigado!</vt:lpstr>
      <vt:lpstr>Alocação e Dimensionamento de Geração Distribuída em Rede de Distribuição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Circuitos e Técnicas de Análise de Circuitos em Corrente Contínua</dc:title>
  <dc:creator>Felipe Sampaio</dc:creator>
  <cp:lastModifiedBy>Lucas Belmino</cp:lastModifiedBy>
  <cp:revision>386</cp:revision>
  <cp:lastPrinted>2019-08-27T20:09:39Z</cp:lastPrinted>
  <dcterms:created xsi:type="dcterms:W3CDTF">2019-07-10T18:49:53Z</dcterms:created>
  <dcterms:modified xsi:type="dcterms:W3CDTF">2020-01-24T01:00:32Z</dcterms:modified>
</cp:coreProperties>
</file>