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425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312" r:id="rId30"/>
  </p:sldIdLst>
  <p:sldSz cx="12192000" cy="6858000"/>
  <p:notesSz cx="96012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2405" autoAdjust="0"/>
  </p:normalViewPr>
  <p:slideViewPr>
    <p:cSldViewPr snapToGrid="0">
      <p:cViewPr varScale="1">
        <p:scale>
          <a:sx n="80" d="100"/>
          <a:sy n="80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92BCEF6-D175-4CC6-B0E6-043D22D52CDA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EF7E69-A6C1-4242-8F26-3B77B93C8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87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negação da condição só mostra todas as compras que não foram em março. Logo é preciso filtrar os clientes que compraram em março desta lista.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5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AB84-6569-441E-BDF8-9DC8574F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E883-AFC0-4D73-B01B-77D756AE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C3AC-ED16-4BBB-BA4F-0778DFB3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400B-C317-4CCB-B1CE-71DB14F3D91D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D901-B5F1-46FF-8496-78099A06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3F7B-E8E2-4AFB-9117-C7F0AEF0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70BBE09-2FAC-4E1F-A230-54275AD502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7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2C00-A6BF-41F8-8CCB-E0584D30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817CD-70C4-4370-B59A-06AEAAFC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F7DF-08D0-4C1C-9850-BF1D1044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F83-3022-4D03-B83B-4F83AFFBE732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E671-71AE-4845-8AFB-7CAE4CB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95D9-5AC8-4786-8CD4-B8094EAB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E3972-4D6D-4956-98EE-C25FEC2A4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36C2F-BEFB-48E7-B5BE-CFCB3986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7E3B-7B82-49FE-B954-A3616694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E360-4EC3-40A5-A3F5-F8AA858AEFDB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0F87-6032-4835-B746-EEDC62E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FDE7-AEEF-40B3-A84F-0E7158D7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35D-4671-4A66-9E92-BD1B54BA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CFBC-248B-40A4-A3CD-54DCC75B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79FA-4409-4FA0-89CB-EDE733D0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3B7C-FC7D-4719-8C00-7763A4D30E2D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2CFC-8A56-42E6-A98A-C5A711E5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20D5-7C9A-476D-A280-F7EB95D5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70BBE09-2FAC-4E1F-A230-54275AD502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4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7662-D84D-4129-90F3-7AED092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9029-9010-4ACB-AB21-19FCD412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2413-3ACB-47B6-82E5-9C98D70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3836-2BE8-4870-88BA-B216AC8A95B1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F414-1D76-45CE-8483-77D0334C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A92D-4A70-4A26-B8D0-9164DF2B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F841-AA30-4BDE-9C56-44DA1EE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36E1-B39F-4605-AAD2-4FAD5BB74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168AB-800B-4D63-A47F-2F4911AB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55E7F-98F5-42DF-99AA-736A0A58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A8DC-1250-4BF7-96FC-E55E2B39BD58}" type="datetime1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17219-8AA3-4AEA-BDAF-8550A5EA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2600-2D10-4AB7-910D-556ED48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B919-D97C-4330-9AE2-06737DA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5AD6-B453-4F2B-B754-15574D00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6922-428F-49E2-9C74-5782DDE1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A86D8-D7AD-4932-AE2F-5C59F6ED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BE01C-29A8-4076-9E4B-8EFCD24E2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04A24-F13A-435D-84B7-79C0A3C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9728-CDDA-49A4-A0CE-3A699E125FF6}" type="datetime1">
              <a:rPr lang="pt-BR" smtClean="0"/>
              <a:t>13/08/2020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F7351-B9DC-4327-8BA5-F31F614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6B567-B173-4EED-B2DD-13961C2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38E-7BF9-4CF2-B2A3-CBE014D3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E2D2-746D-43C6-B4D2-3075D950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7440-3E30-4E31-861A-95776FB2B342}" type="datetime1">
              <a:rPr lang="pt-BR" smtClean="0"/>
              <a:t>13/08/2020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7D35-8380-46F1-8D7F-49D82B53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3D05-6BCF-4F86-B59A-18D8D176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A368-2EA9-4F5E-8B43-684F022A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AA3-B0C0-4E2B-AD75-D942495D1F35}" type="datetime1">
              <a:rPr lang="pt-BR" smtClean="0"/>
              <a:t>13/08/2020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2F54A-6B8B-40B6-8A64-2FF08A4D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8C1D3-BAE2-4818-8726-082E4FAE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6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074-8307-4918-96C3-2D6B1F4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DA2C-72F5-4C1F-B61C-C8B851EE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D8194-911D-4EF6-8C75-FD9A6531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57B6-A563-4CE1-AE0F-3E7039E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CA2-9AEB-4AC1-BF12-A37F87E09C0E}" type="datetime1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0CF7-43EF-4429-9540-8EFDDAD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43DF-24FC-49F8-BAE4-1D9063F7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0108-376F-4075-B719-4C1E085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C2C82-6B35-4CE5-A421-3C631908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B387A-1D21-4D09-838C-D5F365E8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64494-962F-4E8B-8F69-CF331A70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197-C28E-4922-9308-78FFC1A1BDAD}" type="datetime1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CCC0-34B3-48B3-AFFB-1CE021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411DC-AB49-4C68-A344-2B78DB7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7932-2E76-4E08-A63A-3463814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9146-70C8-4C45-867A-F5F3AFBE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C71D-76EC-4DF6-AB4D-C0A93794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D3BF-D4AC-4382-B519-A11E3B167333}" type="datetime1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AE7E-6184-4BE6-8EEF-94108833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7549-792C-4A18-A0B8-6ECC23BF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3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91126"/>
            <a:ext cx="12192000" cy="19818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Seleção Analista de Data Science Jr.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2DE5-24BD-41B3-8317-D4A34FF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5125619"/>
            <a:ext cx="4572001" cy="739176"/>
          </a:xfrm>
        </p:spPr>
        <p:txBody>
          <a:bodyPr>
            <a:normAutofit fontScale="25000" lnSpcReduction="20000"/>
          </a:bodyPr>
          <a:lstStyle/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9600" b="1" dirty="0">
                <a:solidFill>
                  <a:schemeClr val="accent1">
                    <a:lumMod val="75000"/>
                  </a:schemeClr>
                </a:solidFill>
              </a:rPr>
              <a:t>Candidato: </a:t>
            </a:r>
            <a:r>
              <a:rPr lang="pt-BR" sz="9600" dirty="0">
                <a:solidFill>
                  <a:schemeClr val="accent1">
                    <a:lumMod val="75000"/>
                  </a:schemeClr>
                </a:solidFill>
              </a:rPr>
              <a:t>Lucas Martins Belmino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C73C04-DD76-468C-A73C-338C5EC57189}"/>
              </a:ext>
            </a:extLst>
          </p:cNvPr>
          <p:cNvSpPr txBox="1">
            <a:spLocks/>
          </p:cNvSpPr>
          <p:nvPr/>
        </p:nvSpPr>
        <p:spPr>
          <a:xfrm>
            <a:off x="3219011" y="3429000"/>
            <a:ext cx="5753976" cy="91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Case para Solução</a:t>
            </a:r>
          </a:p>
        </p:txBody>
      </p:sp>
    </p:spTree>
    <p:extLst>
      <p:ext uri="{BB962C8B-B14F-4D97-AF65-F5344CB8AC3E}">
        <p14:creationId xmlns:p14="http://schemas.microsoft.com/office/powerpoint/2010/main" val="42841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10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20536360-23A2-490A-8DF4-0F668928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2433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B36AA9-F98E-4203-A531-F1CE1E66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5257801" cy="439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Solução: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banco de dados para execução e avaliação das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querys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(arquivo “</a:t>
            </a:r>
            <a:r>
              <a:rPr lang="pt-BR" dirty="0"/>
              <a:t>1 - </a:t>
            </a:r>
            <a:r>
              <a:rPr lang="pt-BR" dirty="0" err="1"/>
              <a:t>criando_db.sql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Adicionados dados simples para visualizar após a execução da query (arquivo “</a:t>
            </a:r>
            <a:r>
              <a:rPr lang="pt-BR" dirty="0"/>
              <a:t>2 - </a:t>
            </a:r>
            <a:r>
              <a:rPr lang="pt-BR" dirty="0" err="1"/>
              <a:t>carga_db.sql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199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11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Query 1 - Todas as compras realizadas no mês de janeiro de 2020 em lojas do estado do Ceará (CE):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DC0A8A-BD58-40A9-A017-B3FE1C66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90" y="2936256"/>
            <a:ext cx="775443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12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Query 2 - Quantidade de compras por cliente no mês de março de 2020: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885906-A796-441F-8630-57E18D3D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888482"/>
            <a:ext cx="81545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13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FA58691-F9DB-461E-ABE8-9D088BC4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00" y="198476"/>
            <a:ext cx="5950964" cy="64610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3"/>
            <a:ext cx="6069038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Query 3 - Todos os clientes que não fizeram compras no mês de março de 2020:</a:t>
            </a:r>
          </a:p>
        </p:txBody>
      </p:sp>
    </p:spTree>
    <p:extLst>
      <p:ext uri="{BB962C8B-B14F-4D97-AF65-F5344CB8AC3E}">
        <p14:creationId xmlns:p14="http://schemas.microsoft.com/office/powerpoint/2010/main" val="179347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14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Query 4 - Data da última compra por cliente: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CBAB22-8F4D-4079-A502-29F44F41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27" y="2919389"/>
            <a:ext cx="8116345" cy="23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Questão 3.1: Classificando o problema.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rotulados;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Amostra (linha) representa um cliente com suas características;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Rotulo (última coluna) indica se a próxima fatura será paga;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Objetivo: Separar quem vai pagar ou não;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Problema de classificação;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Utilizar algoritmo de classificação supervisionado.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15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2"/>
            <a:ext cx="10977565" cy="479583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Questão 3.2: Classificando os 10% dos clientes com maior probabilidade de não pagar. Estratégia: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modelo de aprendizado de máquina capazes de classificar amostras;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Avaliados três modelos:</a:t>
            </a:r>
          </a:p>
          <a:p>
            <a:pPr lvl="1">
              <a:lnSpc>
                <a:spcPct val="10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Forest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Validação Cruzada para escolher os parâmetros dos modelos;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Foram avaliadas duas estratégias: Padronização dos dados, Redução de características;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Escolha do Modelo: Acurácia, Recall e ROC/AUC;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Selecionados os 10% com maior probabilidade segundo o modelo escolhido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16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9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17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850E09-8B89-455A-A601-BA94D41E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0" y="3297025"/>
            <a:ext cx="6214929" cy="11923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811FB3-5295-4F71-9D4D-9B3CF937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45" y="1681484"/>
            <a:ext cx="3673693" cy="50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18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291F38-F1F8-40AE-8354-B2746EFD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" y="2922906"/>
            <a:ext cx="11742487" cy="16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19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BEA0A2-E4F6-421A-823A-5AB16BEE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3" y="2198191"/>
            <a:ext cx="9052554" cy="46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6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6F0-BEA5-490B-AA26-4786A62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</a:t>
            </a:fld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3FF5C-516C-4CC5-A271-B915CD41E8EC}"/>
              </a:ext>
            </a:extLst>
          </p:cNvPr>
          <p:cNvCxnSpPr>
            <a:cxnSpLocks/>
          </p:cNvCxnSpPr>
          <p:nvPr/>
        </p:nvCxnSpPr>
        <p:spPr>
          <a:xfrm>
            <a:off x="909640" y="1414463"/>
            <a:ext cx="106346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3A20A51C-1A68-4004-9048-2CA1E7FD6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8"/>
          <a:stretch/>
        </p:blipFill>
        <p:spPr>
          <a:xfrm>
            <a:off x="2113994" y="1639492"/>
            <a:ext cx="7964011" cy="48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20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4C24CB-C625-402A-90BC-97F9FFA5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16" y="2371199"/>
            <a:ext cx="10153384" cy="39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21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Clientes com limite inferior de crédito tem percentual de bons-pagadores superior aos clientes com limite superior;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Cerca de 10% entre aqueles com mais de 500 mil de limite;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25% de inadimplência entre este grupo equivale a inadimplência de 100% de todos os clientes com menos de 40 mil de crédito.</a:t>
            </a:r>
          </a:p>
        </p:txBody>
      </p:sp>
    </p:spTree>
    <p:extLst>
      <p:ext uri="{BB962C8B-B14F-4D97-AF65-F5344CB8AC3E}">
        <p14:creationId xmlns:p14="http://schemas.microsoft.com/office/powerpoint/2010/main" val="29459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22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2"/>
            <a:ext cx="10977565" cy="42676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do parâmetro “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default_payment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”: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Assumindo que o parâmetro esta correto:</a:t>
            </a:r>
          </a:p>
          <a:p>
            <a:pPr lvl="2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Necessário mudança na forma de análise de crédito, pois diversos cliente com perfil de mau-pagador tem acesso a limites superior.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Assumindo que o parâmetro está incorreto:</a:t>
            </a:r>
          </a:p>
          <a:p>
            <a:pPr lvl="2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ocorrer devido a erros no banco de dados ou na documentação;</a:t>
            </a:r>
          </a:p>
          <a:p>
            <a:pPr lvl="2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invertidas as interpretações anteriores.</a:t>
            </a:r>
          </a:p>
          <a:p>
            <a:pPr lvl="2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Assume-se os valores abaixo para a variável “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default_payment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”:</a:t>
            </a:r>
          </a:p>
          <a:p>
            <a:pPr lvl="3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0 = Pagará a próxima fatura;</a:t>
            </a:r>
          </a:p>
          <a:p>
            <a:pPr lvl="3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 = Não pagará a próxima fatura.</a:t>
            </a:r>
          </a:p>
        </p:txBody>
      </p:sp>
    </p:spTree>
    <p:extLst>
      <p:ext uri="{BB962C8B-B14F-4D97-AF65-F5344CB8AC3E}">
        <p14:creationId xmlns:p14="http://schemas.microsoft.com/office/powerpoint/2010/main" val="8952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23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4811FB3-5295-4F71-9D4D-9B3CF937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45" y="1681484"/>
            <a:ext cx="3673693" cy="50329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D36CF9-8B45-4B2D-B818-D8971FF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40" y="3320229"/>
            <a:ext cx="6250383" cy="11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24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9436C2-791A-4754-B15B-1DAC51D7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7" y="2628486"/>
            <a:ext cx="11591008" cy="21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25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C2DC55-F403-4294-AC06-EF4DFEAC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43" y="2180492"/>
            <a:ext cx="9123913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26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BF305B-41D0-4BDE-B167-51B50D17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 Exploratória dos Dados: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109FA00-E863-47D3-A3B2-DB7C6721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0" y="2170836"/>
            <a:ext cx="10444160" cy="42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27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481CF7-A0C9-44B5-9899-F00C98F2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3"/>
            <a:ext cx="2228558" cy="6663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Estratégia: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533B852-AFB4-4892-BB26-3E7EFD0092E3}"/>
              </a:ext>
            </a:extLst>
          </p:cNvPr>
          <p:cNvGrpSpPr/>
          <p:nvPr/>
        </p:nvGrpSpPr>
        <p:grpSpPr>
          <a:xfrm>
            <a:off x="1273544" y="2747653"/>
            <a:ext cx="3348698" cy="3616942"/>
            <a:chOff x="1244405" y="2747653"/>
            <a:chExt cx="3348698" cy="3616942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4BEA46F-6CBD-4E76-8C12-460B9090D8BE}"/>
                </a:ext>
              </a:extLst>
            </p:cNvPr>
            <p:cNvSpPr/>
            <p:nvPr/>
          </p:nvSpPr>
          <p:spPr>
            <a:xfrm>
              <a:off x="2419643" y="2747653"/>
              <a:ext cx="1280160" cy="33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Dataset</a:t>
              </a:r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CAB735D-BF98-4DA3-9FE3-4AADFACA2642}"/>
                </a:ext>
              </a:extLst>
            </p:cNvPr>
            <p:cNvSpPr/>
            <p:nvPr/>
          </p:nvSpPr>
          <p:spPr>
            <a:xfrm>
              <a:off x="2672861" y="3635011"/>
              <a:ext cx="773724" cy="379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X,y</a:t>
              </a:r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1C76517-FEB9-4AB4-8EEA-C3A6DDBF5794}"/>
                </a:ext>
              </a:extLst>
            </p:cNvPr>
            <p:cNvSpPr/>
            <p:nvPr/>
          </p:nvSpPr>
          <p:spPr>
            <a:xfrm>
              <a:off x="1244405" y="4494637"/>
              <a:ext cx="1500555" cy="618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Standard </a:t>
              </a:r>
              <a:r>
                <a:rPr lang="pt-BR" dirty="0" err="1"/>
                <a:t>Scale</a:t>
              </a:r>
              <a:endParaRPr lang="pt-BR" dirty="0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BD22AD42-D118-496C-B0D9-39C5526D1587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3059723" y="3085278"/>
              <a:ext cx="0" cy="549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418D654-5E09-4379-8FCD-75418877718A}"/>
                </a:ext>
              </a:extLst>
            </p:cNvPr>
            <p:cNvSpPr/>
            <p:nvPr/>
          </p:nvSpPr>
          <p:spPr>
            <a:xfrm>
              <a:off x="3573195" y="4494637"/>
              <a:ext cx="829994" cy="31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PCA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F8B3F6B-0FD7-4593-AB2E-0AD9AFA101F3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1994683" y="4014839"/>
              <a:ext cx="1065040" cy="479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B9974F8F-E936-4772-BEA6-C4A6382E7C53}"/>
                </a:ext>
              </a:extLst>
            </p:cNvPr>
            <p:cNvCxnSpPr>
              <a:cxnSpLocks/>
              <a:stCxn id="11" idx="4"/>
              <a:endCxn id="17" idx="0"/>
            </p:cNvCxnSpPr>
            <p:nvPr/>
          </p:nvCxnSpPr>
          <p:spPr>
            <a:xfrm>
              <a:off x="3059723" y="4014839"/>
              <a:ext cx="928469" cy="479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902809E-E891-4C9D-9443-C51F7371B59E}"/>
                </a:ext>
              </a:extLst>
            </p:cNvPr>
            <p:cNvSpPr/>
            <p:nvPr/>
          </p:nvSpPr>
          <p:spPr>
            <a:xfrm>
              <a:off x="1446042" y="5675663"/>
              <a:ext cx="1097280" cy="618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X_std,y_std</a:t>
              </a:r>
              <a:endParaRPr lang="pt-BR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6D007B5-B52A-44AB-A483-763047D623B7}"/>
                </a:ext>
              </a:extLst>
            </p:cNvPr>
            <p:cNvSpPr/>
            <p:nvPr/>
          </p:nvSpPr>
          <p:spPr>
            <a:xfrm>
              <a:off x="3383281" y="5674051"/>
              <a:ext cx="1209822" cy="690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X_pca</a:t>
              </a:r>
              <a:r>
                <a:rPr lang="pt-BR" dirty="0"/>
                <a:t>, </a:t>
              </a:r>
              <a:r>
                <a:rPr lang="pt-BR" dirty="0" err="1"/>
                <a:t>y_pca</a:t>
              </a:r>
              <a:endParaRPr lang="pt-BR" dirty="0"/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6E9FD983-6AAC-4E2B-B6D0-0FD15616BF7D}"/>
                </a:ext>
              </a:extLst>
            </p:cNvPr>
            <p:cNvCxnSpPr>
              <a:cxnSpLocks/>
              <a:stCxn id="12" idx="4"/>
              <a:endCxn id="26" idx="0"/>
            </p:cNvCxnSpPr>
            <p:nvPr/>
          </p:nvCxnSpPr>
          <p:spPr>
            <a:xfrm flipH="1">
              <a:off x="1994682" y="5113615"/>
              <a:ext cx="1" cy="56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45D8FD09-85EB-4E36-A492-4E407ED9CEC0}"/>
                </a:ext>
              </a:extLst>
            </p:cNvPr>
            <p:cNvCxnSpPr>
              <a:cxnSpLocks/>
              <a:stCxn id="17" idx="4"/>
              <a:endCxn id="27" idx="0"/>
            </p:cNvCxnSpPr>
            <p:nvPr/>
          </p:nvCxnSpPr>
          <p:spPr>
            <a:xfrm>
              <a:off x="3988192" y="4806002"/>
              <a:ext cx="0" cy="868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344F5B73-4A7C-4EF8-AC83-E0A7B2C3EBE7}"/>
              </a:ext>
            </a:extLst>
          </p:cNvPr>
          <p:cNvGrpSpPr/>
          <p:nvPr/>
        </p:nvGrpSpPr>
        <p:grpSpPr>
          <a:xfrm>
            <a:off x="6521549" y="1776628"/>
            <a:ext cx="4178102" cy="3811469"/>
            <a:chOff x="6769493" y="2344258"/>
            <a:chExt cx="4178102" cy="3811469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A7D956D-86CA-46B9-804F-1B6A1DE66071}"/>
                </a:ext>
              </a:extLst>
            </p:cNvPr>
            <p:cNvSpPr/>
            <p:nvPr/>
          </p:nvSpPr>
          <p:spPr>
            <a:xfrm>
              <a:off x="8004517" y="2344258"/>
              <a:ext cx="1767840" cy="666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Dados Escolhidos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8CAC9A2-2505-4DC2-843E-D5C1161DC9C1}"/>
                </a:ext>
              </a:extLst>
            </p:cNvPr>
            <p:cNvSpPr/>
            <p:nvPr/>
          </p:nvSpPr>
          <p:spPr>
            <a:xfrm>
              <a:off x="7867356" y="3592861"/>
              <a:ext cx="2042160" cy="407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RandonizeCV</a:t>
              </a:r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6D00C45-80DE-4D35-B93F-99D0E39C4AFF}"/>
                </a:ext>
              </a:extLst>
            </p:cNvPr>
            <p:cNvSpPr/>
            <p:nvPr/>
          </p:nvSpPr>
          <p:spPr>
            <a:xfrm>
              <a:off x="6769493" y="4494637"/>
              <a:ext cx="1841107" cy="575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Logistic</a:t>
              </a:r>
              <a:r>
                <a:rPr lang="pt-BR" dirty="0"/>
                <a:t> </a:t>
              </a:r>
              <a:r>
                <a:rPr lang="pt-BR" dirty="0" err="1"/>
                <a:t>Regression</a:t>
              </a:r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C500156-BCE2-47AA-8B2D-1BF0EAF47098}"/>
                </a:ext>
              </a:extLst>
            </p:cNvPr>
            <p:cNvSpPr/>
            <p:nvPr/>
          </p:nvSpPr>
          <p:spPr>
            <a:xfrm>
              <a:off x="9414216" y="4504448"/>
              <a:ext cx="1533379" cy="599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Decission</a:t>
              </a:r>
              <a:r>
                <a:rPr lang="pt-BR" dirty="0"/>
                <a:t> </a:t>
              </a:r>
              <a:r>
                <a:rPr lang="pt-BR" dirty="0" err="1"/>
                <a:t>Tree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612DC43-A49D-4C61-B8EA-BE5FB18EE735}"/>
                </a:ext>
              </a:extLst>
            </p:cNvPr>
            <p:cNvSpPr/>
            <p:nvPr/>
          </p:nvSpPr>
          <p:spPr>
            <a:xfrm>
              <a:off x="8199119" y="5580533"/>
              <a:ext cx="1378634" cy="575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Random</a:t>
              </a:r>
              <a:r>
                <a:rPr lang="pt-BR" dirty="0"/>
                <a:t> Forest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F42389C7-2D1A-4409-95A6-161430DC242E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7690047" y="3941079"/>
              <a:ext cx="476376" cy="55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6F5D517D-FC81-4D19-A2F4-C1B7A79D77B8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8888436" y="4000824"/>
              <a:ext cx="0" cy="1579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B421A6C0-4136-4D5B-9DF2-2A84492F72EA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9610449" y="3941079"/>
              <a:ext cx="570457" cy="563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41FE7FC1-3EEE-4F2C-BAF2-6520800F3221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8888436" y="3010589"/>
              <a:ext cx="1" cy="582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4028C6B-4FAD-45D2-9980-68499061B9F3}"/>
              </a:ext>
            </a:extLst>
          </p:cNvPr>
          <p:cNvSpPr txBox="1">
            <a:spLocks/>
          </p:cNvSpPr>
          <p:nvPr/>
        </p:nvSpPr>
        <p:spPr>
          <a:xfrm>
            <a:off x="6225542" y="5782717"/>
            <a:ext cx="5143667" cy="1075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Escolha: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Escolhido aquele que apresentar maior Acurácia, Recall e ACU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Escolhido: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4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28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134423E-A00E-4A8C-9449-67889DA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3"/>
            <a:ext cx="2214490" cy="638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Resultado: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23A6C2-8D64-4875-8C01-A9C01376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81" y="2107050"/>
            <a:ext cx="1560342" cy="4385825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B139273-3989-4CCE-BC6D-05CFD0D3893F}"/>
              </a:ext>
            </a:extLst>
          </p:cNvPr>
          <p:cNvSpPr txBox="1">
            <a:spLocks/>
          </p:cNvSpPr>
          <p:nvPr/>
        </p:nvSpPr>
        <p:spPr>
          <a:xfrm>
            <a:off x="3740107" y="1596585"/>
            <a:ext cx="2214490" cy="638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previstos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D647C00-1B40-4FEC-9558-793CC1D6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13" y="1959835"/>
            <a:ext cx="3927643" cy="426506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48D4881-9A57-4714-BDDF-D417C67F7DC3}"/>
              </a:ext>
            </a:extLst>
          </p:cNvPr>
          <p:cNvSpPr txBox="1">
            <a:spLocks/>
          </p:cNvSpPr>
          <p:nvPr/>
        </p:nvSpPr>
        <p:spPr>
          <a:xfrm>
            <a:off x="7990104" y="1598715"/>
            <a:ext cx="2349650" cy="638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Clientes escolhidos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C0E6D8-2373-449F-A041-4B5B4C61162E}"/>
              </a:ext>
            </a:extLst>
          </p:cNvPr>
          <p:cNvSpPr txBox="1">
            <a:spLocks/>
          </p:cNvSpPr>
          <p:nvPr/>
        </p:nvSpPr>
        <p:spPr>
          <a:xfrm>
            <a:off x="7215208" y="6224904"/>
            <a:ext cx="4138592" cy="638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exportada para o arquivo “</a:t>
            </a:r>
            <a:r>
              <a:rPr lang="pt-BR" dirty="0" err="1"/>
              <a:t>clientes_cobrar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0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8445"/>
            <a:ext cx="12192000" cy="1081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8971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Manipulação dos dados: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Carregando os dados;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Cálculo dos valores acumulados;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Cálculo dos valores percentuais;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Criação de novo arquivo com os dados manipulados.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Carregando os dados: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carregados da planilha disponibilizada.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BD067B0-84B0-4900-8C5E-99CDE2AC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1" y="2928871"/>
            <a:ext cx="9842477" cy="22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Cálculo dos valores acumulados: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Somando os respectivos valores.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2D290F5-5A45-493F-8631-361AF3B2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4" y="3645071"/>
            <a:ext cx="10639526" cy="4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Cálculo dos valores percentuais: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6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B0A3AF5-98DB-432C-A95D-3B7FDF8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1" y="3429000"/>
            <a:ext cx="11037257" cy="5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77565" cy="50307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Cálculo dos valores percentuais:</a:t>
            </a:r>
          </a:p>
          <a:p>
            <a:pPr>
              <a:lnSpc>
                <a:spcPct val="100000"/>
              </a:lnSpc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Valores nulos: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new_comfirmed_accumulated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”: Devido a possíveis falso-positivos que precisaram ser retirados.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“estimated_population_2019”: Devido a doentes “Importados/Indefinidos” que apresentam população nula.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Correção: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Valores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NaN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foram substituídos por zero;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Valores infinitos (divisão de 1/0) foram substituídos por 1.</a:t>
            </a:r>
          </a:p>
          <a:p>
            <a:pPr lvl="1">
              <a:lnSpc>
                <a:spcPct val="100000"/>
              </a:lnSpc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7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B0A3AF5-98DB-432C-A95D-3B7FDF8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7" y="2220155"/>
            <a:ext cx="11037257" cy="5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8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Criação de novo arquivo com os dados manipulados: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8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3D6A7A94-12D7-4944-8B06-ACD42086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6" y="3396767"/>
            <a:ext cx="11526529" cy="4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Questão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Apresentação dos dados: </a:t>
            </a:r>
            <a:r>
              <a:rPr lang="pt-BR" b="1" dirty="0"/>
              <a:t>questao1.ipynb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9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0F8F70A-2A63-496E-9F63-BFEAB6E1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2209151"/>
            <a:ext cx="821169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20759</TotalTime>
  <Words>771</Words>
  <Application>Microsoft Office PowerPoint</Application>
  <PresentationFormat>Widescreen</PresentationFormat>
  <Paragraphs>143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Seleção Analista de Data Science Jr.</vt:lpstr>
      <vt:lpstr>Questão 1</vt:lpstr>
      <vt:lpstr>Questão 1</vt:lpstr>
      <vt:lpstr>Questão 1</vt:lpstr>
      <vt:lpstr>Questão 1</vt:lpstr>
      <vt:lpstr>Questão 1</vt:lpstr>
      <vt:lpstr>Questão 1</vt:lpstr>
      <vt:lpstr>Questão 1</vt:lpstr>
      <vt:lpstr>Questão 1</vt:lpstr>
      <vt:lpstr>Questão 2</vt:lpstr>
      <vt:lpstr>Questão 2</vt:lpstr>
      <vt:lpstr>Questão 2</vt:lpstr>
      <vt:lpstr>Questão 2</vt:lpstr>
      <vt:lpstr>Questão 2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Questão 3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Circuitos e Técnicas de Análise de Circuitos em Corrente Contínua</dc:title>
  <dc:creator>Felipe Sampaio</dc:creator>
  <cp:lastModifiedBy>Lucas Belmino</cp:lastModifiedBy>
  <cp:revision>403</cp:revision>
  <cp:lastPrinted>2019-08-27T20:09:39Z</cp:lastPrinted>
  <dcterms:created xsi:type="dcterms:W3CDTF">2019-07-10T18:49:53Z</dcterms:created>
  <dcterms:modified xsi:type="dcterms:W3CDTF">2020-08-13T16:17:30Z</dcterms:modified>
</cp:coreProperties>
</file>