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6" r:id="rId2"/>
    <p:sldId id="256" r:id="rId3"/>
    <p:sldId id="264" r:id="rId4"/>
    <p:sldId id="265" r:id="rId5"/>
    <p:sldId id="257" r:id="rId6"/>
    <p:sldId id="258" r:id="rId7"/>
    <p:sldId id="259" r:id="rId8"/>
    <p:sldId id="260" r:id="rId9"/>
    <p:sldId id="261" r:id="rId10"/>
    <p:sldId id="262" r:id="rId11"/>
    <p:sldId id="263" r:id="rId12"/>
    <p:sldId id="268" r:id="rId13"/>
    <p:sldId id="269" r:id="rId14"/>
    <p:sldId id="270" r:id="rId15"/>
    <p:sldId id="273" r:id="rId16"/>
    <p:sldId id="271" r:id="rId17"/>
    <p:sldId id="272" r:id="rId18"/>
    <p:sldId id="274" r:id="rId1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9" name="Subtítulo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Título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pt-BR" smtClean="0"/>
              <a:t>Clique para editar o título mestre</a:t>
            </a:r>
            <a:endParaRPr kumimoji="0" lang="en-US"/>
          </a:p>
        </p:txBody>
      </p:sp>
      <p:cxnSp>
        <p:nvCxnSpPr>
          <p:cNvPr id="8" name="Conector reto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ector reto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ipse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Espaço Reservado para Data 14"/>
          <p:cNvSpPr>
            <a:spLocks noGrp="1"/>
          </p:cNvSpPr>
          <p:nvPr>
            <p:ph type="dt" sz="half" idx="10"/>
          </p:nvPr>
        </p:nvSpPr>
        <p:spPr/>
        <p:txBody>
          <a:bodyPr/>
          <a:lstStyle/>
          <a:p>
            <a:fld id="{18CC4DEF-6CF7-4B26-89F6-FD73C0710C92}" type="datetimeFigureOut">
              <a:rPr lang="pt-BR" smtClean="0"/>
              <a:t>15/06/2016</a:t>
            </a:fld>
            <a:endParaRPr lang="pt-BR"/>
          </a:p>
        </p:txBody>
      </p:sp>
      <p:sp>
        <p:nvSpPr>
          <p:cNvPr id="16" name="Espaço Reservado para Número de Slide 15"/>
          <p:cNvSpPr>
            <a:spLocks noGrp="1"/>
          </p:cNvSpPr>
          <p:nvPr>
            <p:ph type="sldNum" sz="quarter" idx="11"/>
          </p:nvPr>
        </p:nvSpPr>
        <p:spPr/>
        <p:txBody>
          <a:bodyPr/>
          <a:lstStyle/>
          <a:p>
            <a:fld id="{B9A199F5-7F33-4D5B-8419-44D2A40B5BFE}" type="slidenum">
              <a:rPr lang="pt-BR" smtClean="0"/>
              <a:t>‹nº›</a:t>
            </a:fld>
            <a:endParaRPr lang="pt-BR"/>
          </a:p>
        </p:txBody>
      </p:sp>
      <p:sp>
        <p:nvSpPr>
          <p:cNvPr id="17" name="Espaço Reservado para Rodapé 16"/>
          <p:cNvSpPr>
            <a:spLocks noGrp="1"/>
          </p:cNvSpPr>
          <p:nvPr>
            <p:ph type="ftr" sz="quarter" idx="12"/>
          </p:nvPr>
        </p:nvSpPr>
        <p:spPr/>
        <p:txBody>
          <a:bodyPr/>
          <a:lstStyle/>
          <a:p>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8CC4DEF-6CF7-4B26-89F6-FD73C0710C92}" type="datetimeFigureOut">
              <a:rPr lang="pt-BR" smtClean="0"/>
              <a:t>15/06/2016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A199F5-7F33-4D5B-8419-44D2A40B5BFE}"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18CC4DEF-6CF7-4B26-89F6-FD73C0710C92}" type="datetimeFigureOut">
              <a:rPr lang="pt-BR" smtClean="0"/>
              <a:t>15/06/2016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A199F5-7F33-4D5B-8419-44D2A40B5BFE}"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9" name="Espaço Reservado para Conteúdo 8"/>
          <p:cNvSpPr>
            <a:spLocks noGrp="1"/>
          </p:cNvSpPr>
          <p:nvPr>
            <p:ph idx="1"/>
          </p:nvPr>
        </p:nvSpPr>
        <p:spPr>
          <a:xfrm>
            <a:off x="457200" y="1524000"/>
            <a:ext cx="8229600"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4" name="Espaço Reservado para Data 13"/>
          <p:cNvSpPr>
            <a:spLocks noGrp="1"/>
          </p:cNvSpPr>
          <p:nvPr>
            <p:ph type="dt" sz="half" idx="14"/>
          </p:nvPr>
        </p:nvSpPr>
        <p:spPr/>
        <p:txBody>
          <a:bodyPr/>
          <a:lstStyle/>
          <a:p>
            <a:fld id="{18CC4DEF-6CF7-4B26-89F6-FD73C0710C92}" type="datetimeFigureOut">
              <a:rPr lang="pt-BR" smtClean="0"/>
              <a:t>15/06/2016</a:t>
            </a:fld>
            <a:endParaRPr lang="pt-BR"/>
          </a:p>
        </p:txBody>
      </p:sp>
      <p:sp>
        <p:nvSpPr>
          <p:cNvPr id="15" name="Espaço Reservado para Número de Slide 14"/>
          <p:cNvSpPr>
            <a:spLocks noGrp="1"/>
          </p:cNvSpPr>
          <p:nvPr>
            <p:ph type="sldNum" sz="quarter" idx="15"/>
          </p:nvPr>
        </p:nvSpPr>
        <p:spPr/>
        <p:txBody>
          <a:bodyPr/>
          <a:lstStyle>
            <a:lvl1pPr algn="ctr">
              <a:defRPr/>
            </a:lvl1pPr>
          </a:lstStyle>
          <a:p>
            <a:fld id="{B9A199F5-7F33-4D5B-8419-44D2A40B5BFE}" type="slidenum">
              <a:rPr lang="pt-BR" smtClean="0"/>
              <a:t>‹nº›</a:t>
            </a:fld>
            <a:endParaRPr lang="pt-BR"/>
          </a:p>
        </p:txBody>
      </p:sp>
      <p:sp>
        <p:nvSpPr>
          <p:cNvPr id="16" name="Espaço Reservado para Rodapé 15"/>
          <p:cNvSpPr>
            <a:spLocks noGrp="1"/>
          </p:cNvSpPr>
          <p:nvPr>
            <p:ph type="ftr" sz="quarter" idx="16"/>
          </p:nvPr>
        </p:nvSpPr>
        <p:spPr/>
        <p:txBody>
          <a:bodyPr/>
          <a:lstStyle/>
          <a:p>
            <a:endParaRPr lang="pt-BR"/>
          </a:p>
        </p:txBody>
      </p:sp>
      <p:sp>
        <p:nvSpPr>
          <p:cNvPr id="17" name="Título 16"/>
          <p:cNvSpPr>
            <a:spLocks noGrp="1"/>
          </p:cNvSpPr>
          <p:nvPr>
            <p:ph type="title"/>
          </p:nvPr>
        </p:nvSpPr>
        <p:spPr/>
        <p:txBody>
          <a:bodyPr rtlCol="0" anchor="b" anchorCtr="0"/>
          <a:lstStyle/>
          <a:p>
            <a:r>
              <a:rPr kumimoji="0" lang="pt-BR" smtClean="0"/>
              <a:t>Clique para editar 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4" name="Espaço Reservado para Data 3"/>
          <p:cNvSpPr>
            <a:spLocks noGrp="1"/>
          </p:cNvSpPr>
          <p:nvPr>
            <p:ph type="dt" sz="half" idx="10"/>
          </p:nvPr>
        </p:nvSpPr>
        <p:spPr/>
        <p:txBody>
          <a:bodyPr/>
          <a:lstStyle/>
          <a:p>
            <a:fld id="{18CC4DEF-6CF7-4B26-89F6-FD73C0710C92}" type="datetimeFigureOut">
              <a:rPr lang="pt-BR" smtClean="0"/>
              <a:t>15/06/2016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9A199F5-7F33-4D5B-8419-44D2A40B5BFE}" type="slidenum">
              <a:rPr lang="pt-BR" smtClean="0"/>
              <a:t>‹nº›</a:t>
            </a:fld>
            <a:endParaRPr lang="pt-BR"/>
          </a:p>
        </p:txBody>
      </p:sp>
      <p:sp>
        <p:nvSpPr>
          <p:cNvPr id="2" name="Título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cxnSp>
        <p:nvCxnSpPr>
          <p:cNvPr id="7" name="Conector reto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5" name="Espaço Reservado para Data 4"/>
          <p:cNvSpPr>
            <a:spLocks noGrp="1"/>
          </p:cNvSpPr>
          <p:nvPr>
            <p:ph type="dt" sz="half" idx="10"/>
          </p:nvPr>
        </p:nvSpPr>
        <p:spPr/>
        <p:txBody>
          <a:bodyPr/>
          <a:lstStyle/>
          <a:p>
            <a:fld id="{18CC4DEF-6CF7-4B26-89F6-FD73C0710C92}" type="datetimeFigureOut">
              <a:rPr lang="pt-BR" smtClean="0"/>
              <a:t>15/06/2016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9A199F5-7F33-4D5B-8419-44D2A40B5BFE}" type="slidenum">
              <a:rPr lang="pt-BR" smtClean="0"/>
              <a:t>‹nº›</a:t>
            </a:fld>
            <a:endParaRPr lang="pt-BR"/>
          </a:p>
        </p:txBody>
      </p:sp>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11" name="Espaço Reservado para Conteúdo 10"/>
          <p:cNvSpPr>
            <a:spLocks noGrp="1"/>
          </p:cNvSpPr>
          <p:nvPr>
            <p:ph sz="half" idx="1"/>
          </p:nvPr>
        </p:nvSpPr>
        <p:spPr>
          <a:xfrm>
            <a:off x="457200" y="1524000"/>
            <a:ext cx="4059936"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half" idx="2"/>
          </p:nvPr>
        </p:nvSpPr>
        <p:spPr>
          <a:xfrm>
            <a:off x="4648200" y="1524000"/>
            <a:ext cx="4059936" cy="4572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9" name="Espaço Reservado para Número de Slide 8"/>
          <p:cNvSpPr>
            <a:spLocks noGrp="1"/>
          </p:cNvSpPr>
          <p:nvPr>
            <p:ph type="sldNum" sz="quarter" idx="12"/>
          </p:nvPr>
        </p:nvSpPr>
        <p:spPr/>
        <p:txBody>
          <a:bodyPr/>
          <a:lstStyle/>
          <a:p>
            <a:fld id="{B9A199F5-7F33-4D5B-8419-44D2A40B5BFE}" type="slidenum">
              <a:rPr lang="pt-BR" smtClean="0"/>
              <a:t>‹nº›</a:t>
            </a:fld>
            <a:endParaRPr lang="pt-BR"/>
          </a:p>
        </p:txBody>
      </p:sp>
      <p:sp>
        <p:nvSpPr>
          <p:cNvPr id="8" name="Espaço Reservado para Rodapé 7"/>
          <p:cNvSpPr>
            <a:spLocks noGrp="1"/>
          </p:cNvSpPr>
          <p:nvPr>
            <p:ph type="ftr" sz="quarter" idx="11"/>
          </p:nvPr>
        </p:nvSpPr>
        <p:spPr/>
        <p:txBody>
          <a:bodyPr/>
          <a:lstStyle/>
          <a:p>
            <a:endParaRPr lang="pt-BR"/>
          </a:p>
        </p:txBody>
      </p:sp>
      <p:sp>
        <p:nvSpPr>
          <p:cNvPr id="7" name="Espaço Reservado para Data 6"/>
          <p:cNvSpPr>
            <a:spLocks noGrp="1"/>
          </p:cNvSpPr>
          <p:nvPr>
            <p:ph type="dt" sz="half" idx="10"/>
          </p:nvPr>
        </p:nvSpPr>
        <p:spPr/>
        <p:txBody>
          <a:bodyPr/>
          <a:lstStyle/>
          <a:p>
            <a:fld id="{18CC4DEF-6CF7-4B26-89F6-FD73C0710C92}" type="datetimeFigureOut">
              <a:rPr lang="pt-BR" smtClean="0"/>
              <a:t>15/06/2016</a:t>
            </a:fld>
            <a:endParaRPr lang="pt-BR"/>
          </a:p>
        </p:txBody>
      </p:sp>
      <p:sp>
        <p:nvSpPr>
          <p:cNvPr id="3" name="Espaço Reservado para Texto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32" name="Espaço Reservado para Conteúdo 31"/>
          <p:cNvSpPr>
            <a:spLocks noGrp="1"/>
          </p:cNvSpPr>
          <p:nvPr>
            <p:ph sz="half" idx="2"/>
          </p:nvPr>
        </p:nvSpPr>
        <p:spPr>
          <a:xfrm>
            <a:off x="457200" y="2201896"/>
            <a:ext cx="4038600" cy="391363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34" name="Espaço Reservado para Conteúdo 33"/>
          <p:cNvSpPr>
            <a:spLocks noGrp="1"/>
          </p:cNvSpPr>
          <p:nvPr>
            <p:ph sz="quarter" idx="4"/>
          </p:nvPr>
        </p:nvSpPr>
        <p:spPr>
          <a:xfrm>
            <a:off x="4649788" y="2201896"/>
            <a:ext cx="4038600" cy="3913632"/>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2" name="Título 1"/>
          <p:cNvSpPr>
            <a:spLocks noGrp="1"/>
          </p:cNvSpPr>
          <p:nvPr>
            <p:ph type="title"/>
          </p:nvPr>
        </p:nvSpPr>
        <p:spPr>
          <a:xfrm>
            <a:off x="457200" y="155448"/>
            <a:ext cx="8229600" cy="1143000"/>
          </a:xfrm>
        </p:spPr>
        <p:txBody>
          <a:bodyPr anchor="b" anchorCtr="0"/>
          <a:lstStyle>
            <a:lvl1pPr>
              <a:defRPr/>
            </a:lvl1pPr>
          </a:lstStyle>
          <a:p>
            <a:r>
              <a:rPr kumimoji="0" lang="pt-BR" smtClean="0"/>
              <a:t>Clique para editar o título mestre</a:t>
            </a:r>
            <a:endParaRPr kumimoji="0" lang="en-US"/>
          </a:p>
        </p:txBody>
      </p:sp>
      <p:sp>
        <p:nvSpPr>
          <p:cNvPr id="12" name="Espaço Reservado para Texto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cxnSp>
        <p:nvCxnSpPr>
          <p:cNvPr id="10" name="Conector reto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ector reto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18CC4DEF-6CF7-4B26-89F6-FD73C0710C92}" type="datetimeFigureOut">
              <a:rPr lang="pt-BR" smtClean="0"/>
              <a:t>15/06/2016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9A199F5-7F33-4D5B-8419-44D2A40B5BFE}" type="slidenum">
              <a:rPr lang="pt-BR" smtClean="0"/>
              <a:t>‹nº›</a:t>
            </a:fld>
            <a:endParaRPr lang="pt-BR"/>
          </a:p>
        </p:txBody>
      </p:sp>
      <p:sp>
        <p:nvSpPr>
          <p:cNvPr id="2" name="Título 1"/>
          <p:cNvSpPr>
            <a:spLocks noGrp="1"/>
          </p:cNvSpPr>
          <p:nvPr>
            <p:ph type="title"/>
          </p:nvPr>
        </p:nvSpPr>
        <p:spPr/>
        <p:txBody>
          <a:bodyPr/>
          <a:lstStyle/>
          <a:p>
            <a:r>
              <a:rPr kumimoji="0" lang="pt-BR" smtClean="0"/>
              <a:t>Clique para editar o título mestre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8CC4DEF-6CF7-4B26-89F6-FD73C0710C92}" type="datetimeFigureOut">
              <a:rPr lang="pt-BR" smtClean="0"/>
              <a:t>15/06/2016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9A199F5-7F33-4D5B-8419-44D2A40B5BFE}"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9" name="Espaço Reservado para Conteúdo 28"/>
          <p:cNvSpPr>
            <a:spLocks noGrp="1"/>
          </p:cNvSpPr>
          <p:nvPr>
            <p:ph sz="quarter" idx="1"/>
          </p:nvPr>
        </p:nvSpPr>
        <p:spPr>
          <a:xfrm>
            <a:off x="457200" y="457200"/>
            <a:ext cx="6248400" cy="5715000"/>
          </a:xfrm>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3" name="Espaço Reservado para Texto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31" name="Título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BR" smtClean="0"/>
              <a:t>Clique para editar o título mestre</a:t>
            </a:r>
            <a:endParaRPr kumimoji="0" lang="en-US"/>
          </a:p>
        </p:txBody>
      </p:sp>
      <p:sp>
        <p:nvSpPr>
          <p:cNvPr id="8" name="Espaço Reservado para Data 7"/>
          <p:cNvSpPr>
            <a:spLocks noGrp="1"/>
          </p:cNvSpPr>
          <p:nvPr>
            <p:ph type="dt" sz="half" idx="14"/>
          </p:nvPr>
        </p:nvSpPr>
        <p:spPr/>
        <p:txBody>
          <a:bodyPr/>
          <a:lstStyle/>
          <a:p>
            <a:fld id="{18CC4DEF-6CF7-4B26-89F6-FD73C0710C92}" type="datetimeFigureOut">
              <a:rPr lang="pt-BR" smtClean="0"/>
              <a:t>15/06/2016</a:t>
            </a:fld>
            <a:endParaRPr lang="pt-BR"/>
          </a:p>
        </p:txBody>
      </p:sp>
      <p:sp>
        <p:nvSpPr>
          <p:cNvPr id="9" name="Espaço Reservado para Número de Slide 8"/>
          <p:cNvSpPr>
            <a:spLocks noGrp="1"/>
          </p:cNvSpPr>
          <p:nvPr>
            <p:ph type="sldNum" sz="quarter" idx="15"/>
          </p:nvPr>
        </p:nvSpPr>
        <p:spPr/>
        <p:txBody>
          <a:bodyPr/>
          <a:lstStyle/>
          <a:p>
            <a:fld id="{B9A199F5-7F33-4D5B-8419-44D2A40B5BFE}" type="slidenum">
              <a:rPr lang="pt-BR" smtClean="0"/>
              <a:t>‹nº›</a:t>
            </a:fld>
            <a:endParaRPr lang="pt-BR"/>
          </a:p>
        </p:txBody>
      </p:sp>
      <p:sp>
        <p:nvSpPr>
          <p:cNvPr id="10" name="Espaço Reservado para Rodapé 9"/>
          <p:cNvSpPr>
            <a:spLocks noGrp="1"/>
          </p:cNvSpPr>
          <p:nvPr>
            <p:ph type="ftr" sz="quarter" idx="16"/>
          </p:nvPr>
        </p:nvSpPr>
        <p:spPr/>
        <p:txBody>
          <a:bodyPr/>
          <a:lstStyle/>
          <a:p>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pt-BR" smtClean="0"/>
              <a:t>Clique no ícone para adicionar uma imagem</a:t>
            </a:r>
            <a:endParaRPr kumimoji="0" lang="en-US"/>
          </a:p>
        </p:txBody>
      </p:sp>
      <p:sp>
        <p:nvSpPr>
          <p:cNvPr id="4" name="Espaço Reservado para Texto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pt-BR" smtClean="0"/>
              <a:t>Clique para editar o texto mestre</a:t>
            </a:r>
          </a:p>
        </p:txBody>
      </p:sp>
      <p:sp>
        <p:nvSpPr>
          <p:cNvPr id="8" name="Espaço Reservado para Data 7"/>
          <p:cNvSpPr>
            <a:spLocks noGrp="1"/>
          </p:cNvSpPr>
          <p:nvPr>
            <p:ph type="dt" sz="half" idx="10"/>
          </p:nvPr>
        </p:nvSpPr>
        <p:spPr/>
        <p:txBody>
          <a:bodyPr/>
          <a:lstStyle/>
          <a:p>
            <a:fld id="{18CC4DEF-6CF7-4B26-89F6-FD73C0710C92}" type="datetimeFigureOut">
              <a:rPr lang="pt-BR" smtClean="0"/>
              <a:t>15/06/2016</a:t>
            </a:fld>
            <a:endParaRPr lang="pt-BR"/>
          </a:p>
        </p:txBody>
      </p:sp>
      <p:sp>
        <p:nvSpPr>
          <p:cNvPr id="9" name="Espaço Reservado para Número de Slide 8"/>
          <p:cNvSpPr>
            <a:spLocks noGrp="1"/>
          </p:cNvSpPr>
          <p:nvPr>
            <p:ph type="sldNum" sz="quarter" idx="11"/>
          </p:nvPr>
        </p:nvSpPr>
        <p:spPr/>
        <p:txBody>
          <a:bodyPr/>
          <a:lstStyle/>
          <a:p>
            <a:fld id="{B9A199F5-7F33-4D5B-8419-44D2A40B5BFE}" type="slidenum">
              <a:rPr lang="pt-BR" smtClean="0"/>
              <a:t>‹nº›</a:t>
            </a:fld>
            <a:endParaRPr lang="pt-BR"/>
          </a:p>
        </p:txBody>
      </p:sp>
      <p:sp>
        <p:nvSpPr>
          <p:cNvPr id="10" name="Espaço Reservado para Rodapé 9"/>
          <p:cNvSpPr>
            <a:spLocks noGrp="1"/>
          </p:cNvSpPr>
          <p:nvPr>
            <p:ph type="ftr" sz="quarter" idx="12"/>
          </p:nvPr>
        </p:nvSpPr>
        <p:spPr/>
        <p:txBody>
          <a:bodyPr/>
          <a:lstStyle/>
          <a:p>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Espaço Reservado para Texto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24" name="Espaço Reservado para Data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8CC4DEF-6CF7-4B26-89F6-FD73C0710C92}" type="datetimeFigureOut">
              <a:rPr lang="pt-BR" smtClean="0"/>
              <a:t>15/06/2016</a:t>
            </a:fld>
            <a:endParaRPr lang="pt-BR"/>
          </a:p>
        </p:txBody>
      </p:sp>
      <p:sp>
        <p:nvSpPr>
          <p:cNvPr id="10" name="Espaço Reservado para Rodapé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pt-BR"/>
          </a:p>
        </p:txBody>
      </p:sp>
      <p:sp>
        <p:nvSpPr>
          <p:cNvPr id="22" name="Espaço Reservado para Número de Slide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9A199F5-7F33-4D5B-8419-44D2A40B5BFE}" type="slidenum">
              <a:rPr lang="pt-BR" smtClean="0"/>
              <a:t>‹nº›</a:t>
            </a:fld>
            <a:endParaRPr lang="pt-BR"/>
          </a:p>
        </p:txBody>
      </p:sp>
      <p:sp>
        <p:nvSpPr>
          <p:cNvPr id="5" name="Espaço Reservado para Título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pt-BR" smtClean="0"/>
              <a:t>Clique para editar o título mestre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467544" y="332656"/>
            <a:ext cx="8229600" cy="5544616"/>
          </a:xfrm>
        </p:spPr>
        <p:txBody>
          <a:bodyPr>
            <a:normAutofit lnSpcReduction="10000"/>
          </a:bodyPr>
          <a:lstStyle/>
          <a:p>
            <a:pPr marL="0" indent="0" algn="ctr">
              <a:buNone/>
            </a:pPr>
            <a:r>
              <a:rPr lang="pt-BR" dirty="0" smtClean="0">
                <a:solidFill>
                  <a:schemeClr val="bg1"/>
                </a:solidFill>
              </a:rPr>
              <a:t>ENGENHARIA DE SOFTWARE</a:t>
            </a:r>
          </a:p>
          <a:p>
            <a:pPr marL="0" indent="0" algn="ctr">
              <a:buNone/>
            </a:pPr>
            <a:endParaRPr lang="pt-BR" dirty="0" smtClean="0"/>
          </a:p>
          <a:p>
            <a:pPr marL="0" indent="0" algn="ctr">
              <a:buNone/>
            </a:pPr>
            <a:endParaRPr lang="pt-BR" dirty="0"/>
          </a:p>
          <a:p>
            <a:pPr marL="0" indent="0" algn="ctr">
              <a:buNone/>
            </a:pPr>
            <a:endParaRPr lang="pt-BR" dirty="0" smtClean="0"/>
          </a:p>
          <a:p>
            <a:pPr marL="0" indent="0" algn="ctr">
              <a:buNone/>
            </a:pPr>
            <a:endParaRPr lang="pt-BR" dirty="0"/>
          </a:p>
          <a:p>
            <a:pPr marL="0" indent="0" algn="ctr">
              <a:buNone/>
            </a:pPr>
            <a:r>
              <a:rPr lang="pt-BR" dirty="0" smtClean="0">
                <a:solidFill>
                  <a:srgbClr val="002060"/>
                </a:solidFill>
              </a:rPr>
              <a:t>REQUISITOS</a:t>
            </a:r>
          </a:p>
          <a:p>
            <a:pPr marL="0" indent="0" algn="ctr">
              <a:buNone/>
            </a:pPr>
            <a:endParaRPr lang="pt-BR" dirty="0"/>
          </a:p>
          <a:p>
            <a:pPr marL="0" indent="0" algn="ctr">
              <a:buNone/>
            </a:pPr>
            <a:endParaRPr lang="pt-BR" dirty="0" smtClean="0"/>
          </a:p>
          <a:p>
            <a:pPr marL="0" indent="0" algn="ctr">
              <a:buNone/>
            </a:pPr>
            <a:endParaRPr lang="pt-BR" dirty="0" smtClean="0"/>
          </a:p>
          <a:p>
            <a:pPr marL="0" indent="0" algn="ctr">
              <a:buNone/>
            </a:pPr>
            <a:endParaRPr lang="pt-BR" dirty="0"/>
          </a:p>
          <a:p>
            <a:pPr marL="0" indent="0" algn="ctr">
              <a:buNone/>
            </a:pPr>
            <a:endParaRPr lang="pt-BR" dirty="0">
              <a:solidFill>
                <a:srgbClr val="FF0000"/>
              </a:solidFill>
            </a:endParaRPr>
          </a:p>
          <a:p>
            <a:pPr marL="0" indent="0">
              <a:buNone/>
            </a:pPr>
            <a:r>
              <a:rPr lang="pt-BR" dirty="0" smtClean="0">
                <a:solidFill>
                  <a:schemeClr val="bg1"/>
                </a:solidFill>
              </a:rPr>
              <a:t>Alunos: Arthur, </a:t>
            </a:r>
            <a:r>
              <a:rPr lang="pt-BR" dirty="0">
                <a:solidFill>
                  <a:schemeClr val="bg1"/>
                </a:solidFill>
              </a:rPr>
              <a:t>B</a:t>
            </a:r>
            <a:r>
              <a:rPr lang="pt-BR" dirty="0" smtClean="0">
                <a:solidFill>
                  <a:schemeClr val="bg1"/>
                </a:solidFill>
              </a:rPr>
              <a:t>elmiro, Marcelo</a:t>
            </a:r>
          </a:p>
          <a:p>
            <a:pPr marL="0" indent="0">
              <a:buNone/>
            </a:pPr>
            <a:endParaRPr lang="pt-BR" dirty="0" smtClean="0"/>
          </a:p>
          <a:p>
            <a:pPr marL="0" indent="0">
              <a:buNone/>
            </a:pPr>
            <a:endParaRPr lang="pt-BR" dirty="0" smtClean="0"/>
          </a:p>
          <a:p>
            <a:pPr algn="ctr"/>
            <a:endParaRPr lang="pt-BR" dirty="0"/>
          </a:p>
        </p:txBody>
      </p:sp>
    </p:spTree>
    <p:extLst>
      <p:ext uri="{BB962C8B-B14F-4D97-AF65-F5344CB8AC3E}">
        <p14:creationId xmlns:p14="http://schemas.microsoft.com/office/powerpoint/2010/main" val="3304963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a:p>
        </p:txBody>
      </p:sp>
      <p:sp>
        <p:nvSpPr>
          <p:cNvPr id="3" name="Título 2"/>
          <p:cNvSpPr>
            <a:spLocks noGrp="1"/>
          </p:cNvSpPr>
          <p:nvPr>
            <p:ph type="title"/>
          </p:nvPr>
        </p:nvSpPr>
        <p:spPr/>
        <p:txBody>
          <a:bodyPr/>
          <a:lstStyle/>
          <a:p>
            <a:endParaRPr lang="pt-BR"/>
          </a:p>
        </p:txBody>
      </p:sp>
      <p:sp>
        <p:nvSpPr>
          <p:cNvPr id="4" name="Retângulo 3"/>
          <p:cNvSpPr/>
          <p:nvPr/>
        </p:nvSpPr>
        <p:spPr>
          <a:xfrm>
            <a:off x="467544" y="692696"/>
            <a:ext cx="8208912" cy="2862322"/>
          </a:xfrm>
          <a:prstGeom prst="rect">
            <a:avLst/>
          </a:prstGeom>
        </p:spPr>
        <p:txBody>
          <a:bodyPr wrap="square">
            <a:spAutoFit/>
          </a:bodyPr>
          <a:lstStyle/>
          <a:p>
            <a:pPr marL="285750" lvl="0" indent="-285750">
              <a:buFont typeface="Arial" panose="020B0604020202020204" pitchFamily="34" charset="0"/>
              <a:buChar char="•"/>
            </a:pPr>
            <a:r>
              <a:rPr lang="pt-BR" dirty="0"/>
              <a:t>A data de devolução prevista de um item locado deve ser superior à data da locação.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Uma </a:t>
            </a:r>
            <a:r>
              <a:rPr lang="pt-BR" dirty="0"/>
              <a:t>reserva expira quando passadas mais do que 24h de sua comunicação para o cliente.</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Clientes </a:t>
            </a:r>
            <a:r>
              <a:rPr lang="pt-BR" dirty="0"/>
              <a:t>em atraso não podem efetuar nem locações nem reservas.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Não </a:t>
            </a:r>
            <a:r>
              <a:rPr lang="pt-BR" dirty="0"/>
              <a:t>se devem aceitar reservas quando houver item disponíveis na locadora que atender à reserva.</a:t>
            </a:r>
          </a:p>
        </p:txBody>
      </p:sp>
    </p:spTree>
    <p:extLst>
      <p:ext uri="{BB962C8B-B14F-4D97-AF65-F5344CB8AC3E}">
        <p14:creationId xmlns:p14="http://schemas.microsoft.com/office/powerpoint/2010/main" val="21810366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fontScale="47500" lnSpcReduction="20000"/>
          </a:bodyPr>
          <a:lstStyle/>
          <a:p>
            <a:pPr marL="0" indent="0">
              <a:buNone/>
            </a:pPr>
            <a:r>
              <a:rPr lang="pt-BR" sz="2800" dirty="0"/>
              <a:t>CAF: Cadastro de funcionário.</a:t>
            </a:r>
          </a:p>
          <a:p>
            <a:pPr marL="0" indent="0">
              <a:buNone/>
            </a:pPr>
            <a:endParaRPr lang="pt-BR" sz="2800" dirty="0"/>
          </a:p>
          <a:p>
            <a:pPr marL="0" indent="0">
              <a:buNone/>
            </a:pPr>
            <a:r>
              <a:rPr lang="pt-BR" sz="2800" dirty="0"/>
              <a:t>CAC: Cadastro de cliente.</a:t>
            </a:r>
          </a:p>
          <a:p>
            <a:pPr marL="0" indent="0">
              <a:buNone/>
            </a:pPr>
            <a:endParaRPr lang="pt-BR" sz="2800" dirty="0"/>
          </a:p>
          <a:p>
            <a:pPr marL="0" indent="0">
              <a:buNone/>
            </a:pPr>
            <a:r>
              <a:rPr lang="pt-BR" sz="2800" dirty="0" err="1"/>
              <a:t>CAP:Cadastro</a:t>
            </a:r>
            <a:r>
              <a:rPr lang="pt-BR" sz="2800" dirty="0"/>
              <a:t> de produto.</a:t>
            </a:r>
          </a:p>
          <a:p>
            <a:pPr marL="0" indent="0">
              <a:buNone/>
            </a:pPr>
            <a:endParaRPr lang="pt-BR" sz="2800" dirty="0"/>
          </a:p>
          <a:p>
            <a:pPr marL="0" indent="0">
              <a:buNone/>
            </a:pPr>
            <a:r>
              <a:rPr lang="pt-BR" sz="2800" dirty="0"/>
              <a:t>GBD:  Gerenciamento de banco de dados.</a:t>
            </a:r>
          </a:p>
          <a:p>
            <a:pPr marL="0" indent="0">
              <a:buNone/>
            </a:pPr>
            <a:endParaRPr lang="pt-BR" sz="2800" dirty="0"/>
          </a:p>
          <a:p>
            <a:pPr marL="0" indent="0">
              <a:buNone/>
            </a:pPr>
            <a:r>
              <a:rPr lang="pt-BR" sz="2800" dirty="0"/>
              <a:t>COF:  Consulta de funcionário.</a:t>
            </a:r>
          </a:p>
          <a:p>
            <a:pPr marL="0" indent="0">
              <a:buNone/>
            </a:pPr>
            <a:endParaRPr lang="pt-BR" sz="2800" dirty="0"/>
          </a:p>
          <a:p>
            <a:pPr marL="0" indent="0">
              <a:buNone/>
            </a:pPr>
            <a:r>
              <a:rPr lang="pt-BR" sz="2800" dirty="0"/>
              <a:t>COP:  Consulta de produto.</a:t>
            </a:r>
          </a:p>
          <a:p>
            <a:pPr marL="0" indent="0">
              <a:buNone/>
            </a:pPr>
            <a:endParaRPr lang="pt-BR" sz="2800" dirty="0"/>
          </a:p>
          <a:p>
            <a:pPr marL="0" indent="0">
              <a:buNone/>
            </a:pPr>
            <a:r>
              <a:rPr lang="pt-BR" sz="2800" dirty="0"/>
              <a:t>TEV: </a:t>
            </a:r>
            <a:r>
              <a:rPr lang="pt-BR" sz="2800" dirty="0" err="1"/>
              <a:t>Termnal</a:t>
            </a:r>
            <a:r>
              <a:rPr lang="pt-BR" sz="2800" dirty="0"/>
              <a:t> de vendas.</a:t>
            </a:r>
          </a:p>
          <a:p>
            <a:pPr marL="0" indent="0">
              <a:buNone/>
            </a:pPr>
            <a:endParaRPr lang="pt-BR" sz="2800" dirty="0"/>
          </a:p>
          <a:p>
            <a:pPr marL="0" indent="0">
              <a:buNone/>
            </a:pPr>
            <a:r>
              <a:rPr lang="pt-BR" sz="2800" dirty="0"/>
              <a:t>GEL: Gerenciamento da loja.</a:t>
            </a:r>
          </a:p>
          <a:p>
            <a:pPr marL="0" indent="0">
              <a:buNone/>
            </a:pPr>
            <a:endParaRPr lang="pt-BR" sz="2800" dirty="0"/>
          </a:p>
          <a:p>
            <a:pPr marL="0" indent="0">
              <a:buNone/>
            </a:pPr>
            <a:r>
              <a:rPr lang="pt-BR" sz="2800" dirty="0"/>
              <a:t>$/LOC: Custo por linha de código fonte. {</a:t>
            </a:r>
            <a:r>
              <a:rPr lang="pt-BR" sz="2800" dirty="0" err="1"/>
              <a:t>qtdePessoas</a:t>
            </a:r>
            <a:r>
              <a:rPr lang="pt-BR" sz="2800" dirty="0"/>
              <a:t>*salario*meses/LOC-Esperado}</a:t>
            </a:r>
          </a:p>
          <a:p>
            <a:pPr marL="0" indent="0">
              <a:buNone/>
            </a:pPr>
            <a:endParaRPr lang="pt-BR" sz="2800" dirty="0"/>
          </a:p>
          <a:p>
            <a:pPr marL="0" indent="0">
              <a:buNone/>
            </a:pPr>
            <a:r>
              <a:rPr lang="pt-BR" sz="2800" dirty="0"/>
              <a:t>LOC/PM: Linhas de código fonte por mês. {LOC-Esperado/meses</a:t>
            </a:r>
            <a:r>
              <a:rPr lang="pt-BR" sz="2800" dirty="0" smtClean="0"/>
              <a:t>}</a:t>
            </a:r>
          </a:p>
          <a:p>
            <a:pPr marL="285750" indent="-285750">
              <a:buFont typeface="Wingdings" panose="05000000000000000000" pitchFamily="2" charset="2"/>
              <a:buChar char="q"/>
            </a:pPr>
            <a:endParaRPr lang="pt-BR" sz="2800" dirty="0"/>
          </a:p>
          <a:p>
            <a:endParaRPr lang="pt-BR" dirty="0"/>
          </a:p>
        </p:txBody>
      </p:sp>
      <p:sp>
        <p:nvSpPr>
          <p:cNvPr id="3" name="Título 2"/>
          <p:cNvSpPr>
            <a:spLocks noGrp="1"/>
          </p:cNvSpPr>
          <p:nvPr>
            <p:ph type="title"/>
          </p:nvPr>
        </p:nvSpPr>
        <p:spPr/>
        <p:txBody>
          <a:bodyPr/>
          <a:lstStyle/>
          <a:p>
            <a:r>
              <a:rPr lang="pt-BR" dirty="0" smtClean="0"/>
              <a:t>LOC</a:t>
            </a:r>
            <a:endParaRPr lang="pt-BR" dirty="0"/>
          </a:p>
        </p:txBody>
      </p:sp>
    </p:spTree>
    <p:extLst>
      <p:ext uri="{BB962C8B-B14F-4D97-AF65-F5344CB8AC3E}">
        <p14:creationId xmlns:p14="http://schemas.microsoft.com/office/powerpoint/2010/main" val="2006481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270992080"/>
              </p:ext>
            </p:extLst>
          </p:nvPr>
        </p:nvGraphicFramePr>
        <p:xfrm>
          <a:off x="642910" y="2285992"/>
          <a:ext cx="7696030" cy="3793229"/>
        </p:xfrm>
        <a:graphic>
          <a:graphicData uri="http://schemas.openxmlformats.org/drawingml/2006/table">
            <a:tbl>
              <a:tblPr firstRow="1" firstCol="1" bandRow="1">
                <a:tableStyleId>{5940675A-B579-460E-94D1-54222C63F5DA}</a:tableStyleId>
              </a:tblPr>
              <a:tblGrid>
                <a:gridCol w="879889"/>
                <a:gridCol w="911056"/>
                <a:gridCol w="911056"/>
                <a:gridCol w="1018945"/>
                <a:gridCol w="911056"/>
                <a:gridCol w="680096"/>
                <a:gridCol w="911056"/>
                <a:gridCol w="792780"/>
                <a:gridCol w="680096"/>
              </a:tblGrid>
              <a:tr h="571504">
                <a:tc>
                  <a:txBody>
                    <a:bodyPr/>
                    <a:lstStyle/>
                    <a:p>
                      <a:pPr algn="ctr">
                        <a:lnSpc>
                          <a:spcPct val="115000"/>
                        </a:lnSpc>
                        <a:spcAft>
                          <a:spcPts val="1000"/>
                        </a:spcAft>
                        <a:tabLst>
                          <a:tab pos="933450" algn="l"/>
                        </a:tabLst>
                      </a:pPr>
                      <a:r>
                        <a:rPr lang="pt-BR" sz="1100" dirty="0">
                          <a:effectLst/>
                        </a:rPr>
                        <a:t>Função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Otimista</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Mais provável</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Pessimista</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LOC esperado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$/LOC</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LOC/PM:</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Custo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Meses</a:t>
                      </a:r>
                    </a:p>
                    <a:p>
                      <a:pPr algn="ctr">
                        <a:lnSpc>
                          <a:spcPct val="115000"/>
                        </a:lnSpc>
                        <a:spcAft>
                          <a:spcPts val="1000"/>
                        </a:spcAft>
                        <a:tabLst>
                          <a:tab pos="933450" algn="l"/>
                        </a:tabLst>
                      </a:pPr>
                      <a:r>
                        <a:rPr lang="pt-BR" sz="1100" dirty="0">
                          <a:effectLst/>
                        </a:rPr>
                        <a:t>(PM)</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CAF</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0,25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CAC</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0,25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CAP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375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375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a:effectLst/>
                        </a:rPr>
                        <a:t>GBD</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600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900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latin typeface="+mn-lt"/>
                          <a:ea typeface="+mn-ea"/>
                          <a:cs typeface="+mn-cs"/>
                        </a:rPr>
                        <a:t>600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1</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COF</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0,25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COC</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450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0.25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COP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375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375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0.5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TEV</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375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375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0.5</a:t>
                      </a:r>
                      <a:endParaRPr lang="pt-BR" sz="1100" dirty="0">
                        <a:effectLst/>
                        <a:latin typeface="Calibri"/>
                        <a:ea typeface="Calibri"/>
                        <a:cs typeface="Times New Roman"/>
                      </a:endParaRPr>
                    </a:p>
                  </a:txBody>
                  <a:tcPr marL="68580" marR="68580" marT="0" marB="0"/>
                </a:tc>
              </a:tr>
              <a:tr h="307929">
                <a:tc>
                  <a:txBody>
                    <a:bodyPr/>
                    <a:lstStyle/>
                    <a:p>
                      <a:pPr>
                        <a:lnSpc>
                          <a:spcPct val="115000"/>
                        </a:lnSpc>
                        <a:spcAft>
                          <a:spcPts val="1000"/>
                        </a:spcAft>
                        <a:tabLst>
                          <a:tab pos="933450" algn="l"/>
                        </a:tabLst>
                      </a:pPr>
                      <a:r>
                        <a:rPr lang="pt-BR" sz="1100" dirty="0" smtClean="0">
                          <a:effectLst/>
                        </a:rPr>
                        <a:t>GEL</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375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375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1000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0.5</a:t>
                      </a:r>
                      <a:endParaRPr lang="pt-BR" sz="1100" dirty="0">
                        <a:effectLst/>
                        <a:latin typeface="Calibri"/>
                        <a:ea typeface="Calibri"/>
                        <a:cs typeface="Times New Roman"/>
                      </a:endParaRPr>
                    </a:p>
                  </a:txBody>
                  <a:tcPr marL="68580" marR="68580" marT="0" marB="0"/>
                </a:tc>
              </a:tr>
              <a:tr h="450364">
                <a:tc>
                  <a:txBody>
                    <a:bodyPr/>
                    <a:lstStyle/>
                    <a:p>
                      <a:pPr>
                        <a:lnSpc>
                          <a:spcPct val="115000"/>
                        </a:lnSpc>
                        <a:spcAft>
                          <a:spcPts val="1000"/>
                        </a:spcAft>
                        <a:tabLst>
                          <a:tab pos="933450" algn="l"/>
                        </a:tabLst>
                      </a:pPr>
                      <a:r>
                        <a:rPr lang="pt-BR" sz="1100" dirty="0">
                          <a:effectLst/>
                        </a:rPr>
                        <a:t>TOTAL</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 </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3300</a:t>
                      </a:r>
                      <a:endParaRPr lang="pt-BR" sz="1100" dirty="0">
                        <a:solidFill>
                          <a:srgbClr val="FF0000"/>
                        </a:solidFill>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solidFill>
                          <a:srgbClr val="FF0000"/>
                        </a:solidFill>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solidFill>
                          <a:srgbClr val="FF0000"/>
                        </a:solidFill>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8000</a:t>
                      </a:r>
                      <a:endParaRPr lang="pt-BR" sz="1100" dirty="0">
                        <a:solidFill>
                          <a:srgbClr val="FF0000"/>
                        </a:solidFill>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a:t>
                      </a:r>
                      <a:endParaRPr lang="pt-BR" sz="1100" dirty="0">
                        <a:solidFill>
                          <a:srgbClr val="FF0000"/>
                        </a:solidFill>
                        <a:effectLst/>
                        <a:latin typeface="Calibri"/>
                        <a:ea typeface="Calibri"/>
                        <a:cs typeface="Times New Roman"/>
                      </a:endParaRPr>
                    </a:p>
                  </a:txBody>
                  <a:tcPr marL="68580" marR="68580" marT="0" marB="0"/>
                </a:tc>
              </a:tr>
            </a:tbl>
          </a:graphicData>
        </a:graphic>
      </p:graphicFrame>
      <p:sp>
        <p:nvSpPr>
          <p:cNvPr id="7" name="Retângulo 6"/>
          <p:cNvSpPr/>
          <p:nvPr/>
        </p:nvSpPr>
        <p:spPr>
          <a:xfrm>
            <a:off x="642910" y="1785926"/>
            <a:ext cx="2339743" cy="400110"/>
          </a:xfrm>
          <a:prstGeom prst="rect">
            <a:avLst/>
          </a:prstGeom>
        </p:spPr>
        <p:txBody>
          <a:bodyPr wrap="none">
            <a:spAutoFit/>
          </a:bodyPr>
          <a:lstStyle/>
          <a:p>
            <a:r>
              <a:rPr lang="pt-BR" sz="2000" i="1" u="sng" dirty="0" smtClean="0"/>
              <a:t>Tabela de Estimativa</a:t>
            </a:r>
            <a:endParaRPr lang="pt-BR" sz="2000" i="1" u="sng" dirty="0"/>
          </a:p>
        </p:txBody>
      </p:sp>
      <p:sp>
        <p:nvSpPr>
          <p:cNvPr id="8" name="Retângulo 7"/>
          <p:cNvSpPr/>
          <p:nvPr/>
        </p:nvSpPr>
        <p:spPr>
          <a:xfrm>
            <a:off x="642910" y="6286520"/>
            <a:ext cx="5402697" cy="307777"/>
          </a:xfrm>
          <a:prstGeom prst="rect">
            <a:avLst/>
          </a:prstGeom>
          <a:ln/>
        </p:spPr>
        <p:style>
          <a:lnRef idx="1">
            <a:schemeClr val="accent1"/>
          </a:lnRef>
          <a:fillRef idx="3">
            <a:schemeClr val="accent1"/>
          </a:fillRef>
          <a:effectRef idx="2">
            <a:schemeClr val="accent1"/>
          </a:effectRef>
          <a:fontRef idx="minor">
            <a:schemeClr val="lt1"/>
          </a:fontRef>
        </p:style>
        <p:txBody>
          <a:bodyPr wrap="none">
            <a:spAutoFit/>
          </a:bodyPr>
          <a:lstStyle/>
          <a:p>
            <a:r>
              <a:rPr lang="pt-BR" sz="1400" dirty="0" smtClean="0"/>
              <a:t>Custo por linha ($/LOC) = qtdePessoas*salario*meses/LOC-Esperado}</a:t>
            </a:r>
            <a:endParaRPr lang="pt-BR" sz="1400" dirty="0"/>
          </a:p>
        </p:txBody>
      </p:sp>
    </p:spTree>
    <p:extLst>
      <p:ext uri="{BB962C8B-B14F-4D97-AF65-F5344CB8AC3E}">
        <p14:creationId xmlns:p14="http://schemas.microsoft.com/office/powerpoint/2010/main" val="7371323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947099749"/>
              </p:ext>
            </p:extLst>
          </p:nvPr>
        </p:nvGraphicFramePr>
        <p:xfrm>
          <a:off x="500034" y="2428868"/>
          <a:ext cx="8344072" cy="4016942"/>
        </p:xfrm>
        <a:graphic>
          <a:graphicData uri="http://schemas.openxmlformats.org/drawingml/2006/table">
            <a:tbl>
              <a:tblPr firstRow="1" firstCol="1" bandRow="1">
                <a:tableStyleId>{5940675A-B579-460E-94D1-54222C63F5DA}</a:tableStyleId>
              </a:tblPr>
              <a:tblGrid>
                <a:gridCol w="1355589"/>
                <a:gridCol w="1569823"/>
                <a:gridCol w="1222615"/>
                <a:gridCol w="1569823"/>
                <a:gridCol w="1403607"/>
                <a:gridCol w="1222615"/>
              </a:tblGrid>
              <a:tr h="363460">
                <a:tc>
                  <a:txBody>
                    <a:bodyPr/>
                    <a:lstStyle/>
                    <a:p>
                      <a:pPr algn="ctr">
                        <a:lnSpc>
                          <a:spcPct val="115000"/>
                        </a:lnSpc>
                        <a:spcAft>
                          <a:spcPts val="1000"/>
                        </a:spcAft>
                        <a:tabLst>
                          <a:tab pos="933450" algn="l"/>
                        </a:tabLst>
                      </a:pPr>
                      <a:r>
                        <a:rPr lang="pt-BR" sz="1100" dirty="0" smtClean="0">
                          <a:effectLst/>
                        </a:rPr>
                        <a:t>F</a:t>
                      </a:r>
                      <a:r>
                        <a:rPr lang="pt-BR" sz="1100" dirty="0">
                          <a:effectLst/>
                        </a:rPr>
                        <a:t> </a:t>
                      </a:r>
                      <a:r>
                        <a:rPr lang="pt-BR" sz="1100" dirty="0" smtClean="0">
                          <a:effectLst/>
                        </a:rPr>
                        <a:t>unção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Análise Requisitos</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Projeto (PM)</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Código (PM)</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Teste (PM)</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a:effectLst/>
                        </a:rPr>
                        <a:t>Total</a:t>
                      </a:r>
                      <a:endParaRPr lang="pt-BR" sz="110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CAF</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CAC</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CAP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9.5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a:effectLst/>
                        </a:rPr>
                        <a:t>GBD</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smtClean="0">
                          <a:effectLst/>
                        </a:rPr>
                        <a:t>3.5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smtClean="0">
                          <a:effectLst/>
                        </a:rPr>
                        <a:t>4.5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18</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COF</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COC</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2.5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7.5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COP</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9.5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TEV</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9.5</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smtClean="0">
                          <a:effectLst/>
                        </a:rPr>
                        <a:t>GEL</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3</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9.5</a:t>
                      </a:r>
                      <a:endParaRPr lang="pt-BR" sz="1100" dirty="0">
                        <a:effectLst/>
                        <a:latin typeface="Calibri"/>
                        <a:ea typeface="Calibri"/>
                        <a:cs typeface="Times New Roman"/>
                      </a:endParaRPr>
                    </a:p>
                  </a:txBody>
                  <a:tcPr marL="68580" marR="68580" marT="0" marB="0"/>
                </a:tc>
              </a:tr>
              <a:tr h="311473">
                <a:tc>
                  <a:txBody>
                    <a:bodyPr/>
                    <a:lstStyle/>
                    <a:p>
                      <a:pPr>
                        <a:lnSpc>
                          <a:spcPct val="115000"/>
                        </a:lnSpc>
                        <a:spcAft>
                          <a:spcPts val="1000"/>
                        </a:spcAft>
                        <a:tabLst>
                          <a:tab pos="933450" algn="l"/>
                        </a:tabLst>
                      </a:pPr>
                      <a:r>
                        <a:rPr lang="pt-BR" sz="1100" dirty="0">
                          <a:effectLst/>
                        </a:rPr>
                        <a:t>TOTAL</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21.0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13.0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25.5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26.5</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86</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dirty="0">
                          <a:effectLst/>
                        </a:rPr>
                        <a:t>TAXA($)</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200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a:effectLst/>
                        </a:rPr>
                        <a:t> </a:t>
                      </a:r>
                      <a:endParaRPr lang="pt-BR" sz="1100" dirty="0">
                        <a:effectLst/>
                        <a:latin typeface="Calibri"/>
                        <a:ea typeface="Calibri"/>
                        <a:cs typeface="Times New Roman"/>
                      </a:endParaRPr>
                    </a:p>
                  </a:txBody>
                  <a:tcPr marL="68580" marR="68580" marT="0" marB="0"/>
                </a:tc>
              </a:tr>
              <a:tr h="303819">
                <a:tc>
                  <a:txBody>
                    <a:bodyPr/>
                    <a:lstStyle/>
                    <a:p>
                      <a:pPr>
                        <a:lnSpc>
                          <a:spcPct val="115000"/>
                        </a:lnSpc>
                        <a:spcAft>
                          <a:spcPts val="1000"/>
                        </a:spcAft>
                        <a:tabLst>
                          <a:tab pos="933450" algn="l"/>
                        </a:tabLst>
                      </a:pPr>
                      <a:r>
                        <a:rPr lang="pt-BR" sz="1100">
                          <a:effectLst/>
                        </a:rPr>
                        <a:t>CUSTO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4200</a:t>
                      </a:r>
                      <a:endParaRPr lang="pt-BR" sz="1100" i="1" dirty="0">
                        <a:effectLst/>
                        <a:latin typeface="+mj-lt"/>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2600</a:t>
                      </a:r>
                      <a:endParaRPr lang="pt-BR" sz="1100" dirty="0">
                        <a:effectLst/>
                        <a:latin typeface="+mj-lt"/>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5100</a:t>
                      </a:r>
                      <a:endParaRPr lang="pt-BR" sz="1100" dirty="0">
                        <a:effectLst/>
                        <a:latin typeface="+mj-lt"/>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5300</a:t>
                      </a:r>
                      <a:endParaRPr lang="pt-BR" sz="1100" dirty="0">
                        <a:effectLst/>
                        <a:latin typeface="+mj-lt"/>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17200</a:t>
                      </a:r>
                      <a:endParaRPr lang="pt-BR" sz="1100" dirty="0">
                        <a:effectLst/>
                        <a:latin typeface="+mj-lt"/>
                        <a:ea typeface="Calibri"/>
                        <a:cs typeface="Times New Roman"/>
                      </a:endParaRPr>
                    </a:p>
                  </a:txBody>
                  <a:tcPr marL="68580" marR="68580" marT="0" marB="0"/>
                </a:tc>
              </a:tr>
            </a:tbl>
          </a:graphicData>
        </a:graphic>
      </p:graphicFrame>
      <p:sp>
        <p:nvSpPr>
          <p:cNvPr id="5" name="CaixaDeTexto 4"/>
          <p:cNvSpPr txBox="1"/>
          <p:nvPr/>
        </p:nvSpPr>
        <p:spPr>
          <a:xfrm>
            <a:off x="469876" y="657772"/>
            <a:ext cx="1909497" cy="461665"/>
          </a:xfrm>
          <a:prstGeom prst="rect">
            <a:avLst/>
          </a:prstGeom>
          <a:noFill/>
        </p:spPr>
        <p:txBody>
          <a:bodyPr wrap="none" rtlCol="0">
            <a:spAutoFit/>
          </a:bodyPr>
          <a:lstStyle/>
          <a:p>
            <a:r>
              <a:rPr lang="pt-BR" sz="2400" b="1" dirty="0" smtClean="0">
                <a:solidFill>
                  <a:schemeClr val="bg1"/>
                </a:solidFill>
                <a:latin typeface="Eras Bold ITC" panose="020B0907030504020204" pitchFamily="34" charset="0"/>
              </a:rPr>
              <a:t>Estimativa </a:t>
            </a:r>
            <a:endParaRPr lang="pt-BR" sz="2400" dirty="0">
              <a:solidFill>
                <a:schemeClr val="bg1"/>
              </a:solidFill>
              <a:latin typeface="Eras Bold ITC" panose="020B0907030504020204" pitchFamily="34" charset="0"/>
            </a:endParaRPr>
          </a:p>
        </p:txBody>
      </p:sp>
      <p:sp>
        <p:nvSpPr>
          <p:cNvPr id="6" name="Retângulo 5"/>
          <p:cNvSpPr/>
          <p:nvPr/>
        </p:nvSpPr>
        <p:spPr>
          <a:xfrm>
            <a:off x="469876" y="1916832"/>
            <a:ext cx="3499612" cy="400110"/>
          </a:xfrm>
          <a:prstGeom prst="rect">
            <a:avLst/>
          </a:prstGeom>
        </p:spPr>
        <p:txBody>
          <a:bodyPr wrap="none">
            <a:spAutoFit/>
          </a:bodyPr>
          <a:lstStyle/>
          <a:p>
            <a:r>
              <a:rPr lang="pt-BR" sz="2000" i="1" u="sng" dirty="0" smtClean="0"/>
              <a:t>Tabela de Estimativa do Esforço</a:t>
            </a:r>
            <a:endParaRPr lang="pt-BR" sz="2000" i="1" u="sng" dirty="0"/>
          </a:p>
        </p:txBody>
      </p:sp>
    </p:spTree>
    <p:extLst>
      <p:ext uri="{BB962C8B-B14F-4D97-AF65-F5344CB8AC3E}">
        <p14:creationId xmlns:p14="http://schemas.microsoft.com/office/powerpoint/2010/main" val="3951150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2178965140"/>
              </p:ext>
            </p:extLst>
          </p:nvPr>
        </p:nvGraphicFramePr>
        <p:xfrm>
          <a:off x="1763688" y="2996952"/>
          <a:ext cx="5616623" cy="1630264"/>
        </p:xfrm>
        <a:graphic>
          <a:graphicData uri="http://schemas.openxmlformats.org/drawingml/2006/table">
            <a:tbl>
              <a:tblPr firstRow="1" firstCol="1" bandRow="1">
                <a:tableStyleId>{5940675A-B579-460E-94D1-54222C63F5DA}</a:tableStyleId>
              </a:tblPr>
              <a:tblGrid>
                <a:gridCol w="1181301"/>
                <a:gridCol w="1028850"/>
                <a:gridCol w="1064898"/>
                <a:gridCol w="1170787"/>
                <a:gridCol w="1170787"/>
              </a:tblGrid>
              <a:tr h="503486">
                <a:tc>
                  <a:txBody>
                    <a:bodyPr/>
                    <a:lstStyle/>
                    <a:p>
                      <a:pPr algn="ctr">
                        <a:lnSpc>
                          <a:spcPct val="115000"/>
                        </a:lnSpc>
                        <a:spcAft>
                          <a:spcPts val="1000"/>
                        </a:spcAft>
                      </a:pPr>
                      <a:r>
                        <a:rPr lang="pt-BR" sz="1100" dirty="0">
                          <a:effectLst/>
                        </a:rPr>
                        <a:t>Projeto de Software</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Ab</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Bb</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Cb</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Db</a:t>
                      </a:r>
                      <a:endParaRPr lang="pt-BR" sz="1100">
                        <a:effectLst/>
                        <a:latin typeface="Calibri"/>
                        <a:ea typeface="Calibri"/>
                        <a:cs typeface="Times New Roman"/>
                      </a:endParaRPr>
                    </a:p>
                  </a:txBody>
                  <a:tcPr marL="68580" marR="68580" marT="0" marB="0"/>
                </a:tc>
              </a:tr>
              <a:tr h="340960">
                <a:tc>
                  <a:txBody>
                    <a:bodyPr/>
                    <a:lstStyle/>
                    <a:p>
                      <a:pPr algn="ctr">
                        <a:lnSpc>
                          <a:spcPct val="115000"/>
                        </a:lnSpc>
                        <a:spcAft>
                          <a:spcPts val="1000"/>
                        </a:spcAft>
                      </a:pPr>
                      <a:r>
                        <a:rPr lang="pt-BR" sz="1100">
                          <a:effectLst/>
                        </a:rPr>
                        <a:t>Orgânico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2.4</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1.05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2.5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0.38</a:t>
                      </a:r>
                      <a:endParaRPr lang="pt-BR" sz="1100">
                        <a:effectLst/>
                        <a:latin typeface="Calibri"/>
                        <a:ea typeface="Calibri"/>
                        <a:cs typeface="Times New Roman"/>
                      </a:endParaRPr>
                    </a:p>
                  </a:txBody>
                  <a:tcPr marL="68580" marR="68580" marT="0" marB="0"/>
                </a:tc>
              </a:tr>
              <a:tr h="444858">
                <a:tc>
                  <a:txBody>
                    <a:bodyPr/>
                    <a:lstStyle/>
                    <a:p>
                      <a:pPr algn="ctr">
                        <a:lnSpc>
                          <a:spcPct val="115000"/>
                        </a:lnSpc>
                        <a:spcAft>
                          <a:spcPts val="1000"/>
                        </a:spcAft>
                      </a:pPr>
                      <a:r>
                        <a:rPr lang="pt-BR" sz="1100" dirty="0">
                          <a:effectLst/>
                        </a:rPr>
                        <a:t>Semidestacado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3.0</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1.12</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2.5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0.35</a:t>
                      </a:r>
                      <a:endParaRPr lang="pt-BR" sz="1100">
                        <a:effectLst/>
                        <a:latin typeface="Calibri"/>
                        <a:ea typeface="Calibri"/>
                        <a:cs typeface="Times New Roman"/>
                      </a:endParaRPr>
                    </a:p>
                  </a:txBody>
                  <a:tcPr marL="68580" marR="68580" marT="0" marB="0"/>
                </a:tc>
              </a:tr>
              <a:tr h="340960">
                <a:tc>
                  <a:txBody>
                    <a:bodyPr/>
                    <a:lstStyle/>
                    <a:p>
                      <a:pPr algn="ctr">
                        <a:lnSpc>
                          <a:spcPct val="115000"/>
                        </a:lnSpc>
                        <a:spcAft>
                          <a:spcPts val="1000"/>
                        </a:spcAft>
                      </a:pPr>
                      <a:r>
                        <a:rPr lang="pt-BR" sz="1100">
                          <a:effectLst/>
                        </a:rPr>
                        <a:t>Embutido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3.6</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1.20</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2.5</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0.32</a:t>
                      </a:r>
                      <a:endParaRPr lang="pt-BR" sz="1100" dirty="0">
                        <a:effectLst/>
                        <a:latin typeface="Calibri"/>
                        <a:ea typeface="Calibri"/>
                        <a:cs typeface="Times New Roman"/>
                      </a:endParaRPr>
                    </a:p>
                  </a:txBody>
                  <a:tcPr marL="68580" marR="68580" marT="0" marB="0"/>
                </a:tc>
              </a:tr>
            </a:tbl>
          </a:graphicData>
        </a:graphic>
      </p:graphicFrame>
      <p:sp>
        <p:nvSpPr>
          <p:cNvPr id="5" name="Retângulo 4"/>
          <p:cNvSpPr/>
          <p:nvPr/>
        </p:nvSpPr>
        <p:spPr>
          <a:xfrm>
            <a:off x="469876" y="1916832"/>
            <a:ext cx="1754006" cy="400110"/>
          </a:xfrm>
          <a:prstGeom prst="rect">
            <a:avLst/>
          </a:prstGeom>
        </p:spPr>
        <p:txBody>
          <a:bodyPr wrap="none">
            <a:spAutoFit/>
          </a:bodyPr>
          <a:lstStyle/>
          <a:p>
            <a:r>
              <a:rPr lang="pt-BR" sz="2000" i="1" u="sng" dirty="0" err="1" smtClean="0"/>
              <a:t>Cocomo</a:t>
            </a:r>
            <a:r>
              <a:rPr lang="pt-BR" sz="2000" i="1" u="sng" dirty="0" smtClean="0"/>
              <a:t> Básico</a:t>
            </a:r>
            <a:endParaRPr lang="pt-BR" sz="2000" i="1" u="sng" dirty="0"/>
          </a:p>
        </p:txBody>
      </p:sp>
      <p:sp>
        <p:nvSpPr>
          <p:cNvPr id="6" name="CaixaDeTexto 5"/>
          <p:cNvSpPr txBox="1"/>
          <p:nvPr/>
        </p:nvSpPr>
        <p:spPr>
          <a:xfrm>
            <a:off x="469876" y="657772"/>
            <a:ext cx="3177473" cy="461665"/>
          </a:xfrm>
          <a:prstGeom prst="rect">
            <a:avLst/>
          </a:prstGeom>
          <a:noFill/>
        </p:spPr>
        <p:txBody>
          <a:bodyPr wrap="none" rtlCol="0">
            <a:spAutoFit/>
          </a:bodyPr>
          <a:lstStyle/>
          <a:p>
            <a:r>
              <a:rPr lang="pt-BR" sz="2400" b="1" dirty="0" smtClean="0">
                <a:solidFill>
                  <a:schemeClr val="bg1"/>
                </a:solidFill>
                <a:latin typeface="Eras Bold ITC" panose="020B0907030504020204" pitchFamily="34" charset="0"/>
              </a:rPr>
              <a:t>Modelos Empíricos </a:t>
            </a:r>
            <a:endParaRPr lang="pt-BR" sz="2400" dirty="0">
              <a:solidFill>
                <a:schemeClr val="bg1"/>
              </a:solidFill>
              <a:latin typeface="Eras Bold ITC" panose="020B0907030504020204" pitchFamily="34" charset="0"/>
            </a:endParaRPr>
          </a:p>
        </p:txBody>
      </p:sp>
    </p:spTree>
    <p:extLst>
      <p:ext uri="{BB962C8B-B14F-4D97-AF65-F5344CB8AC3E}">
        <p14:creationId xmlns:p14="http://schemas.microsoft.com/office/powerpoint/2010/main" val="4189767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endParaRPr lang="pt-BR"/>
          </a:p>
        </p:txBody>
      </p:sp>
      <p:sp>
        <p:nvSpPr>
          <p:cNvPr id="4" name="Espaço Reservado para Conteúdo 3"/>
          <p:cNvSpPr>
            <a:spLocks noGrp="1"/>
          </p:cNvSpPr>
          <p:nvPr>
            <p:ph idx="1"/>
          </p:nvPr>
        </p:nvSpPr>
        <p:spPr>
          <a:xfrm>
            <a:off x="457200" y="1524000"/>
            <a:ext cx="8229600" cy="3247043"/>
          </a:xfrm>
          <a:prstGeom prst="rect">
            <a:avLst/>
          </a:prstGeom>
        </p:spPr>
        <p:txBody>
          <a:bodyPr wrap="square">
            <a:spAutoFit/>
          </a:bodyPr>
          <a:lstStyle/>
          <a:p>
            <a:pPr marL="0" indent="0">
              <a:buNone/>
            </a:pPr>
            <a:r>
              <a:rPr lang="pt-BR" sz="4400" b="1" i="1" dirty="0" smtClean="0"/>
              <a:t>Projeto Orgânico</a:t>
            </a:r>
            <a:endParaRPr lang="pt-BR" sz="4400" dirty="0" smtClean="0"/>
          </a:p>
          <a:p>
            <a:pPr marL="0" indent="0">
              <a:buNone/>
            </a:pPr>
            <a:r>
              <a:rPr lang="pt-BR" sz="2800" dirty="0" smtClean="0"/>
              <a:t>Esforço aplicado pessoa-mês (E): 2.4*2.2^1.05 = 6</a:t>
            </a:r>
          </a:p>
          <a:p>
            <a:pPr marL="0" indent="0">
              <a:buNone/>
            </a:pPr>
            <a:endParaRPr lang="pt-BR" sz="2800" dirty="0" smtClean="0"/>
          </a:p>
          <a:p>
            <a:pPr marL="0" indent="0">
              <a:buNone/>
            </a:pPr>
            <a:r>
              <a:rPr lang="pt-BR" sz="2400" dirty="0" smtClean="0"/>
              <a:t>Tempo de desenvolvimento em meses (D): 2.5*6^0.38 = 4.9</a:t>
            </a:r>
          </a:p>
          <a:p>
            <a:pPr marL="0" indent="0">
              <a:buNone/>
            </a:pPr>
            <a:endParaRPr lang="pt-BR" sz="2800" dirty="0" smtClean="0"/>
          </a:p>
          <a:p>
            <a:pPr marL="0" indent="0">
              <a:buNone/>
            </a:pPr>
            <a:r>
              <a:rPr lang="pt-BR" sz="2800" dirty="0" smtClean="0"/>
              <a:t>Número de pessoas recomendado (E/D): 2</a:t>
            </a:r>
            <a:endParaRPr lang="pt-BR" sz="2800" dirty="0"/>
          </a:p>
        </p:txBody>
      </p:sp>
    </p:spTree>
    <p:extLst>
      <p:ext uri="{BB962C8B-B14F-4D97-AF65-F5344CB8AC3E}">
        <p14:creationId xmlns:p14="http://schemas.microsoft.com/office/powerpoint/2010/main" val="172747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69876" y="1916832"/>
            <a:ext cx="2526654" cy="400110"/>
          </a:xfrm>
          <a:prstGeom prst="rect">
            <a:avLst/>
          </a:prstGeom>
        </p:spPr>
        <p:txBody>
          <a:bodyPr wrap="none">
            <a:spAutoFit/>
          </a:bodyPr>
          <a:lstStyle/>
          <a:p>
            <a:r>
              <a:rPr lang="pt-BR" sz="2000" i="1" u="sng" dirty="0" err="1" smtClean="0"/>
              <a:t>Cocomo</a:t>
            </a:r>
            <a:r>
              <a:rPr lang="pt-BR" sz="2000" i="1" u="sng" dirty="0" smtClean="0"/>
              <a:t> </a:t>
            </a:r>
            <a:r>
              <a:rPr lang="pt-BR" sz="2000" i="1" u="sng" dirty="0" err="1" smtClean="0"/>
              <a:t>Intermediario</a:t>
            </a:r>
            <a:endParaRPr lang="pt-BR" sz="2000" i="1" u="sng" dirty="0"/>
          </a:p>
        </p:txBody>
      </p:sp>
      <p:sp>
        <p:nvSpPr>
          <p:cNvPr id="5" name="CaixaDeTexto 4"/>
          <p:cNvSpPr txBox="1"/>
          <p:nvPr/>
        </p:nvSpPr>
        <p:spPr>
          <a:xfrm>
            <a:off x="469876" y="657772"/>
            <a:ext cx="3177473" cy="461665"/>
          </a:xfrm>
          <a:prstGeom prst="rect">
            <a:avLst/>
          </a:prstGeom>
          <a:noFill/>
        </p:spPr>
        <p:txBody>
          <a:bodyPr wrap="none" rtlCol="0">
            <a:spAutoFit/>
          </a:bodyPr>
          <a:lstStyle/>
          <a:p>
            <a:r>
              <a:rPr lang="pt-BR" sz="2400" b="1" dirty="0" smtClean="0">
                <a:solidFill>
                  <a:schemeClr val="bg1"/>
                </a:solidFill>
                <a:latin typeface="Eras Bold ITC" panose="020B0907030504020204" pitchFamily="34" charset="0"/>
              </a:rPr>
              <a:t>Modelos Empíricos </a:t>
            </a:r>
            <a:endParaRPr lang="pt-BR" sz="2400" dirty="0">
              <a:solidFill>
                <a:schemeClr val="bg1"/>
              </a:solidFill>
              <a:latin typeface="Eras Bold ITC" panose="020B0907030504020204" pitchFamily="34" charset="0"/>
            </a:endParaRPr>
          </a:p>
        </p:txBody>
      </p:sp>
      <p:graphicFrame>
        <p:nvGraphicFramePr>
          <p:cNvPr id="6" name="Tabela 5"/>
          <p:cNvGraphicFramePr>
            <a:graphicFrameLocks noGrp="1"/>
          </p:cNvGraphicFramePr>
          <p:nvPr>
            <p:extLst>
              <p:ext uri="{D42A27DB-BD31-4B8C-83A1-F6EECF244321}">
                <p14:modId xmlns:p14="http://schemas.microsoft.com/office/powerpoint/2010/main" val="3258242994"/>
              </p:ext>
            </p:extLst>
          </p:nvPr>
        </p:nvGraphicFramePr>
        <p:xfrm>
          <a:off x="571472" y="2428868"/>
          <a:ext cx="6624737" cy="1145858"/>
        </p:xfrm>
        <a:graphic>
          <a:graphicData uri="http://schemas.openxmlformats.org/drawingml/2006/table">
            <a:tbl>
              <a:tblPr firstRow="1" firstCol="1" bandRow="1">
                <a:tableStyleId>{5940675A-B579-460E-94D1-54222C63F5DA}</a:tableStyleId>
              </a:tblPr>
              <a:tblGrid>
                <a:gridCol w="2879147"/>
                <a:gridCol w="1903775"/>
                <a:gridCol w="1841815"/>
              </a:tblGrid>
              <a:tr h="307190">
                <a:tc>
                  <a:txBody>
                    <a:bodyPr/>
                    <a:lstStyle/>
                    <a:p>
                      <a:pPr>
                        <a:lnSpc>
                          <a:spcPct val="115000"/>
                        </a:lnSpc>
                        <a:spcAft>
                          <a:spcPts val="1000"/>
                        </a:spcAft>
                      </a:pPr>
                      <a:r>
                        <a:rPr lang="pt-BR" sz="1100" dirty="0">
                          <a:effectLst/>
                        </a:rPr>
                        <a:t>Projeto de Software</a:t>
                      </a:r>
                      <a:endParaRPr lang="pt-BR"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pt-BR" sz="1100" dirty="0">
                          <a:effectLst/>
                        </a:rPr>
                        <a:t>Ai</a:t>
                      </a:r>
                      <a:endParaRPr lang="pt-BR"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pt-BR" sz="1100">
                          <a:effectLst/>
                        </a:rPr>
                        <a:t>Bi</a:t>
                      </a:r>
                      <a:endParaRPr lang="pt-BR" sz="1100">
                        <a:effectLst/>
                        <a:latin typeface="Calibri"/>
                        <a:ea typeface="Calibri"/>
                        <a:cs typeface="Times New Roman"/>
                      </a:endParaRPr>
                    </a:p>
                  </a:txBody>
                  <a:tcPr marL="68580" marR="68580" marT="0" marB="0"/>
                </a:tc>
              </a:tr>
              <a:tr h="209793">
                <a:tc>
                  <a:txBody>
                    <a:bodyPr/>
                    <a:lstStyle/>
                    <a:p>
                      <a:pPr algn="ctr">
                        <a:lnSpc>
                          <a:spcPct val="115000"/>
                        </a:lnSpc>
                        <a:spcAft>
                          <a:spcPts val="1000"/>
                        </a:spcAft>
                      </a:pPr>
                      <a:r>
                        <a:rPr lang="pt-BR" sz="1100">
                          <a:effectLst/>
                        </a:rPr>
                        <a:t>Orgânico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3.2</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1.05</a:t>
                      </a:r>
                      <a:endParaRPr lang="pt-BR" sz="1100" dirty="0">
                        <a:effectLst/>
                        <a:latin typeface="Calibri"/>
                        <a:ea typeface="Calibri"/>
                        <a:cs typeface="Times New Roman"/>
                      </a:endParaRPr>
                    </a:p>
                  </a:txBody>
                  <a:tcPr marL="68580" marR="68580" marT="0" marB="0"/>
                </a:tc>
              </a:tr>
              <a:tr h="228757">
                <a:tc>
                  <a:txBody>
                    <a:bodyPr/>
                    <a:lstStyle/>
                    <a:p>
                      <a:pPr algn="ctr">
                        <a:lnSpc>
                          <a:spcPct val="115000"/>
                        </a:lnSpc>
                        <a:spcAft>
                          <a:spcPts val="1000"/>
                        </a:spcAft>
                      </a:pPr>
                      <a:r>
                        <a:rPr lang="pt-BR" sz="1100" dirty="0">
                          <a:effectLst/>
                        </a:rPr>
                        <a:t>Semidestacado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3.0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1.12</a:t>
                      </a:r>
                      <a:endParaRPr lang="pt-BR" sz="1100" dirty="0">
                        <a:effectLst/>
                        <a:latin typeface="Calibri"/>
                        <a:ea typeface="Calibri"/>
                        <a:cs typeface="Times New Roman"/>
                      </a:endParaRPr>
                    </a:p>
                  </a:txBody>
                  <a:tcPr marL="68580" marR="68580" marT="0" marB="0"/>
                </a:tc>
              </a:tr>
              <a:tr h="400118">
                <a:tc>
                  <a:txBody>
                    <a:bodyPr/>
                    <a:lstStyle/>
                    <a:p>
                      <a:pPr algn="ctr">
                        <a:lnSpc>
                          <a:spcPct val="115000"/>
                        </a:lnSpc>
                        <a:spcAft>
                          <a:spcPts val="1000"/>
                        </a:spcAft>
                      </a:pPr>
                      <a:r>
                        <a:rPr lang="pt-BR" sz="1100" dirty="0">
                          <a:effectLst/>
                        </a:rPr>
                        <a:t>Embutido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2.8</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1.20</a:t>
                      </a:r>
                      <a:endParaRPr lang="pt-BR" sz="1100" dirty="0">
                        <a:effectLst/>
                        <a:latin typeface="Calibri"/>
                        <a:ea typeface="Calibri"/>
                        <a:cs typeface="Times New Roman"/>
                      </a:endParaRPr>
                    </a:p>
                  </a:txBody>
                  <a:tcPr marL="68580" marR="68580" marT="0" marB="0"/>
                </a:tc>
              </a:tr>
            </a:tbl>
          </a:graphicData>
        </a:graphic>
      </p:graphicFrame>
      <p:sp>
        <p:nvSpPr>
          <p:cNvPr id="9" name="Retângulo 8"/>
          <p:cNvSpPr/>
          <p:nvPr/>
        </p:nvSpPr>
        <p:spPr>
          <a:xfrm>
            <a:off x="357158" y="4786322"/>
            <a:ext cx="6428491" cy="307777"/>
          </a:xfrm>
          <a:prstGeom prst="rect">
            <a:avLst/>
          </a:prstGeom>
          <a:ln/>
        </p:spPr>
        <p:style>
          <a:lnRef idx="1">
            <a:schemeClr val="accent1"/>
          </a:lnRef>
          <a:fillRef idx="3">
            <a:schemeClr val="accent1"/>
          </a:fillRef>
          <a:effectRef idx="2">
            <a:schemeClr val="accent1"/>
          </a:effectRef>
          <a:fontRef idx="minor">
            <a:schemeClr val="lt1"/>
          </a:fontRef>
        </p:style>
        <p:txBody>
          <a:bodyPr wrap="none">
            <a:spAutoFit/>
          </a:bodyPr>
          <a:lstStyle/>
          <a:p>
            <a:r>
              <a:rPr lang="pt-BR" sz="1400" dirty="0" smtClean="0"/>
              <a:t>Esforço aplicado pessoa-mês (E):  ai(LOC)^(BI) * EAF= 3,2 * (2,2^1,05) *0,84 =  6,15  </a:t>
            </a:r>
            <a:endParaRPr lang="pt-BR" sz="1400" dirty="0"/>
          </a:p>
        </p:txBody>
      </p:sp>
      <p:sp>
        <p:nvSpPr>
          <p:cNvPr id="10" name="Retângulo 9"/>
          <p:cNvSpPr/>
          <p:nvPr/>
        </p:nvSpPr>
        <p:spPr>
          <a:xfrm>
            <a:off x="357158" y="4429132"/>
            <a:ext cx="4629794" cy="307777"/>
          </a:xfrm>
          <a:prstGeom prst="rect">
            <a:avLst/>
          </a:prstGeom>
          <a:ln/>
        </p:spPr>
        <p:style>
          <a:lnRef idx="0">
            <a:schemeClr val="accent1"/>
          </a:lnRef>
          <a:fillRef idx="3">
            <a:schemeClr val="accent1"/>
          </a:fillRef>
          <a:effectRef idx="3">
            <a:schemeClr val="accent1"/>
          </a:effectRef>
          <a:fontRef idx="minor">
            <a:schemeClr val="lt1"/>
          </a:fontRef>
        </p:style>
        <p:txBody>
          <a:bodyPr wrap="none">
            <a:spAutoFit/>
          </a:bodyPr>
          <a:lstStyle/>
          <a:p>
            <a:r>
              <a:rPr lang="pt-BR" sz="1400" dirty="0" smtClean="0"/>
              <a:t>EAF=  1,15*0,85*1,15*1,46*1,13*0,70*0,95*0,82*0,83 =  0,84</a:t>
            </a:r>
            <a:endParaRPr lang="pt-BR" sz="1400" dirty="0"/>
          </a:p>
        </p:txBody>
      </p:sp>
    </p:spTree>
    <p:extLst>
      <p:ext uri="{BB962C8B-B14F-4D97-AF65-F5344CB8AC3E}">
        <p14:creationId xmlns:p14="http://schemas.microsoft.com/office/powerpoint/2010/main" val="124769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131840" y="1939550"/>
            <a:ext cx="2195217" cy="400110"/>
          </a:xfrm>
          <a:prstGeom prst="rect">
            <a:avLst/>
          </a:prstGeom>
        </p:spPr>
        <p:txBody>
          <a:bodyPr wrap="none">
            <a:spAutoFit/>
          </a:bodyPr>
          <a:lstStyle/>
          <a:p>
            <a:pPr algn="ctr"/>
            <a:r>
              <a:rPr lang="pt-BR" sz="2000" i="1" u="sng" dirty="0" err="1" smtClean="0"/>
              <a:t>Cocomo</a:t>
            </a:r>
            <a:r>
              <a:rPr lang="pt-BR" sz="2000" i="1" u="sng" dirty="0" smtClean="0"/>
              <a:t> Avançado</a:t>
            </a:r>
            <a:endParaRPr lang="pt-BR" sz="2000" i="1" u="sng" dirty="0"/>
          </a:p>
        </p:txBody>
      </p:sp>
      <p:graphicFrame>
        <p:nvGraphicFramePr>
          <p:cNvPr id="6" name="Tabela 5"/>
          <p:cNvGraphicFramePr>
            <a:graphicFrameLocks noGrp="1"/>
          </p:cNvGraphicFramePr>
          <p:nvPr>
            <p:extLst>
              <p:ext uri="{D42A27DB-BD31-4B8C-83A1-F6EECF244321}">
                <p14:modId xmlns:p14="http://schemas.microsoft.com/office/powerpoint/2010/main" val="146635223"/>
              </p:ext>
            </p:extLst>
          </p:nvPr>
        </p:nvGraphicFramePr>
        <p:xfrm>
          <a:off x="1043608" y="2852936"/>
          <a:ext cx="7043285" cy="1361882"/>
        </p:xfrm>
        <a:graphic>
          <a:graphicData uri="http://schemas.openxmlformats.org/drawingml/2006/table">
            <a:tbl>
              <a:tblPr firstRow="1" firstCol="1" bandRow="1">
                <a:tableStyleId>{5940675A-B579-460E-94D1-54222C63F5DA}</a:tableStyleId>
              </a:tblPr>
              <a:tblGrid>
                <a:gridCol w="2464503"/>
                <a:gridCol w="1629297"/>
                <a:gridCol w="1576764"/>
                <a:gridCol w="1372721"/>
              </a:tblGrid>
              <a:tr h="433188">
                <a:tc>
                  <a:txBody>
                    <a:bodyPr/>
                    <a:lstStyle/>
                    <a:p>
                      <a:pPr>
                        <a:lnSpc>
                          <a:spcPct val="115000"/>
                        </a:lnSpc>
                        <a:spcAft>
                          <a:spcPts val="1000"/>
                        </a:spcAft>
                      </a:pPr>
                      <a:r>
                        <a:rPr lang="pt-BR" sz="1100" dirty="0">
                          <a:effectLst/>
                        </a:rPr>
                        <a:t>Projeto de Software</a:t>
                      </a:r>
                      <a:endParaRPr lang="pt-BR"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pt-BR" sz="1100">
                          <a:effectLst/>
                        </a:rPr>
                        <a:t>Ai</a:t>
                      </a:r>
                      <a:endParaRPr lang="pt-BR" sz="1100">
                        <a:effectLst/>
                        <a:latin typeface="Calibri"/>
                        <a:ea typeface="Calibri"/>
                        <a:cs typeface="Times New Roman"/>
                      </a:endParaRPr>
                    </a:p>
                  </a:txBody>
                  <a:tcPr marL="68580" marR="68580" marT="0" marB="0"/>
                </a:tc>
                <a:tc>
                  <a:txBody>
                    <a:bodyPr/>
                    <a:lstStyle/>
                    <a:p>
                      <a:pPr>
                        <a:lnSpc>
                          <a:spcPct val="115000"/>
                        </a:lnSpc>
                        <a:spcAft>
                          <a:spcPts val="1000"/>
                        </a:spcAft>
                      </a:pPr>
                      <a:r>
                        <a:rPr lang="pt-BR" sz="1100">
                          <a:effectLst/>
                        </a:rPr>
                        <a:t>Bi</a:t>
                      </a:r>
                      <a:endParaRPr lang="pt-BR" sz="1100">
                        <a:effectLst/>
                        <a:latin typeface="Calibri"/>
                        <a:ea typeface="Calibri"/>
                        <a:cs typeface="Times New Roman"/>
                      </a:endParaRPr>
                    </a:p>
                  </a:txBody>
                  <a:tcPr marL="68580" marR="68580" marT="0" marB="0"/>
                </a:tc>
                <a:tc>
                  <a:txBody>
                    <a:bodyPr/>
                    <a:lstStyle/>
                    <a:p>
                      <a:pPr>
                        <a:lnSpc>
                          <a:spcPct val="107000"/>
                        </a:lnSpc>
                        <a:spcAft>
                          <a:spcPts val="800"/>
                        </a:spcAft>
                      </a:pPr>
                      <a:r>
                        <a:rPr lang="pt-BR" sz="1100">
                          <a:effectLst/>
                        </a:rPr>
                        <a:t>Impacto de custo</a:t>
                      </a:r>
                      <a:endParaRPr lang="pt-BR" sz="1100">
                        <a:effectLst/>
                        <a:latin typeface="Calibri"/>
                        <a:ea typeface="Calibri"/>
                        <a:cs typeface="Times New Roman"/>
                      </a:endParaRPr>
                    </a:p>
                  </a:txBody>
                  <a:tcPr marL="68580" marR="68580" marT="0" marB="0"/>
                </a:tc>
              </a:tr>
              <a:tr h="357190">
                <a:tc>
                  <a:txBody>
                    <a:bodyPr/>
                    <a:lstStyle/>
                    <a:p>
                      <a:pPr algn="ctr">
                        <a:lnSpc>
                          <a:spcPct val="115000"/>
                        </a:lnSpc>
                        <a:spcAft>
                          <a:spcPts val="1000"/>
                        </a:spcAft>
                      </a:pPr>
                      <a:r>
                        <a:rPr lang="pt-BR" sz="1100">
                          <a:effectLst/>
                        </a:rPr>
                        <a:t>Orgânico</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3.2</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1.05</a:t>
                      </a:r>
                      <a:endParaRPr lang="pt-BR" sz="1100">
                        <a:effectLst/>
                        <a:latin typeface="Calibri"/>
                        <a:ea typeface="Calibri"/>
                        <a:cs typeface="Times New Roman"/>
                      </a:endParaRPr>
                    </a:p>
                  </a:txBody>
                  <a:tcPr marL="68580" marR="68580" marT="0" marB="0"/>
                </a:tc>
                <a:tc>
                  <a:txBody>
                    <a:bodyPr/>
                    <a:lstStyle/>
                    <a:p>
                      <a:pPr algn="ctr">
                        <a:lnSpc>
                          <a:spcPct val="107000"/>
                        </a:lnSpc>
                        <a:spcAft>
                          <a:spcPts val="800"/>
                        </a:spcAft>
                      </a:pPr>
                      <a:r>
                        <a:rPr lang="pt-BR" sz="1100" dirty="0">
                          <a:effectLst/>
                        </a:rPr>
                        <a:t>R$ </a:t>
                      </a:r>
                      <a:r>
                        <a:rPr lang="pt-BR" sz="1100" dirty="0" smtClean="0">
                          <a:effectLst/>
                        </a:rPr>
                        <a:t>68,000</a:t>
                      </a:r>
                      <a:endParaRPr lang="pt-BR" sz="1100" dirty="0">
                        <a:effectLst/>
                        <a:latin typeface="Calibri"/>
                        <a:ea typeface="Calibri"/>
                        <a:cs typeface="Times New Roman"/>
                      </a:endParaRPr>
                    </a:p>
                  </a:txBody>
                  <a:tcPr marL="68580" marR="68580" marT="0" marB="0"/>
                </a:tc>
              </a:tr>
              <a:tr h="285752">
                <a:tc>
                  <a:txBody>
                    <a:bodyPr/>
                    <a:lstStyle/>
                    <a:p>
                      <a:pPr algn="ctr">
                        <a:lnSpc>
                          <a:spcPct val="115000"/>
                        </a:lnSpc>
                        <a:spcAft>
                          <a:spcPts val="1000"/>
                        </a:spcAft>
                      </a:pPr>
                      <a:r>
                        <a:rPr lang="pt-BR" sz="1100" dirty="0">
                          <a:effectLst/>
                        </a:rPr>
                        <a:t>Semidestacado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3.0</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1.12</a:t>
                      </a:r>
                      <a:endParaRPr lang="pt-BR" sz="1100">
                        <a:effectLst/>
                        <a:latin typeface="Calibri"/>
                        <a:ea typeface="Calibri"/>
                        <a:cs typeface="Times New Roman"/>
                      </a:endParaRPr>
                    </a:p>
                  </a:txBody>
                  <a:tcPr marL="68580" marR="68580" marT="0" marB="0"/>
                </a:tc>
                <a:tc>
                  <a:txBody>
                    <a:bodyPr/>
                    <a:lstStyle/>
                    <a:p>
                      <a:pPr algn="ctr">
                        <a:lnSpc>
                          <a:spcPct val="107000"/>
                        </a:lnSpc>
                        <a:spcAft>
                          <a:spcPts val="800"/>
                        </a:spcAft>
                      </a:pPr>
                      <a:r>
                        <a:rPr lang="pt-BR" sz="1100" dirty="0" smtClean="0">
                          <a:effectLst/>
                        </a:rPr>
                        <a:t>R$104.000</a:t>
                      </a:r>
                      <a:endParaRPr lang="pt-BR" sz="1100" dirty="0">
                        <a:effectLst/>
                        <a:latin typeface="Calibri"/>
                        <a:ea typeface="Calibri"/>
                        <a:cs typeface="Times New Roman"/>
                      </a:endParaRPr>
                    </a:p>
                  </a:txBody>
                  <a:tcPr marL="68580" marR="68580" marT="0" marB="0"/>
                </a:tc>
              </a:tr>
              <a:tr h="285752">
                <a:tc>
                  <a:txBody>
                    <a:bodyPr/>
                    <a:lstStyle/>
                    <a:p>
                      <a:pPr algn="ctr">
                        <a:lnSpc>
                          <a:spcPct val="115000"/>
                        </a:lnSpc>
                        <a:spcAft>
                          <a:spcPts val="1000"/>
                        </a:spcAft>
                      </a:pPr>
                      <a:r>
                        <a:rPr lang="pt-BR" sz="1100" dirty="0">
                          <a:effectLst/>
                        </a:rPr>
                        <a:t>Embutido</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dirty="0">
                          <a:effectLst/>
                        </a:rPr>
                        <a:t>2.8</a:t>
                      </a:r>
                      <a:endParaRPr lang="pt-BR" sz="1100" dirty="0">
                        <a:effectLst/>
                        <a:latin typeface="Calibri"/>
                        <a:ea typeface="Calibri"/>
                        <a:cs typeface="Times New Roman"/>
                      </a:endParaRPr>
                    </a:p>
                  </a:txBody>
                  <a:tcPr marL="68580" marR="68580" marT="0" marB="0"/>
                </a:tc>
                <a:tc>
                  <a:txBody>
                    <a:bodyPr/>
                    <a:lstStyle/>
                    <a:p>
                      <a:pPr algn="ctr">
                        <a:lnSpc>
                          <a:spcPct val="115000"/>
                        </a:lnSpc>
                        <a:spcAft>
                          <a:spcPts val="1000"/>
                        </a:spcAft>
                      </a:pPr>
                      <a:r>
                        <a:rPr lang="pt-BR" sz="1100">
                          <a:effectLst/>
                        </a:rPr>
                        <a:t>1.20</a:t>
                      </a:r>
                      <a:endParaRPr lang="pt-BR" sz="1100">
                        <a:effectLst/>
                        <a:latin typeface="Calibri"/>
                        <a:ea typeface="Calibri"/>
                        <a:cs typeface="Times New Roman"/>
                      </a:endParaRPr>
                    </a:p>
                  </a:txBody>
                  <a:tcPr marL="68580" marR="68580" marT="0" marB="0"/>
                </a:tc>
                <a:tc>
                  <a:txBody>
                    <a:bodyPr/>
                    <a:lstStyle/>
                    <a:p>
                      <a:pPr algn="ctr">
                        <a:lnSpc>
                          <a:spcPct val="115000"/>
                        </a:lnSpc>
                        <a:spcAft>
                          <a:spcPts val="1000"/>
                        </a:spcAft>
                        <a:tabLst>
                          <a:tab pos="933450" algn="l"/>
                        </a:tabLst>
                      </a:pPr>
                      <a:r>
                        <a:rPr lang="pt-BR" sz="1100" dirty="0" smtClean="0">
                          <a:effectLst/>
                        </a:rPr>
                        <a:t>R$172.000</a:t>
                      </a:r>
                      <a:endParaRPr lang="pt-BR"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37432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lstStyle/>
          <a:p>
            <a:endParaRPr lang="pt-BR"/>
          </a:p>
        </p:txBody>
      </p:sp>
      <p:sp>
        <p:nvSpPr>
          <p:cNvPr id="3" name="Título 2"/>
          <p:cNvSpPr>
            <a:spLocks noGrp="1"/>
          </p:cNvSpPr>
          <p:nvPr>
            <p:ph type="title"/>
          </p:nvPr>
        </p:nvSpPr>
        <p:spPr/>
        <p:txBody>
          <a:bodyPr/>
          <a:lstStyle/>
          <a:p>
            <a:endParaRPr lang="pt-BR"/>
          </a:p>
        </p:txBody>
      </p:sp>
      <p:pic>
        <p:nvPicPr>
          <p:cNvPr id="1026" name="Picture 2" descr="http://www.alertaemprego.com.br/wp-content/uploads/sites/3/2015/05/entrevista-de-emprego-agradecer-ao-recrutad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15" y="152400"/>
            <a:ext cx="8575046" cy="651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923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395536" y="1484784"/>
            <a:ext cx="8305800" cy="5112568"/>
          </a:xfrm>
        </p:spPr>
        <p:txBody>
          <a:bodyPr/>
          <a:lstStyle/>
          <a:p>
            <a:pPr algn="just"/>
            <a:r>
              <a:rPr lang="pt-BR" sz="2800" dirty="0" smtClean="0"/>
              <a:t>A empresa </a:t>
            </a:r>
            <a:r>
              <a:rPr lang="pt-BR" sz="2800" dirty="0"/>
              <a:t>Coxim Locadora LTDA</a:t>
            </a:r>
            <a:r>
              <a:rPr lang="pt-BR" sz="2800" dirty="0" smtClean="0"/>
              <a:t> precisa de um sistema para gerenciar a realização de suas atividades: empréstimo e devolução de itens e reserva de filmes. Para que essas atividades sejam apoiadas, é necessário controlar filmes e clientes, dentre outros. E também fácil controle de filmes</a:t>
            </a:r>
          </a:p>
          <a:p>
            <a:endParaRPr lang="pt-BR" dirty="0"/>
          </a:p>
        </p:txBody>
      </p:sp>
    </p:spTree>
    <p:extLst>
      <p:ext uri="{BB962C8B-B14F-4D97-AF65-F5344CB8AC3E}">
        <p14:creationId xmlns:p14="http://schemas.microsoft.com/office/powerpoint/2010/main" val="2038730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23528" y="332656"/>
            <a:ext cx="8229600" cy="5544616"/>
          </a:xfrm>
        </p:spPr>
        <p:txBody>
          <a:bodyPr>
            <a:normAutofit fontScale="40000" lnSpcReduction="20000"/>
          </a:bodyPr>
          <a:lstStyle/>
          <a:p>
            <a:pPr marL="0" indent="0" algn="r">
              <a:buNone/>
            </a:pPr>
            <a:r>
              <a:rPr lang="pt-BR" sz="5800" dirty="0"/>
              <a:t>Analise de </a:t>
            </a:r>
            <a:r>
              <a:rPr lang="pt-BR" sz="5800" dirty="0" smtClean="0"/>
              <a:t>Requisitos</a:t>
            </a:r>
          </a:p>
          <a:p>
            <a:pPr marL="0" indent="0">
              <a:buNone/>
            </a:pPr>
            <a:endParaRPr lang="pt-BR" dirty="0"/>
          </a:p>
          <a:p>
            <a:pPr marL="0" indent="0">
              <a:buNone/>
            </a:pPr>
            <a:r>
              <a:rPr lang="pt-BR" sz="4000" dirty="0"/>
              <a:t>A entrevista com o senhor Luiz </a:t>
            </a:r>
            <a:r>
              <a:rPr lang="pt-BR" sz="4000" dirty="0" smtClean="0"/>
              <a:t>Inácio </a:t>
            </a:r>
            <a:r>
              <a:rPr lang="pt-BR" sz="4000" dirty="0"/>
              <a:t>Lula da Silva, no escritório da nossa empresa, COXIM Software e Melhorias LTDA no dia 07/06/2016, às 13:00 horas.</a:t>
            </a:r>
          </a:p>
          <a:p>
            <a:pPr marL="0" indent="0">
              <a:buNone/>
            </a:pPr>
            <a:r>
              <a:rPr lang="pt-BR" sz="4000" dirty="0"/>
              <a:t>Entrevista</a:t>
            </a:r>
          </a:p>
          <a:p>
            <a:pPr marL="0" indent="0">
              <a:buNone/>
            </a:pPr>
            <a:r>
              <a:rPr lang="pt-BR" sz="4000" dirty="0"/>
              <a:t>Quais são as suas responsabilidades na </a:t>
            </a:r>
            <a:r>
              <a:rPr lang="pt-BR" sz="4000" dirty="0" smtClean="0"/>
              <a:t>empresa?</a:t>
            </a:r>
            <a:endParaRPr lang="pt-BR" sz="4000" dirty="0"/>
          </a:p>
          <a:p>
            <a:pPr marL="0" indent="0">
              <a:buNone/>
            </a:pPr>
            <a:r>
              <a:rPr lang="pt-BR" sz="4000" dirty="0"/>
              <a:t>	</a:t>
            </a:r>
            <a:r>
              <a:rPr lang="pt-BR" sz="4000" dirty="0" smtClean="0"/>
              <a:t>Proprietário.</a:t>
            </a:r>
            <a:endParaRPr lang="pt-BR" sz="4000" dirty="0"/>
          </a:p>
          <a:p>
            <a:pPr marL="0" indent="0">
              <a:buNone/>
            </a:pPr>
            <a:r>
              <a:rPr lang="pt-BR" sz="4000" dirty="0"/>
              <a:t>Quais são os produtos do seu trabalho?</a:t>
            </a:r>
          </a:p>
          <a:p>
            <a:pPr marL="0" indent="0">
              <a:buNone/>
            </a:pPr>
            <a:r>
              <a:rPr lang="pt-BR" sz="4000" dirty="0"/>
              <a:t>	Aluguel de Filmes.</a:t>
            </a:r>
          </a:p>
          <a:p>
            <a:pPr marL="0" indent="0">
              <a:buNone/>
            </a:pPr>
            <a:r>
              <a:rPr lang="pt-BR" sz="4000" dirty="0"/>
              <a:t>Como é medido o seu sucesso?</a:t>
            </a:r>
          </a:p>
          <a:p>
            <a:pPr marL="0" indent="0">
              <a:buNone/>
            </a:pPr>
            <a:r>
              <a:rPr lang="pt-BR" sz="4000" dirty="0"/>
              <a:t>	Pela satisfação e pelo retorno do cliente.</a:t>
            </a:r>
          </a:p>
          <a:p>
            <a:pPr marL="0" indent="0">
              <a:buNone/>
            </a:pPr>
            <a:r>
              <a:rPr lang="pt-BR" sz="4000" dirty="0"/>
              <a:t>Quais são os problemas que interferem para o sucesso de seu trabalho?</a:t>
            </a:r>
          </a:p>
          <a:p>
            <a:pPr marL="0" indent="0">
              <a:buNone/>
            </a:pPr>
            <a:r>
              <a:rPr lang="pt-BR" sz="4000" dirty="0"/>
              <a:t>	Não ter um sistema que calcule o preço do aluguel do filme calculando a multa por atraso, e </a:t>
            </a:r>
            <a:r>
              <a:rPr lang="pt-BR" sz="4000" dirty="0" smtClean="0"/>
              <a:t>também </a:t>
            </a:r>
            <a:r>
              <a:rPr lang="pt-BR" sz="4000" dirty="0"/>
              <a:t>a falta de um sistema que gerencie meus filmes e organize minha coleção.</a:t>
            </a:r>
          </a:p>
          <a:p>
            <a:pPr marL="0" indent="0">
              <a:buNone/>
            </a:pPr>
            <a:r>
              <a:rPr lang="pt-BR" sz="4000" dirty="0"/>
              <a:t>Quem são os usuários?</a:t>
            </a:r>
          </a:p>
          <a:p>
            <a:pPr marL="0" indent="0">
              <a:buNone/>
            </a:pPr>
            <a:r>
              <a:rPr lang="pt-BR" sz="4000" dirty="0"/>
              <a:t>	Eu e mais um atendente.</a:t>
            </a:r>
          </a:p>
          <a:p>
            <a:pPr marL="0" indent="0">
              <a:buNone/>
            </a:pPr>
            <a:r>
              <a:rPr lang="pt-BR" sz="4000" dirty="0"/>
              <a:t>Qual é a sua formação</a:t>
            </a:r>
            <a:r>
              <a:rPr lang="pt-BR" sz="4000" dirty="0" smtClean="0"/>
              <a:t>?</a:t>
            </a:r>
            <a:endParaRPr lang="pt-BR" sz="4000" dirty="0"/>
          </a:p>
          <a:p>
            <a:pPr marL="0" indent="0">
              <a:buNone/>
            </a:pPr>
            <a:r>
              <a:rPr lang="pt-BR" sz="4000" dirty="0"/>
              <a:t>	Superior completo.</a:t>
            </a:r>
          </a:p>
          <a:p>
            <a:endParaRPr lang="pt-BR" dirty="0"/>
          </a:p>
        </p:txBody>
      </p:sp>
    </p:spTree>
    <p:extLst>
      <p:ext uri="{BB962C8B-B14F-4D97-AF65-F5344CB8AC3E}">
        <p14:creationId xmlns:p14="http://schemas.microsoft.com/office/powerpoint/2010/main" val="1858649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a:xfrm>
            <a:off x="395536" y="404664"/>
            <a:ext cx="8229600" cy="5472608"/>
          </a:xfrm>
        </p:spPr>
        <p:txBody>
          <a:bodyPr>
            <a:normAutofit fontScale="32500" lnSpcReduction="20000"/>
          </a:bodyPr>
          <a:lstStyle/>
          <a:p>
            <a:pPr marL="0" indent="0">
              <a:buNone/>
            </a:pPr>
            <a:endParaRPr lang="pt-BR" sz="4000" dirty="0" smtClean="0"/>
          </a:p>
          <a:p>
            <a:pPr marL="0" indent="0">
              <a:buNone/>
            </a:pPr>
            <a:r>
              <a:rPr lang="pt-BR" sz="4000" dirty="0" smtClean="0"/>
              <a:t>Qual </a:t>
            </a:r>
            <a:r>
              <a:rPr lang="pt-BR" sz="4000" dirty="0"/>
              <a:t>é a sua experiência em computação?</a:t>
            </a:r>
          </a:p>
          <a:p>
            <a:pPr marL="0" indent="0">
              <a:buNone/>
            </a:pPr>
            <a:r>
              <a:rPr lang="pt-BR" sz="4000" dirty="0"/>
              <a:t>	</a:t>
            </a:r>
            <a:r>
              <a:rPr lang="pt-BR" sz="4000" dirty="0" smtClean="0"/>
              <a:t>Experiência </a:t>
            </a:r>
            <a:r>
              <a:rPr lang="pt-BR" sz="4000" dirty="0"/>
              <a:t>básica.</a:t>
            </a:r>
          </a:p>
          <a:p>
            <a:pPr marL="0" indent="0">
              <a:buNone/>
            </a:pPr>
            <a:endParaRPr lang="pt-BR" sz="4000" dirty="0" smtClean="0"/>
          </a:p>
          <a:p>
            <a:pPr marL="0" indent="0">
              <a:buNone/>
            </a:pPr>
            <a:r>
              <a:rPr lang="pt-BR" sz="4000" dirty="0" smtClean="0"/>
              <a:t>Os </a:t>
            </a:r>
            <a:r>
              <a:rPr lang="pt-BR" sz="4000" dirty="0"/>
              <a:t>usuários são experientes nesse tipo de aplicação?</a:t>
            </a:r>
          </a:p>
          <a:p>
            <a:pPr marL="0" indent="0">
              <a:buNone/>
            </a:pPr>
            <a:r>
              <a:rPr lang="pt-BR" sz="4000" dirty="0"/>
              <a:t>	Não.</a:t>
            </a:r>
          </a:p>
          <a:p>
            <a:pPr marL="0" indent="0">
              <a:buNone/>
            </a:pPr>
            <a:endParaRPr lang="pt-BR" sz="4000" dirty="0" smtClean="0"/>
          </a:p>
          <a:p>
            <a:pPr marL="0" indent="0">
              <a:buNone/>
            </a:pPr>
            <a:r>
              <a:rPr lang="pt-BR" sz="4000" dirty="0" smtClean="0"/>
              <a:t>Quais </a:t>
            </a:r>
            <a:r>
              <a:rPr lang="pt-BR" sz="4000" dirty="0"/>
              <a:t>plataformas são usadas?</a:t>
            </a:r>
          </a:p>
          <a:p>
            <a:pPr marL="0" indent="0">
              <a:buNone/>
            </a:pPr>
            <a:r>
              <a:rPr lang="pt-BR" sz="4000" dirty="0"/>
              <a:t>	Desktop.</a:t>
            </a:r>
          </a:p>
          <a:p>
            <a:pPr marL="0" indent="0">
              <a:buNone/>
            </a:pPr>
            <a:endParaRPr lang="pt-BR" sz="4000" dirty="0" smtClean="0"/>
          </a:p>
          <a:p>
            <a:pPr marL="0" indent="0">
              <a:buNone/>
            </a:pPr>
            <a:r>
              <a:rPr lang="pt-BR" sz="4000" dirty="0" smtClean="0"/>
              <a:t>Quais </a:t>
            </a:r>
            <a:r>
              <a:rPr lang="pt-BR" sz="4000" dirty="0"/>
              <a:t>são os planos para a futura plataforma?</a:t>
            </a:r>
          </a:p>
          <a:p>
            <a:pPr marL="0" indent="0">
              <a:buNone/>
            </a:pPr>
            <a:r>
              <a:rPr lang="pt-BR" sz="4000" dirty="0"/>
              <a:t>	Poder reservar e alugar filmes através de um aplicativo para smartphones. </a:t>
            </a:r>
          </a:p>
          <a:p>
            <a:pPr marL="0" indent="0">
              <a:buNone/>
            </a:pPr>
            <a:endParaRPr lang="pt-BR" sz="4000" dirty="0" smtClean="0"/>
          </a:p>
          <a:p>
            <a:pPr marL="0" indent="0">
              <a:buNone/>
            </a:pPr>
            <a:r>
              <a:rPr lang="pt-BR" sz="4000" dirty="0" smtClean="0"/>
              <a:t>Quais </a:t>
            </a:r>
            <a:r>
              <a:rPr lang="pt-BR" sz="4000" dirty="0"/>
              <a:t>são as suas expectativas para a usabilidade do produto?</a:t>
            </a:r>
          </a:p>
          <a:p>
            <a:pPr marL="0" indent="0">
              <a:buNone/>
            </a:pPr>
            <a:r>
              <a:rPr lang="pt-BR" sz="4000" dirty="0"/>
              <a:t>	Que seja de fácil utilização, bem intuitivo e que me ajude no meu negocio.</a:t>
            </a:r>
          </a:p>
          <a:p>
            <a:pPr marL="0" indent="0">
              <a:buNone/>
            </a:pPr>
            <a:endParaRPr lang="pt-BR" sz="4000" dirty="0" smtClean="0"/>
          </a:p>
          <a:p>
            <a:pPr marL="0" indent="0">
              <a:buNone/>
            </a:pPr>
            <a:r>
              <a:rPr lang="pt-BR" sz="4000" dirty="0" smtClean="0"/>
              <a:t>Quais </a:t>
            </a:r>
            <a:r>
              <a:rPr lang="pt-BR" sz="4000" dirty="0"/>
              <a:t>são as suas expectativas para o tempo de treinamento?</a:t>
            </a:r>
          </a:p>
          <a:p>
            <a:pPr marL="0" indent="0">
              <a:buNone/>
            </a:pPr>
            <a:r>
              <a:rPr lang="pt-BR" sz="4000" dirty="0"/>
              <a:t>	Que não dure muito, apenas o necessário, no máximo algumas horas.</a:t>
            </a:r>
          </a:p>
          <a:p>
            <a:pPr marL="0" indent="0">
              <a:buNone/>
            </a:pPr>
            <a:endParaRPr lang="pt-BR" sz="4000" dirty="0" smtClean="0"/>
          </a:p>
          <a:p>
            <a:pPr marL="0" indent="0">
              <a:buNone/>
            </a:pPr>
            <a:r>
              <a:rPr lang="pt-BR" sz="4000" dirty="0" smtClean="0"/>
              <a:t>Que </a:t>
            </a:r>
            <a:r>
              <a:rPr lang="pt-BR" sz="4000" dirty="0"/>
              <a:t>tipo de auxílio ao usuário você precisa (</a:t>
            </a:r>
            <a:r>
              <a:rPr lang="pt-BR" sz="4000" dirty="0" err="1"/>
              <a:t>ex</a:t>
            </a:r>
            <a:r>
              <a:rPr lang="pt-BR" sz="4000" dirty="0"/>
              <a:t>: cópia impressa ou documentos on-line).</a:t>
            </a:r>
          </a:p>
          <a:p>
            <a:pPr marL="0" indent="0">
              <a:buNone/>
            </a:pPr>
            <a:r>
              <a:rPr lang="pt-BR" sz="4000" dirty="0"/>
              <a:t>	Um suporte técnico remoto para possíveis falhas.</a:t>
            </a:r>
          </a:p>
          <a:p>
            <a:endParaRPr lang="pt-BR" dirty="0"/>
          </a:p>
        </p:txBody>
      </p:sp>
    </p:spTree>
    <p:extLst>
      <p:ext uri="{BB962C8B-B14F-4D97-AF65-F5344CB8AC3E}">
        <p14:creationId xmlns:p14="http://schemas.microsoft.com/office/powerpoint/2010/main" val="311884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Conteúdo 1"/>
          <p:cNvSpPr>
            <a:spLocks noGrp="1"/>
          </p:cNvSpPr>
          <p:nvPr>
            <p:ph idx="1"/>
          </p:nvPr>
        </p:nvSpPr>
        <p:spPr/>
        <p:txBody>
          <a:bodyPr>
            <a:normAutofit/>
          </a:bodyPr>
          <a:lstStyle/>
          <a:p>
            <a:pPr algn="ctr"/>
            <a:r>
              <a:rPr lang="pt-BR" b="1" dirty="0"/>
              <a:t>Requisitos de Usuário</a:t>
            </a:r>
            <a:endParaRPr lang="pt-BR" dirty="0"/>
          </a:p>
          <a:p>
            <a:endParaRPr lang="pt-BR" dirty="0"/>
          </a:p>
          <a:p>
            <a:r>
              <a:rPr lang="pt-BR" dirty="0" smtClean="0"/>
              <a:t>O que o sistema precisa:</a:t>
            </a:r>
          </a:p>
          <a:p>
            <a:endParaRPr lang="pt-BR" dirty="0"/>
          </a:p>
        </p:txBody>
      </p:sp>
      <p:sp>
        <p:nvSpPr>
          <p:cNvPr id="3" name="Título 2"/>
          <p:cNvSpPr>
            <a:spLocks noGrp="1"/>
          </p:cNvSpPr>
          <p:nvPr>
            <p:ph type="title"/>
          </p:nvPr>
        </p:nvSpPr>
        <p:spPr/>
        <p:txBody>
          <a:bodyPr>
            <a:normAutofit fontScale="90000"/>
          </a:bodyPr>
          <a:lstStyle/>
          <a:p>
            <a:pPr algn="r"/>
            <a:r>
              <a:rPr lang="pt-BR" b="1" dirty="0"/>
              <a:t>Requisitos de </a:t>
            </a:r>
            <a:r>
              <a:rPr lang="pt-BR" b="1" dirty="0" smtClean="0"/>
              <a:t>Funcionais</a:t>
            </a:r>
            <a:r>
              <a:rPr lang="pt-BR" dirty="0"/>
              <a:t/>
            </a:r>
            <a:br>
              <a:rPr lang="pt-BR" dirty="0"/>
            </a:br>
            <a:endParaRPr lang="pt-BR" dirty="0"/>
          </a:p>
        </p:txBody>
      </p:sp>
    </p:spTree>
    <p:extLst>
      <p:ext uri="{BB962C8B-B14F-4D97-AF65-F5344CB8AC3E}">
        <p14:creationId xmlns:p14="http://schemas.microsoft.com/office/powerpoint/2010/main" val="15999145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611560" y="188640"/>
            <a:ext cx="7776864" cy="5078313"/>
          </a:xfrm>
          <a:prstGeom prst="rect">
            <a:avLst/>
          </a:prstGeom>
        </p:spPr>
        <p:txBody>
          <a:bodyPr wrap="square">
            <a:spAutoFit/>
          </a:bodyPr>
          <a:lstStyle/>
          <a:p>
            <a:pPr lvl="0"/>
            <a:endParaRPr lang="pt-BR" dirty="0" smtClean="0"/>
          </a:p>
          <a:p>
            <a:pPr lvl="0"/>
            <a:endParaRPr lang="pt-BR" dirty="0"/>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registrar </a:t>
            </a:r>
            <a:r>
              <a:rPr lang="pt-BR" dirty="0"/>
              <a:t> </a:t>
            </a:r>
            <a:r>
              <a:rPr lang="pt-BR" smtClean="0"/>
              <a:t>os filme, </a:t>
            </a:r>
            <a:r>
              <a:rPr lang="pt-BR" dirty="0" smtClean="0"/>
              <a:t>indicando o cliente e os itens locados, bem como a data e o valor da locação e a data de devolução prevista de cada item.</a:t>
            </a:r>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registrar devoluções, indicando os itens devolvidos e a data de devolução</a:t>
            </a:r>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registrar os pagamentos de locações</a:t>
            </a:r>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registrar a reserva de filmes a clientes, permitindo indicar, ainda, o tipo de mídia desejado</a:t>
            </a:r>
          </a:p>
          <a:p>
            <a:pPr marL="285750" lvl="0" indent="-285750">
              <a:buFont typeface="Wingdings" panose="05000000000000000000" pitchFamily="2" charset="2"/>
              <a:buChar char="§"/>
            </a:pPr>
            <a:endParaRPr lang="pt-BR" dirty="0" smtClean="0"/>
          </a:p>
          <a:p>
            <a:pPr marL="285750" lvl="0" indent="-285750">
              <a:buFont typeface="Wingdings" panose="05000000000000000000" pitchFamily="2" charset="2"/>
              <a:buChar char="§"/>
            </a:pPr>
            <a:r>
              <a:rPr lang="pt-BR" dirty="0" smtClean="0"/>
              <a:t>O sistema deve permitir o cancelamento de uma reserva, tanto pelo usuário, quanto automaticamente pelo sistema, quando expirado o prazo para retirada do item, de acordo com política da empresa.</a:t>
            </a:r>
          </a:p>
        </p:txBody>
      </p:sp>
    </p:spTree>
    <p:extLst>
      <p:ext uri="{BB962C8B-B14F-4D97-AF65-F5344CB8AC3E}">
        <p14:creationId xmlns:p14="http://schemas.microsoft.com/office/powerpoint/2010/main" val="934735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467544" y="1166843"/>
            <a:ext cx="8136904" cy="4524315"/>
          </a:xfrm>
          <a:prstGeom prst="rect">
            <a:avLst/>
          </a:prstGeom>
        </p:spPr>
        <p:txBody>
          <a:bodyPr wrap="square">
            <a:spAutoFit/>
          </a:bodyPr>
          <a:lstStyle/>
          <a:p>
            <a:pPr marL="285750" lvl="0" indent="-285750">
              <a:buFont typeface="Arial" panose="020B0604020202020204" pitchFamily="34" charset="0"/>
              <a:buChar char="•"/>
            </a:pPr>
            <a:r>
              <a:rPr lang="pt-BR" dirty="0" smtClean="0"/>
              <a:t>O sistema deve efetuar o controle do acervo da locadora.</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sistema deve efetuar o controle de distribuidoras de filmes.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sistema deve permitir consultas ao acervo. As consultas poderão ser feitas informando uma (ou uma combinação) de informações dos filmes, dentre elas: título (ou parte dele), gênero, tipo de mídia disponível, ator.</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sistema deve permitir o gerenciamento do conjunto de clientes da locadora, abrangendo tanto clientes titulares quanto seus dependentes.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sistema deve permitir desativar clientes.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smtClean="0"/>
              <a:t>O sistema deve notificar clientes quando um item reservado estiver disponível.</a:t>
            </a:r>
            <a:endParaRPr lang="pt-BR" dirty="0"/>
          </a:p>
        </p:txBody>
      </p:sp>
    </p:spTree>
    <p:extLst>
      <p:ext uri="{BB962C8B-B14F-4D97-AF65-F5344CB8AC3E}">
        <p14:creationId xmlns:p14="http://schemas.microsoft.com/office/powerpoint/2010/main" val="37995780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463352" y="116632"/>
            <a:ext cx="8208912" cy="6186309"/>
          </a:xfrm>
          <a:prstGeom prst="rect">
            <a:avLst/>
          </a:prstGeom>
        </p:spPr>
        <p:txBody>
          <a:bodyPr wrap="square">
            <a:spAutoFit/>
          </a:bodyPr>
          <a:lstStyle/>
          <a:p>
            <a:pPr algn="r"/>
            <a:r>
              <a:rPr lang="pt-BR" b="1" dirty="0"/>
              <a:t>Requisitos Não </a:t>
            </a:r>
            <a:r>
              <a:rPr lang="pt-BR" b="1" dirty="0" smtClean="0"/>
              <a:t>Funcionais</a:t>
            </a:r>
          </a:p>
          <a:p>
            <a:pPr marL="28575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a:t>O sistema deve controlar o acesso às funcionalidades. Funcionalidades para controlar o acervo da locadora devem ser restritas a administradores. Funcionalidades de atendimento a clientes devem estar restritas a atendentes. Funcionalidades de consulta ao acervo devem estar disponíveis na Internet</a:t>
            </a:r>
            <a:r>
              <a:rPr lang="pt-BR" dirty="0" smtClean="0"/>
              <a:t>.</a:t>
            </a:r>
          </a:p>
          <a:p>
            <a:pPr marL="285750" lvl="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a:t>A consulta ao acervo deve estar disponível pela Internet, </a:t>
            </a:r>
            <a:r>
              <a:rPr lang="pt-BR" dirty="0" err="1"/>
              <a:t>apartir</a:t>
            </a:r>
            <a:r>
              <a:rPr lang="pt-BR" dirty="0"/>
              <a:t> dos principais navegadores disponíveis no mercado</a:t>
            </a:r>
            <a:r>
              <a:rPr lang="pt-BR" dirty="0" smtClean="0"/>
              <a:t>.</a:t>
            </a:r>
          </a:p>
          <a:p>
            <a:pPr marL="285750" lvl="0" indent="-285750">
              <a:buFont typeface="Arial" panose="020B0604020202020204" pitchFamily="34" charset="0"/>
              <a:buChar char="•"/>
            </a:pPr>
            <a:endParaRPr lang="pt-BR" dirty="0"/>
          </a:p>
          <a:p>
            <a:pPr marL="285750" lvl="0" indent="-285750">
              <a:buFont typeface="Arial" panose="020B0604020202020204" pitchFamily="34" charset="0"/>
              <a:buChar char="•"/>
            </a:pPr>
            <a:r>
              <a:rPr lang="pt-BR" dirty="0"/>
              <a:t>Os itens devem ser identificados por um código de barras, sendo possível a leitura dos mesmos usando dispositivos de leitores de código de barras.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a:t>
            </a:r>
            <a:r>
              <a:rPr lang="pt-BR" dirty="0"/>
              <a:t>tempo para a realização das funções de atendimento ao cliente deve ser inferior a cinco segundos, a partir da correta entrada de dados.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a:t>
            </a:r>
            <a:r>
              <a:rPr lang="pt-BR" dirty="0"/>
              <a:t>sistema deve estar integrado ao Sistema de Operadoras de Cartão de Crédito para enviar e receber informações para pagamento com cartão de crédito.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Quando </a:t>
            </a:r>
            <a:r>
              <a:rPr lang="pt-BR" dirty="0"/>
              <a:t>um cliente titular for desativado, todos os seus dependentes também devem ser desativados.</a:t>
            </a:r>
          </a:p>
          <a:p>
            <a:pPr marL="285750" lvl="0" indent="-285750">
              <a:buFont typeface="Arial" panose="020B0604020202020204" pitchFamily="34" charset="0"/>
              <a:buChar char="•"/>
            </a:pPr>
            <a:r>
              <a:rPr lang="pt-BR" dirty="0"/>
              <a:t>O sistema deve gerar um número de inscrição único para cada cliente.</a:t>
            </a:r>
          </a:p>
        </p:txBody>
      </p:sp>
    </p:spTree>
    <p:extLst>
      <p:ext uri="{BB962C8B-B14F-4D97-AF65-F5344CB8AC3E}">
        <p14:creationId xmlns:p14="http://schemas.microsoft.com/office/powerpoint/2010/main" val="117797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3528" y="58847"/>
            <a:ext cx="8568952" cy="6186309"/>
          </a:xfrm>
          <a:prstGeom prst="rect">
            <a:avLst/>
          </a:prstGeom>
        </p:spPr>
        <p:txBody>
          <a:bodyPr wrap="square">
            <a:spAutoFit/>
          </a:bodyPr>
          <a:lstStyle/>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Um </a:t>
            </a:r>
            <a:r>
              <a:rPr lang="pt-BR" dirty="0"/>
              <a:t>titular pode ter de zero a três dependentes em um ponto no tempo.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Pagamentos </a:t>
            </a:r>
            <a:r>
              <a:rPr lang="pt-BR" dirty="0"/>
              <a:t>podem ser feitos no ato da locação ou da devolução de um item. Caso uma locação deum item não tenha sido paga no ato da locação, terá de ser paga obrigatoriamente na devolução.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Pagamentos </a:t>
            </a:r>
            <a:r>
              <a:rPr lang="pt-BR" dirty="0"/>
              <a:t>podem ser feitos em dinheiro, cheque ou cartão.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a:t>
            </a:r>
            <a:r>
              <a:rPr lang="pt-BR" dirty="0"/>
              <a:t>atendimento às reservas deve se dar pela ordem temporal em que as reservas são feitas, considerando os tipos de mídia solicitados nas reservas</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O </a:t>
            </a:r>
            <a:r>
              <a:rPr lang="pt-BR" dirty="0"/>
              <a:t>valor da locação de um item é dado pelo tipo de mídia do item. Cada tipo de mídia tem um valor de locação associado. Um acréscimo de 50% do valor da locação do tipo de mídia deve ser aplicado no caso do filme do item ser um lançamento.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A </a:t>
            </a:r>
            <a:r>
              <a:rPr lang="pt-BR" dirty="0"/>
              <a:t>data de devolução prevista é definida em função do filme do item ser lançamento ou não. Lançamentos têm prazo de um dia; filmes do catálogo têm três dias de prazo.</a:t>
            </a:r>
          </a:p>
          <a:p>
            <a:pPr marL="285750" lvl="0" indent="-285750">
              <a:buFont typeface="Arial" panose="020B0604020202020204" pitchFamily="34" charset="0"/>
              <a:buChar char="•"/>
            </a:pPr>
            <a:endParaRPr lang="pt-BR" dirty="0" smtClean="0"/>
          </a:p>
          <a:p>
            <a:pPr marL="285750" lvl="0" indent="-285750">
              <a:buFont typeface="Arial" panose="020B0604020202020204" pitchFamily="34" charset="0"/>
              <a:buChar char="•"/>
            </a:pPr>
            <a:r>
              <a:rPr lang="pt-BR" dirty="0" smtClean="0"/>
              <a:t>Locações </a:t>
            </a:r>
            <a:r>
              <a:rPr lang="pt-BR" dirty="0"/>
              <a:t>pagas não podem ser canceladas.</a:t>
            </a:r>
          </a:p>
        </p:txBody>
      </p:sp>
    </p:spTree>
    <p:extLst>
      <p:ext uri="{BB962C8B-B14F-4D97-AF65-F5344CB8AC3E}">
        <p14:creationId xmlns:p14="http://schemas.microsoft.com/office/powerpoint/2010/main" val="7243488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138</TotalTime>
  <Words>1160</Words>
  <Application>Microsoft Office PowerPoint</Application>
  <PresentationFormat>Apresentação na tela (4:3)</PresentationFormat>
  <Paragraphs>377</Paragraphs>
  <Slides>18</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18</vt:i4>
      </vt:variant>
    </vt:vector>
  </HeadingPairs>
  <TitlesOfParts>
    <vt:vector size="26" baseType="lpstr">
      <vt:lpstr>Arial</vt:lpstr>
      <vt:lpstr>Calibri</vt:lpstr>
      <vt:lpstr>Constantia</vt:lpstr>
      <vt:lpstr>Eras Bold ITC</vt:lpstr>
      <vt:lpstr>Times New Roman</vt:lpstr>
      <vt:lpstr>Wingdings</vt:lpstr>
      <vt:lpstr>Wingdings 2</vt:lpstr>
      <vt:lpstr>Papel</vt:lpstr>
      <vt:lpstr>Apresentação do PowerPoint</vt:lpstr>
      <vt:lpstr>Apresentação do PowerPoint</vt:lpstr>
      <vt:lpstr>Apresentação do PowerPoint</vt:lpstr>
      <vt:lpstr>Apresentação do PowerPoint</vt:lpstr>
      <vt:lpstr>Requisitos de Funcionais </vt:lpstr>
      <vt:lpstr>Apresentação do PowerPoint</vt:lpstr>
      <vt:lpstr>Apresentação do PowerPoint</vt:lpstr>
      <vt:lpstr>Apresentação do PowerPoint</vt:lpstr>
      <vt:lpstr>Apresentação do PowerPoint</vt:lpstr>
      <vt:lpstr>Apresentação do PowerPoint</vt:lpstr>
      <vt:lpstr>LOC</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BELMIRO SANGUINO JUNIOR</dc:creator>
  <cp:lastModifiedBy>Cadorin</cp:lastModifiedBy>
  <cp:revision>18</cp:revision>
  <dcterms:created xsi:type="dcterms:W3CDTF">2016-06-08T23:49:09Z</dcterms:created>
  <dcterms:modified xsi:type="dcterms:W3CDTF">2016-06-15T23:17:58Z</dcterms:modified>
</cp:coreProperties>
</file>