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258" r:id="rId3"/>
    <p:sldId id="259" r:id="rId4"/>
    <p:sldId id="260" r:id="rId5"/>
    <p:sldId id="327" r:id="rId6"/>
    <p:sldId id="328" r:id="rId7"/>
    <p:sldId id="261" r:id="rId8"/>
    <p:sldId id="263" r:id="rId9"/>
    <p:sldId id="262" r:id="rId10"/>
    <p:sldId id="264" r:id="rId11"/>
    <p:sldId id="265" r:id="rId12"/>
    <p:sldId id="326" r:id="rId13"/>
    <p:sldId id="276" r:id="rId14"/>
    <p:sldId id="316" r:id="rId15"/>
    <p:sldId id="275" r:id="rId16"/>
    <p:sldId id="268" r:id="rId17"/>
    <p:sldId id="267" r:id="rId18"/>
    <p:sldId id="269" r:id="rId19"/>
    <p:sldId id="277" r:id="rId20"/>
    <p:sldId id="271" r:id="rId21"/>
    <p:sldId id="270" r:id="rId22"/>
    <p:sldId id="272" r:id="rId23"/>
    <p:sldId id="273" r:id="rId24"/>
    <p:sldId id="278" r:id="rId25"/>
    <p:sldId id="320" r:id="rId26"/>
    <p:sldId id="319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24" r:id="rId35"/>
    <p:sldId id="325" r:id="rId36"/>
    <p:sldId id="286" r:id="rId37"/>
    <p:sldId id="288" r:id="rId38"/>
    <p:sldId id="287" r:id="rId39"/>
    <p:sldId id="289" r:id="rId40"/>
    <p:sldId id="297" r:id="rId41"/>
    <p:sldId id="292" r:id="rId42"/>
    <p:sldId id="293" r:id="rId43"/>
    <p:sldId id="294" r:id="rId44"/>
    <p:sldId id="296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3" r:id="rId60"/>
    <p:sldId id="312" r:id="rId61"/>
    <p:sldId id="314" r:id="rId62"/>
    <p:sldId id="321" r:id="rId63"/>
    <p:sldId id="322" r:id="rId64"/>
    <p:sldId id="323" r:id="rId65"/>
    <p:sldId id="315" r:id="rId66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38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B3659A-445B-49D9-BDD1-0F0F006C7D52}" type="datetimeFigureOut">
              <a:rPr lang="pt-BR"/>
              <a:pPr>
                <a:defRPr/>
              </a:pPr>
              <a:t>22/06/2016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05B2482-CDD6-405D-9D4E-2D14A859AF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16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85B8956-DE23-4D6C-B9FC-CD5C94B04763}" type="datetimeFigureOut">
              <a:rPr lang="pt-BR"/>
              <a:pPr>
                <a:defRPr/>
              </a:pPr>
              <a:t>22/06/2016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EC9976-CDE6-4301-B1A5-5AC756D17E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7349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5F36B-8181-4879-8F0D-6993E37A00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80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70F1A-16EA-4A53-8395-39C97A0283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3892-F074-4C7B-892E-B901B6D01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6F30D-25EB-47E1-90E3-8B591D33ED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A7DF9-4F01-45A4-8C46-2D11D0988A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22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01C1B-74EA-4074-AEFC-9DDC42D768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94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4548B-874D-4302-BED3-AD3BC568E3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37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178B2-A916-4E25-BAC0-3775BF4920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8ABD-36C6-4859-ACCB-A723450C3D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1A5C3-31B2-4963-BA97-9FCD38B391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67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01DFC-9AA8-49E2-BE46-B175442CBE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3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pt-BR"/>
              <a:t>(c) prof. Ekler Paulino de Mattos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8E9B390-6642-4F60-B5CA-9BFD08A41C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kler.matto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765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Árvores</a:t>
            </a:r>
            <a:endParaRPr lang="pt-BR" smtClean="0"/>
          </a:p>
        </p:txBody>
      </p:sp>
      <p:pic>
        <p:nvPicPr>
          <p:cNvPr id="205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339975" y="5084763"/>
            <a:ext cx="4572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Prof: Ekler Paulino de Mattos</a:t>
            </a:r>
          </a:p>
          <a:p>
            <a:r>
              <a:rPr lang="en-US" sz="1200">
                <a:hlinkClick r:id="rId4"/>
              </a:rPr>
              <a:t>ekler.mattos@gmail.com</a:t>
            </a:r>
            <a:endParaRPr lang="en-US" sz="1200"/>
          </a:p>
          <a:p>
            <a:r>
              <a:rPr lang="en-US" sz="1200"/>
              <a:t>CPCX/UFMS</a:t>
            </a:r>
            <a:endParaRPr lang="pt-BR" sz="1200"/>
          </a:p>
        </p:txBody>
      </p:sp>
      <p:sp>
        <p:nvSpPr>
          <p:cNvPr id="205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05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B4427A-C3C9-4C6D-8ABD-013A62D1C062}" type="slidenum">
              <a:rPr lang="pt-BR" smtClean="0"/>
              <a:pPr eaLnBrk="1" hangingPunct="1"/>
              <a:t>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O que são árvores?</a:t>
            </a:r>
            <a:endParaRPr lang="pt-BR" sz="3200" smtClean="0"/>
          </a:p>
        </p:txBody>
      </p:sp>
      <p:pic>
        <p:nvPicPr>
          <p:cNvPr id="1126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000"/>
              <a:t>Representações hierárquicas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989263"/>
            <a:ext cx="4608512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12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8A311-45BC-4412-9977-17864E847804}" type="slidenum">
              <a:rPr lang="pt-BR" smtClean="0"/>
              <a:pPr eaLnBrk="1" hangingPunct="1"/>
              <a:t>10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O que são árvores?</a:t>
            </a:r>
            <a:endParaRPr lang="pt-BR" sz="3200" smtClean="0"/>
          </a:p>
        </p:txBody>
      </p:sp>
      <p:pic>
        <p:nvPicPr>
          <p:cNvPr id="1229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/>
              <a:t>Expressão aritmética representada como árvore.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Equivale a: (a+(b*((c/d)-e)))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133600"/>
            <a:ext cx="3254375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229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EC19B2-771D-4DE2-89B6-5358250A278A}" type="slidenum">
              <a:rPr lang="pt-BR" smtClean="0"/>
              <a:pPr eaLnBrk="1" hangingPunct="1"/>
              <a:t>11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Árvore (propriedades)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grpSp>
        <p:nvGrpSpPr>
          <p:cNvPr id="13316" name="Grupo 103"/>
          <p:cNvGrpSpPr>
            <a:grpSpLocks/>
          </p:cNvGrpSpPr>
          <p:nvPr/>
        </p:nvGrpSpPr>
        <p:grpSpPr bwMode="auto">
          <a:xfrm>
            <a:off x="2840038" y="1946275"/>
            <a:ext cx="3276600" cy="3333750"/>
            <a:chOff x="2163488" y="2585942"/>
            <a:chExt cx="3277679" cy="3333829"/>
          </a:xfrm>
        </p:grpSpPr>
        <p:cxnSp>
          <p:nvCxnSpPr>
            <p:cNvPr id="13324" name="Conector reto 9"/>
            <p:cNvCxnSpPr>
              <a:cxnSpLocks noChangeShapeType="1"/>
              <a:stCxn id="13326" idx="5"/>
              <a:endCxn id="13325" idx="0"/>
            </p:cNvCxnSpPr>
            <p:nvPr/>
          </p:nvCxnSpPr>
          <p:spPr bwMode="auto">
            <a:xfrm>
              <a:off x="4595037" y="3073773"/>
              <a:ext cx="494189" cy="4065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Elipse 16"/>
            <p:cNvSpPr>
              <a:spLocks noChangeArrowheads="1"/>
            </p:cNvSpPr>
            <p:nvPr/>
          </p:nvSpPr>
          <p:spPr bwMode="auto">
            <a:xfrm>
              <a:off x="4737285" y="3480325"/>
              <a:ext cx="703882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w1</a:t>
              </a:r>
              <a:endParaRPr lang="pt-BR" sz="1200"/>
            </a:p>
          </p:txBody>
        </p:sp>
        <p:sp>
          <p:nvSpPr>
            <p:cNvPr id="13326" name="Elipse 22"/>
            <p:cNvSpPr>
              <a:spLocks noChangeArrowheads="1"/>
            </p:cNvSpPr>
            <p:nvPr/>
          </p:nvSpPr>
          <p:spPr bwMode="auto">
            <a:xfrm>
              <a:off x="3994236" y="2585942"/>
              <a:ext cx="703882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v1</a:t>
              </a:r>
              <a:endParaRPr lang="pt-BR" sz="1200"/>
            </a:p>
          </p:txBody>
        </p:sp>
        <p:sp>
          <p:nvSpPr>
            <p:cNvPr id="13327" name="Elipse 33"/>
            <p:cNvSpPr>
              <a:spLocks noChangeArrowheads="1"/>
            </p:cNvSpPr>
            <p:nvPr/>
          </p:nvSpPr>
          <p:spPr bwMode="auto">
            <a:xfrm>
              <a:off x="3230977" y="3480325"/>
              <a:ext cx="703882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v2</a:t>
              </a:r>
              <a:endParaRPr lang="pt-BR" sz="1200"/>
            </a:p>
          </p:txBody>
        </p:sp>
        <p:sp>
          <p:nvSpPr>
            <p:cNvPr id="13328" name="Elipse 34"/>
            <p:cNvSpPr>
              <a:spLocks noChangeArrowheads="1"/>
            </p:cNvSpPr>
            <p:nvPr/>
          </p:nvSpPr>
          <p:spPr bwMode="auto">
            <a:xfrm>
              <a:off x="2720363" y="4302698"/>
              <a:ext cx="739536" cy="60314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v3</a:t>
              </a:r>
              <a:endParaRPr lang="pt-BR" sz="1200"/>
            </a:p>
          </p:txBody>
        </p:sp>
        <p:cxnSp>
          <p:nvCxnSpPr>
            <p:cNvPr id="13329" name="Conector reto 35"/>
            <p:cNvCxnSpPr>
              <a:cxnSpLocks noChangeShapeType="1"/>
              <a:stCxn id="13327" idx="3"/>
              <a:endCxn id="13328" idx="0"/>
            </p:cNvCxnSpPr>
            <p:nvPr/>
          </p:nvCxnSpPr>
          <p:spPr bwMode="auto">
            <a:xfrm flipH="1">
              <a:off x="3090132" y="3968156"/>
              <a:ext cx="243927" cy="33454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0" name="Conector reto 43"/>
            <p:cNvCxnSpPr>
              <a:cxnSpLocks noChangeShapeType="1"/>
              <a:stCxn id="13326" idx="3"/>
              <a:endCxn id="13327" idx="0"/>
            </p:cNvCxnSpPr>
            <p:nvPr/>
          </p:nvCxnSpPr>
          <p:spPr bwMode="auto">
            <a:xfrm flipH="1">
              <a:off x="3582918" y="3073773"/>
              <a:ext cx="514400" cy="4065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1" name="Elipse 67"/>
            <p:cNvSpPr>
              <a:spLocks noChangeArrowheads="1"/>
            </p:cNvSpPr>
            <p:nvPr/>
          </p:nvSpPr>
          <p:spPr bwMode="auto">
            <a:xfrm>
              <a:off x="2163488" y="5348241"/>
              <a:ext cx="772129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vk</a:t>
              </a:r>
              <a:endParaRPr lang="pt-BR" sz="1200"/>
            </a:p>
          </p:txBody>
        </p:sp>
        <p:cxnSp>
          <p:nvCxnSpPr>
            <p:cNvPr id="13332" name="Conector reto 69"/>
            <p:cNvCxnSpPr>
              <a:cxnSpLocks noChangeShapeType="1"/>
              <a:stCxn id="13328" idx="3"/>
              <a:endCxn id="13331" idx="0"/>
            </p:cNvCxnSpPr>
            <p:nvPr/>
          </p:nvCxnSpPr>
          <p:spPr bwMode="auto">
            <a:xfrm flipH="1">
              <a:off x="2549553" y="4817515"/>
              <a:ext cx="279113" cy="53072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69" name="Retângulo 102"/>
          <p:cNvSpPr>
            <a:spLocks noChangeArrowheads="1"/>
          </p:cNvSpPr>
          <p:nvPr/>
        </p:nvSpPr>
        <p:spPr bwMode="auto">
          <a:xfrm>
            <a:off x="3851275" y="4772025"/>
            <a:ext cx="485298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Arial" charset="0"/>
              <a:buChar char="•"/>
              <a:defRPr/>
            </a:pPr>
            <a:r>
              <a:rPr lang="en-US" sz="1500" b="1" dirty="0" err="1">
                <a:solidFill>
                  <a:srgbClr val="FF0000"/>
                </a:solidFill>
              </a:rPr>
              <a:t>Raiz</a:t>
            </a:r>
            <a:r>
              <a:rPr lang="en-US" sz="1500" dirty="0"/>
              <a:t>: </a:t>
            </a:r>
            <a:r>
              <a:rPr lang="en-US" sz="1500" dirty="0" err="1"/>
              <a:t>Início</a:t>
            </a:r>
            <a:r>
              <a:rPr lang="en-US" sz="1500" dirty="0"/>
              <a:t> da </a:t>
            </a:r>
            <a:r>
              <a:rPr lang="en-US" sz="1500" dirty="0" err="1"/>
              <a:t>árvore</a:t>
            </a:r>
            <a:r>
              <a:rPr lang="en-US" sz="1500" dirty="0"/>
              <a:t>.</a:t>
            </a:r>
          </a:p>
          <a:p>
            <a:pPr algn="just">
              <a:defRPr/>
            </a:pPr>
            <a:endParaRPr lang="en-US" sz="1500" dirty="0"/>
          </a:p>
          <a:p>
            <a:pPr marL="285750" indent="-285750" algn="just">
              <a:buFont typeface="Arial" charset="0"/>
              <a:buChar char="•"/>
              <a:defRPr/>
            </a:pPr>
            <a:r>
              <a:rPr lang="en-US" sz="1500" b="1" dirty="0" err="1">
                <a:solidFill>
                  <a:schemeClr val="accent2"/>
                </a:solidFill>
              </a:rPr>
              <a:t>Folha</a:t>
            </a:r>
            <a:r>
              <a:rPr lang="en-US" sz="1500" dirty="0"/>
              <a:t>: </a:t>
            </a:r>
            <a:r>
              <a:rPr lang="en-US" sz="1500" dirty="0" err="1"/>
              <a:t>nó</a:t>
            </a:r>
            <a:r>
              <a:rPr lang="en-US" sz="1500" dirty="0"/>
              <a:t>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não</a:t>
            </a:r>
            <a:r>
              <a:rPr lang="en-US" sz="1500" dirty="0"/>
              <a:t> </a:t>
            </a:r>
            <a:r>
              <a:rPr lang="en-US" sz="1500" dirty="0" err="1"/>
              <a:t>possui</a:t>
            </a:r>
            <a:r>
              <a:rPr lang="en-US" sz="1500" dirty="0"/>
              <a:t> </a:t>
            </a:r>
            <a:r>
              <a:rPr lang="en-US" sz="1500" dirty="0" err="1"/>
              <a:t>descedentes</a:t>
            </a:r>
            <a:r>
              <a:rPr lang="en-US" sz="1500" dirty="0"/>
              <a:t> </a:t>
            </a:r>
            <a:r>
              <a:rPr lang="en-US" sz="1500" dirty="0" err="1"/>
              <a:t>próprios</a:t>
            </a:r>
            <a:r>
              <a:rPr lang="en-US" sz="1500" dirty="0"/>
              <a:t>.</a:t>
            </a:r>
            <a:endParaRPr lang="pt-BR" sz="1500" dirty="0"/>
          </a:p>
        </p:txBody>
      </p:sp>
      <p:sp>
        <p:nvSpPr>
          <p:cNvPr id="13318" name="CaixaDeTexto 11356"/>
          <p:cNvSpPr txBox="1">
            <a:spLocks noChangeArrowheads="1"/>
          </p:cNvSpPr>
          <p:nvPr/>
        </p:nvSpPr>
        <p:spPr bwMode="auto">
          <a:xfrm rot="-3616919">
            <a:off x="2944813" y="4051300"/>
            <a:ext cx="4206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200" b="1"/>
              <a:t>...</a:t>
            </a:r>
          </a:p>
        </p:txBody>
      </p:sp>
      <p:sp>
        <p:nvSpPr>
          <p:cNvPr id="2" name="Retângulo de cantos arredondados 1"/>
          <p:cNvSpPr>
            <a:spLocks noChangeArrowheads="1"/>
          </p:cNvSpPr>
          <p:nvPr/>
        </p:nvSpPr>
        <p:spPr bwMode="auto">
          <a:xfrm rot="2522761">
            <a:off x="4470400" y="1720850"/>
            <a:ext cx="1006475" cy="1014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0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332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FA6292-2437-4D60-B4D6-5F7E073DFE11}" type="slidenum">
              <a:rPr lang="pt-BR" smtClean="0"/>
              <a:pPr eaLnBrk="1" hangingPunct="1"/>
              <a:t>12</a:t>
            </a:fld>
            <a:endParaRPr lang="pt-BR" smtClean="0"/>
          </a:p>
        </p:txBody>
      </p:sp>
      <p:sp>
        <p:nvSpPr>
          <p:cNvPr id="19" name="Retângulo de cantos arredondados 18"/>
          <p:cNvSpPr>
            <a:spLocks noChangeArrowheads="1"/>
          </p:cNvSpPr>
          <p:nvPr/>
        </p:nvSpPr>
        <p:spPr bwMode="auto">
          <a:xfrm rot="2522761">
            <a:off x="2682875" y="4473575"/>
            <a:ext cx="1006475" cy="1014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Retângulo de cantos arredondados 19"/>
          <p:cNvSpPr>
            <a:spLocks noChangeArrowheads="1"/>
          </p:cNvSpPr>
          <p:nvPr/>
        </p:nvSpPr>
        <p:spPr bwMode="auto">
          <a:xfrm rot="2522761">
            <a:off x="5260975" y="2676525"/>
            <a:ext cx="1006475" cy="1014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upo 103"/>
          <p:cNvGrpSpPr>
            <a:grpSpLocks/>
          </p:cNvGrpSpPr>
          <p:nvPr/>
        </p:nvGrpSpPr>
        <p:grpSpPr bwMode="auto">
          <a:xfrm>
            <a:off x="906463" y="2147888"/>
            <a:ext cx="3276600" cy="3333750"/>
            <a:chOff x="2163488" y="2585942"/>
            <a:chExt cx="3277679" cy="3333829"/>
          </a:xfrm>
        </p:grpSpPr>
        <p:cxnSp>
          <p:nvCxnSpPr>
            <p:cNvPr id="14346" name="Conector reto 9"/>
            <p:cNvCxnSpPr>
              <a:cxnSpLocks noChangeShapeType="1"/>
              <a:stCxn id="14348" idx="5"/>
              <a:endCxn id="14347" idx="0"/>
            </p:cNvCxnSpPr>
            <p:nvPr/>
          </p:nvCxnSpPr>
          <p:spPr bwMode="auto">
            <a:xfrm>
              <a:off x="4595037" y="3073773"/>
              <a:ext cx="494189" cy="4065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Elipse 16"/>
            <p:cNvSpPr>
              <a:spLocks noChangeArrowheads="1"/>
            </p:cNvSpPr>
            <p:nvPr/>
          </p:nvSpPr>
          <p:spPr bwMode="auto">
            <a:xfrm>
              <a:off x="4737285" y="3480325"/>
              <a:ext cx="703882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w1</a:t>
              </a:r>
              <a:endParaRPr lang="pt-BR" sz="1200"/>
            </a:p>
          </p:txBody>
        </p:sp>
        <p:sp>
          <p:nvSpPr>
            <p:cNvPr id="14348" name="Elipse 22"/>
            <p:cNvSpPr>
              <a:spLocks noChangeArrowheads="1"/>
            </p:cNvSpPr>
            <p:nvPr/>
          </p:nvSpPr>
          <p:spPr bwMode="auto">
            <a:xfrm>
              <a:off x="3994236" y="2585942"/>
              <a:ext cx="703882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v1</a:t>
              </a:r>
              <a:endParaRPr lang="pt-BR" sz="1200"/>
            </a:p>
          </p:txBody>
        </p:sp>
        <p:sp>
          <p:nvSpPr>
            <p:cNvPr id="14349" name="Elipse 33"/>
            <p:cNvSpPr>
              <a:spLocks noChangeArrowheads="1"/>
            </p:cNvSpPr>
            <p:nvPr/>
          </p:nvSpPr>
          <p:spPr bwMode="auto">
            <a:xfrm>
              <a:off x="3230977" y="3480325"/>
              <a:ext cx="703882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v2</a:t>
              </a:r>
              <a:endParaRPr lang="pt-BR" sz="1200"/>
            </a:p>
          </p:txBody>
        </p:sp>
        <p:sp>
          <p:nvSpPr>
            <p:cNvPr id="14350" name="Elipse 34"/>
            <p:cNvSpPr>
              <a:spLocks noChangeArrowheads="1"/>
            </p:cNvSpPr>
            <p:nvPr/>
          </p:nvSpPr>
          <p:spPr bwMode="auto">
            <a:xfrm>
              <a:off x="2720363" y="4302698"/>
              <a:ext cx="739536" cy="60314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v3</a:t>
              </a:r>
              <a:endParaRPr lang="pt-BR" sz="1200"/>
            </a:p>
          </p:txBody>
        </p:sp>
        <p:cxnSp>
          <p:nvCxnSpPr>
            <p:cNvPr id="14351" name="Conector reto 35"/>
            <p:cNvCxnSpPr>
              <a:cxnSpLocks noChangeShapeType="1"/>
              <a:stCxn id="14349" idx="3"/>
              <a:endCxn id="14350" idx="0"/>
            </p:cNvCxnSpPr>
            <p:nvPr/>
          </p:nvCxnSpPr>
          <p:spPr bwMode="auto">
            <a:xfrm flipH="1">
              <a:off x="3090132" y="3968156"/>
              <a:ext cx="243927" cy="33454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Conector reto 43"/>
            <p:cNvCxnSpPr>
              <a:cxnSpLocks noChangeShapeType="1"/>
              <a:stCxn id="14348" idx="3"/>
              <a:endCxn id="14349" idx="0"/>
            </p:cNvCxnSpPr>
            <p:nvPr/>
          </p:nvCxnSpPr>
          <p:spPr bwMode="auto">
            <a:xfrm flipH="1">
              <a:off x="3582918" y="3073773"/>
              <a:ext cx="514400" cy="4065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3" name="Elipse 67"/>
            <p:cNvSpPr>
              <a:spLocks noChangeArrowheads="1"/>
            </p:cNvSpPr>
            <p:nvPr/>
          </p:nvSpPr>
          <p:spPr bwMode="auto">
            <a:xfrm>
              <a:off x="2163488" y="5348241"/>
              <a:ext cx="772129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vk</a:t>
              </a:r>
              <a:endParaRPr lang="pt-BR" sz="1200"/>
            </a:p>
          </p:txBody>
        </p:sp>
        <p:cxnSp>
          <p:nvCxnSpPr>
            <p:cNvPr id="14354" name="Conector reto 69"/>
            <p:cNvCxnSpPr>
              <a:cxnSpLocks noChangeShapeType="1"/>
              <a:stCxn id="14350" idx="3"/>
              <a:endCxn id="14353" idx="0"/>
            </p:cNvCxnSpPr>
            <p:nvPr/>
          </p:nvCxnSpPr>
          <p:spPr bwMode="auto">
            <a:xfrm flipH="1">
              <a:off x="2549553" y="4817515"/>
              <a:ext cx="279113" cy="53072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69" name="Retângulo 102"/>
          <p:cNvSpPr>
            <a:spLocks noChangeArrowheads="1"/>
          </p:cNvSpPr>
          <p:nvPr/>
        </p:nvSpPr>
        <p:spPr bwMode="auto">
          <a:xfrm>
            <a:off x="4140200" y="1368425"/>
            <a:ext cx="4852988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sz="1500" b="1"/>
              <a:t>Grau de saída</a:t>
            </a:r>
            <a:r>
              <a:rPr lang="en-US" sz="1500"/>
              <a:t>: número de filhos de um nó.</a:t>
            </a:r>
          </a:p>
          <a:p>
            <a:pPr marL="285750" indent="-285750" algn="just">
              <a:buFont typeface="Arial" charset="0"/>
              <a:buChar char="•"/>
            </a:pPr>
            <a:endParaRPr lang="en-US" sz="1500" b="1"/>
          </a:p>
          <a:p>
            <a:pPr marL="285750" indent="-285750" algn="just">
              <a:buFont typeface="Arial" charset="0"/>
              <a:buChar char="•"/>
            </a:pPr>
            <a:r>
              <a:rPr lang="en-US" sz="1500" b="1"/>
              <a:t>Caminho</a:t>
            </a:r>
            <a:r>
              <a:rPr lang="en-US" sz="1500"/>
              <a:t>:  relação “filho de” ou “pai de” entre vértices. </a:t>
            </a:r>
          </a:p>
          <a:p>
            <a:pPr marL="285750" indent="-285750" algn="just">
              <a:buFont typeface="Arial" charset="0"/>
              <a:buChar char="•"/>
            </a:pPr>
            <a:endParaRPr lang="en-US" sz="1500" b="1"/>
          </a:p>
          <a:p>
            <a:pPr marL="285750" indent="-285750" algn="just">
              <a:buFont typeface="Arial" charset="0"/>
              <a:buChar char="•"/>
            </a:pPr>
            <a:r>
              <a:rPr lang="en-US" sz="1500" b="1"/>
              <a:t>Caminho de k vértices:</a:t>
            </a:r>
            <a:r>
              <a:rPr lang="en-US" sz="1500"/>
              <a:t> é obtido pela sequência de k-1 pares da relação.</a:t>
            </a:r>
          </a:p>
          <a:p>
            <a:pPr marL="285750" indent="-285750" algn="just">
              <a:buFont typeface="Arial" charset="0"/>
              <a:buChar char="•"/>
            </a:pPr>
            <a:endParaRPr lang="en-US" sz="1500" b="1"/>
          </a:p>
          <a:p>
            <a:pPr marL="285750" indent="-285750" algn="just">
              <a:buFont typeface="Arial" charset="0"/>
              <a:buChar char="•"/>
            </a:pPr>
            <a:r>
              <a:rPr lang="en-US" sz="1500" b="1"/>
              <a:t>Comprimento do caminho ou (profundidade)</a:t>
            </a:r>
            <a:r>
              <a:rPr lang="en-US" sz="1500"/>
              <a:t>: Número de ancestrais de v excluindo o próprio v. Ou seja, k-1.</a:t>
            </a:r>
          </a:p>
          <a:p>
            <a:pPr marL="285750" indent="-285750" algn="just">
              <a:buFont typeface="Arial" charset="0"/>
              <a:buChar char="•"/>
            </a:pPr>
            <a:endParaRPr lang="en-US" sz="1500" b="1"/>
          </a:p>
          <a:p>
            <a:pPr marL="285750" indent="-285750" algn="just">
              <a:buFont typeface="Arial" charset="0"/>
              <a:buChar char="•"/>
            </a:pPr>
            <a:r>
              <a:rPr lang="en-US" sz="1500" b="1"/>
              <a:t>Nível de um nó v:</a:t>
            </a:r>
            <a:r>
              <a:rPr lang="en-US" sz="1500"/>
              <a:t> é o número de nós do caminho da raiz até o nó </a:t>
            </a:r>
            <a:r>
              <a:rPr lang="en-US" sz="1500" b="1"/>
              <a:t>v</a:t>
            </a:r>
            <a:r>
              <a:rPr lang="en-US" sz="1500"/>
              <a:t>.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1500" b="1"/>
              <a:t>Nível da raiz é igual a 1</a:t>
            </a:r>
            <a:r>
              <a:rPr lang="en-US" sz="1500"/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en-US" sz="1500" b="1"/>
          </a:p>
          <a:p>
            <a:pPr marL="285750" indent="-285750" algn="just">
              <a:buFont typeface="Arial" charset="0"/>
              <a:buChar char="•"/>
            </a:pPr>
            <a:r>
              <a:rPr lang="en-US" sz="1500" b="1"/>
              <a:t>Altura do nó v:</a:t>
            </a:r>
            <a:r>
              <a:rPr lang="en-US" sz="1500"/>
              <a:t> é o número de </a:t>
            </a:r>
            <a:r>
              <a:rPr lang="en-US" sz="1500" b="1"/>
              <a:t>nós</a:t>
            </a:r>
            <a:r>
              <a:rPr lang="en-US" sz="1500"/>
              <a:t> do </a:t>
            </a:r>
            <a:r>
              <a:rPr lang="en-US" sz="1500" b="1"/>
              <a:t>maior</a:t>
            </a:r>
            <a:r>
              <a:rPr lang="en-US" sz="1500"/>
              <a:t> caminho de </a:t>
            </a:r>
            <a:r>
              <a:rPr lang="en-US" sz="1500" b="1"/>
              <a:t>v</a:t>
            </a:r>
            <a:r>
              <a:rPr lang="en-US" sz="1500"/>
              <a:t> até um de seus descendentes.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1500" b="1"/>
              <a:t>Folhas tem altura 1</a:t>
            </a:r>
            <a:r>
              <a:rPr lang="en-US" sz="1500"/>
              <a:t>.</a:t>
            </a:r>
            <a:endParaRPr lang="pt-BR" sz="1500"/>
          </a:p>
        </p:txBody>
      </p:sp>
      <p:sp>
        <p:nvSpPr>
          <p:cNvPr id="14340" name="CaixaDeTexto 11356"/>
          <p:cNvSpPr txBox="1">
            <a:spLocks noChangeArrowheads="1"/>
          </p:cNvSpPr>
          <p:nvPr/>
        </p:nvSpPr>
        <p:spPr bwMode="auto">
          <a:xfrm rot="-3616919">
            <a:off x="1011238" y="4252912"/>
            <a:ext cx="4206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200" b="1"/>
              <a:t>...</a:t>
            </a:r>
          </a:p>
        </p:txBody>
      </p:sp>
      <p:sp>
        <p:nvSpPr>
          <p:cNvPr id="2" name="Retângulo de cantos arredondados 1"/>
          <p:cNvSpPr>
            <a:spLocks noChangeArrowheads="1"/>
          </p:cNvSpPr>
          <p:nvPr/>
        </p:nvSpPr>
        <p:spPr bwMode="auto">
          <a:xfrm rot="2522761">
            <a:off x="2147888" y="1771650"/>
            <a:ext cx="1006475" cy="21764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2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434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608768-756A-4D54-BC40-21A368AA7F2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14344" name="Rectangle 2"/>
          <p:cNvSpPr txBox="1">
            <a:spLocks noChangeArrowheads="1"/>
          </p:cNvSpPr>
          <p:nvPr/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2"/>
                </a:solidFill>
              </a:rPr>
              <a:t>Árvores (propriedades)</a:t>
            </a:r>
            <a:endParaRPr lang="pt-BR" sz="3200">
              <a:solidFill>
                <a:schemeClr val="tx2"/>
              </a:solidFill>
            </a:endParaRPr>
          </a:p>
        </p:txBody>
      </p:sp>
      <p:pic>
        <p:nvPicPr>
          <p:cNvPr id="1434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mtClean="0"/>
              <a:t>No nó v1:</a:t>
            </a:r>
          </a:p>
        </p:txBody>
      </p:sp>
      <p:grpSp>
        <p:nvGrpSpPr>
          <p:cNvPr id="15363" name="Grupo 103"/>
          <p:cNvGrpSpPr>
            <a:grpSpLocks/>
          </p:cNvGrpSpPr>
          <p:nvPr/>
        </p:nvGrpSpPr>
        <p:grpSpPr bwMode="auto">
          <a:xfrm>
            <a:off x="906463" y="2147888"/>
            <a:ext cx="3276600" cy="3333750"/>
            <a:chOff x="2163488" y="2585942"/>
            <a:chExt cx="3277679" cy="3333829"/>
          </a:xfrm>
        </p:grpSpPr>
        <p:cxnSp>
          <p:nvCxnSpPr>
            <p:cNvPr id="15370" name="Conector reto 9"/>
            <p:cNvCxnSpPr>
              <a:cxnSpLocks noChangeShapeType="1"/>
              <a:stCxn id="15372" idx="5"/>
              <a:endCxn id="15371" idx="0"/>
            </p:cNvCxnSpPr>
            <p:nvPr/>
          </p:nvCxnSpPr>
          <p:spPr bwMode="auto">
            <a:xfrm>
              <a:off x="4595037" y="3073773"/>
              <a:ext cx="494189" cy="4065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1" name="Elipse 16"/>
            <p:cNvSpPr>
              <a:spLocks noChangeArrowheads="1"/>
            </p:cNvSpPr>
            <p:nvPr/>
          </p:nvSpPr>
          <p:spPr bwMode="auto">
            <a:xfrm>
              <a:off x="4737285" y="3480325"/>
              <a:ext cx="703882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w1</a:t>
              </a:r>
              <a:endParaRPr lang="pt-BR" sz="1200"/>
            </a:p>
          </p:txBody>
        </p:sp>
        <p:sp>
          <p:nvSpPr>
            <p:cNvPr id="15372" name="Elipse 22"/>
            <p:cNvSpPr>
              <a:spLocks noChangeArrowheads="1"/>
            </p:cNvSpPr>
            <p:nvPr/>
          </p:nvSpPr>
          <p:spPr bwMode="auto">
            <a:xfrm>
              <a:off x="3994236" y="2585942"/>
              <a:ext cx="703882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v1</a:t>
              </a:r>
              <a:endParaRPr lang="pt-BR" sz="1200"/>
            </a:p>
          </p:txBody>
        </p:sp>
        <p:sp>
          <p:nvSpPr>
            <p:cNvPr id="15373" name="Elipse 33"/>
            <p:cNvSpPr>
              <a:spLocks noChangeArrowheads="1"/>
            </p:cNvSpPr>
            <p:nvPr/>
          </p:nvSpPr>
          <p:spPr bwMode="auto">
            <a:xfrm>
              <a:off x="3230977" y="3480325"/>
              <a:ext cx="703882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v2</a:t>
              </a:r>
              <a:endParaRPr lang="pt-BR" sz="1200"/>
            </a:p>
          </p:txBody>
        </p:sp>
        <p:sp>
          <p:nvSpPr>
            <p:cNvPr id="15374" name="Elipse 34"/>
            <p:cNvSpPr>
              <a:spLocks noChangeArrowheads="1"/>
            </p:cNvSpPr>
            <p:nvPr/>
          </p:nvSpPr>
          <p:spPr bwMode="auto">
            <a:xfrm>
              <a:off x="2720363" y="4302698"/>
              <a:ext cx="739536" cy="60314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vk-1</a:t>
              </a:r>
              <a:endParaRPr lang="pt-BR" sz="1200"/>
            </a:p>
          </p:txBody>
        </p:sp>
        <p:cxnSp>
          <p:nvCxnSpPr>
            <p:cNvPr id="15375" name="Conector reto 35"/>
            <p:cNvCxnSpPr>
              <a:cxnSpLocks noChangeShapeType="1"/>
              <a:stCxn id="15373" idx="3"/>
              <a:endCxn id="15374" idx="0"/>
            </p:cNvCxnSpPr>
            <p:nvPr/>
          </p:nvCxnSpPr>
          <p:spPr bwMode="auto">
            <a:xfrm flipH="1">
              <a:off x="3090132" y="3968156"/>
              <a:ext cx="243927" cy="33454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Conector reto 43"/>
            <p:cNvCxnSpPr>
              <a:cxnSpLocks noChangeShapeType="1"/>
              <a:stCxn id="15372" idx="3"/>
              <a:endCxn id="15373" idx="0"/>
            </p:cNvCxnSpPr>
            <p:nvPr/>
          </p:nvCxnSpPr>
          <p:spPr bwMode="auto">
            <a:xfrm flipH="1">
              <a:off x="3582918" y="3073773"/>
              <a:ext cx="514400" cy="4065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Elipse 67"/>
            <p:cNvSpPr>
              <a:spLocks noChangeArrowheads="1"/>
            </p:cNvSpPr>
            <p:nvPr/>
          </p:nvSpPr>
          <p:spPr bwMode="auto">
            <a:xfrm>
              <a:off x="2163488" y="5348241"/>
              <a:ext cx="772129" cy="57153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vk</a:t>
              </a:r>
              <a:endParaRPr lang="pt-BR" sz="1200"/>
            </a:p>
          </p:txBody>
        </p:sp>
        <p:cxnSp>
          <p:nvCxnSpPr>
            <p:cNvPr id="15378" name="Conector reto 69"/>
            <p:cNvCxnSpPr>
              <a:cxnSpLocks noChangeShapeType="1"/>
              <a:stCxn id="15374" idx="3"/>
              <a:endCxn id="15377" idx="0"/>
            </p:cNvCxnSpPr>
            <p:nvPr/>
          </p:nvCxnSpPr>
          <p:spPr bwMode="auto">
            <a:xfrm flipH="1">
              <a:off x="2549553" y="4817515"/>
              <a:ext cx="279113" cy="53072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69" name="Retângulo 102"/>
          <p:cNvSpPr>
            <a:spLocks noChangeArrowheads="1"/>
          </p:cNvSpPr>
          <p:nvPr/>
        </p:nvSpPr>
        <p:spPr bwMode="auto">
          <a:xfrm>
            <a:off x="6311900" y="3429000"/>
            <a:ext cx="4092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/>
              <a:t>A) Grau de saída:</a:t>
            </a:r>
          </a:p>
          <a:p>
            <a:pPr algn="just"/>
            <a:r>
              <a:rPr lang="en-US"/>
              <a:t>B) Comp. Caminho:</a:t>
            </a:r>
          </a:p>
          <a:p>
            <a:pPr algn="just"/>
            <a:r>
              <a:rPr lang="en-US"/>
              <a:t>D) Nível:</a:t>
            </a:r>
          </a:p>
          <a:p>
            <a:pPr algn="just"/>
            <a:r>
              <a:rPr lang="en-US"/>
              <a:t>E) Altura: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7885113" y="3440113"/>
            <a:ext cx="12239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2</a:t>
            </a:r>
          </a:p>
          <a:p>
            <a:pPr eaLnBrk="1" hangingPunct="1"/>
            <a:r>
              <a:rPr lang="pt-BR" b="1"/>
              <a:t>0</a:t>
            </a:r>
          </a:p>
          <a:p>
            <a:pPr eaLnBrk="1" hangingPunct="1"/>
            <a:r>
              <a:rPr lang="pt-BR" b="1"/>
              <a:t>1</a:t>
            </a:r>
          </a:p>
          <a:p>
            <a:pPr eaLnBrk="1" hangingPunct="1"/>
            <a:r>
              <a:rPr lang="pt-BR" b="1"/>
              <a:t>4</a:t>
            </a:r>
          </a:p>
        </p:txBody>
      </p:sp>
      <p:sp>
        <p:nvSpPr>
          <p:cNvPr id="15366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536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B930C9-3DF8-4300-9DF7-34C7A9BC5C5E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15368" name="Rectangle 2"/>
          <p:cNvSpPr txBox="1">
            <a:spLocks noChangeArrowheads="1"/>
          </p:cNvSpPr>
          <p:nvPr/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2"/>
                </a:solidFill>
              </a:rPr>
              <a:t>Árvores (propriedades)</a:t>
            </a:r>
            <a:endParaRPr lang="pt-BR" sz="3200">
              <a:solidFill>
                <a:schemeClr val="tx2"/>
              </a:solidFill>
            </a:endParaRPr>
          </a:p>
        </p:txBody>
      </p:sp>
      <p:pic>
        <p:nvPicPr>
          <p:cNvPr id="1536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O que são árvores</a:t>
            </a:r>
            <a:endParaRPr lang="pt-BR" sz="3200" smtClean="0"/>
          </a:p>
        </p:txBody>
      </p:sp>
      <p:pic>
        <p:nvPicPr>
          <p:cNvPr id="1638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Nomenclatura</a:t>
            </a:r>
            <a:endParaRPr lang="en-US" sz="2000" dirty="0"/>
          </a:p>
          <a:p>
            <a:pPr algn="just">
              <a:defRPr/>
            </a:pPr>
            <a:endParaRPr lang="en-US" sz="1600" dirty="0"/>
          </a:p>
          <a:p>
            <a:pPr algn="just">
              <a:defRPr/>
            </a:pPr>
            <a:endParaRPr lang="en-US" sz="1600" dirty="0"/>
          </a:p>
          <a:p>
            <a:pPr algn="just">
              <a:defRPr/>
            </a:pPr>
            <a:r>
              <a:rPr lang="pt-BR" sz="1600" dirty="0"/>
              <a:t>● “A” é o pai de “B”, “C” e “D”.</a:t>
            </a:r>
          </a:p>
          <a:p>
            <a:pPr algn="just">
              <a:defRPr/>
            </a:pPr>
            <a:r>
              <a:rPr lang="pt-BR" sz="1600" dirty="0"/>
              <a:t>● “B”, “C” e “D” são filhos de “A”.</a:t>
            </a:r>
          </a:p>
          <a:p>
            <a:pPr algn="just">
              <a:defRPr/>
            </a:pPr>
            <a:r>
              <a:rPr lang="pt-BR" sz="1600" dirty="0"/>
              <a:t>● “B”, “C” e “D” são irmãos.</a:t>
            </a:r>
          </a:p>
          <a:p>
            <a:pPr algn="just">
              <a:defRPr/>
            </a:pPr>
            <a:r>
              <a:rPr lang="pt-BR" sz="1600" dirty="0"/>
              <a:t>● “A” é um ancestral de “G”.</a:t>
            </a:r>
          </a:p>
          <a:p>
            <a:pPr algn="just">
              <a:defRPr/>
            </a:pPr>
            <a:r>
              <a:rPr lang="pt-BR" sz="1600" dirty="0"/>
              <a:t>● “G” é um descendente de “A”.</a:t>
            </a:r>
          </a:p>
          <a:p>
            <a:pPr algn="just">
              <a:defRPr/>
            </a:pPr>
            <a:r>
              <a:rPr lang="pt-BR" sz="1600" dirty="0"/>
              <a:t>● “B”, “D”, “F” e “G” são nós folhas.</a:t>
            </a:r>
          </a:p>
          <a:p>
            <a:pPr algn="just">
              <a:defRPr/>
            </a:pPr>
            <a:r>
              <a:rPr lang="pt-BR" sz="1600" dirty="0"/>
              <a:t>● “A”, “C” e “E” são nós internos.</a:t>
            </a:r>
          </a:p>
          <a:p>
            <a:pPr algn="just">
              <a:defRPr/>
            </a:pPr>
            <a:r>
              <a:rPr lang="pt-BR" sz="1600" dirty="0"/>
              <a:t>● O grau de saída do nó “A” é 3.</a:t>
            </a:r>
          </a:p>
          <a:p>
            <a:pPr algn="just">
              <a:defRPr/>
            </a:pPr>
            <a:r>
              <a:rPr lang="pt-BR" sz="1600" dirty="0"/>
              <a:t>● O comprimento do caminho entre raiz e “A” é 0.</a:t>
            </a:r>
          </a:p>
          <a:p>
            <a:pPr algn="just">
              <a:defRPr/>
            </a:pPr>
            <a:r>
              <a:rPr lang="pt-BR" sz="1600" dirty="0"/>
              <a:t>● O comprimento do caminho entre raiz e “C” é 1.</a:t>
            </a:r>
          </a:p>
          <a:p>
            <a:pPr algn="just">
              <a:defRPr/>
            </a:pPr>
            <a:r>
              <a:rPr lang="pt-BR" sz="1600" dirty="0"/>
              <a:t>● O nível de “A” é 1 e o de “G” é 4.</a:t>
            </a:r>
          </a:p>
          <a:p>
            <a:pPr algn="just">
              <a:defRPr/>
            </a:pPr>
            <a:r>
              <a:rPr lang="pt-BR" sz="1600" dirty="0"/>
              <a:t>● A altura da árvore é 4.</a:t>
            </a:r>
          </a:p>
          <a:p>
            <a:pPr algn="just">
              <a:defRPr/>
            </a:pPr>
            <a:r>
              <a:rPr lang="pt-BR" sz="1600" dirty="0"/>
              <a:t>● </a:t>
            </a:r>
            <a:r>
              <a:rPr lang="en-US" sz="1600" dirty="0"/>
              <a:t>A </a:t>
            </a:r>
            <a:r>
              <a:rPr lang="en-US" sz="1600" dirty="0" err="1"/>
              <a:t>altura</a:t>
            </a:r>
            <a:r>
              <a:rPr lang="en-US" sz="1600" dirty="0"/>
              <a:t> de “E” é 2.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227263"/>
            <a:ext cx="2625725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639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1DD874-0F0E-45B1-A463-FDBA545804E4}" type="slidenum">
              <a:rPr lang="pt-BR" smtClean="0"/>
              <a:pPr eaLnBrk="1" hangingPunct="1"/>
              <a:t>15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O que são árvores</a:t>
            </a:r>
            <a:endParaRPr lang="pt-BR" sz="3200" smtClean="0"/>
          </a:p>
        </p:txBody>
      </p:sp>
      <p:pic>
        <p:nvPicPr>
          <p:cNvPr id="1741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Na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identifique</a:t>
            </a:r>
            <a:r>
              <a:rPr lang="en-US" sz="2000" dirty="0"/>
              <a:t> </a:t>
            </a:r>
            <a:r>
              <a:rPr lang="en-US" sz="2000" dirty="0" err="1"/>
              <a:t>quais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familiares</a:t>
            </a:r>
            <a:r>
              <a:rPr lang="en-US" sz="2000" dirty="0"/>
              <a:t> dos </a:t>
            </a:r>
            <a:r>
              <a:rPr lang="en-US" sz="2000" dirty="0" err="1"/>
              <a:t>nós</a:t>
            </a:r>
            <a:r>
              <a:rPr lang="en-US" sz="2000" dirty="0"/>
              <a:t>: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16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1600" dirty="0"/>
              <a:t>A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relação</a:t>
            </a:r>
            <a:r>
              <a:rPr lang="en-US" sz="1600" dirty="0"/>
              <a:t> a G.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1600" dirty="0"/>
              <a:t>A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relação</a:t>
            </a:r>
            <a:r>
              <a:rPr lang="en-US" sz="1600" dirty="0"/>
              <a:t> a F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1600" dirty="0"/>
              <a:t>B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relação</a:t>
            </a:r>
            <a:r>
              <a:rPr lang="en-US" sz="1600" dirty="0"/>
              <a:t> a F.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1600" dirty="0"/>
              <a:t>G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relação</a:t>
            </a:r>
            <a:r>
              <a:rPr lang="en-US" sz="1600" dirty="0"/>
              <a:t> a I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1600" dirty="0"/>
              <a:t>G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relação</a:t>
            </a:r>
            <a:r>
              <a:rPr lang="en-US" sz="1600" dirty="0"/>
              <a:t> a H.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Equivale</a:t>
            </a:r>
            <a:r>
              <a:rPr lang="en-US" sz="2000" dirty="0"/>
              <a:t> a: (a+(b*((c/d)-e))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8" y="2740025"/>
            <a:ext cx="3790950" cy="26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741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3E703A-07C6-470F-9A66-2733876386FE}" type="slidenum">
              <a:rPr lang="pt-BR" smtClean="0"/>
              <a:pPr eaLnBrk="1" hangingPunct="1"/>
              <a:t>16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O que são árvores</a:t>
            </a:r>
            <a:endParaRPr lang="pt-BR" sz="3200" smtClean="0"/>
          </a:p>
        </p:txBody>
      </p:sp>
      <p:pic>
        <p:nvPicPr>
          <p:cNvPr id="1843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000" dirty="0"/>
              <a:t>Uma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ordenada</a:t>
            </a:r>
            <a:r>
              <a:rPr lang="en-US" sz="2000" dirty="0"/>
              <a:t> é </a:t>
            </a:r>
            <a:r>
              <a:rPr lang="en-US" sz="2000" dirty="0" err="1"/>
              <a:t>aquela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qual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filhos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estão</a:t>
            </a:r>
            <a:r>
              <a:rPr lang="en-US" sz="2000" dirty="0"/>
              <a:t> </a:t>
            </a:r>
            <a:r>
              <a:rPr lang="en-US" sz="2000" dirty="0" err="1"/>
              <a:t>ordenados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000" dirty="0"/>
              <a:t>Assume-se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tal</a:t>
            </a:r>
            <a:r>
              <a:rPr lang="en-US" sz="2000" dirty="0"/>
              <a:t> </a:t>
            </a:r>
            <a:r>
              <a:rPr lang="en-US" sz="2000" dirty="0" err="1"/>
              <a:t>ordenação</a:t>
            </a:r>
            <a:r>
              <a:rPr lang="en-US" sz="2000" dirty="0"/>
              <a:t> se </a:t>
            </a:r>
            <a:r>
              <a:rPr lang="en-US" sz="2000" dirty="0" err="1"/>
              <a:t>desenvolva</a:t>
            </a:r>
            <a:r>
              <a:rPr lang="en-US" sz="2000" dirty="0"/>
              <a:t> da </a:t>
            </a:r>
            <a:r>
              <a:rPr lang="en-US" sz="2000" dirty="0" err="1"/>
              <a:t>esquerda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a </a:t>
            </a:r>
            <a:r>
              <a:rPr lang="en-US" sz="2000" dirty="0" err="1"/>
              <a:t>direita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1843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843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80941B-91B9-4785-A278-FA7570A9FF12}" type="slidenum">
              <a:rPr lang="pt-BR" smtClean="0"/>
              <a:pPr eaLnBrk="1" hangingPunct="1"/>
              <a:t>17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</a:t>
            </a:r>
            <a:endParaRPr lang="pt-BR" sz="3200" smtClean="0"/>
          </a:p>
        </p:txBody>
      </p:sp>
      <p:pic>
        <p:nvPicPr>
          <p:cNvPr id="1945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000" dirty="0"/>
              <a:t>Uma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Binária</a:t>
            </a:r>
            <a:r>
              <a:rPr lang="en-US" sz="2000" dirty="0"/>
              <a:t> é:</a:t>
            </a:r>
          </a:p>
          <a:p>
            <a:pPr marL="800100" lvl="1" indent="-342900" algn="l">
              <a:buFont typeface="Arial" pitchFamily="34" charset="0"/>
              <a:buChar char="•"/>
              <a:defRPr/>
            </a:pPr>
            <a:r>
              <a:rPr lang="pt-BR" sz="2000" dirty="0"/>
              <a:t>Uma árvore vazia ou</a:t>
            </a:r>
          </a:p>
          <a:p>
            <a:pPr marL="800100" lvl="1" indent="-342900" algn="l">
              <a:buFont typeface="Arial" pitchFamily="34" charset="0"/>
              <a:buChar char="•"/>
              <a:defRPr/>
            </a:pPr>
            <a:r>
              <a:rPr lang="pt-BR" sz="2000" dirty="0"/>
              <a:t>Um nó </a:t>
            </a:r>
            <a:r>
              <a:rPr lang="pt-BR" sz="2000" i="1" dirty="0"/>
              <a:t>raiz </a:t>
            </a:r>
            <a:r>
              <a:rPr lang="pt-BR" sz="2000" dirty="0"/>
              <a:t>e duas </a:t>
            </a:r>
            <a:r>
              <a:rPr lang="pt-BR" sz="2000" dirty="0" err="1"/>
              <a:t>subárvores</a:t>
            </a:r>
            <a:r>
              <a:rPr lang="pt-BR" sz="2000" dirty="0"/>
              <a:t> binárias denominadas:</a:t>
            </a:r>
          </a:p>
          <a:p>
            <a:pPr marL="1257300" lvl="2" indent="-342900" algn="l">
              <a:buFont typeface="Arial" pitchFamily="34" charset="0"/>
              <a:buChar char="•"/>
              <a:defRPr/>
            </a:pPr>
            <a:r>
              <a:rPr lang="pt-BR" sz="2000" dirty="0" err="1"/>
              <a:t>subárvore</a:t>
            </a:r>
            <a:r>
              <a:rPr lang="pt-BR" sz="2000" dirty="0"/>
              <a:t> </a:t>
            </a:r>
            <a:r>
              <a:rPr lang="pt-BR" sz="2000" i="1" dirty="0"/>
              <a:t>direita;</a:t>
            </a:r>
          </a:p>
          <a:p>
            <a:pPr marL="1257300" lvl="2" indent="-342900" algn="l">
              <a:buFont typeface="Arial" pitchFamily="34" charset="0"/>
              <a:buChar char="•"/>
              <a:defRPr/>
            </a:pPr>
            <a:r>
              <a:rPr lang="pt-BR" sz="2000" dirty="0" err="1"/>
              <a:t>subárvore</a:t>
            </a:r>
            <a:r>
              <a:rPr lang="pt-BR" sz="2000" dirty="0"/>
              <a:t> </a:t>
            </a:r>
            <a:r>
              <a:rPr lang="pt-BR" sz="2000" i="1" dirty="0"/>
              <a:t>esquerda.</a:t>
            </a:r>
          </a:p>
          <a:p>
            <a:pPr marL="800100" lvl="1" indent="-342900" algn="l">
              <a:buFont typeface="Arial" pitchFamily="34" charset="0"/>
              <a:buChar char="•"/>
              <a:defRPr/>
            </a:pPr>
            <a:endParaRPr lang="pt-BR" sz="2000" i="1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pt-BR" sz="2000" dirty="0"/>
              <a:t>Observe que uma árvore binária não é propriamente uma árvore já que os filhos de cada nó têm nomes (esquerdo e direito)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4581525"/>
            <a:ext cx="48291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9463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5646CE-F946-426B-ABAE-FD29AC720F17}" type="slidenum">
              <a:rPr lang="pt-BR" smtClean="0"/>
              <a:pPr eaLnBrk="1" hangingPunct="1"/>
              <a:t>18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</a:t>
            </a:r>
            <a:endParaRPr lang="pt-BR" sz="3200" smtClean="0"/>
          </a:p>
        </p:txBody>
      </p:sp>
      <p:pic>
        <p:nvPicPr>
          <p:cNvPr id="2048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pt-BR" sz="2000" b="1" dirty="0"/>
              <a:t>Número de </a:t>
            </a:r>
            <a:r>
              <a:rPr lang="pt-BR" sz="2000" b="1" dirty="0" err="1"/>
              <a:t>Subárvores</a:t>
            </a:r>
            <a:r>
              <a:rPr lang="pt-BR" sz="2000" b="1" dirty="0"/>
              <a:t> Vazias: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pt-BR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pt-BR" sz="2000" dirty="0"/>
              <a:t>Se uma árvore tem </a:t>
            </a:r>
            <a:r>
              <a:rPr lang="pt-BR" sz="2000" i="1" dirty="0"/>
              <a:t>n &gt; </a:t>
            </a:r>
            <a:r>
              <a:rPr lang="pt-BR" sz="2000" dirty="0"/>
              <a:t>0 nós, então ela possui </a:t>
            </a:r>
            <a:r>
              <a:rPr lang="pt-BR" sz="2000" i="1" dirty="0"/>
              <a:t>n</a:t>
            </a:r>
            <a:r>
              <a:rPr lang="pt-BR" sz="2000" dirty="0"/>
              <a:t>+1 </a:t>
            </a:r>
            <a:r>
              <a:rPr lang="pt-BR" sz="2000" dirty="0" err="1"/>
              <a:t>subárvores</a:t>
            </a:r>
            <a:r>
              <a:rPr lang="pt-BR" sz="2000" dirty="0"/>
              <a:t> vazias.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pt-BR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pt-BR" sz="2000" dirty="0"/>
              <a:t>Para verificar este “Lema”, observe que:</a:t>
            </a:r>
          </a:p>
          <a:p>
            <a:pPr marL="800100" lvl="1" indent="-342900" algn="l">
              <a:buFont typeface="Arial" pitchFamily="34" charset="0"/>
              <a:buChar char="•"/>
              <a:defRPr/>
            </a:pPr>
            <a:r>
              <a:rPr lang="pt-BR" dirty="0"/>
              <a:t>Uma árvore com um só nó tem 2 </a:t>
            </a:r>
            <a:r>
              <a:rPr lang="pt-BR" dirty="0" err="1"/>
              <a:t>subárvores</a:t>
            </a:r>
            <a:r>
              <a:rPr lang="pt-BR" dirty="0"/>
              <a:t> </a:t>
            </a:r>
            <a:r>
              <a:rPr lang="pt-BR" dirty="0" smtClean="0"/>
              <a:t>vazias.</a:t>
            </a:r>
            <a:endParaRPr lang="pt-BR" dirty="0"/>
          </a:p>
          <a:p>
            <a:pPr marL="800100" lvl="1" indent="-342900" algn="l">
              <a:buFont typeface="Arial" pitchFamily="34" charset="0"/>
              <a:buChar char="•"/>
              <a:defRPr/>
            </a:pPr>
            <a:endParaRPr lang="pt-BR" dirty="0"/>
          </a:p>
          <a:p>
            <a:pPr marL="800100" lvl="1" indent="-342900" algn="l">
              <a:buFont typeface="Arial" pitchFamily="34" charset="0"/>
              <a:buChar char="•"/>
              <a:defRPr/>
            </a:pPr>
            <a:r>
              <a:rPr lang="pt-BR" dirty="0"/>
              <a:t>Sempre que “penduramos” um novo nó numa árvore, o número de nós cresce de 1 e o de </a:t>
            </a:r>
            <a:r>
              <a:rPr lang="pt-BR" dirty="0" err="1"/>
              <a:t>subárvores</a:t>
            </a:r>
            <a:r>
              <a:rPr lang="pt-BR" dirty="0"/>
              <a:t> vazias também cresce de 1.</a:t>
            </a:r>
            <a:endParaRPr lang="en-US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20485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0486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E1B998-3375-4711-901F-0E0006994491}" type="slidenum">
              <a:rPr lang="pt-BR" smtClean="0"/>
              <a:pPr eaLnBrk="1" hangingPunct="1"/>
              <a:t>19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</a:t>
            </a:r>
            <a:endParaRPr lang="pt-BR" sz="3200" smtClean="0"/>
          </a:p>
        </p:txBody>
      </p:sp>
      <p:pic>
        <p:nvPicPr>
          <p:cNvPr id="307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Aulas anteriores…</a:t>
            </a:r>
            <a:endParaRPr lang="en-US" sz="2000"/>
          </a:p>
          <a:p>
            <a:pPr lvl="3" algn="just"/>
            <a:r>
              <a:rPr lang="pt-BR" sz="2000"/>
              <a:t>● Recursividade</a:t>
            </a:r>
          </a:p>
          <a:p>
            <a:pPr lvl="3" algn="just"/>
            <a:r>
              <a:rPr lang="pt-BR" sz="2000"/>
              <a:t>● Listas Lineares em alocação encadeada.</a:t>
            </a:r>
          </a:p>
          <a:p>
            <a:pPr lvl="3" algn="just"/>
            <a:r>
              <a:rPr lang="pt-BR" sz="2000"/>
              <a:t>● Listas simplesmente encadeadas.</a:t>
            </a:r>
          </a:p>
          <a:p>
            <a:pPr lvl="3" algn="just"/>
            <a:r>
              <a:rPr lang="pt-BR" sz="2000"/>
              <a:t>● Filas e Pilhas.</a:t>
            </a:r>
          </a:p>
          <a:p>
            <a:pPr lvl="3" algn="just"/>
            <a:r>
              <a:rPr lang="pt-BR" sz="2000"/>
              <a:t>● Variações de listas encadeadas.</a:t>
            </a:r>
          </a:p>
          <a:p>
            <a:pPr lvl="3" algn="just"/>
            <a:r>
              <a:rPr lang="pt-BR" sz="2000"/>
              <a:t>● Operações de inserção, remoção e busca nestas</a:t>
            </a:r>
          </a:p>
          <a:p>
            <a:pPr lvl="3" algn="just"/>
            <a:r>
              <a:rPr lang="pt-BR" sz="2000"/>
              <a:t>estruturas de dados.</a:t>
            </a:r>
          </a:p>
          <a:p>
            <a:pPr lvl="3" algn="just"/>
            <a:r>
              <a:rPr lang="pt-BR" sz="2000"/>
              <a:t>● Análise das complexidades dos algoritmos</a:t>
            </a:r>
          </a:p>
          <a:p>
            <a:pPr lvl="3" algn="just"/>
            <a:r>
              <a:rPr lang="pt-BR" sz="2000"/>
              <a:t>apresentados.</a:t>
            </a:r>
          </a:p>
          <a:p>
            <a:pPr lvl="3" algn="just"/>
            <a:endParaRPr lang="en-US" sz="2000"/>
          </a:p>
          <a:p>
            <a:pPr lvl="3" algn="just"/>
            <a:endParaRPr lang="en-US" sz="2000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Nesta disciplina: </a:t>
            </a:r>
            <a:r>
              <a:rPr lang="en-US" sz="2400" b="1"/>
              <a:t>árvores</a:t>
            </a:r>
          </a:p>
        </p:txBody>
      </p:sp>
      <p:sp>
        <p:nvSpPr>
          <p:cNvPr id="307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07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CAB732-7D64-425F-8249-615445ADA044}" type="slidenum">
              <a:rPr lang="pt-BR" smtClean="0"/>
              <a:pPr eaLnBrk="1" hangingPunct="1"/>
              <a:t>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</a:t>
            </a:r>
            <a:endParaRPr lang="pt-BR" sz="3200" smtClean="0"/>
          </a:p>
        </p:txBody>
      </p:sp>
      <p:pic>
        <p:nvPicPr>
          <p:cNvPr id="2150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000" b="1" dirty="0" err="1"/>
              <a:t>Exemplo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Quantos</a:t>
            </a:r>
            <a:r>
              <a:rPr lang="en-US" sz="2000" dirty="0"/>
              <a:t> </a:t>
            </a:r>
            <a:r>
              <a:rPr lang="en-US" sz="2000" dirty="0" err="1"/>
              <a:t>nós</a:t>
            </a:r>
            <a:r>
              <a:rPr lang="en-US" sz="2000" dirty="0"/>
              <a:t> e </a:t>
            </a:r>
            <a:r>
              <a:rPr lang="en-US" sz="2000" dirty="0" err="1"/>
              <a:t>subárvores</a:t>
            </a:r>
            <a:r>
              <a:rPr lang="en-US" sz="2000" dirty="0"/>
              <a:t> </a:t>
            </a:r>
            <a:r>
              <a:rPr lang="en-US" sz="2000" dirty="0" err="1"/>
              <a:t>vazias</a:t>
            </a:r>
            <a:r>
              <a:rPr lang="en-US" sz="2000" dirty="0"/>
              <a:t> tem as </a:t>
            </a:r>
            <a:r>
              <a:rPr lang="en-US" sz="2000" dirty="0" err="1"/>
              <a:t>seguintes</a:t>
            </a:r>
            <a:r>
              <a:rPr lang="en-US" sz="2000" dirty="0"/>
              <a:t> </a:t>
            </a:r>
            <a:r>
              <a:rPr lang="en-US" sz="2000" dirty="0" err="1"/>
              <a:t>árvores</a:t>
            </a:r>
            <a:r>
              <a:rPr lang="en-US" sz="2000" dirty="0"/>
              <a:t>?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852738"/>
            <a:ext cx="5727700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151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3FC7D5-0553-4A6D-8025-0D6FE2C2B02C}" type="slidenum">
              <a:rPr lang="pt-BR" smtClean="0"/>
              <a:pPr eaLnBrk="1" hangingPunct="1"/>
              <a:t>20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</a:t>
            </a:r>
            <a:endParaRPr lang="pt-BR" sz="3200" smtClean="0"/>
          </a:p>
        </p:txBody>
      </p:sp>
      <p:pic>
        <p:nvPicPr>
          <p:cNvPr id="2253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pt-BR" sz="2000" b="1" dirty="0"/>
              <a:t>Tipos Especiais de Árvores Binárias</a:t>
            </a:r>
          </a:p>
          <a:p>
            <a:pPr algn="just">
              <a:defRPr/>
            </a:pPr>
            <a:endParaRPr lang="pt-BR" dirty="0"/>
          </a:p>
          <a:p>
            <a:pPr marL="457200" indent="-457200" algn="just">
              <a:buFontTx/>
              <a:buAutoNum type="arabicParenR"/>
              <a:defRPr/>
            </a:pPr>
            <a:r>
              <a:rPr lang="pt-BR" dirty="0"/>
              <a:t>Uma árvore binária é </a:t>
            </a:r>
            <a:r>
              <a:rPr lang="pt-BR" b="1" dirty="0"/>
              <a:t>estritamente binária</a:t>
            </a:r>
            <a:r>
              <a:rPr lang="pt-BR" dirty="0"/>
              <a:t> se todos os seus nós têm 0 ou 2 filhos.</a:t>
            </a:r>
          </a:p>
          <a:p>
            <a:pPr marL="457200" indent="-457200" algn="just">
              <a:buFontTx/>
              <a:buAutoNum type="arabicParenR"/>
              <a:defRPr/>
            </a:pPr>
            <a:endParaRPr lang="pt-BR" dirty="0"/>
          </a:p>
          <a:p>
            <a:pPr marL="457200" indent="-457200" algn="just">
              <a:buFontTx/>
              <a:buAutoNum type="arabicParenR"/>
              <a:defRPr/>
            </a:pPr>
            <a:r>
              <a:rPr lang="pt-BR" dirty="0"/>
              <a:t>Uma árvore</a:t>
            </a:r>
            <a:r>
              <a:rPr lang="pt-BR" b="1" dirty="0"/>
              <a:t> binária completa</a:t>
            </a:r>
            <a:r>
              <a:rPr lang="pt-BR" dirty="0"/>
              <a:t> é aquela em que todas as </a:t>
            </a:r>
            <a:r>
              <a:rPr lang="pt-BR" dirty="0" err="1"/>
              <a:t>subárvores</a:t>
            </a:r>
            <a:r>
              <a:rPr lang="pt-BR" dirty="0"/>
              <a:t> vazias são filhas de nós do último ou penúltimo nível.</a:t>
            </a:r>
          </a:p>
          <a:p>
            <a:pPr marL="457200" indent="-457200" algn="just">
              <a:buFontTx/>
              <a:buAutoNum type="arabicParenR"/>
              <a:defRPr/>
            </a:pPr>
            <a:endParaRPr lang="pt-BR" dirty="0"/>
          </a:p>
          <a:p>
            <a:pPr marL="457200" indent="-457200" algn="just">
              <a:buFontTx/>
              <a:buAutoNum type="arabicParenR"/>
              <a:defRPr/>
            </a:pPr>
            <a:r>
              <a:rPr lang="pt-BR" dirty="0"/>
              <a:t>Uma árvore </a:t>
            </a:r>
            <a:r>
              <a:rPr lang="pt-BR" b="1" dirty="0"/>
              <a:t>binária cheia</a:t>
            </a:r>
            <a:r>
              <a:rPr lang="pt-BR" dirty="0"/>
              <a:t> é aquela em que todas as </a:t>
            </a:r>
            <a:r>
              <a:rPr lang="pt-BR" dirty="0" err="1"/>
              <a:t>subárvores</a:t>
            </a:r>
            <a:r>
              <a:rPr lang="pt-BR" dirty="0"/>
              <a:t> vazias são filhas de nós do último nível.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437063"/>
            <a:ext cx="6473825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253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59C83F-F887-4C94-A115-ADF36F651EEE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</a:t>
            </a:r>
            <a:endParaRPr lang="pt-BR" sz="3200" smtClean="0"/>
          </a:p>
        </p:txBody>
      </p:sp>
      <p:pic>
        <p:nvPicPr>
          <p:cNvPr id="2355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pt-BR" sz="2000" b="1" dirty="0"/>
              <a:t>Altura de Árvores Binárias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● Busca em árvores: a partir da raiz na direção de alguma de suas folhas.</a:t>
            </a:r>
          </a:p>
          <a:p>
            <a:pPr algn="just">
              <a:defRPr/>
            </a:pPr>
            <a:r>
              <a:rPr lang="pt-BR" dirty="0"/>
              <a:t>● Árvores com a menor altura possível ⇒ busca mais eficiente.</a:t>
            </a:r>
          </a:p>
          <a:p>
            <a:pPr algn="just">
              <a:defRPr/>
            </a:pPr>
            <a:r>
              <a:rPr lang="pt-BR" dirty="0"/>
              <a:t>● Se uma árvore </a:t>
            </a:r>
            <a:r>
              <a:rPr lang="pt-BR" i="1" dirty="0"/>
              <a:t>T </a:t>
            </a:r>
            <a:r>
              <a:rPr lang="pt-BR" dirty="0"/>
              <a:t>com </a:t>
            </a:r>
            <a:r>
              <a:rPr lang="pt-BR" i="1" dirty="0"/>
              <a:t>n &gt; </a:t>
            </a:r>
            <a:r>
              <a:rPr lang="pt-BR" dirty="0"/>
              <a:t>0 nós é completa, então ela tem altura mínima. Uma árvore pode se tornar completa movendo-se folhas para níveis mais altos.</a:t>
            </a:r>
          </a:p>
          <a:p>
            <a:pPr>
              <a:defRPr/>
            </a:pPr>
            <a:r>
              <a:rPr lang="pt-BR" dirty="0"/>
              <a:t>Veja o exemplo abaixo:</a:t>
            </a:r>
            <a:endParaRPr lang="pt-BR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149725"/>
            <a:ext cx="71151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3559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AD12A6-0FD9-4D26-B5DE-5BC0F937B041}" type="slidenum">
              <a:rPr lang="pt-BR" smtClean="0"/>
              <a:pPr eaLnBrk="1" hangingPunct="1"/>
              <a:t>22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</a:t>
            </a:r>
            <a:endParaRPr lang="pt-BR" sz="3200" smtClean="0"/>
          </a:p>
        </p:txBody>
      </p:sp>
      <p:pic>
        <p:nvPicPr>
          <p:cNvPr id="2457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blipFill rotWithShape="1">
            <a:blip r:embed="rId4"/>
            <a:stretch>
              <a:fillRect t="-403"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4581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4582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BD7DE7-72F2-4125-B80D-CD5FA268CD64}" type="slidenum">
              <a:rPr lang="pt-BR" smtClean="0"/>
              <a:pPr eaLnBrk="1" hangingPunct="1"/>
              <a:t>23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</a:t>
            </a:r>
            <a:endParaRPr lang="pt-BR" sz="3200" smtClean="0"/>
          </a:p>
        </p:txBody>
      </p:sp>
      <p:pic>
        <p:nvPicPr>
          <p:cNvPr id="2560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pt-BR" sz="2000" b="1" dirty="0" err="1"/>
              <a:t>Subárvore</a:t>
            </a:r>
            <a:r>
              <a:rPr lang="pt-BR" sz="2000" b="1" dirty="0"/>
              <a:t> e </a:t>
            </a:r>
            <a:r>
              <a:rPr lang="pt-BR" sz="2000" b="1" dirty="0" err="1"/>
              <a:t>subárvore</a:t>
            </a:r>
            <a:r>
              <a:rPr lang="pt-BR" sz="2000" b="1" dirty="0"/>
              <a:t> parcial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635250"/>
            <a:ext cx="6623050" cy="25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Retângulo 2"/>
          <p:cNvSpPr>
            <a:spLocks noChangeArrowheads="1"/>
          </p:cNvSpPr>
          <p:nvPr/>
        </p:nvSpPr>
        <p:spPr bwMode="auto">
          <a:xfrm>
            <a:off x="4427538" y="2635250"/>
            <a:ext cx="3744912" cy="144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7" name="Retângulo 7"/>
          <p:cNvSpPr>
            <a:spLocks noChangeArrowheads="1"/>
          </p:cNvSpPr>
          <p:nvPr/>
        </p:nvSpPr>
        <p:spPr bwMode="auto">
          <a:xfrm>
            <a:off x="5219700" y="4292600"/>
            <a:ext cx="3217863" cy="1062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8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5609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B948FC-DEF4-4E49-9BDA-19DC71C67C8A}" type="slidenum">
              <a:rPr lang="pt-BR" smtClean="0"/>
              <a:pPr eaLnBrk="1" hangingPunct="1"/>
              <a:t>24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</a:t>
            </a:r>
            <a:endParaRPr lang="pt-BR" sz="3200" smtClean="0"/>
          </a:p>
        </p:txBody>
      </p:sp>
      <p:pic>
        <p:nvPicPr>
          <p:cNvPr id="2662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pt-BR" sz="2000" b="1" dirty="0" err="1"/>
              <a:t>Subárvore</a:t>
            </a:r>
            <a:r>
              <a:rPr lang="pt-BR" sz="2000" b="1" dirty="0"/>
              <a:t> e </a:t>
            </a:r>
            <a:r>
              <a:rPr lang="pt-BR" sz="2000" b="1" dirty="0" err="1"/>
              <a:t>subárvore</a:t>
            </a:r>
            <a:r>
              <a:rPr lang="pt-BR" sz="2000" b="1" dirty="0"/>
              <a:t> parcial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635250"/>
            <a:ext cx="6623050" cy="25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Retângulo 2"/>
          <p:cNvSpPr>
            <a:spLocks noChangeArrowheads="1"/>
          </p:cNvSpPr>
          <p:nvPr/>
        </p:nvSpPr>
        <p:spPr bwMode="auto">
          <a:xfrm>
            <a:off x="6588125" y="2635250"/>
            <a:ext cx="1584325" cy="144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1" name="Retângulo 7"/>
          <p:cNvSpPr>
            <a:spLocks noChangeArrowheads="1"/>
          </p:cNvSpPr>
          <p:nvPr/>
        </p:nvSpPr>
        <p:spPr bwMode="auto">
          <a:xfrm>
            <a:off x="6084888" y="4292600"/>
            <a:ext cx="2352675" cy="1062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2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663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1F2EA8-0409-4FF9-B5E9-2342B2F68927}" type="slidenum">
              <a:rPr lang="pt-BR" smtClean="0"/>
              <a:pPr eaLnBrk="1" hangingPunct="1"/>
              <a:t>25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</a:t>
            </a:r>
            <a:endParaRPr lang="pt-BR" sz="3200" smtClean="0"/>
          </a:p>
        </p:txBody>
      </p:sp>
      <p:pic>
        <p:nvPicPr>
          <p:cNvPr id="2765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pt-BR" sz="2000" b="1" dirty="0" err="1"/>
              <a:t>Subárvore</a:t>
            </a:r>
            <a:r>
              <a:rPr lang="pt-BR" sz="2000" b="1" dirty="0"/>
              <a:t> e </a:t>
            </a:r>
            <a:r>
              <a:rPr lang="pt-BR" sz="2000" b="1" dirty="0" err="1"/>
              <a:t>subárvore</a:t>
            </a:r>
            <a:r>
              <a:rPr lang="pt-BR" sz="2000" b="1" dirty="0"/>
              <a:t> parcial</a:t>
            </a:r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635250"/>
            <a:ext cx="6623050" cy="25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765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FE51FC-191C-4870-9AA4-27CAC26EB8F0}" type="slidenum">
              <a:rPr lang="pt-BR" smtClean="0"/>
              <a:pPr eaLnBrk="1" hangingPunct="1"/>
              <a:t>26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</a:t>
            </a:r>
            <a:r>
              <a:rPr lang="en-US" sz="3200" i="1" smtClean="0"/>
              <a:t>m</a:t>
            </a:r>
            <a:r>
              <a:rPr lang="en-US" sz="3200" smtClean="0"/>
              <a:t>-árias</a:t>
            </a:r>
            <a:endParaRPr lang="pt-BR" sz="3200" smtClean="0"/>
          </a:p>
        </p:txBody>
      </p:sp>
      <p:pic>
        <p:nvPicPr>
          <p:cNvPr id="2867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000" b="1" dirty="0"/>
              <a:t>É uma generalização da árvore binária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Uma </a:t>
            </a:r>
            <a:r>
              <a:rPr lang="en-US" dirty="0" err="1"/>
              <a:t>árvore</a:t>
            </a:r>
            <a:r>
              <a:rPr lang="en-US" dirty="0"/>
              <a:t> m-</a:t>
            </a:r>
            <a:r>
              <a:rPr lang="en-US" dirty="0" err="1"/>
              <a:t>ária</a:t>
            </a:r>
            <a:r>
              <a:rPr lang="en-US" dirty="0"/>
              <a:t> T, m &gt;= 2, é um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finito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, </a:t>
            </a:r>
            <a:r>
              <a:rPr lang="en-US" dirty="0" err="1"/>
              <a:t>denominados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vértices</a:t>
            </a:r>
            <a:r>
              <a:rPr lang="en-US" dirty="0"/>
              <a:t>,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: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endParaRPr lang="pt-BR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/>
              <a:t>T = 0 e a </a:t>
            </a:r>
            <a:r>
              <a:rPr lang="en-US" sz="2000" dirty="0" err="1"/>
              <a:t>árvore</a:t>
            </a:r>
            <a:r>
              <a:rPr lang="en-US" sz="2000" dirty="0"/>
              <a:t> é </a:t>
            </a:r>
            <a:r>
              <a:rPr lang="en-US" sz="2000" dirty="0" err="1"/>
              <a:t>dita</a:t>
            </a:r>
            <a:r>
              <a:rPr lang="en-US" sz="2000" dirty="0"/>
              <a:t> </a:t>
            </a:r>
            <a:r>
              <a:rPr lang="en-US" sz="2000" dirty="0" err="1"/>
              <a:t>vazia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Contém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especial </a:t>
            </a:r>
            <a:r>
              <a:rPr lang="en-US" sz="2000" b="1" i="1" dirty="0"/>
              <a:t>r</a:t>
            </a:r>
            <a:r>
              <a:rPr lang="en-US" sz="2000" dirty="0"/>
              <a:t>, </a:t>
            </a:r>
            <a:r>
              <a:rPr lang="en-US" sz="2000" dirty="0" err="1"/>
              <a:t>chamado</a:t>
            </a:r>
            <a:r>
              <a:rPr lang="en-US" sz="2000" dirty="0"/>
              <a:t> </a:t>
            </a:r>
            <a:r>
              <a:rPr lang="en-US" sz="2000" dirty="0" err="1"/>
              <a:t>raiz</a:t>
            </a:r>
            <a:r>
              <a:rPr lang="en-US" sz="2000" dirty="0"/>
              <a:t> de T, 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restantes</a:t>
            </a:r>
            <a:r>
              <a:rPr lang="en-US" sz="2000" dirty="0"/>
              <a:t> </a:t>
            </a:r>
            <a:r>
              <a:rPr lang="en-US" sz="2000" dirty="0" err="1"/>
              <a:t>podem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divididos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i="1" dirty="0"/>
              <a:t>m</a:t>
            </a:r>
            <a:r>
              <a:rPr lang="en-US" sz="2000" dirty="0"/>
              <a:t> </a:t>
            </a:r>
            <a:r>
              <a:rPr lang="en-US" sz="2000" dirty="0" err="1"/>
              <a:t>subconjuntos</a:t>
            </a:r>
            <a:r>
              <a:rPr lang="en-US" sz="2000" dirty="0"/>
              <a:t> </a:t>
            </a:r>
            <a:r>
              <a:rPr lang="en-US" sz="2000" dirty="0" err="1"/>
              <a:t>disjuntos</a:t>
            </a:r>
            <a:r>
              <a:rPr lang="en-US" sz="2000" dirty="0"/>
              <a:t>, as </a:t>
            </a:r>
            <a:r>
              <a:rPr lang="en-US" sz="2000" b="1" dirty="0" err="1"/>
              <a:t>i-ésimas</a:t>
            </a:r>
            <a:r>
              <a:rPr lang="en-US" sz="2000" b="1" dirty="0"/>
              <a:t> </a:t>
            </a:r>
            <a:r>
              <a:rPr lang="en-US" sz="2000" dirty="0" err="1"/>
              <a:t>subárvores</a:t>
            </a:r>
            <a:r>
              <a:rPr lang="en-US" sz="2000" dirty="0"/>
              <a:t> de </a:t>
            </a:r>
            <a:r>
              <a:rPr lang="en-US" sz="2000" b="1" i="1" dirty="0"/>
              <a:t>r</a:t>
            </a:r>
            <a:r>
              <a:rPr lang="en-US" sz="2000" dirty="0"/>
              <a:t>, 1 &lt;= </a:t>
            </a:r>
            <a:r>
              <a:rPr lang="en-US" sz="2000" b="1" i="1" dirty="0" err="1"/>
              <a:t>i</a:t>
            </a:r>
            <a:r>
              <a:rPr lang="en-US" sz="2000" dirty="0"/>
              <a:t> &lt;= </a:t>
            </a:r>
            <a:r>
              <a:rPr lang="en-US" sz="2000" b="1" i="1" dirty="0"/>
              <a:t>m</a:t>
            </a:r>
            <a:r>
              <a:rPr lang="en-US" sz="2000" dirty="0"/>
              <a:t>, as </a:t>
            </a:r>
            <a:r>
              <a:rPr lang="en-US" sz="2000" dirty="0" err="1"/>
              <a:t>quais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árvores</a:t>
            </a:r>
            <a:r>
              <a:rPr lang="en-US" sz="2000" dirty="0"/>
              <a:t> </a:t>
            </a:r>
            <a:r>
              <a:rPr lang="en-US" sz="2000" b="1" i="1" dirty="0"/>
              <a:t>m-</a:t>
            </a:r>
            <a:r>
              <a:rPr lang="en-US" sz="2000" b="1" i="1" dirty="0" err="1"/>
              <a:t>árias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2867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867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18164B-16C3-4D68-9B17-D6F764553DB2}" type="slidenum">
              <a:rPr lang="pt-BR" smtClean="0"/>
              <a:pPr eaLnBrk="1" hangingPunct="1"/>
              <a:t>27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</a:t>
            </a:r>
            <a:r>
              <a:rPr lang="en-US" sz="3200" i="1" smtClean="0"/>
              <a:t>m</a:t>
            </a:r>
            <a:r>
              <a:rPr lang="en-US" sz="3200" smtClean="0"/>
              <a:t>-árias</a:t>
            </a:r>
            <a:endParaRPr lang="pt-BR" sz="3200" smtClean="0"/>
          </a:p>
        </p:txBody>
      </p:sp>
      <p:pic>
        <p:nvPicPr>
          <p:cNvPr id="2969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pt-BR" sz="2000" b="1" dirty="0"/>
              <a:t>É uma generalização da árvore binária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dirty="0" err="1"/>
              <a:t>Analogamente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-se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i="1" dirty="0" err="1"/>
              <a:t>árvore</a:t>
            </a:r>
            <a:r>
              <a:rPr lang="en-US" i="1" dirty="0"/>
              <a:t> </a:t>
            </a:r>
            <a:r>
              <a:rPr lang="en-US" i="1" dirty="0" err="1"/>
              <a:t>estritamente</a:t>
            </a:r>
            <a:r>
              <a:rPr lang="en-US" i="1" dirty="0"/>
              <a:t> m-</a:t>
            </a:r>
            <a:r>
              <a:rPr lang="en-US" i="1" dirty="0" err="1"/>
              <a:t>ária</a:t>
            </a:r>
            <a:r>
              <a:rPr lang="en-US" i="1" dirty="0"/>
              <a:t>, </a:t>
            </a:r>
            <a:r>
              <a:rPr lang="en-US" i="1" dirty="0" err="1"/>
              <a:t>árvore</a:t>
            </a:r>
            <a:r>
              <a:rPr lang="en-US" i="1" dirty="0"/>
              <a:t> m-</a:t>
            </a:r>
            <a:r>
              <a:rPr lang="en-US" i="1" dirty="0" err="1"/>
              <a:t>ária</a:t>
            </a:r>
            <a:r>
              <a:rPr lang="en-US" i="1" dirty="0"/>
              <a:t> </a:t>
            </a:r>
            <a:r>
              <a:rPr lang="en-US" i="1" dirty="0" err="1"/>
              <a:t>completa</a:t>
            </a:r>
            <a:r>
              <a:rPr lang="en-US" i="1" dirty="0"/>
              <a:t> e </a:t>
            </a:r>
            <a:r>
              <a:rPr lang="en-US" i="1" dirty="0" err="1"/>
              <a:t>cheia</a:t>
            </a:r>
            <a:r>
              <a:rPr lang="en-US" dirty="0"/>
              <a:t>, </a:t>
            </a:r>
            <a:r>
              <a:rPr lang="en-US" dirty="0" err="1"/>
              <a:t>conforme</a:t>
            </a:r>
            <a:r>
              <a:rPr lang="en-US" dirty="0"/>
              <a:t> (b).</a:t>
            </a:r>
            <a:endParaRPr lang="pt-BR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052763"/>
            <a:ext cx="453548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2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29703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AEAC27-E2F3-444C-A99A-38ACA3E875EB}" type="slidenum">
              <a:rPr lang="pt-BR" smtClean="0"/>
              <a:pPr eaLnBrk="1" hangingPunct="1"/>
              <a:t>28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smtClean="0"/>
              <a:t>Implementando AB com Vetores</a:t>
            </a:r>
          </a:p>
        </p:txBody>
      </p:sp>
      <p:pic>
        <p:nvPicPr>
          <p:cNvPr id="3072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Assim como listas, árvores binárias podem ser implementadas utilizando-se vetores.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A </a:t>
            </a:r>
            <a:r>
              <a:rPr lang="pt-BR" sz="2000" dirty="0" smtClean="0"/>
              <a:t>ideia </a:t>
            </a:r>
            <a:r>
              <a:rPr lang="pt-BR" sz="2000" dirty="0"/>
              <a:t>é armazenar a árvore por níveis. Veja o exemplo abaixo: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30726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0727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DD974B-DE3F-4253-98A4-C170E2888ADF}" type="slidenum">
              <a:rPr lang="pt-BR" smtClean="0"/>
              <a:pPr eaLnBrk="1" hangingPunct="1"/>
              <a:t>29</a:t>
            </a:fld>
            <a:endParaRPr lang="pt-BR" smtClean="0"/>
          </a:p>
        </p:txBody>
      </p:sp>
      <p:grpSp>
        <p:nvGrpSpPr>
          <p:cNvPr id="59" name="Grupo 58"/>
          <p:cNvGrpSpPr/>
          <p:nvPr/>
        </p:nvGrpSpPr>
        <p:grpSpPr>
          <a:xfrm>
            <a:off x="663078" y="3669189"/>
            <a:ext cx="3454361" cy="1973758"/>
            <a:chOff x="-543301" y="3089768"/>
            <a:chExt cx="3454361" cy="1973758"/>
          </a:xfrm>
        </p:grpSpPr>
        <p:grpSp>
          <p:nvGrpSpPr>
            <p:cNvPr id="4" name="Grupo 3"/>
            <p:cNvGrpSpPr/>
            <p:nvPr/>
          </p:nvGrpSpPr>
          <p:grpSpPr>
            <a:xfrm>
              <a:off x="962501" y="3089768"/>
              <a:ext cx="441147" cy="405011"/>
              <a:chOff x="1196566" y="3404474"/>
              <a:chExt cx="441147" cy="405011"/>
            </a:xfrm>
          </p:grpSpPr>
          <p:sp>
            <p:nvSpPr>
              <p:cNvPr id="2" name="Elipse 1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" name="CaixaDeTexto 2"/>
              <p:cNvSpPr txBox="1"/>
              <p:nvPr/>
            </p:nvSpPr>
            <p:spPr>
              <a:xfrm>
                <a:off x="1196566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50</a:t>
                </a:r>
                <a:endParaRPr lang="pt-BR" dirty="0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130458" y="3593900"/>
              <a:ext cx="441147" cy="405011"/>
              <a:chOff x="1196568" y="3404474"/>
              <a:chExt cx="441147" cy="405011"/>
            </a:xfrm>
          </p:grpSpPr>
          <p:sp>
            <p:nvSpPr>
              <p:cNvPr id="12" name="Elipse 11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1196568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/>
                  <a:t>3</a:t>
                </a:r>
                <a:r>
                  <a:rPr lang="pt-BR" dirty="0" smtClean="0"/>
                  <a:t>0</a:t>
                </a:r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1780585" y="3596041"/>
              <a:ext cx="441147" cy="405011"/>
              <a:chOff x="1196566" y="3404474"/>
              <a:chExt cx="441147" cy="405011"/>
            </a:xfrm>
          </p:grpSpPr>
          <p:sp>
            <p:nvSpPr>
              <p:cNvPr id="15" name="Elipse 14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1196566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/>
                  <a:t>6</a:t>
                </a:r>
                <a:r>
                  <a:rPr lang="pt-BR" dirty="0" smtClean="0"/>
                  <a:t>0</a:t>
                </a:r>
                <a:endParaRPr lang="pt-BR" dirty="0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-315445" y="4104109"/>
              <a:ext cx="441147" cy="405011"/>
              <a:chOff x="1196568" y="3404474"/>
              <a:chExt cx="441147" cy="405011"/>
            </a:xfrm>
          </p:grpSpPr>
          <p:sp>
            <p:nvSpPr>
              <p:cNvPr id="18" name="Elipse 17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1196568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20</a:t>
                </a:r>
                <a:endParaRPr lang="pt-BR" dirty="0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48651" y="4104109"/>
              <a:ext cx="441147" cy="405011"/>
              <a:chOff x="1196566" y="3404474"/>
              <a:chExt cx="441147" cy="405011"/>
            </a:xfrm>
          </p:grpSpPr>
          <p:sp>
            <p:nvSpPr>
              <p:cNvPr id="21" name="Elipse 20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1196566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35</a:t>
                </a:r>
                <a:endParaRPr lang="pt-BR" dirty="0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1394549" y="4104782"/>
              <a:ext cx="441147" cy="405011"/>
              <a:chOff x="1196568" y="3404474"/>
              <a:chExt cx="441147" cy="405011"/>
            </a:xfrm>
          </p:grpSpPr>
          <p:sp>
            <p:nvSpPr>
              <p:cNvPr id="24" name="Elipse 23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1196568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55</a:t>
                </a:r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2258645" y="4104782"/>
              <a:ext cx="441147" cy="405011"/>
              <a:chOff x="1196566" y="3404474"/>
              <a:chExt cx="441147" cy="405011"/>
            </a:xfrm>
          </p:grpSpPr>
          <p:sp>
            <p:nvSpPr>
              <p:cNvPr id="27" name="Elipse 26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1196566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70</a:t>
                </a:r>
                <a:endParaRPr lang="pt-BR" dirty="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-543301" y="4647084"/>
              <a:ext cx="441147" cy="405011"/>
              <a:chOff x="1196568" y="3404474"/>
              <a:chExt cx="441147" cy="405011"/>
            </a:xfrm>
          </p:grpSpPr>
          <p:sp>
            <p:nvSpPr>
              <p:cNvPr id="30" name="Elipse 29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1196568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/>
                  <a:t>1</a:t>
                </a:r>
                <a:r>
                  <a:rPr lang="pt-BR" dirty="0" smtClean="0"/>
                  <a:t>0</a:t>
                </a:r>
                <a:endParaRPr lang="pt-BR" dirty="0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-111253" y="4647084"/>
              <a:ext cx="441147" cy="405011"/>
              <a:chOff x="1196566" y="3404474"/>
              <a:chExt cx="441147" cy="405011"/>
            </a:xfrm>
          </p:grpSpPr>
          <p:sp>
            <p:nvSpPr>
              <p:cNvPr id="33" name="Elipse 32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1196566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21</a:t>
                </a:r>
                <a:endParaRPr lang="pt-BR" dirty="0"/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306940" y="4652463"/>
              <a:ext cx="441147" cy="405011"/>
              <a:chOff x="1196568" y="3404474"/>
              <a:chExt cx="441147" cy="405011"/>
            </a:xfrm>
          </p:grpSpPr>
          <p:sp>
            <p:nvSpPr>
              <p:cNvPr id="36" name="Elipse 35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1196568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32</a:t>
                </a:r>
                <a:endParaRPr lang="pt-BR" dirty="0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738988" y="4652463"/>
              <a:ext cx="441147" cy="405011"/>
              <a:chOff x="1196566" y="3404474"/>
              <a:chExt cx="441147" cy="405011"/>
            </a:xfrm>
          </p:grpSpPr>
          <p:sp>
            <p:nvSpPr>
              <p:cNvPr id="39" name="Elipse 38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1196566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36</a:t>
                </a:r>
                <a:endParaRPr lang="pt-BR" dirty="0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187624" y="4653136"/>
              <a:ext cx="441147" cy="405011"/>
              <a:chOff x="1196568" y="3404474"/>
              <a:chExt cx="441147" cy="405011"/>
            </a:xfrm>
          </p:grpSpPr>
          <p:sp>
            <p:nvSpPr>
              <p:cNvPr id="42" name="Elipse 41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1196568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51</a:t>
                </a:r>
                <a:endParaRPr lang="pt-BR" dirty="0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1619672" y="4653136"/>
              <a:ext cx="441147" cy="405011"/>
              <a:chOff x="1196566" y="3404474"/>
              <a:chExt cx="441147" cy="405011"/>
            </a:xfrm>
          </p:grpSpPr>
          <p:sp>
            <p:nvSpPr>
              <p:cNvPr id="45" name="Elipse 44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1196566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56</a:t>
                </a:r>
                <a:endParaRPr lang="pt-BR" dirty="0"/>
              </a:p>
            </p:txBody>
          </p:sp>
        </p:grpSp>
        <p:grpSp>
          <p:nvGrpSpPr>
            <p:cNvPr id="47" name="Grupo 46"/>
            <p:cNvGrpSpPr/>
            <p:nvPr/>
          </p:nvGrpSpPr>
          <p:grpSpPr>
            <a:xfrm>
              <a:off x="2037865" y="4658515"/>
              <a:ext cx="441147" cy="405011"/>
              <a:chOff x="1196568" y="3404474"/>
              <a:chExt cx="441147" cy="405011"/>
            </a:xfrm>
          </p:grpSpPr>
          <p:sp>
            <p:nvSpPr>
              <p:cNvPr id="48" name="Elipse 47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1196568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65</a:t>
                </a:r>
                <a:endParaRPr lang="pt-BR" dirty="0"/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2469913" y="4658515"/>
              <a:ext cx="441147" cy="405011"/>
              <a:chOff x="1196566" y="3404474"/>
              <a:chExt cx="441147" cy="405011"/>
            </a:xfrm>
          </p:grpSpPr>
          <p:sp>
            <p:nvSpPr>
              <p:cNvPr id="51" name="Elipse 50"/>
              <p:cNvSpPr/>
              <p:nvPr/>
            </p:nvSpPr>
            <p:spPr bwMode="auto">
              <a:xfrm>
                <a:off x="1214635" y="3404474"/>
                <a:ext cx="405011" cy="40501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1196566" y="3414584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80</a:t>
                </a:r>
                <a:endParaRPr lang="pt-BR" dirty="0"/>
              </a:p>
            </p:txBody>
          </p:sp>
        </p:grpSp>
        <p:cxnSp>
          <p:nvCxnSpPr>
            <p:cNvPr id="6" name="Conector reto 5"/>
            <p:cNvCxnSpPr>
              <a:stCxn id="12" idx="0"/>
              <a:endCxn id="3" idx="1"/>
            </p:cNvCxnSpPr>
            <p:nvPr/>
          </p:nvCxnSpPr>
          <p:spPr bwMode="auto">
            <a:xfrm flipV="1">
              <a:off x="351031" y="3284544"/>
              <a:ext cx="611470" cy="3093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ector reto 55"/>
            <p:cNvCxnSpPr>
              <a:stCxn id="3" idx="3"/>
              <a:endCxn id="16" idx="0"/>
            </p:cNvCxnSpPr>
            <p:nvPr/>
          </p:nvCxnSpPr>
          <p:spPr bwMode="auto">
            <a:xfrm>
              <a:off x="1403648" y="3284544"/>
              <a:ext cx="597511" cy="321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Conector reto 60"/>
            <p:cNvCxnSpPr>
              <a:stCxn id="19" idx="0"/>
            </p:cNvCxnSpPr>
            <p:nvPr/>
          </p:nvCxnSpPr>
          <p:spPr bwMode="auto">
            <a:xfrm flipV="1">
              <a:off x="-94871" y="3811111"/>
              <a:ext cx="245083" cy="3031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ector reto 67"/>
            <p:cNvCxnSpPr>
              <a:stCxn id="22" idx="0"/>
              <a:endCxn id="13" idx="3"/>
            </p:cNvCxnSpPr>
            <p:nvPr/>
          </p:nvCxnSpPr>
          <p:spPr bwMode="auto">
            <a:xfrm flipH="1" flipV="1">
              <a:off x="571605" y="3788676"/>
              <a:ext cx="197620" cy="3255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Conector reto 73"/>
            <p:cNvCxnSpPr>
              <a:stCxn id="31" idx="0"/>
              <a:endCxn id="18" idx="3"/>
            </p:cNvCxnSpPr>
            <p:nvPr/>
          </p:nvCxnSpPr>
          <p:spPr bwMode="auto">
            <a:xfrm flipV="1">
              <a:off x="-322727" y="4449808"/>
              <a:ext cx="84661" cy="207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ector reto 80"/>
            <p:cNvCxnSpPr>
              <a:stCxn id="34" idx="0"/>
              <a:endCxn id="18" idx="5"/>
            </p:cNvCxnSpPr>
            <p:nvPr/>
          </p:nvCxnSpPr>
          <p:spPr bwMode="auto">
            <a:xfrm flipH="1" flipV="1">
              <a:off x="48321" y="4449808"/>
              <a:ext cx="61000" cy="207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Conector reto 84"/>
            <p:cNvCxnSpPr>
              <a:endCxn id="21" idx="3"/>
            </p:cNvCxnSpPr>
            <p:nvPr/>
          </p:nvCxnSpPr>
          <p:spPr bwMode="auto">
            <a:xfrm flipV="1">
              <a:off x="544524" y="4449808"/>
              <a:ext cx="81508" cy="1972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Conector reto 85"/>
            <p:cNvCxnSpPr/>
            <p:nvPr/>
          </p:nvCxnSpPr>
          <p:spPr bwMode="auto">
            <a:xfrm flipH="1" flipV="1">
              <a:off x="915572" y="4439698"/>
              <a:ext cx="61000" cy="207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Conector reto 90"/>
            <p:cNvCxnSpPr/>
            <p:nvPr/>
          </p:nvCxnSpPr>
          <p:spPr bwMode="auto">
            <a:xfrm flipV="1">
              <a:off x="1382426" y="4469906"/>
              <a:ext cx="84661" cy="207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Conector reto 91"/>
            <p:cNvCxnSpPr/>
            <p:nvPr/>
          </p:nvCxnSpPr>
          <p:spPr bwMode="auto">
            <a:xfrm flipH="1" flipV="1">
              <a:off x="1753474" y="4469906"/>
              <a:ext cx="61000" cy="207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Conector reto 92"/>
            <p:cNvCxnSpPr/>
            <p:nvPr/>
          </p:nvCxnSpPr>
          <p:spPr bwMode="auto">
            <a:xfrm flipV="1">
              <a:off x="2249677" y="4469906"/>
              <a:ext cx="81508" cy="1972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Conector reto 93"/>
            <p:cNvCxnSpPr/>
            <p:nvPr/>
          </p:nvCxnSpPr>
          <p:spPr bwMode="auto">
            <a:xfrm flipH="1" flipV="1">
              <a:off x="2620725" y="4459796"/>
              <a:ext cx="61000" cy="207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Conector reto 95"/>
            <p:cNvCxnSpPr>
              <a:stCxn id="25" idx="0"/>
            </p:cNvCxnSpPr>
            <p:nvPr/>
          </p:nvCxnSpPr>
          <p:spPr bwMode="auto">
            <a:xfrm flipV="1">
              <a:off x="1615123" y="3860715"/>
              <a:ext cx="185216" cy="2541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Conector reto 96"/>
            <p:cNvCxnSpPr>
              <a:stCxn id="28" idx="0"/>
            </p:cNvCxnSpPr>
            <p:nvPr/>
          </p:nvCxnSpPr>
          <p:spPr bwMode="auto">
            <a:xfrm flipH="1" flipV="1">
              <a:off x="2221732" y="3838281"/>
              <a:ext cx="257487" cy="276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77175"/>
              </p:ext>
            </p:extLst>
          </p:nvPr>
        </p:nvGraphicFramePr>
        <p:xfrm>
          <a:off x="4070375" y="3965407"/>
          <a:ext cx="4223791" cy="60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3981"/>
                <a:gridCol w="383981"/>
                <a:gridCol w="383981"/>
                <a:gridCol w="383981"/>
                <a:gridCol w="383981"/>
                <a:gridCol w="383981"/>
                <a:gridCol w="383981"/>
                <a:gridCol w="383981"/>
                <a:gridCol w="383981"/>
                <a:gridCol w="383981"/>
                <a:gridCol w="383981"/>
              </a:tblGrid>
              <a:tr h="29173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...</a:t>
                      </a:r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73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Chave esquerda 61"/>
          <p:cNvSpPr/>
          <p:nvPr/>
        </p:nvSpPr>
        <p:spPr bwMode="auto">
          <a:xfrm rot="5400000">
            <a:off x="4177508" y="3647851"/>
            <a:ext cx="144018" cy="358281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Chave esquerda 106"/>
          <p:cNvSpPr/>
          <p:nvPr/>
        </p:nvSpPr>
        <p:spPr bwMode="auto">
          <a:xfrm rot="5400000">
            <a:off x="4762142" y="3438640"/>
            <a:ext cx="144017" cy="776707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Chave esquerda 107"/>
          <p:cNvSpPr/>
          <p:nvPr/>
        </p:nvSpPr>
        <p:spPr bwMode="auto">
          <a:xfrm rot="5400000">
            <a:off x="5951203" y="3072617"/>
            <a:ext cx="136770" cy="1512169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9" name="Chave esquerda 108"/>
          <p:cNvSpPr/>
          <p:nvPr/>
        </p:nvSpPr>
        <p:spPr bwMode="auto">
          <a:xfrm rot="5400000">
            <a:off x="7577115" y="2984550"/>
            <a:ext cx="136772" cy="167764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5796136" y="32861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níveis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(motivação)</a:t>
            </a:r>
            <a:endParaRPr lang="pt-BR" sz="3200" smtClean="0"/>
          </a:p>
        </p:txBody>
      </p:sp>
      <p:pic>
        <p:nvPicPr>
          <p:cNvPr id="409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lvl="1" indent="-342900" algn="just">
              <a:buFont typeface="Arial" pitchFamily="34" charset="0"/>
              <a:buChar char="•"/>
              <a:defRPr/>
            </a:pPr>
            <a:r>
              <a:rPr lang="en-US" sz="2000" b="1" dirty="0" err="1"/>
              <a:t>Ruptura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organização</a:t>
            </a:r>
            <a:r>
              <a:rPr lang="en-US" sz="2000" b="1" dirty="0"/>
              <a:t> dos dados:</a:t>
            </a:r>
          </a:p>
          <a:p>
            <a:pPr marL="800100" lvl="2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Permite</a:t>
            </a:r>
            <a:r>
              <a:rPr lang="en-US" sz="2000" dirty="0"/>
              <a:t> a </a:t>
            </a:r>
            <a:r>
              <a:rPr lang="en-US" sz="2000" dirty="0" err="1"/>
              <a:t>implementação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gama</a:t>
            </a:r>
            <a:r>
              <a:rPr lang="en-US" sz="2000" dirty="0"/>
              <a:t> de </a:t>
            </a: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rápidos</a:t>
            </a:r>
            <a:r>
              <a:rPr lang="en-US" sz="2000" dirty="0"/>
              <a:t> do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estruturas</a:t>
            </a:r>
            <a:r>
              <a:rPr lang="en-US" sz="2000" dirty="0"/>
              <a:t> de dados </a:t>
            </a:r>
            <a:r>
              <a:rPr lang="en-US" sz="2000" dirty="0" err="1"/>
              <a:t>lineares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Principais estruturas de dados não-lineares da computação.</a:t>
            </a:r>
          </a:p>
          <a:p>
            <a:pPr algn="just">
              <a:defRPr/>
            </a:pPr>
            <a:endParaRPr lang="pt-BR" sz="2000" dirty="0"/>
          </a:p>
          <a:p>
            <a:pPr algn="just">
              <a:defRPr/>
            </a:pPr>
            <a:endParaRPr lang="pt-BR" sz="2000" dirty="0"/>
          </a:p>
          <a:p>
            <a:pPr algn="just">
              <a:defRPr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Estruturas de dados não sequenciais (hierárquicas) de maior aplicação.</a:t>
            </a:r>
          </a:p>
          <a:p>
            <a:pPr algn="just">
              <a:defRPr/>
            </a:pPr>
            <a:endParaRPr lang="pt-BR" sz="2000" dirty="0"/>
          </a:p>
        </p:txBody>
      </p:sp>
      <p:sp>
        <p:nvSpPr>
          <p:cNvPr id="4101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102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64E75F-A510-46A4-A5F0-7E2EAF06E021}" type="slidenum">
              <a:rPr lang="pt-BR" smtClean="0"/>
              <a:pPr eaLnBrk="1" hangingPunct="1"/>
              <a:t>3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smtClean="0"/>
              <a:t>Implementando AB com Vetores</a:t>
            </a:r>
          </a:p>
        </p:txBody>
      </p:sp>
      <p:pic>
        <p:nvPicPr>
          <p:cNvPr id="3174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76" name="Rectangle 5"/>
              <p:cNvSpPr>
                <a:spLocks noChangeArrowheads="1"/>
              </p:cNvSpPr>
              <p:nvPr/>
            </p:nvSpPr>
            <p:spPr bwMode="auto">
              <a:xfrm>
                <a:off x="468313" y="1628775"/>
                <a:ext cx="8229600" cy="4525963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pt-BR" sz="2000" dirty="0" smtClean="0"/>
                  <a:t>Dado um nó armazenado no índice </a:t>
                </a:r>
                <a:r>
                  <a:rPr lang="pt-BR" sz="2000" i="1" dirty="0"/>
                  <a:t>i</a:t>
                </a:r>
                <a:r>
                  <a:rPr lang="pt-BR" sz="2000" dirty="0"/>
                  <a:t>:</a:t>
                </a:r>
              </a:p>
              <a:p>
                <a:pPr marL="800100" lvl="1" indent="-342900" algn="just">
                  <a:buFont typeface="Arial" pitchFamily="34" charset="0"/>
                  <a:buChar char="•"/>
                  <a:defRPr/>
                </a:pPr>
                <a:r>
                  <a:rPr lang="pt-BR" sz="2000" dirty="0"/>
                  <a:t>O filho esquerdo de </a:t>
                </a:r>
                <a:r>
                  <a:rPr lang="pt-BR" sz="2000" i="1" dirty="0"/>
                  <a:t>i </a:t>
                </a:r>
                <a:r>
                  <a:rPr lang="pt-BR" sz="2000" dirty="0"/>
                  <a:t>: 2 </a:t>
                </a:r>
                <a:r>
                  <a:rPr lang="pt-BR" sz="2000" i="1" dirty="0"/>
                  <a:t>i</a:t>
                </a:r>
              </a:p>
              <a:p>
                <a:pPr marL="800100" lvl="1" indent="-342900" algn="just">
                  <a:buFont typeface="Arial" pitchFamily="34" charset="0"/>
                  <a:buChar char="•"/>
                  <a:defRPr/>
                </a:pPr>
                <a:r>
                  <a:rPr lang="pt-BR" sz="2000" dirty="0"/>
                  <a:t>O filho direito de </a:t>
                </a:r>
                <a:r>
                  <a:rPr lang="pt-BR" sz="2000" i="1" dirty="0"/>
                  <a:t>i </a:t>
                </a:r>
                <a:r>
                  <a:rPr lang="pt-BR" sz="2000" dirty="0"/>
                  <a:t>: 2 </a:t>
                </a:r>
                <a:r>
                  <a:rPr lang="pt-BR" sz="2000" i="1" dirty="0"/>
                  <a:t>i </a:t>
                </a:r>
                <a:r>
                  <a:rPr lang="pt-BR" sz="2000" dirty="0"/>
                  <a:t>+ 1</a:t>
                </a:r>
              </a:p>
              <a:p>
                <a:pPr marL="800100" lvl="1" indent="-342900" algn="just">
                  <a:buFont typeface="Arial" pitchFamily="34" charset="0"/>
                  <a:buChar char="•"/>
                  <a:defRPr/>
                </a:pPr>
                <a:r>
                  <a:rPr lang="pt-BR" sz="2000" dirty="0"/>
                  <a:t>O nó pai de </a:t>
                </a:r>
                <a:r>
                  <a:rPr lang="pt-BR" sz="2000" i="1" dirty="0"/>
                  <a:t>i </a:t>
                </a:r>
                <a:r>
                  <a:rPr lang="pt-BR" sz="2000" dirty="0"/>
                  <a:t>: </a:t>
                </a:r>
                <a:r>
                  <a:rPr lang="pt-BR" sz="2000" i="1" dirty="0"/>
                  <a:t>i </a:t>
                </a:r>
                <a:r>
                  <a:rPr lang="pt-BR" sz="2000" dirty="0" err="1"/>
                  <a:t>div</a:t>
                </a:r>
                <a:r>
                  <a:rPr lang="pt-BR" sz="2000" dirty="0"/>
                  <a:t> 2</a:t>
                </a:r>
              </a:p>
              <a:p>
                <a:pPr marL="800100" lvl="1" indent="-342900" algn="just">
                  <a:buFont typeface="Arial" pitchFamily="34" charset="0"/>
                  <a:buChar char="•"/>
                  <a:defRPr/>
                </a:pPr>
                <a:endParaRPr lang="pt-BR" sz="2000" dirty="0"/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pt-BR" sz="2000" dirty="0"/>
                  <a:t>Para armazenar uma árvore de altura </a:t>
                </a:r>
                <a:r>
                  <a:rPr lang="pt-BR" sz="2000" i="1" dirty="0"/>
                  <a:t>h </a:t>
                </a:r>
                <a:r>
                  <a:rPr lang="pt-BR" sz="2000" dirty="0"/>
                  <a:t>precisamos de um vetor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pt-BR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pt-BR" sz="2000" dirty="0" smtClean="0"/>
                  <a:t>. </a:t>
                </a:r>
                <a:r>
                  <a:rPr lang="pt-BR" sz="2000" dirty="0"/>
                  <a:t>Por quê?</a:t>
                </a: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pt-BR" sz="2000" dirty="0"/>
                  <a:t>Nós correspondentes a </a:t>
                </a:r>
                <a:r>
                  <a:rPr lang="pt-BR" sz="2000" dirty="0" err="1"/>
                  <a:t>subárvores</a:t>
                </a:r>
                <a:r>
                  <a:rPr lang="pt-BR" sz="2000" dirty="0"/>
                  <a:t> vazias precisam ser marcados com um valor diferente de qualquer valor armazenado na árvore </a:t>
                </a:r>
                <a:r>
                  <a:rPr lang="pt-BR" sz="2000" i="1" dirty="0"/>
                  <a:t>(</a:t>
                </a:r>
                <a:r>
                  <a:rPr lang="pt-BR" sz="2000" i="1" dirty="0" err="1"/>
                  <a:t>flag</a:t>
                </a:r>
                <a:r>
                  <a:rPr lang="pt-BR" sz="2000" i="1" dirty="0"/>
                  <a:t>)</a:t>
                </a:r>
                <a:r>
                  <a:rPr lang="pt-BR" sz="2000" dirty="0"/>
                  <a:t>.</a:t>
                </a: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pt-BR" sz="2000" dirty="0"/>
                  <a:t>A cada índice computado é preciso se certificar que está dentro do intervalo permitido: </a:t>
                </a:r>
              </a:p>
              <a:p>
                <a:pPr marL="800100" lvl="1" indent="-342900" algn="just">
                  <a:buFont typeface="Arial" pitchFamily="34" charset="0"/>
                  <a:buChar char="•"/>
                  <a:defRPr/>
                </a:pPr>
                <a:r>
                  <a:rPr lang="pt-BR" sz="2000" dirty="0"/>
                  <a:t>Ex.: O nó raiz é armazenado no índice 1 e o índice computado para o seu pai é 0.</a:t>
                </a: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>
                  <a:defRPr/>
                </a:pPr>
                <a:endParaRPr lang="en-US" sz="2000" dirty="0"/>
              </a:p>
              <a:p>
                <a:pPr algn="just">
                  <a:defRPr/>
                </a:pPr>
                <a:endParaRPr lang="en-US" sz="2000" dirty="0"/>
              </a:p>
              <a:p>
                <a:pPr algn="just">
                  <a:defRPr/>
                </a:pPr>
                <a:endParaRPr lang="en-US" sz="2000" dirty="0"/>
              </a:p>
              <a:p>
                <a:pPr algn="just">
                  <a:defRPr/>
                </a:pPr>
                <a:endParaRPr lang="en-US" sz="2000" dirty="0"/>
              </a:p>
              <a:p>
                <a:pPr algn="just">
                  <a:defRPr/>
                </a:pPr>
                <a:endParaRPr lang="en-US" sz="2000" dirty="0"/>
              </a:p>
            </p:txBody>
          </p:sp>
        </mc:Choice>
        <mc:Fallback>
          <p:sp>
            <p:nvSpPr>
              <p:cNvPr id="307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628775"/>
                <a:ext cx="8229600" cy="4525963"/>
              </a:xfrm>
              <a:prstGeom prst="rect">
                <a:avLst/>
              </a:prstGeom>
              <a:blipFill rotWithShape="1">
                <a:blip r:embed="rId4"/>
                <a:stretch>
                  <a:fillRect l="-592" t="-403" r="-666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9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1750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9DB86F-DB00-4557-B900-9545D3275B53}" type="slidenum">
              <a:rPr lang="pt-BR" smtClean="0"/>
              <a:pPr eaLnBrk="1" hangingPunct="1"/>
              <a:t>30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Implementando AB com Ponteiros</a:t>
            </a:r>
            <a:endParaRPr lang="pt-BR" sz="3200" smtClean="0"/>
          </a:p>
        </p:txBody>
      </p:sp>
      <p:pic>
        <p:nvPicPr>
          <p:cNvPr id="3277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A implementação com vetores é simples porém tende a desperdiçar memória, e é pouco flexível quando se quer alterar a árvore (inserção e remoção de nós).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Geralmente, as árvores são implementadas com ponteiros: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Cada nó </a:t>
            </a:r>
            <a:r>
              <a:rPr lang="pt-BR" sz="2000" i="1" dirty="0"/>
              <a:t>X </a:t>
            </a:r>
            <a:r>
              <a:rPr lang="pt-BR" sz="2000" dirty="0"/>
              <a:t>contém 3 campos:</a:t>
            </a:r>
          </a:p>
          <a:p>
            <a:pPr marL="1257300" lvl="2" indent="-342900" algn="just">
              <a:buFont typeface="Arial" pitchFamily="34" charset="0"/>
              <a:buChar char="•"/>
              <a:defRPr/>
            </a:pPr>
            <a:r>
              <a:rPr lang="pt-BR" sz="2000" i="1" dirty="0" err="1"/>
              <a:t>X.Val</a:t>
            </a:r>
            <a:r>
              <a:rPr lang="pt-BR" sz="2000" i="1" dirty="0"/>
              <a:t> </a:t>
            </a:r>
            <a:r>
              <a:rPr lang="pt-BR" sz="2000" dirty="0"/>
              <a:t>: valor armazenado no nó</a:t>
            </a:r>
          </a:p>
          <a:p>
            <a:pPr marL="1257300" lvl="2" indent="-342900" algn="just">
              <a:buFont typeface="Arial" pitchFamily="34" charset="0"/>
              <a:buChar char="•"/>
              <a:defRPr/>
            </a:pPr>
            <a:r>
              <a:rPr lang="pt-BR" sz="2000" i="1" dirty="0" err="1"/>
              <a:t>X.Esq</a:t>
            </a:r>
            <a:r>
              <a:rPr lang="pt-BR" sz="2000" dirty="0"/>
              <a:t>: Ponteiro p/ árvore esquerda</a:t>
            </a:r>
          </a:p>
          <a:p>
            <a:pPr marL="1257300" lvl="2" indent="-342900" algn="just">
              <a:buFont typeface="Arial" pitchFamily="34" charset="0"/>
              <a:buChar char="•"/>
              <a:defRPr/>
            </a:pPr>
            <a:r>
              <a:rPr lang="pt-BR" sz="2000" i="1" dirty="0" err="1"/>
              <a:t>X.Dir</a:t>
            </a:r>
            <a:r>
              <a:rPr lang="pt-BR" sz="2000" dirty="0"/>
              <a:t>: Ponteiro p/ árvore direita</a:t>
            </a:r>
          </a:p>
          <a:p>
            <a:pPr marL="1257300" lvl="2" indent="-342900" algn="just">
              <a:buFont typeface="Arial" pitchFamily="34" charset="0"/>
              <a:buChar char="•"/>
              <a:defRPr/>
            </a:pPr>
            <a:endParaRPr lang="pt-BR" sz="2000" dirty="0"/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 Uma árvore é representada por um ponteiro para seu nó raiz.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724400"/>
            <a:ext cx="2001838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277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BCE23E-0C2F-4597-8EF8-2167622C683C}" type="slidenum">
              <a:rPr lang="pt-BR" smtClean="0"/>
              <a:pPr eaLnBrk="1" hangingPunct="1"/>
              <a:t>31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Implementando AB com Ponteiros</a:t>
            </a:r>
            <a:endParaRPr lang="pt-BR" sz="3200" smtClean="0"/>
          </a:p>
        </p:txBody>
      </p:sp>
      <p:pic>
        <p:nvPicPr>
          <p:cNvPr id="3379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844675"/>
            <a:ext cx="75152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8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3799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62AA49-17C2-412F-97A4-869CB8E07AAA}" type="slidenum">
              <a:rPr lang="pt-BR" smtClean="0"/>
              <a:pPr eaLnBrk="1" hangingPunct="1"/>
              <a:t>32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Exercícios</a:t>
            </a:r>
            <a:endParaRPr lang="pt-BR" sz="3200" smtClean="0"/>
          </a:p>
        </p:txBody>
      </p:sp>
      <p:pic>
        <p:nvPicPr>
          <p:cNvPr id="3481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/>
              <a:t>Dada as </a:t>
            </a:r>
            <a:r>
              <a:rPr lang="en-US" sz="2000" dirty="0" err="1"/>
              <a:t>seguintes</a:t>
            </a:r>
            <a:r>
              <a:rPr lang="en-US" sz="2000" dirty="0"/>
              <a:t> </a:t>
            </a:r>
            <a:r>
              <a:rPr lang="en-US" sz="2000" dirty="0" err="1"/>
              <a:t>árvores</a:t>
            </a:r>
            <a:r>
              <a:rPr lang="en-US" sz="2000" dirty="0"/>
              <a:t> </a:t>
            </a:r>
            <a:r>
              <a:rPr lang="en-US" sz="2000" dirty="0" err="1"/>
              <a:t>descritas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.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calcule</a:t>
            </a:r>
            <a:r>
              <a:rPr lang="en-US" sz="2000" dirty="0"/>
              <a:t>: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endParaRPr lang="en-US" sz="2000" dirty="0"/>
          </a:p>
          <a:p>
            <a:pPr marL="1371600" lvl="2" indent="-457200" algn="l">
              <a:buFont typeface="+mj-lt"/>
              <a:buAutoNum type="arabicPeriod"/>
              <a:defRPr/>
            </a:pPr>
            <a:r>
              <a:rPr lang="en-US" sz="2000" dirty="0" err="1"/>
              <a:t>Grau</a:t>
            </a:r>
            <a:r>
              <a:rPr lang="en-US" sz="2000" dirty="0"/>
              <a:t> de </a:t>
            </a:r>
            <a:r>
              <a:rPr lang="en-US" sz="2000" dirty="0" err="1"/>
              <a:t>saída</a:t>
            </a:r>
            <a:r>
              <a:rPr lang="en-US" sz="2000" dirty="0"/>
              <a:t>.</a:t>
            </a:r>
          </a:p>
          <a:p>
            <a:pPr marL="1371600" lvl="2" indent="-457200" algn="l">
              <a:buFont typeface="+mj-lt"/>
              <a:buAutoNum type="arabicPeriod"/>
              <a:defRPr/>
            </a:pPr>
            <a:endParaRPr lang="en-US" sz="2000" dirty="0"/>
          </a:p>
          <a:p>
            <a:pPr marL="1371600" lvl="2" indent="-457200" algn="l">
              <a:buFont typeface="+mj-lt"/>
              <a:buAutoNum type="arabicPeriod"/>
              <a:defRPr/>
            </a:pPr>
            <a:r>
              <a:rPr lang="en-US" sz="2000" dirty="0" err="1"/>
              <a:t>Comprimento</a:t>
            </a:r>
            <a:r>
              <a:rPr lang="en-US" sz="2000" dirty="0"/>
              <a:t>.</a:t>
            </a:r>
          </a:p>
          <a:p>
            <a:pPr marL="1371600" lvl="2" indent="-457200" algn="l">
              <a:buFont typeface="+mj-lt"/>
              <a:buAutoNum type="arabicPeriod"/>
              <a:defRPr/>
            </a:pPr>
            <a:endParaRPr lang="en-US" sz="2000" dirty="0"/>
          </a:p>
          <a:p>
            <a:pPr marL="1371600" lvl="2" indent="-457200" algn="l">
              <a:buFont typeface="+mj-lt"/>
              <a:buAutoNum type="arabicPeriod"/>
              <a:defRPr/>
            </a:pPr>
            <a:r>
              <a:rPr lang="en-US" sz="2000" dirty="0" err="1"/>
              <a:t>Nível</a:t>
            </a:r>
            <a:r>
              <a:rPr lang="en-US" sz="2000" dirty="0"/>
              <a:t>.</a:t>
            </a:r>
          </a:p>
          <a:p>
            <a:pPr marL="1371600" lvl="2" indent="-457200" algn="l">
              <a:buFont typeface="+mj-lt"/>
              <a:buAutoNum type="arabicPeriod"/>
              <a:defRPr/>
            </a:pPr>
            <a:endParaRPr lang="en-US" sz="2000" dirty="0"/>
          </a:p>
          <a:p>
            <a:pPr marL="1371600" lvl="2" indent="-457200" algn="l">
              <a:buFont typeface="+mj-lt"/>
              <a:buAutoNum type="arabicPeriod"/>
              <a:defRPr/>
            </a:pPr>
            <a:r>
              <a:rPr lang="en-US" sz="2000" dirty="0" err="1"/>
              <a:t>Altura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34821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4822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0B75ED-5648-4EC0-A3B5-BBEB47460F93}" type="slidenum">
              <a:rPr lang="pt-BR" smtClean="0"/>
              <a:pPr eaLnBrk="1" hangingPunct="1"/>
              <a:t>33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Exercícios</a:t>
            </a:r>
            <a:endParaRPr lang="pt-BR" sz="3200" smtClean="0"/>
          </a:p>
        </p:txBody>
      </p:sp>
      <p:pic>
        <p:nvPicPr>
          <p:cNvPr id="3584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35845" name="Elipse 1"/>
          <p:cNvSpPr>
            <a:spLocks noChangeArrowheads="1"/>
          </p:cNvSpPr>
          <p:nvPr/>
        </p:nvSpPr>
        <p:spPr bwMode="auto">
          <a:xfrm>
            <a:off x="2698750" y="2003425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35846" name="Elipse 6"/>
          <p:cNvSpPr>
            <a:spLocks noChangeArrowheads="1"/>
          </p:cNvSpPr>
          <p:nvPr/>
        </p:nvSpPr>
        <p:spPr bwMode="auto">
          <a:xfrm>
            <a:off x="3419475" y="2659063"/>
            <a:ext cx="504825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sp>
        <p:nvSpPr>
          <p:cNvPr id="35847" name="Elipse 7"/>
          <p:cNvSpPr>
            <a:spLocks noChangeArrowheads="1"/>
          </p:cNvSpPr>
          <p:nvPr/>
        </p:nvSpPr>
        <p:spPr bwMode="auto">
          <a:xfrm>
            <a:off x="1230313" y="3313113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  <a:endParaRPr lang="pt-BR"/>
          </a:p>
        </p:txBody>
      </p:sp>
      <p:sp>
        <p:nvSpPr>
          <p:cNvPr id="35848" name="Elipse 8"/>
          <p:cNvSpPr>
            <a:spLocks noChangeArrowheads="1"/>
          </p:cNvSpPr>
          <p:nvPr/>
        </p:nvSpPr>
        <p:spPr bwMode="auto">
          <a:xfrm>
            <a:off x="2498725" y="3263900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  <a:endParaRPr lang="pt-BR"/>
          </a:p>
        </p:txBody>
      </p:sp>
      <p:sp>
        <p:nvSpPr>
          <p:cNvPr id="35849" name="Elipse 9"/>
          <p:cNvSpPr>
            <a:spLocks noChangeArrowheads="1"/>
          </p:cNvSpPr>
          <p:nvPr/>
        </p:nvSpPr>
        <p:spPr bwMode="auto">
          <a:xfrm>
            <a:off x="1887538" y="2732088"/>
            <a:ext cx="504825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sp>
        <p:nvSpPr>
          <p:cNvPr id="35850" name="Elipse 10"/>
          <p:cNvSpPr>
            <a:spLocks noChangeArrowheads="1"/>
          </p:cNvSpPr>
          <p:nvPr/>
        </p:nvSpPr>
        <p:spPr bwMode="auto">
          <a:xfrm>
            <a:off x="1836738" y="3933825"/>
            <a:ext cx="503237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  <a:endParaRPr lang="pt-BR"/>
          </a:p>
        </p:txBody>
      </p:sp>
      <p:sp>
        <p:nvSpPr>
          <p:cNvPr id="35851" name="Elipse 11"/>
          <p:cNvSpPr>
            <a:spLocks noChangeArrowheads="1"/>
          </p:cNvSpPr>
          <p:nvPr/>
        </p:nvSpPr>
        <p:spPr bwMode="auto">
          <a:xfrm>
            <a:off x="3130550" y="3933825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H</a:t>
            </a:r>
            <a:endParaRPr lang="pt-BR"/>
          </a:p>
        </p:txBody>
      </p:sp>
      <p:cxnSp>
        <p:nvCxnSpPr>
          <p:cNvPr id="35852" name="Conector reto 13"/>
          <p:cNvCxnSpPr>
            <a:cxnSpLocks noChangeShapeType="1"/>
            <a:stCxn id="35845" idx="3"/>
            <a:endCxn id="35849" idx="7"/>
          </p:cNvCxnSpPr>
          <p:nvPr/>
        </p:nvCxnSpPr>
        <p:spPr bwMode="auto">
          <a:xfrm flipH="1">
            <a:off x="2319338" y="2433638"/>
            <a:ext cx="452437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Conector reto 15"/>
          <p:cNvCxnSpPr>
            <a:cxnSpLocks noChangeShapeType="1"/>
            <a:stCxn id="35849" idx="3"/>
            <a:endCxn id="35847" idx="7"/>
          </p:cNvCxnSpPr>
          <p:nvPr/>
        </p:nvCxnSpPr>
        <p:spPr bwMode="auto">
          <a:xfrm flipH="1">
            <a:off x="1662113" y="3162300"/>
            <a:ext cx="300037" cy="225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Conector reto 17"/>
          <p:cNvCxnSpPr>
            <a:cxnSpLocks noChangeShapeType="1"/>
            <a:stCxn id="35849" idx="5"/>
            <a:endCxn id="35848" idx="1"/>
          </p:cNvCxnSpPr>
          <p:nvPr/>
        </p:nvCxnSpPr>
        <p:spPr bwMode="auto">
          <a:xfrm>
            <a:off x="2317750" y="3162300"/>
            <a:ext cx="255588" cy="176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Conector reto 19"/>
          <p:cNvCxnSpPr>
            <a:cxnSpLocks noChangeShapeType="1"/>
            <a:stCxn id="35848" idx="3"/>
            <a:endCxn id="35850" idx="7"/>
          </p:cNvCxnSpPr>
          <p:nvPr/>
        </p:nvCxnSpPr>
        <p:spPr bwMode="auto">
          <a:xfrm flipH="1">
            <a:off x="2265363" y="3694113"/>
            <a:ext cx="307975" cy="3127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Conector reto 23"/>
          <p:cNvCxnSpPr>
            <a:cxnSpLocks noChangeShapeType="1"/>
            <a:stCxn id="35845" idx="5"/>
            <a:endCxn id="35846" idx="1"/>
          </p:cNvCxnSpPr>
          <p:nvPr/>
        </p:nvCxnSpPr>
        <p:spPr bwMode="auto">
          <a:xfrm>
            <a:off x="3128963" y="2435225"/>
            <a:ext cx="365125" cy="296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7" name="Elipse 39"/>
          <p:cNvSpPr>
            <a:spLocks noChangeArrowheads="1"/>
          </p:cNvSpPr>
          <p:nvPr/>
        </p:nvSpPr>
        <p:spPr bwMode="auto">
          <a:xfrm>
            <a:off x="6251575" y="2046288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35858" name="Elipse 40"/>
          <p:cNvSpPr>
            <a:spLocks noChangeArrowheads="1"/>
          </p:cNvSpPr>
          <p:nvPr/>
        </p:nvSpPr>
        <p:spPr bwMode="auto">
          <a:xfrm>
            <a:off x="5643563" y="2659063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sp>
        <p:nvSpPr>
          <p:cNvPr id="35859" name="Elipse 41"/>
          <p:cNvSpPr>
            <a:spLocks noChangeArrowheads="1"/>
          </p:cNvSpPr>
          <p:nvPr/>
        </p:nvSpPr>
        <p:spPr bwMode="auto">
          <a:xfrm>
            <a:off x="7073900" y="2870200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sp>
        <p:nvSpPr>
          <p:cNvPr id="35860" name="Elipse 42"/>
          <p:cNvSpPr>
            <a:spLocks noChangeArrowheads="1"/>
          </p:cNvSpPr>
          <p:nvPr/>
        </p:nvSpPr>
        <p:spPr bwMode="auto">
          <a:xfrm>
            <a:off x="4492625" y="3933825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  <a:endParaRPr lang="pt-BR"/>
          </a:p>
        </p:txBody>
      </p:sp>
      <p:sp>
        <p:nvSpPr>
          <p:cNvPr id="35861" name="Elipse 43"/>
          <p:cNvSpPr>
            <a:spLocks noChangeArrowheads="1"/>
          </p:cNvSpPr>
          <p:nvPr/>
        </p:nvSpPr>
        <p:spPr bwMode="auto">
          <a:xfrm>
            <a:off x="8051800" y="5303838"/>
            <a:ext cx="503238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J</a:t>
            </a:r>
            <a:endParaRPr lang="pt-BR"/>
          </a:p>
        </p:txBody>
      </p:sp>
      <p:sp>
        <p:nvSpPr>
          <p:cNvPr id="35862" name="Elipse 44"/>
          <p:cNvSpPr>
            <a:spLocks noChangeArrowheads="1"/>
          </p:cNvSpPr>
          <p:nvPr/>
        </p:nvSpPr>
        <p:spPr bwMode="auto">
          <a:xfrm>
            <a:off x="5099050" y="3263900"/>
            <a:ext cx="504825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sp>
        <p:nvSpPr>
          <p:cNvPr id="35863" name="Elipse 45"/>
          <p:cNvSpPr>
            <a:spLocks noChangeArrowheads="1"/>
          </p:cNvSpPr>
          <p:nvPr/>
        </p:nvSpPr>
        <p:spPr bwMode="auto">
          <a:xfrm>
            <a:off x="7326313" y="4548188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H</a:t>
            </a:r>
            <a:endParaRPr lang="pt-BR"/>
          </a:p>
        </p:txBody>
      </p:sp>
      <p:sp>
        <p:nvSpPr>
          <p:cNvPr id="35864" name="Elipse 46"/>
          <p:cNvSpPr>
            <a:spLocks noChangeArrowheads="1"/>
          </p:cNvSpPr>
          <p:nvPr/>
        </p:nvSpPr>
        <p:spPr bwMode="auto">
          <a:xfrm>
            <a:off x="6527800" y="3768725"/>
            <a:ext cx="504825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  <a:endParaRPr lang="pt-BR"/>
          </a:p>
        </p:txBody>
      </p:sp>
      <p:cxnSp>
        <p:nvCxnSpPr>
          <p:cNvPr id="35865" name="Conector reto 47"/>
          <p:cNvCxnSpPr>
            <a:cxnSpLocks noChangeShapeType="1"/>
            <a:stCxn id="35857" idx="3"/>
            <a:endCxn id="35858" idx="7"/>
          </p:cNvCxnSpPr>
          <p:nvPr/>
        </p:nvCxnSpPr>
        <p:spPr bwMode="auto">
          <a:xfrm flipH="1">
            <a:off x="6073775" y="2476500"/>
            <a:ext cx="250825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Conector reto 48"/>
          <p:cNvCxnSpPr>
            <a:cxnSpLocks noChangeShapeType="1"/>
            <a:stCxn id="35858" idx="3"/>
            <a:endCxn id="35862" idx="7"/>
          </p:cNvCxnSpPr>
          <p:nvPr/>
        </p:nvCxnSpPr>
        <p:spPr bwMode="auto">
          <a:xfrm flipH="1">
            <a:off x="5529263" y="3089275"/>
            <a:ext cx="188912" cy="247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7" name="Conector reto 49"/>
          <p:cNvCxnSpPr>
            <a:cxnSpLocks noChangeShapeType="1"/>
            <a:stCxn id="35862" idx="3"/>
            <a:endCxn id="35860" idx="7"/>
          </p:cNvCxnSpPr>
          <p:nvPr/>
        </p:nvCxnSpPr>
        <p:spPr bwMode="auto">
          <a:xfrm flipH="1">
            <a:off x="4921250" y="3694113"/>
            <a:ext cx="250825" cy="314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8" name="Conector reto 53"/>
          <p:cNvCxnSpPr>
            <a:cxnSpLocks noChangeShapeType="1"/>
            <a:stCxn id="35857" idx="5"/>
            <a:endCxn id="35859" idx="1"/>
          </p:cNvCxnSpPr>
          <p:nvPr/>
        </p:nvCxnSpPr>
        <p:spPr bwMode="auto">
          <a:xfrm>
            <a:off x="6681788" y="2476500"/>
            <a:ext cx="465137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9" name="Elipse 56"/>
          <p:cNvSpPr>
            <a:spLocks noChangeArrowheads="1"/>
          </p:cNvSpPr>
          <p:nvPr/>
        </p:nvSpPr>
        <p:spPr bwMode="auto">
          <a:xfrm>
            <a:off x="6602413" y="5051425"/>
            <a:ext cx="503237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I</a:t>
            </a:r>
            <a:endParaRPr lang="pt-BR"/>
          </a:p>
        </p:txBody>
      </p:sp>
      <p:sp>
        <p:nvSpPr>
          <p:cNvPr id="35870" name="Elipse 57"/>
          <p:cNvSpPr>
            <a:spLocks noChangeArrowheads="1"/>
          </p:cNvSpPr>
          <p:nvPr/>
        </p:nvSpPr>
        <p:spPr bwMode="auto">
          <a:xfrm>
            <a:off x="5991225" y="4438650"/>
            <a:ext cx="503238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G</a:t>
            </a:r>
            <a:endParaRPr lang="pt-BR"/>
          </a:p>
        </p:txBody>
      </p:sp>
      <p:sp>
        <p:nvSpPr>
          <p:cNvPr id="35871" name="Elipse 58"/>
          <p:cNvSpPr>
            <a:spLocks noChangeArrowheads="1"/>
          </p:cNvSpPr>
          <p:nvPr/>
        </p:nvSpPr>
        <p:spPr bwMode="auto">
          <a:xfrm>
            <a:off x="3924300" y="4606925"/>
            <a:ext cx="503238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  <a:endParaRPr lang="pt-BR"/>
          </a:p>
        </p:txBody>
      </p:sp>
      <p:cxnSp>
        <p:nvCxnSpPr>
          <p:cNvPr id="35872" name="Conector reto 59"/>
          <p:cNvCxnSpPr>
            <a:cxnSpLocks noChangeShapeType="1"/>
            <a:stCxn id="35863" idx="1"/>
            <a:endCxn id="35864" idx="5"/>
          </p:cNvCxnSpPr>
          <p:nvPr/>
        </p:nvCxnSpPr>
        <p:spPr bwMode="auto">
          <a:xfrm flipH="1" flipV="1">
            <a:off x="6959600" y="4198938"/>
            <a:ext cx="439738" cy="423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Conector reto 62"/>
          <p:cNvCxnSpPr>
            <a:cxnSpLocks noChangeShapeType="1"/>
            <a:stCxn id="35863" idx="5"/>
            <a:endCxn id="35861" idx="1"/>
          </p:cNvCxnSpPr>
          <p:nvPr/>
        </p:nvCxnSpPr>
        <p:spPr bwMode="auto">
          <a:xfrm>
            <a:off x="7756525" y="4978400"/>
            <a:ext cx="368300" cy="398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Conector reto 65"/>
          <p:cNvCxnSpPr>
            <a:cxnSpLocks noChangeShapeType="1"/>
            <a:stCxn id="35870" idx="5"/>
            <a:endCxn id="35869" idx="1"/>
          </p:cNvCxnSpPr>
          <p:nvPr/>
        </p:nvCxnSpPr>
        <p:spPr bwMode="auto">
          <a:xfrm>
            <a:off x="6421438" y="4868863"/>
            <a:ext cx="254000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5" name="Conector reto 68"/>
          <p:cNvCxnSpPr>
            <a:cxnSpLocks noChangeShapeType="1"/>
            <a:stCxn id="35860" idx="3"/>
            <a:endCxn id="35871" idx="7"/>
          </p:cNvCxnSpPr>
          <p:nvPr/>
        </p:nvCxnSpPr>
        <p:spPr bwMode="auto">
          <a:xfrm flipH="1">
            <a:off x="4354513" y="4364038"/>
            <a:ext cx="211137" cy="315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6" name="Conector reto 28689"/>
          <p:cNvCxnSpPr>
            <a:cxnSpLocks noChangeShapeType="1"/>
            <a:stCxn id="35870" idx="7"/>
            <a:endCxn id="35864" idx="3"/>
          </p:cNvCxnSpPr>
          <p:nvPr/>
        </p:nvCxnSpPr>
        <p:spPr bwMode="auto">
          <a:xfrm flipV="1">
            <a:off x="6421438" y="4198938"/>
            <a:ext cx="180975" cy="3127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Conector reto 28691"/>
          <p:cNvCxnSpPr>
            <a:cxnSpLocks noChangeShapeType="1"/>
            <a:stCxn id="35858" idx="5"/>
            <a:endCxn id="35864" idx="1"/>
          </p:cNvCxnSpPr>
          <p:nvPr/>
        </p:nvCxnSpPr>
        <p:spPr bwMode="auto">
          <a:xfrm>
            <a:off x="6073775" y="3089275"/>
            <a:ext cx="528638" cy="752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8" name="CaixaDeTexto 61"/>
          <p:cNvSpPr txBox="1">
            <a:spLocks noChangeArrowheads="1"/>
          </p:cNvSpPr>
          <p:nvPr/>
        </p:nvSpPr>
        <p:spPr bwMode="auto">
          <a:xfrm>
            <a:off x="1320800" y="1979613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A)</a:t>
            </a:r>
            <a:endParaRPr lang="pt-BR" sz="2000" b="1"/>
          </a:p>
        </p:txBody>
      </p:sp>
      <p:sp>
        <p:nvSpPr>
          <p:cNvPr id="35879" name="CaixaDeTexto 98"/>
          <p:cNvSpPr txBox="1">
            <a:spLocks noChangeArrowheads="1"/>
          </p:cNvSpPr>
          <p:nvPr/>
        </p:nvSpPr>
        <p:spPr bwMode="auto">
          <a:xfrm>
            <a:off x="5035550" y="2024063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B)</a:t>
            </a:r>
            <a:endParaRPr lang="pt-BR" sz="2000" b="1"/>
          </a:p>
        </p:txBody>
      </p:sp>
      <p:sp>
        <p:nvSpPr>
          <p:cNvPr id="3588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588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51E9D0-B970-4748-A215-B86FABFDF96F}" type="slidenum">
              <a:rPr lang="pt-BR" smtClean="0"/>
              <a:pPr eaLnBrk="1" hangingPunct="1"/>
              <a:t>34</a:t>
            </a:fld>
            <a:endParaRPr lang="pt-BR" smtClean="0"/>
          </a:p>
        </p:txBody>
      </p:sp>
      <p:sp>
        <p:nvSpPr>
          <p:cNvPr id="35882" name="Elipse 10"/>
          <p:cNvSpPr>
            <a:spLocks noChangeArrowheads="1"/>
          </p:cNvSpPr>
          <p:nvPr/>
        </p:nvSpPr>
        <p:spPr bwMode="auto">
          <a:xfrm>
            <a:off x="1220788" y="4568825"/>
            <a:ext cx="503237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G</a:t>
            </a:r>
            <a:endParaRPr lang="pt-BR"/>
          </a:p>
        </p:txBody>
      </p:sp>
      <p:cxnSp>
        <p:nvCxnSpPr>
          <p:cNvPr id="35883" name="Conector reto 19"/>
          <p:cNvCxnSpPr>
            <a:cxnSpLocks noChangeShapeType="1"/>
            <a:stCxn id="35850" idx="3"/>
            <a:endCxn id="35882" idx="7"/>
          </p:cNvCxnSpPr>
          <p:nvPr/>
        </p:nvCxnSpPr>
        <p:spPr bwMode="auto">
          <a:xfrm flipH="1">
            <a:off x="1651000" y="4364038"/>
            <a:ext cx="258763" cy="279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4" name="Conector reto 19"/>
          <p:cNvCxnSpPr>
            <a:cxnSpLocks noChangeShapeType="1"/>
            <a:stCxn id="35848" idx="5"/>
            <a:endCxn id="35851" idx="1"/>
          </p:cNvCxnSpPr>
          <p:nvPr/>
        </p:nvCxnSpPr>
        <p:spPr bwMode="auto">
          <a:xfrm>
            <a:off x="2930525" y="3694113"/>
            <a:ext cx="274638" cy="3127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Exercícios</a:t>
            </a:r>
            <a:endParaRPr lang="pt-BR" sz="3200" smtClean="0"/>
          </a:p>
        </p:txBody>
      </p:sp>
      <p:pic>
        <p:nvPicPr>
          <p:cNvPr id="3686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36869" name="Elipse 39"/>
          <p:cNvSpPr>
            <a:spLocks noChangeArrowheads="1"/>
          </p:cNvSpPr>
          <p:nvPr/>
        </p:nvSpPr>
        <p:spPr bwMode="auto">
          <a:xfrm>
            <a:off x="4346575" y="1568450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36870" name="Elipse 40"/>
          <p:cNvSpPr>
            <a:spLocks noChangeArrowheads="1"/>
          </p:cNvSpPr>
          <p:nvPr/>
        </p:nvSpPr>
        <p:spPr bwMode="auto">
          <a:xfrm>
            <a:off x="3444875" y="2327275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sp>
        <p:nvSpPr>
          <p:cNvPr id="36871" name="Elipse 42"/>
          <p:cNvSpPr>
            <a:spLocks noChangeArrowheads="1"/>
          </p:cNvSpPr>
          <p:nvPr/>
        </p:nvSpPr>
        <p:spPr bwMode="auto">
          <a:xfrm>
            <a:off x="2730500" y="3678238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I</a:t>
            </a:r>
            <a:endParaRPr lang="pt-BR"/>
          </a:p>
        </p:txBody>
      </p:sp>
      <p:sp>
        <p:nvSpPr>
          <p:cNvPr id="36872" name="Elipse 43"/>
          <p:cNvSpPr>
            <a:spLocks noChangeArrowheads="1"/>
          </p:cNvSpPr>
          <p:nvPr/>
        </p:nvSpPr>
        <p:spPr bwMode="auto">
          <a:xfrm>
            <a:off x="6069013" y="4013200"/>
            <a:ext cx="503237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K</a:t>
            </a:r>
            <a:endParaRPr lang="pt-BR"/>
          </a:p>
        </p:txBody>
      </p:sp>
      <p:sp>
        <p:nvSpPr>
          <p:cNvPr id="36873" name="Elipse 44"/>
          <p:cNvSpPr>
            <a:spLocks noChangeArrowheads="1"/>
          </p:cNvSpPr>
          <p:nvPr/>
        </p:nvSpPr>
        <p:spPr bwMode="auto">
          <a:xfrm>
            <a:off x="2914650" y="2973388"/>
            <a:ext cx="504825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  <a:endParaRPr lang="pt-BR"/>
          </a:p>
        </p:txBody>
      </p:sp>
      <p:sp>
        <p:nvSpPr>
          <p:cNvPr id="36874" name="Elipse 45"/>
          <p:cNvSpPr>
            <a:spLocks noChangeArrowheads="1"/>
          </p:cNvSpPr>
          <p:nvPr/>
        </p:nvSpPr>
        <p:spPr bwMode="auto">
          <a:xfrm>
            <a:off x="5345113" y="3257550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G</a:t>
            </a:r>
            <a:endParaRPr lang="pt-BR"/>
          </a:p>
        </p:txBody>
      </p:sp>
      <p:sp>
        <p:nvSpPr>
          <p:cNvPr id="36875" name="Elipse 46"/>
          <p:cNvSpPr>
            <a:spLocks noChangeArrowheads="1"/>
          </p:cNvSpPr>
          <p:nvPr/>
        </p:nvSpPr>
        <p:spPr bwMode="auto">
          <a:xfrm>
            <a:off x="4364038" y="2328863"/>
            <a:ext cx="504825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cxnSp>
        <p:nvCxnSpPr>
          <p:cNvPr id="36876" name="Conector reto 47"/>
          <p:cNvCxnSpPr>
            <a:cxnSpLocks noChangeShapeType="1"/>
            <a:stCxn id="36869" idx="3"/>
            <a:endCxn id="36870" idx="7"/>
          </p:cNvCxnSpPr>
          <p:nvPr/>
        </p:nvCxnSpPr>
        <p:spPr bwMode="auto">
          <a:xfrm flipH="1">
            <a:off x="3875088" y="2000250"/>
            <a:ext cx="544512" cy="401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Conector reto 48"/>
          <p:cNvCxnSpPr>
            <a:cxnSpLocks noChangeShapeType="1"/>
            <a:stCxn id="36870" idx="3"/>
            <a:endCxn id="36873" idx="7"/>
          </p:cNvCxnSpPr>
          <p:nvPr/>
        </p:nvCxnSpPr>
        <p:spPr bwMode="auto">
          <a:xfrm flipH="1">
            <a:off x="3346450" y="2759075"/>
            <a:ext cx="173038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Conector reto 49"/>
          <p:cNvCxnSpPr>
            <a:cxnSpLocks noChangeShapeType="1"/>
            <a:stCxn id="36873" idx="4"/>
            <a:endCxn id="36871" idx="0"/>
          </p:cNvCxnSpPr>
          <p:nvPr/>
        </p:nvCxnSpPr>
        <p:spPr bwMode="auto">
          <a:xfrm flipH="1">
            <a:off x="2981325" y="3476625"/>
            <a:ext cx="185738" cy="201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Conector reto 53"/>
          <p:cNvCxnSpPr>
            <a:cxnSpLocks noChangeShapeType="1"/>
            <a:stCxn id="36869" idx="5"/>
            <a:endCxn id="36889" idx="1"/>
          </p:cNvCxnSpPr>
          <p:nvPr/>
        </p:nvCxnSpPr>
        <p:spPr bwMode="auto">
          <a:xfrm>
            <a:off x="4776788" y="2000250"/>
            <a:ext cx="64135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Elipse 56"/>
          <p:cNvSpPr>
            <a:spLocks noChangeArrowheads="1"/>
          </p:cNvSpPr>
          <p:nvPr/>
        </p:nvSpPr>
        <p:spPr bwMode="auto">
          <a:xfrm>
            <a:off x="4627563" y="4054475"/>
            <a:ext cx="503237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J</a:t>
            </a:r>
            <a:endParaRPr lang="pt-BR"/>
          </a:p>
        </p:txBody>
      </p:sp>
      <p:sp>
        <p:nvSpPr>
          <p:cNvPr id="36881" name="Elipse 58"/>
          <p:cNvSpPr>
            <a:spLocks noChangeArrowheads="1"/>
          </p:cNvSpPr>
          <p:nvPr/>
        </p:nvSpPr>
        <p:spPr bwMode="auto">
          <a:xfrm>
            <a:off x="2162175" y="4349750"/>
            <a:ext cx="503238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L</a:t>
            </a:r>
            <a:endParaRPr lang="pt-BR"/>
          </a:p>
        </p:txBody>
      </p:sp>
      <p:cxnSp>
        <p:nvCxnSpPr>
          <p:cNvPr id="36882" name="Conector reto 62"/>
          <p:cNvCxnSpPr>
            <a:cxnSpLocks noChangeShapeType="1"/>
            <a:endCxn id="36872" idx="0"/>
          </p:cNvCxnSpPr>
          <p:nvPr/>
        </p:nvCxnSpPr>
        <p:spPr bwMode="auto">
          <a:xfrm>
            <a:off x="5815013" y="3635375"/>
            <a:ext cx="506412" cy="377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Conector reto 65"/>
          <p:cNvCxnSpPr>
            <a:cxnSpLocks noChangeShapeType="1"/>
            <a:stCxn id="36874" idx="3"/>
          </p:cNvCxnSpPr>
          <p:nvPr/>
        </p:nvCxnSpPr>
        <p:spPr bwMode="auto">
          <a:xfrm flipH="1">
            <a:off x="4919663" y="3687763"/>
            <a:ext cx="498475" cy="377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Conector reto 68"/>
          <p:cNvCxnSpPr>
            <a:cxnSpLocks noChangeShapeType="1"/>
            <a:stCxn id="36871" idx="3"/>
            <a:endCxn id="36881" idx="7"/>
          </p:cNvCxnSpPr>
          <p:nvPr/>
        </p:nvCxnSpPr>
        <p:spPr bwMode="auto">
          <a:xfrm flipH="1">
            <a:off x="2592388" y="4108450"/>
            <a:ext cx="211137" cy="315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Conector reto 28691"/>
          <p:cNvCxnSpPr>
            <a:cxnSpLocks noChangeShapeType="1"/>
            <a:stCxn id="36869" idx="4"/>
            <a:endCxn id="36875" idx="0"/>
          </p:cNvCxnSpPr>
          <p:nvPr/>
        </p:nvCxnSpPr>
        <p:spPr bwMode="auto">
          <a:xfrm>
            <a:off x="4598988" y="2073275"/>
            <a:ext cx="17462" cy="255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CaixaDeTexto 98"/>
          <p:cNvSpPr txBox="1">
            <a:spLocks noChangeArrowheads="1"/>
          </p:cNvSpPr>
          <p:nvPr/>
        </p:nvSpPr>
        <p:spPr bwMode="auto">
          <a:xfrm>
            <a:off x="1752600" y="1820863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C)</a:t>
            </a:r>
            <a:endParaRPr lang="pt-BR" sz="2000" b="1"/>
          </a:p>
        </p:txBody>
      </p:sp>
      <p:sp>
        <p:nvSpPr>
          <p:cNvPr id="3688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688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5E906F-A59A-42B3-8427-0D5184190735}" type="slidenum">
              <a:rPr lang="pt-BR" smtClean="0"/>
              <a:pPr eaLnBrk="1" hangingPunct="1"/>
              <a:t>35</a:t>
            </a:fld>
            <a:endParaRPr lang="pt-BR" smtClean="0"/>
          </a:p>
        </p:txBody>
      </p:sp>
      <p:sp>
        <p:nvSpPr>
          <p:cNvPr id="36889" name="Elipse 39"/>
          <p:cNvSpPr>
            <a:spLocks noChangeArrowheads="1"/>
          </p:cNvSpPr>
          <p:nvPr/>
        </p:nvSpPr>
        <p:spPr bwMode="auto">
          <a:xfrm>
            <a:off x="5345113" y="2287588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  <a:endParaRPr lang="pt-BR"/>
          </a:p>
        </p:txBody>
      </p:sp>
      <p:sp>
        <p:nvSpPr>
          <p:cNvPr id="36890" name="Elipse 40"/>
          <p:cNvSpPr>
            <a:spLocks noChangeArrowheads="1"/>
          </p:cNvSpPr>
          <p:nvPr/>
        </p:nvSpPr>
        <p:spPr bwMode="auto">
          <a:xfrm>
            <a:off x="4460875" y="2974975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  <a:endParaRPr lang="pt-BR"/>
          </a:p>
        </p:txBody>
      </p:sp>
      <p:sp>
        <p:nvSpPr>
          <p:cNvPr id="36891" name="Elipse 41"/>
          <p:cNvSpPr>
            <a:spLocks noChangeArrowheads="1"/>
          </p:cNvSpPr>
          <p:nvPr/>
        </p:nvSpPr>
        <p:spPr bwMode="auto">
          <a:xfrm>
            <a:off x="6284913" y="3005138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H</a:t>
            </a:r>
            <a:endParaRPr lang="pt-BR"/>
          </a:p>
        </p:txBody>
      </p:sp>
      <p:cxnSp>
        <p:nvCxnSpPr>
          <p:cNvPr id="36892" name="Conector reto 47"/>
          <p:cNvCxnSpPr>
            <a:cxnSpLocks noChangeShapeType="1"/>
            <a:stCxn id="36889" idx="3"/>
            <a:endCxn id="36890" idx="7"/>
          </p:cNvCxnSpPr>
          <p:nvPr/>
        </p:nvCxnSpPr>
        <p:spPr bwMode="auto">
          <a:xfrm flipH="1">
            <a:off x="4891088" y="2719388"/>
            <a:ext cx="52705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Conector reto 53"/>
          <p:cNvCxnSpPr>
            <a:cxnSpLocks noChangeShapeType="1"/>
            <a:stCxn id="36889" idx="5"/>
            <a:endCxn id="36891" idx="1"/>
          </p:cNvCxnSpPr>
          <p:nvPr/>
        </p:nvCxnSpPr>
        <p:spPr bwMode="auto">
          <a:xfrm>
            <a:off x="5773738" y="2719388"/>
            <a:ext cx="585787" cy="358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Conector reto 28691"/>
          <p:cNvCxnSpPr>
            <a:cxnSpLocks noChangeShapeType="1"/>
            <a:stCxn id="36889" idx="4"/>
            <a:endCxn id="36874" idx="0"/>
          </p:cNvCxnSpPr>
          <p:nvPr/>
        </p:nvCxnSpPr>
        <p:spPr bwMode="auto">
          <a:xfrm>
            <a:off x="5595938" y="2792413"/>
            <a:ext cx="0" cy="465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Elipse 43"/>
          <p:cNvSpPr>
            <a:spLocks noChangeArrowheads="1"/>
          </p:cNvSpPr>
          <p:nvPr/>
        </p:nvSpPr>
        <p:spPr bwMode="auto">
          <a:xfrm>
            <a:off x="6794500" y="5608638"/>
            <a:ext cx="503238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O</a:t>
            </a:r>
            <a:endParaRPr lang="pt-BR"/>
          </a:p>
        </p:txBody>
      </p:sp>
      <p:sp>
        <p:nvSpPr>
          <p:cNvPr id="36896" name="Elipse 45"/>
          <p:cNvSpPr>
            <a:spLocks noChangeArrowheads="1"/>
          </p:cNvSpPr>
          <p:nvPr/>
        </p:nvSpPr>
        <p:spPr bwMode="auto">
          <a:xfrm>
            <a:off x="6069013" y="4852988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</a:t>
            </a:r>
            <a:endParaRPr lang="pt-BR"/>
          </a:p>
        </p:txBody>
      </p:sp>
      <p:sp>
        <p:nvSpPr>
          <p:cNvPr id="36897" name="Elipse 56"/>
          <p:cNvSpPr>
            <a:spLocks noChangeArrowheads="1"/>
          </p:cNvSpPr>
          <p:nvPr/>
        </p:nvSpPr>
        <p:spPr bwMode="auto">
          <a:xfrm>
            <a:off x="5353050" y="5651500"/>
            <a:ext cx="503238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N</a:t>
            </a:r>
            <a:endParaRPr lang="pt-BR"/>
          </a:p>
        </p:txBody>
      </p:sp>
      <p:cxnSp>
        <p:nvCxnSpPr>
          <p:cNvPr id="36898" name="Conector reto 62"/>
          <p:cNvCxnSpPr>
            <a:cxnSpLocks noChangeShapeType="1"/>
            <a:endCxn id="36895" idx="0"/>
          </p:cNvCxnSpPr>
          <p:nvPr/>
        </p:nvCxnSpPr>
        <p:spPr bwMode="auto">
          <a:xfrm>
            <a:off x="6538913" y="5232400"/>
            <a:ext cx="508000" cy="376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Conector reto 65"/>
          <p:cNvCxnSpPr>
            <a:cxnSpLocks noChangeShapeType="1"/>
            <a:stCxn id="36896" idx="3"/>
          </p:cNvCxnSpPr>
          <p:nvPr/>
        </p:nvCxnSpPr>
        <p:spPr bwMode="auto">
          <a:xfrm flipH="1">
            <a:off x="5643563" y="5284788"/>
            <a:ext cx="500062" cy="377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0" name="Conector reto 62"/>
          <p:cNvCxnSpPr>
            <a:cxnSpLocks noChangeShapeType="1"/>
            <a:stCxn id="36872" idx="4"/>
            <a:endCxn id="36896" idx="0"/>
          </p:cNvCxnSpPr>
          <p:nvPr/>
        </p:nvCxnSpPr>
        <p:spPr bwMode="auto">
          <a:xfrm>
            <a:off x="6321425" y="4516438"/>
            <a:ext cx="0" cy="336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3789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b="1" dirty="0" err="1"/>
              <a:t>Percurso</a:t>
            </a:r>
            <a:r>
              <a:rPr lang="en-US" sz="2000" dirty="0"/>
              <a:t>: </a:t>
            </a:r>
            <a:r>
              <a:rPr lang="en-US" sz="2000" dirty="0" err="1"/>
              <a:t>Visita</a:t>
            </a:r>
            <a:r>
              <a:rPr lang="en-US" sz="2000" dirty="0"/>
              <a:t> </a:t>
            </a:r>
            <a:r>
              <a:rPr lang="en-US" sz="2000" dirty="0" err="1"/>
              <a:t>sistemática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um de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nós</a:t>
            </a:r>
            <a:r>
              <a:rPr lang="en-US" sz="2000" dirty="0"/>
              <a:t>. </a:t>
            </a:r>
            <a:r>
              <a:rPr lang="en-US" sz="2000" dirty="0" err="1"/>
              <a:t>Operação</a:t>
            </a:r>
            <a:r>
              <a:rPr lang="en-US" sz="2000" dirty="0"/>
              <a:t> </a:t>
            </a:r>
            <a:r>
              <a:rPr lang="en-US" sz="2000" dirty="0" err="1"/>
              <a:t>básica</a:t>
            </a:r>
            <a:r>
              <a:rPr lang="en-US" sz="2000" dirty="0"/>
              <a:t> </a:t>
            </a:r>
            <a:r>
              <a:rPr lang="en-US" sz="2000" dirty="0" err="1"/>
              <a:t>relativa</a:t>
            </a:r>
            <a:r>
              <a:rPr lang="en-US" sz="2000" dirty="0"/>
              <a:t> à </a:t>
            </a:r>
            <a:r>
              <a:rPr lang="en-US" sz="2000" dirty="0" err="1"/>
              <a:t>manipulação</a:t>
            </a:r>
            <a:r>
              <a:rPr lang="en-US" sz="2000" dirty="0"/>
              <a:t> de </a:t>
            </a:r>
            <a:r>
              <a:rPr lang="en-US" sz="2000" dirty="0" err="1"/>
              <a:t>árvores</a:t>
            </a:r>
            <a:r>
              <a:rPr lang="en-US" sz="2000" dirty="0"/>
              <a:t>.</a:t>
            </a:r>
          </a:p>
          <a:p>
            <a:pPr algn="just"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Árvore</a:t>
            </a:r>
            <a:r>
              <a:rPr lang="en-US" sz="2000" dirty="0"/>
              <a:t>: </a:t>
            </a:r>
            <a:r>
              <a:rPr lang="en-US" sz="2000" dirty="0" err="1"/>
              <a:t>estrutura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sequencial</a:t>
            </a:r>
            <a:r>
              <a:rPr lang="en-US" sz="2000" dirty="0"/>
              <a:t>. </a:t>
            </a:r>
            <a:r>
              <a:rPr lang="en-US" sz="2000" dirty="0" err="1"/>
              <a:t>Utilizada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aplicações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demandem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Percorrer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árvore</a:t>
            </a:r>
            <a:r>
              <a:rPr lang="en-US" sz="2000" dirty="0"/>
              <a:t>: </a:t>
            </a:r>
            <a:r>
              <a:rPr lang="en-US" sz="2000" dirty="0" err="1"/>
              <a:t>Visitar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nós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a </a:t>
            </a:r>
            <a:r>
              <a:rPr lang="en-US" sz="2000" dirty="0" err="1"/>
              <a:t>compõem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Visitar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significa</a:t>
            </a:r>
            <a:r>
              <a:rPr lang="en-US" sz="2000" dirty="0"/>
              <a:t> </a:t>
            </a:r>
            <a:r>
              <a:rPr lang="en-US" sz="2000" dirty="0" err="1"/>
              <a:t>operar</a:t>
            </a:r>
            <a:r>
              <a:rPr lang="en-US" sz="2000" dirty="0"/>
              <a:t>, de </a:t>
            </a:r>
            <a:r>
              <a:rPr lang="en-US" sz="2000" dirty="0" err="1"/>
              <a:t>alguma</a:t>
            </a:r>
            <a:r>
              <a:rPr lang="en-US" sz="2000" dirty="0"/>
              <a:t> forma, com a </a:t>
            </a:r>
            <a:r>
              <a:rPr lang="en-US" sz="2000" dirty="0" err="1"/>
              <a:t>operação</a:t>
            </a:r>
            <a:r>
              <a:rPr lang="en-US" sz="2000" dirty="0"/>
              <a:t> </a:t>
            </a:r>
            <a:r>
              <a:rPr lang="en-US" sz="2000" dirty="0" err="1"/>
              <a:t>relativa</a:t>
            </a:r>
            <a:r>
              <a:rPr lang="en-US" sz="2000" dirty="0"/>
              <a:t> a </a:t>
            </a:r>
            <a:r>
              <a:rPr lang="en-US" sz="2000" dirty="0" err="1"/>
              <a:t>ele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en-US" sz="2000" dirty="0"/>
              <a:t>Ex: </a:t>
            </a:r>
            <a:r>
              <a:rPr lang="en-US" sz="2000" dirty="0" err="1"/>
              <a:t>Imprimir</a:t>
            </a:r>
            <a:r>
              <a:rPr lang="en-US" sz="2000" dirty="0"/>
              <a:t>, </a:t>
            </a:r>
            <a:r>
              <a:rPr lang="en-US" sz="2000" dirty="0" err="1"/>
              <a:t>atualizar</a:t>
            </a:r>
            <a:r>
              <a:rPr lang="en-US" sz="2000" dirty="0"/>
              <a:t> </a:t>
            </a:r>
            <a:r>
              <a:rPr lang="en-US" sz="2000" dirty="0" err="1"/>
              <a:t>suas</a:t>
            </a:r>
            <a:r>
              <a:rPr lang="en-US" sz="2000" dirty="0"/>
              <a:t> </a:t>
            </a:r>
            <a:r>
              <a:rPr lang="en-US" sz="2000" dirty="0" err="1"/>
              <a:t>informações</a:t>
            </a:r>
            <a:r>
              <a:rPr lang="en-US" sz="2000" dirty="0"/>
              <a:t>, etc.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3789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789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E4AB6-57A4-47E7-9B9A-62BE79A864A0}" type="slidenum">
              <a:rPr lang="pt-BR" smtClean="0"/>
              <a:pPr eaLnBrk="1" hangingPunct="1"/>
              <a:t>36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3891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b="1" dirty="0" err="1"/>
              <a:t>Passos</a:t>
            </a:r>
            <a:r>
              <a:rPr lang="en-US" sz="2000" dirty="0"/>
              <a:t>: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 err="1" smtClean="0"/>
              <a:t>Visitar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err="1"/>
              <a:t>raiz</a:t>
            </a:r>
            <a:r>
              <a:rPr lang="en-US" sz="2000" dirty="0"/>
              <a:t> </a:t>
            </a:r>
            <a:r>
              <a:rPr lang="en-US" sz="2000" b="1" dirty="0"/>
              <a:t>v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subárvore</a:t>
            </a:r>
            <a:r>
              <a:rPr lang="en-US" sz="2000" dirty="0"/>
              <a:t> </a:t>
            </a:r>
            <a:r>
              <a:rPr lang="en-US" sz="2000" b="1" dirty="0"/>
              <a:t>T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 err="1"/>
              <a:t>Percurso</a:t>
            </a:r>
            <a:r>
              <a:rPr lang="en-US" sz="2000" dirty="0"/>
              <a:t> de </a:t>
            </a:r>
            <a:r>
              <a:rPr lang="en-US" sz="2000" b="1" dirty="0"/>
              <a:t>T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o </a:t>
            </a:r>
            <a:r>
              <a:rPr lang="en-US" sz="2000" dirty="0" err="1"/>
              <a:t>percurso</a:t>
            </a:r>
            <a:r>
              <a:rPr lang="en-US" sz="2000" dirty="0"/>
              <a:t> de </a:t>
            </a:r>
            <a:r>
              <a:rPr lang="en-US" sz="2000" dirty="0" err="1"/>
              <a:t>suas</a:t>
            </a:r>
            <a:r>
              <a:rPr lang="en-US" sz="2000" dirty="0"/>
              <a:t> </a:t>
            </a:r>
            <a:r>
              <a:rPr lang="en-US" sz="2000" dirty="0" err="1"/>
              <a:t>subárvores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 err="1"/>
              <a:t>Percorrer</a:t>
            </a:r>
            <a:r>
              <a:rPr lang="en-US" sz="2000" dirty="0"/>
              <a:t> </a:t>
            </a:r>
            <a:r>
              <a:rPr lang="en-US" sz="2000" dirty="0" err="1"/>
              <a:t>subárvores</a:t>
            </a:r>
            <a:r>
              <a:rPr lang="en-US" sz="2000" dirty="0"/>
              <a:t> </a:t>
            </a:r>
            <a:r>
              <a:rPr lang="en-US" sz="2000" dirty="0" err="1"/>
              <a:t>esquerda</a:t>
            </a:r>
            <a:r>
              <a:rPr lang="en-US" sz="2000" dirty="0"/>
              <a:t> e </a:t>
            </a:r>
            <a:r>
              <a:rPr lang="en-US" sz="2000" dirty="0" err="1"/>
              <a:t>direita</a:t>
            </a:r>
            <a:r>
              <a:rPr lang="en-US" sz="2000" dirty="0"/>
              <a:t> de </a:t>
            </a:r>
            <a:r>
              <a:rPr lang="en-US" sz="2000" b="1" dirty="0"/>
              <a:t>v</a:t>
            </a:r>
            <a:r>
              <a:rPr lang="en-US" sz="2000" dirty="0"/>
              <a:t>,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b="1" dirty="0"/>
              <a:t>v</a:t>
            </a:r>
            <a:r>
              <a:rPr lang="en-US" sz="2000" dirty="0"/>
              <a:t> de </a:t>
            </a:r>
            <a:r>
              <a:rPr lang="en-US" sz="2000" b="1" dirty="0"/>
              <a:t>T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 err="1"/>
              <a:t>Operações</a:t>
            </a:r>
            <a:r>
              <a:rPr lang="en-US" sz="2000" dirty="0"/>
              <a:t>: </a:t>
            </a:r>
            <a:r>
              <a:rPr lang="en-US" sz="2000" dirty="0" err="1"/>
              <a:t>visitar</a:t>
            </a:r>
            <a:r>
              <a:rPr lang="en-US" sz="2000" dirty="0"/>
              <a:t> e </a:t>
            </a:r>
            <a:r>
              <a:rPr lang="en-US" sz="2000" dirty="0" err="1"/>
              <a:t>percorrer</a:t>
            </a:r>
            <a:r>
              <a:rPr lang="en-US" sz="2000" dirty="0"/>
              <a:t> </a:t>
            </a:r>
            <a:r>
              <a:rPr lang="en-US" sz="2000" dirty="0" err="1"/>
              <a:t>esquerda</a:t>
            </a:r>
            <a:r>
              <a:rPr lang="en-US" sz="2000" dirty="0"/>
              <a:t> e </a:t>
            </a:r>
            <a:r>
              <a:rPr lang="en-US" sz="2000" dirty="0" err="1"/>
              <a:t>direita</a:t>
            </a:r>
            <a:r>
              <a:rPr lang="en-US" sz="2000" dirty="0"/>
              <a:t> </a:t>
            </a:r>
            <a:r>
              <a:rPr lang="en-US" sz="2000" dirty="0" err="1"/>
              <a:t>compõem</a:t>
            </a:r>
            <a:r>
              <a:rPr lang="en-US" sz="2000" dirty="0"/>
              <a:t> um </a:t>
            </a:r>
            <a:r>
              <a:rPr lang="en-US" sz="2000" dirty="0" err="1"/>
              <a:t>algoritmo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 err="1" smtClean="0"/>
              <a:t>Definir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err="1"/>
              <a:t>ordem</a:t>
            </a:r>
            <a:r>
              <a:rPr lang="en-US" sz="2000" dirty="0"/>
              <a:t> das </a:t>
            </a:r>
            <a:r>
              <a:rPr lang="en-US" sz="2000" dirty="0" err="1"/>
              <a:t>operações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.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Exemplo</a:t>
            </a:r>
            <a:r>
              <a:rPr lang="en-US" sz="2000" dirty="0"/>
              <a:t>: a </a:t>
            </a:r>
            <a:r>
              <a:rPr lang="en-US" sz="2000" dirty="0" err="1"/>
              <a:t>mesma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nós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Dependendo</a:t>
            </a:r>
            <a:r>
              <a:rPr lang="en-US" sz="2000" dirty="0"/>
              <a:t> da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relativa</a:t>
            </a:r>
            <a:r>
              <a:rPr lang="en-US" sz="2000" dirty="0"/>
              <a:t> das </a:t>
            </a:r>
            <a:r>
              <a:rPr lang="en-US" sz="2000" dirty="0" err="1"/>
              <a:t>operações</a:t>
            </a:r>
            <a:r>
              <a:rPr lang="en-US" sz="2000" dirty="0"/>
              <a:t> é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obter</a:t>
            </a:r>
            <a:r>
              <a:rPr lang="en-US" sz="2000" dirty="0"/>
              <a:t> </a:t>
            </a:r>
            <a:r>
              <a:rPr lang="en-US" sz="2000" dirty="0" err="1"/>
              <a:t>percursos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, </a:t>
            </a:r>
            <a:r>
              <a:rPr lang="en-US" sz="2000" dirty="0" err="1"/>
              <a:t>dependendo</a:t>
            </a:r>
            <a:r>
              <a:rPr lang="en-US" sz="2000" dirty="0"/>
              <a:t> da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relativa</a:t>
            </a:r>
            <a:r>
              <a:rPr lang="en-US" sz="2000" dirty="0"/>
              <a:t> </a:t>
            </a:r>
            <a:r>
              <a:rPr lang="en-US" sz="2000" dirty="0" err="1"/>
              <a:t>dessas</a:t>
            </a:r>
            <a:r>
              <a:rPr lang="en-US" sz="2000" dirty="0"/>
              <a:t> </a:t>
            </a:r>
            <a:r>
              <a:rPr lang="en-US" sz="2000" dirty="0" err="1"/>
              <a:t>operações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3891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891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178DDB-A149-43BF-8176-0DCEB041F6BB}" type="slidenum">
              <a:rPr lang="pt-BR" smtClean="0"/>
              <a:pPr eaLnBrk="1" hangingPunct="1"/>
              <a:t>37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3993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000" b="1"/>
              <a:t>Tipos de Percursos: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 b="1"/>
              <a:t>Pré-ordem</a:t>
            </a:r>
            <a:r>
              <a:rPr lang="en-US" sz="2000"/>
              <a:t>: visitar recursivamente:</a:t>
            </a:r>
          </a:p>
          <a:p>
            <a:pPr marL="1828800" lvl="3" indent="-457200" algn="just">
              <a:buFont typeface="Arial" charset="0"/>
              <a:buAutoNum type="arabicPeriod"/>
            </a:pPr>
            <a:r>
              <a:rPr lang="en-US" sz="2000"/>
              <a:t>Visitar a raiz;</a:t>
            </a:r>
          </a:p>
          <a:p>
            <a:pPr marL="1828800" lvl="3" indent="-457200" algn="just">
              <a:buFont typeface="Arial" charset="0"/>
              <a:buAutoNum type="arabicPeriod"/>
            </a:pPr>
            <a:r>
              <a:rPr lang="en-US" sz="2000"/>
              <a:t>Percorrer subárvore esquerda, em pré-ordem;</a:t>
            </a:r>
          </a:p>
          <a:p>
            <a:pPr marL="1828800" lvl="3" indent="-457200" algn="just">
              <a:buFont typeface="Arial" charset="0"/>
              <a:buAutoNum type="arabicPeriod"/>
            </a:pPr>
            <a:r>
              <a:rPr lang="en-US" sz="2000"/>
              <a:t>Percorrer subárvores direita, em pré-ordem;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39941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39942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58C550-7F90-43DE-ACF8-84DC37E00BEB}" type="slidenum">
              <a:rPr lang="pt-BR" smtClean="0"/>
              <a:pPr eaLnBrk="1" hangingPunct="1"/>
              <a:t>38</a:t>
            </a:fld>
            <a:endParaRPr lang="pt-BR" smtClean="0"/>
          </a:p>
        </p:txBody>
      </p:sp>
      <p:sp>
        <p:nvSpPr>
          <p:cNvPr id="39943" name="Elipse 39"/>
          <p:cNvSpPr>
            <a:spLocks noChangeArrowheads="1"/>
          </p:cNvSpPr>
          <p:nvPr/>
        </p:nvSpPr>
        <p:spPr bwMode="auto">
          <a:xfrm>
            <a:off x="4167188" y="4365625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39944" name="Elipse 40"/>
          <p:cNvSpPr>
            <a:spLocks noChangeArrowheads="1"/>
          </p:cNvSpPr>
          <p:nvPr/>
        </p:nvSpPr>
        <p:spPr bwMode="auto">
          <a:xfrm>
            <a:off x="3265488" y="5124450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cxnSp>
        <p:nvCxnSpPr>
          <p:cNvPr id="39945" name="Conector reto 47"/>
          <p:cNvCxnSpPr>
            <a:cxnSpLocks noChangeShapeType="1"/>
            <a:stCxn id="39943" idx="3"/>
            <a:endCxn id="39944" idx="7"/>
          </p:cNvCxnSpPr>
          <p:nvPr/>
        </p:nvCxnSpPr>
        <p:spPr bwMode="auto">
          <a:xfrm flipH="1">
            <a:off x="3697288" y="4797425"/>
            <a:ext cx="542925" cy="401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Conector reto 53"/>
          <p:cNvCxnSpPr>
            <a:cxnSpLocks noChangeShapeType="1"/>
            <a:stCxn id="39943" idx="5"/>
            <a:endCxn id="39947" idx="1"/>
          </p:cNvCxnSpPr>
          <p:nvPr/>
        </p:nvCxnSpPr>
        <p:spPr bwMode="auto">
          <a:xfrm>
            <a:off x="4598988" y="4797425"/>
            <a:ext cx="64135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Elipse 39"/>
          <p:cNvSpPr>
            <a:spLocks noChangeArrowheads="1"/>
          </p:cNvSpPr>
          <p:nvPr/>
        </p:nvSpPr>
        <p:spPr bwMode="auto">
          <a:xfrm>
            <a:off x="5167313" y="5084763"/>
            <a:ext cx="501650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3276600" y="4406900"/>
            <a:ext cx="785813" cy="369888"/>
            <a:chOff x="3281424" y="4406669"/>
            <a:chExt cx="786520" cy="369332"/>
          </a:xfrm>
        </p:grpSpPr>
        <p:sp>
          <p:nvSpPr>
            <p:cNvPr id="39956" name="Seta para a direita 1"/>
            <p:cNvSpPr>
              <a:spLocks noChangeArrowheads="1"/>
            </p:cNvSpPr>
            <p:nvPr/>
          </p:nvSpPr>
          <p:spPr bwMode="auto">
            <a:xfrm>
              <a:off x="3519066" y="4437112"/>
              <a:ext cx="548878" cy="28778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pt-BR"/>
            </a:p>
          </p:txBody>
        </p:sp>
        <p:sp>
          <p:nvSpPr>
            <p:cNvPr id="39957" name="CaixaDeTexto 2"/>
            <p:cNvSpPr txBox="1">
              <a:spLocks noChangeArrowheads="1"/>
            </p:cNvSpPr>
            <p:nvPr/>
          </p:nvSpPr>
          <p:spPr bwMode="auto">
            <a:xfrm>
              <a:off x="3281424" y="4406669"/>
              <a:ext cx="312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pt-BR"/>
                <a:t>1</a:t>
              </a:r>
            </a:p>
          </p:txBody>
        </p:sp>
      </p:grp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2424113" y="5199063"/>
            <a:ext cx="785812" cy="368300"/>
            <a:chOff x="3281425" y="4406669"/>
            <a:chExt cx="786519" cy="369332"/>
          </a:xfrm>
        </p:grpSpPr>
        <p:sp>
          <p:nvSpPr>
            <p:cNvPr id="39954" name="Seta para a direita 17"/>
            <p:cNvSpPr>
              <a:spLocks noChangeArrowheads="1"/>
            </p:cNvSpPr>
            <p:nvPr/>
          </p:nvSpPr>
          <p:spPr bwMode="auto">
            <a:xfrm>
              <a:off x="3519066" y="4437112"/>
              <a:ext cx="548878" cy="28778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pt-BR"/>
            </a:p>
          </p:txBody>
        </p:sp>
        <p:sp>
          <p:nvSpPr>
            <p:cNvPr id="39955" name="CaixaDeTexto 18"/>
            <p:cNvSpPr txBox="1">
              <a:spLocks noChangeArrowheads="1"/>
            </p:cNvSpPr>
            <p:nvPr/>
          </p:nvSpPr>
          <p:spPr bwMode="auto">
            <a:xfrm>
              <a:off x="3281425" y="440666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pt-BR"/>
                <a:t>2</a:t>
              </a:r>
            </a:p>
          </p:txBody>
        </p:sp>
      </p:grp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4284663" y="5186363"/>
            <a:ext cx="785812" cy="369887"/>
            <a:chOff x="3281425" y="4406669"/>
            <a:chExt cx="786519" cy="369332"/>
          </a:xfrm>
        </p:grpSpPr>
        <p:sp>
          <p:nvSpPr>
            <p:cNvPr id="39952" name="Seta para a direita 20"/>
            <p:cNvSpPr>
              <a:spLocks noChangeArrowheads="1"/>
            </p:cNvSpPr>
            <p:nvPr/>
          </p:nvSpPr>
          <p:spPr bwMode="auto">
            <a:xfrm>
              <a:off x="3519066" y="4437112"/>
              <a:ext cx="548878" cy="28778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pt-BR"/>
            </a:p>
          </p:txBody>
        </p:sp>
        <p:sp>
          <p:nvSpPr>
            <p:cNvPr id="39953" name="CaixaDeTexto 21"/>
            <p:cNvSpPr txBox="1">
              <a:spLocks noChangeArrowheads="1"/>
            </p:cNvSpPr>
            <p:nvPr/>
          </p:nvSpPr>
          <p:spPr bwMode="auto">
            <a:xfrm>
              <a:off x="3281425" y="440666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pt-BR"/>
                <a:t>3</a:t>
              </a:r>
            </a:p>
          </p:txBody>
        </p:sp>
      </p:grp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6954838" y="5219700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Saída: 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4096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/>
              <a:t> </a:t>
            </a:r>
          </a:p>
          <a:p>
            <a:endParaRPr lang="en-US" sz="2000"/>
          </a:p>
          <a:p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76475"/>
            <a:ext cx="5508625" cy="30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6" name="Retângulo 1"/>
          <p:cNvSpPr>
            <a:spLocks noChangeArrowheads="1"/>
          </p:cNvSpPr>
          <p:nvPr/>
        </p:nvSpPr>
        <p:spPr bwMode="auto">
          <a:xfrm>
            <a:off x="819150" y="1844675"/>
            <a:ext cx="735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Qual é a saída da seguinte árvore no percurso em pré-ordem?</a:t>
            </a:r>
            <a:endParaRPr lang="en-US"/>
          </a:p>
        </p:txBody>
      </p:sp>
      <p:sp>
        <p:nvSpPr>
          <p:cNvPr id="4096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096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2A6EFC-081A-4C3D-9D3A-025328CCBFA7}" type="slidenum">
              <a:rPr lang="pt-BR" smtClean="0"/>
              <a:pPr eaLnBrk="1" hangingPunct="1"/>
              <a:t>39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O que são árvores?</a:t>
            </a:r>
            <a:endParaRPr lang="pt-BR" sz="3200" smtClean="0"/>
          </a:p>
        </p:txBody>
      </p:sp>
      <p:pic>
        <p:nvPicPr>
          <p:cNvPr id="512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Árvores são usadas para representar hierarquias.</a:t>
            </a:r>
          </a:p>
          <a:p>
            <a:pPr algn="just">
              <a:defRPr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Uma árvore pode ser entendida como um grafo acíclico conexo onde um dos vértices – chamado </a:t>
            </a:r>
            <a:r>
              <a:rPr lang="pt-BR" sz="2000" i="1" dirty="0"/>
              <a:t>raiz da árvore </a:t>
            </a:r>
            <a:r>
              <a:rPr lang="pt-BR" sz="2000" dirty="0"/>
              <a:t>– é diferenciado dos demais.</a:t>
            </a:r>
            <a:endParaRPr lang="en-US" sz="2000" dirty="0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44900"/>
            <a:ext cx="46101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127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4C7574-6264-4844-9CBE-FD79DEE1F0A1}" type="slidenum">
              <a:rPr lang="pt-BR" smtClean="0"/>
              <a:pPr eaLnBrk="1" hangingPunct="1"/>
              <a:t>4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4198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/>
              <a:t> </a:t>
            </a:r>
          </a:p>
          <a:p>
            <a:endParaRPr lang="en-US" sz="2000"/>
          </a:p>
          <a:p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76475"/>
            <a:ext cx="5508625" cy="30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0" name="Retângulo 1"/>
          <p:cNvSpPr>
            <a:spLocks noChangeArrowheads="1"/>
          </p:cNvSpPr>
          <p:nvPr/>
        </p:nvSpPr>
        <p:spPr bwMode="auto">
          <a:xfrm>
            <a:off x="819150" y="1844675"/>
            <a:ext cx="735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Qual é a saída da seguinte árvore no percurso em pré-ordem?</a:t>
            </a:r>
            <a:endParaRPr lang="en-US"/>
          </a:p>
        </p:txBody>
      </p:sp>
      <p:sp>
        <p:nvSpPr>
          <p:cNvPr id="41991" name="Retângulo 2"/>
          <p:cNvSpPr>
            <a:spLocks noChangeArrowheads="1"/>
          </p:cNvSpPr>
          <p:nvPr/>
        </p:nvSpPr>
        <p:spPr bwMode="auto">
          <a:xfrm>
            <a:off x="3552825" y="5445125"/>
            <a:ext cx="206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A B D G C E H I F</a:t>
            </a:r>
          </a:p>
        </p:txBody>
      </p:sp>
      <p:sp>
        <p:nvSpPr>
          <p:cNvPr id="41992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1993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5F8365-9448-4E97-BA01-1204D2CD76A7}" type="slidenum">
              <a:rPr lang="pt-BR" smtClean="0"/>
              <a:pPr eaLnBrk="1" hangingPunct="1"/>
              <a:t>40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4301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000"/>
              <a:t>Algoritmo:  Percurso em pré-ordem.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43013" name="CaixaDeTexto 1"/>
          <p:cNvSpPr txBox="1">
            <a:spLocks noChangeArrowheads="1"/>
          </p:cNvSpPr>
          <p:nvPr/>
        </p:nvSpPr>
        <p:spPr bwMode="auto">
          <a:xfrm>
            <a:off x="2195513" y="3195638"/>
            <a:ext cx="4824412" cy="1384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1400"/>
              <a:t>procedimento </a:t>
            </a:r>
            <a:r>
              <a:rPr lang="en-US" sz="1400" b="1"/>
              <a:t>pre(pt</a:t>
            </a:r>
            <a:r>
              <a:rPr lang="en-US" sz="1400"/>
              <a:t>)</a:t>
            </a:r>
          </a:p>
          <a:p>
            <a:pPr algn="just" eaLnBrk="1" hangingPunct="1"/>
            <a:r>
              <a:rPr lang="en-US" sz="1400"/>
              <a:t>inicio</a:t>
            </a:r>
          </a:p>
          <a:p>
            <a:pPr algn="just" eaLnBrk="1" hangingPunct="1"/>
            <a:r>
              <a:rPr lang="en-US" sz="1400"/>
              <a:t>    visita(pt)</a:t>
            </a:r>
          </a:p>
          <a:p>
            <a:pPr algn="just" eaLnBrk="1" hangingPunct="1"/>
            <a:r>
              <a:rPr lang="en-US" sz="1400" b="1"/>
              <a:t>    se</a:t>
            </a:r>
            <a:r>
              <a:rPr lang="en-US" sz="1400"/>
              <a:t> pt^.esq &lt;&gt; null </a:t>
            </a:r>
            <a:r>
              <a:rPr lang="en-US" sz="1400" b="1"/>
              <a:t>então</a:t>
            </a:r>
            <a:r>
              <a:rPr lang="en-US" sz="1400"/>
              <a:t> pre(pt^.esq)</a:t>
            </a:r>
          </a:p>
          <a:p>
            <a:pPr algn="just" eaLnBrk="1" hangingPunct="1"/>
            <a:r>
              <a:rPr lang="en-US" sz="1400" b="1"/>
              <a:t>    se</a:t>
            </a:r>
            <a:r>
              <a:rPr lang="en-US" sz="1400"/>
              <a:t> pt^.dir &lt;&gt; null </a:t>
            </a:r>
            <a:r>
              <a:rPr lang="en-US" sz="1400" b="1"/>
              <a:t>então</a:t>
            </a:r>
            <a:r>
              <a:rPr lang="en-US" sz="1400"/>
              <a:t> pre(pt^.dir)</a:t>
            </a:r>
          </a:p>
          <a:p>
            <a:pPr algn="just" eaLnBrk="1" hangingPunct="1"/>
            <a:r>
              <a:rPr lang="en-US" sz="1400"/>
              <a:t>fim</a:t>
            </a:r>
          </a:p>
        </p:txBody>
      </p:sp>
      <p:sp>
        <p:nvSpPr>
          <p:cNvPr id="4301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301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A0F68B-E361-4D5D-BDD1-D3DFEF95BFE3}" type="slidenum">
              <a:rPr lang="pt-BR" smtClean="0"/>
              <a:pPr eaLnBrk="1" hangingPunct="1"/>
              <a:t>41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4403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000"/>
              <a:t>Tipos de Percursos: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 b="1"/>
              <a:t>Ordem simétrica</a:t>
            </a:r>
            <a:r>
              <a:rPr lang="en-US" sz="2000"/>
              <a:t>: visitar recursivamente:</a:t>
            </a:r>
          </a:p>
          <a:p>
            <a:pPr marL="1828800" lvl="3" indent="-457200" algn="just">
              <a:buFont typeface="Arial" charset="0"/>
              <a:buAutoNum type="arabicPeriod"/>
            </a:pPr>
            <a:r>
              <a:rPr lang="en-US" sz="2000"/>
              <a:t>Percorrer subárvore esquerda, em ordem simétrica;</a:t>
            </a:r>
          </a:p>
          <a:p>
            <a:pPr marL="1828800" lvl="3" indent="-457200" algn="just">
              <a:buFont typeface="Arial" charset="0"/>
              <a:buAutoNum type="arabicPeriod"/>
            </a:pPr>
            <a:r>
              <a:rPr lang="en-US" sz="2000"/>
              <a:t>Visitar a raiz;</a:t>
            </a:r>
          </a:p>
          <a:p>
            <a:pPr marL="1828800" lvl="3" indent="-457200" algn="just">
              <a:buFont typeface="Arial" charset="0"/>
              <a:buAutoNum type="arabicPeriod"/>
            </a:pPr>
            <a:r>
              <a:rPr lang="en-US" sz="2000"/>
              <a:t>Percorrer subárvores direita, em ordem simétrica;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4403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403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66AD15-D969-4910-9DEC-B47F90AFF6E3}" type="slidenum">
              <a:rPr lang="pt-BR" smtClean="0"/>
              <a:pPr eaLnBrk="1" hangingPunct="1"/>
              <a:t>42</a:t>
            </a:fld>
            <a:endParaRPr lang="pt-BR" smtClean="0"/>
          </a:p>
        </p:txBody>
      </p:sp>
      <p:sp>
        <p:nvSpPr>
          <p:cNvPr id="44039" name="Elipse 39"/>
          <p:cNvSpPr>
            <a:spLocks noChangeArrowheads="1"/>
          </p:cNvSpPr>
          <p:nvPr/>
        </p:nvSpPr>
        <p:spPr bwMode="auto">
          <a:xfrm>
            <a:off x="4167188" y="4365625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44040" name="Elipse 40"/>
          <p:cNvSpPr>
            <a:spLocks noChangeArrowheads="1"/>
          </p:cNvSpPr>
          <p:nvPr/>
        </p:nvSpPr>
        <p:spPr bwMode="auto">
          <a:xfrm>
            <a:off x="3265488" y="5124450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cxnSp>
        <p:nvCxnSpPr>
          <p:cNvPr id="44041" name="Conector reto 47"/>
          <p:cNvCxnSpPr>
            <a:cxnSpLocks noChangeShapeType="1"/>
            <a:stCxn id="44039" idx="3"/>
            <a:endCxn id="44040" idx="7"/>
          </p:cNvCxnSpPr>
          <p:nvPr/>
        </p:nvCxnSpPr>
        <p:spPr bwMode="auto">
          <a:xfrm flipH="1">
            <a:off x="3697288" y="4797425"/>
            <a:ext cx="542925" cy="401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Conector reto 53"/>
          <p:cNvCxnSpPr>
            <a:cxnSpLocks noChangeShapeType="1"/>
            <a:stCxn id="44039" idx="5"/>
            <a:endCxn id="44043" idx="1"/>
          </p:cNvCxnSpPr>
          <p:nvPr/>
        </p:nvCxnSpPr>
        <p:spPr bwMode="auto">
          <a:xfrm>
            <a:off x="4598988" y="4797425"/>
            <a:ext cx="64135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3" name="Elipse 39"/>
          <p:cNvSpPr>
            <a:spLocks noChangeArrowheads="1"/>
          </p:cNvSpPr>
          <p:nvPr/>
        </p:nvSpPr>
        <p:spPr bwMode="auto">
          <a:xfrm>
            <a:off x="5167313" y="5084763"/>
            <a:ext cx="501650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3276600" y="4406900"/>
            <a:ext cx="785813" cy="369888"/>
            <a:chOff x="3281144" y="4406669"/>
            <a:chExt cx="786800" cy="368777"/>
          </a:xfrm>
        </p:grpSpPr>
        <p:sp>
          <p:nvSpPr>
            <p:cNvPr id="44052" name="Seta para a direita 12"/>
            <p:cNvSpPr>
              <a:spLocks noChangeArrowheads="1"/>
            </p:cNvSpPr>
            <p:nvPr/>
          </p:nvSpPr>
          <p:spPr bwMode="auto">
            <a:xfrm>
              <a:off x="3519066" y="4437112"/>
              <a:ext cx="548878" cy="28778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pt-BR"/>
            </a:p>
          </p:txBody>
        </p:sp>
        <p:sp>
          <p:nvSpPr>
            <p:cNvPr id="44053" name="CaixaDeTexto 13"/>
            <p:cNvSpPr txBox="1">
              <a:spLocks noChangeArrowheads="1"/>
            </p:cNvSpPr>
            <p:nvPr/>
          </p:nvSpPr>
          <p:spPr bwMode="auto">
            <a:xfrm>
              <a:off x="3281144" y="4406669"/>
              <a:ext cx="313188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pt-BR"/>
                <a:t>2</a:t>
              </a:r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2424113" y="5199063"/>
            <a:ext cx="785812" cy="369887"/>
            <a:chOff x="3281144" y="4406669"/>
            <a:chExt cx="786800" cy="370367"/>
          </a:xfrm>
        </p:grpSpPr>
        <p:sp>
          <p:nvSpPr>
            <p:cNvPr id="44050" name="Seta para a direita 15"/>
            <p:cNvSpPr>
              <a:spLocks noChangeArrowheads="1"/>
            </p:cNvSpPr>
            <p:nvPr/>
          </p:nvSpPr>
          <p:spPr bwMode="auto">
            <a:xfrm>
              <a:off x="3519066" y="4437112"/>
              <a:ext cx="548878" cy="28778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pt-BR"/>
            </a:p>
          </p:txBody>
        </p:sp>
        <p:sp>
          <p:nvSpPr>
            <p:cNvPr id="44051" name="CaixaDeTexto 16"/>
            <p:cNvSpPr txBox="1">
              <a:spLocks noChangeArrowheads="1"/>
            </p:cNvSpPr>
            <p:nvPr/>
          </p:nvSpPr>
          <p:spPr bwMode="auto">
            <a:xfrm>
              <a:off x="3281144" y="4406669"/>
              <a:ext cx="313188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pt-BR"/>
                <a:t>1</a:t>
              </a:r>
            </a:p>
          </p:txBody>
        </p: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4284663" y="5186363"/>
            <a:ext cx="785812" cy="369887"/>
            <a:chOff x="3281425" y="4406669"/>
            <a:chExt cx="786519" cy="369332"/>
          </a:xfrm>
        </p:grpSpPr>
        <p:sp>
          <p:nvSpPr>
            <p:cNvPr id="44048" name="Seta para a direita 18"/>
            <p:cNvSpPr>
              <a:spLocks noChangeArrowheads="1"/>
            </p:cNvSpPr>
            <p:nvPr/>
          </p:nvSpPr>
          <p:spPr bwMode="auto">
            <a:xfrm>
              <a:off x="3519066" y="4437112"/>
              <a:ext cx="548878" cy="28778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pt-BR"/>
            </a:p>
          </p:txBody>
        </p:sp>
        <p:sp>
          <p:nvSpPr>
            <p:cNvPr id="44049" name="CaixaDeTexto 19"/>
            <p:cNvSpPr txBox="1">
              <a:spLocks noChangeArrowheads="1"/>
            </p:cNvSpPr>
            <p:nvPr/>
          </p:nvSpPr>
          <p:spPr bwMode="auto">
            <a:xfrm>
              <a:off x="3281425" y="440666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pt-BR"/>
                <a:t>3</a:t>
              </a:r>
            </a:p>
          </p:txBody>
        </p:sp>
      </p:grp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6942138" y="52197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Saída: BAC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4505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/>
              <a:t> </a:t>
            </a:r>
          </a:p>
          <a:p>
            <a:endParaRPr lang="en-US" sz="2000"/>
          </a:p>
          <a:p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76475"/>
            <a:ext cx="5508625" cy="30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2" name="Retângulo 1"/>
          <p:cNvSpPr>
            <a:spLocks noChangeArrowheads="1"/>
          </p:cNvSpPr>
          <p:nvPr/>
        </p:nvSpPr>
        <p:spPr bwMode="auto">
          <a:xfrm>
            <a:off x="684213" y="1860550"/>
            <a:ext cx="8172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Qual é a saída da árvore no percurso em ordem simétrica?</a:t>
            </a:r>
            <a:endParaRPr lang="en-US"/>
          </a:p>
        </p:txBody>
      </p:sp>
      <p:sp>
        <p:nvSpPr>
          <p:cNvPr id="4506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506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5C59C8-8D1A-4FC4-A66F-82FDB60593C9}" type="slidenum">
              <a:rPr lang="pt-BR" smtClean="0"/>
              <a:pPr eaLnBrk="1" hangingPunct="1"/>
              <a:t>43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4608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/>
              <a:t> </a:t>
            </a:r>
          </a:p>
          <a:p>
            <a:endParaRPr lang="en-US" sz="2000"/>
          </a:p>
          <a:p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76475"/>
            <a:ext cx="5508625" cy="30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Retângulo 1"/>
          <p:cNvSpPr>
            <a:spLocks noChangeArrowheads="1"/>
          </p:cNvSpPr>
          <p:nvPr/>
        </p:nvSpPr>
        <p:spPr bwMode="auto">
          <a:xfrm>
            <a:off x="684213" y="1860550"/>
            <a:ext cx="8172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Qual é a saída da árvore no percurso em ordem simétrica?</a:t>
            </a:r>
            <a:endParaRPr lang="en-US"/>
          </a:p>
        </p:txBody>
      </p:sp>
      <p:sp>
        <p:nvSpPr>
          <p:cNvPr id="46087" name="Retângulo 6"/>
          <p:cNvSpPr>
            <a:spLocks noChangeArrowheads="1"/>
          </p:cNvSpPr>
          <p:nvPr/>
        </p:nvSpPr>
        <p:spPr bwMode="auto">
          <a:xfrm>
            <a:off x="536575" y="5445125"/>
            <a:ext cx="8172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D G B A H E I C F</a:t>
            </a:r>
            <a:endParaRPr lang="en-US"/>
          </a:p>
        </p:txBody>
      </p:sp>
      <p:sp>
        <p:nvSpPr>
          <p:cNvPr id="46088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6089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782A75-A65E-4CD0-8DC4-DF37861527BD}" type="slidenum">
              <a:rPr lang="pt-BR" smtClean="0"/>
              <a:pPr eaLnBrk="1" hangingPunct="1"/>
              <a:t>44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4710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000"/>
              <a:t>Algoritmo:  Percurso em ordem simétrica.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47109" name="CaixaDeTexto 1"/>
          <p:cNvSpPr txBox="1">
            <a:spLocks noChangeArrowheads="1"/>
          </p:cNvSpPr>
          <p:nvPr/>
        </p:nvSpPr>
        <p:spPr bwMode="auto">
          <a:xfrm>
            <a:off x="2195513" y="3195638"/>
            <a:ext cx="4824412" cy="9540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1400"/>
              <a:t>procedimento </a:t>
            </a:r>
            <a:r>
              <a:rPr lang="en-US" sz="1400" b="1"/>
              <a:t>simet(pt</a:t>
            </a:r>
            <a:r>
              <a:rPr lang="en-US" sz="1400"/>
              <a:t>)</a:t>
            </a:r>
          </a:p>
          <a:p>
            <a:pPr algn="just" eaLnBrk="1" hangingPunct="1"/>
            <a:r>
              <a:rPr lang="en-US" sz="1400"/>
              <a:t>	</a:t>
            </a:r>
            <a:r>
              <a:rPr lang="en-US" sz="1400" b="1"/>
              <a:t>se</a:t>
            </a:r>
            <a:r>
              <a:rPr lang="en-US" sz="1400"/>
              <a:t> pt^.esq &lt;&gt; null </a:t>
            </a:r>
            <a:r>
              <a:rPr lang="en-US" sz="1400" b="1"/>
              <a:t>então</a:t>
            </a:r>
            <a:r>
              <a:rPr lang="en-US" sz="1400"/>
              <a:t> simet(pt^.esq)</a:t>
            </a:r>
          </a:p>
          <a:p>
            <a:pPr algn="just" eaLnBrk="1" hangingPunct="1"/>
            <a:r>
              <a:rPr lang="en-US" sz="1400"/>
              <a:t>	visita(pt)</a:t>
            </a:r>
          </a:p>
          <a:p>
            <a:pPr algn="just" eaLnBrk="1" hangingPunct="1"/>
            <a:r>
              <a:rPr lang="en-US" sz="1400"/>
              <a:t>	</a:t>
            </a:r>
            <a:r>
              <a:rPr lang="en-US" sz="1400" b="1"/>
              <a:t>se</a:t>
            </a:r>
            <a:r>
              <a:rPr lang="en-US" sz="1400"/>
              <a:t> pt^.dir &lt;&gt; null </a:t>
            </a:r>
            <a:r>
              <a:rPr lang="en-US" sz="1400" b="1"/>
              <a:t>então</a:t>
            </a:r>
            <a:r>
              <a:rPr lang="en-US" sz="1400"/>
              <a:t> simet(pt^.dir)</a:t>
            </a:r>
            <a:endParaRPr lang="pt-BR" sz="1400"/>
          </a:p>
        </p:txBody>
      </p:sp>
      <p:sp>
        <p:nvSpPr>
          <p:cNvPr id="4711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711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641D0C-811E-4930-A500-63480DB343E2}" type="slidenum">
              <a:rPr lang="pt-BR" smtClean="0"/>
              <a:pPr eaLnBrk="1" hangingPunct="1"/>
              <a:t>45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4813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000"/>
              <a:t>Tipos de Percursos: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 b="1"/>
              <a:t>Pós-ordem</a:t>
            </a:r>
            <a:r>
              <a:rPr lang="en-US" sz="2000"/>
              <a:t>: visitar recursivamente:</a:t>
            </a:r>
          </a:p>
          <a:p>
            <a:pPr marL="1828800" lvl="3" indent="-457200" algn="just">
              <a:buFont typeface="Arial" charset="0"/>
              <a:buAutoNum type="arabicPeriod"/>
            </a:pPr>
            <a:r>
              <a:rPr lang="en-US" sz="2000"/>
              <a:t>Percorrer subárvores </a:t>
            </a:r>
            <a:r>
              <a:rPr lang="en-US" sz="2000" b="1"/>
              <a:t>esquerda</a:t>
            </a:r>
            <a:r>
              <a:rPr lang="en-US" sz="2000"/>
              <a:t>, em pós-ordem;</a:t>
            </a:r>
          </a:p>
          <a:p>
            <a:pPr marL="1828800" lvl="3" indent="-457200" algn="just">
              <a:buFont typeface="Arial" charset="0"/>
              <a:buAutoNum type="arabicPeriod"/>
            </a:pPr>
            <a:r>
              <a:rPr lang="en-US" sz="2000"/>
              <a:t>Percorrer subárvores </a:t>
            </a:r>
            <a:r>
              <a:rPr lang="en-US" sz="2000" b="1"/>
              <a:t>direita</a:t>
            </a:r>
            <a:r>
              <a:rPr lang="en-US" sz="2000"/>
              <a:t>, em pós-ordem;</a:t>
            </a:r>
          </a:p>
          <a:p>
            <a:pPr marL="1828800" lvl="3" indent="-457200" algn="just">
              <a:buFont typeface="Arial" charset="0"/>
              <a:buAutoNum type="arabicPeriod"/>
            </a:pPr>
            <a:r>
              <a:rPr lang="en-US" sz="2000"/>
              <a:t>Visitar a raiz;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4813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813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9FFA87-B419-499E-9121-CA45DBCD2F33}" type="slidenum">
              <a:rPr lang="pt-BR" smtClean="0"/>
              <a:pPr eaLnBrk="1" hangingPunct="1"/>
              <a:t>46</a:t>
            </a:fld>
            <a:endParaRPr lang="pt-BR" smtClean="0"/>
          </a:p>
        </p:txBody>
      </p:sp>
      <p:sp>
        <p:nvSpPr>
          <p:cNvPr id="48135" name="Elipse 39"/>
          <p:cNvSpPr>
            <a:spLocks noChangeArrowheads="1"/>
          </p:cNvSpPr>
          <p:nvPr/>
        </p:nvSpPr>
        <p:spPr bwMode="auto">
          <a:xfrm>
            <a:off x="4167188" y="4365625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48136" name="Elipse 40"/>
          <p:cNvSpPr>
            <a:spLocks noChangeArrowheads="1"/>
          </p:cNvSpPr>
          <p:nvPr/>
        </p:nvSpPr>
        <p:spPr bwMode="auto">
          <a:xfrm>
            <a:off x="3265488" y="5124450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cxnSp>
        <p:nvCxnSpPr>
          <p:cNvPr id="48137" name="Conector reto 47"/>
          <p:cNvCxnSpPr>
            <a:cxnSpLocks noChangeShapeType="1"/>
            <a:stCxn id="48135" idx="3"/>
            <a:endCxn id="48136" idx="7"/>
          </p:cNvCxnSpPr>
          <p:nvPr/>
        </p:nvCxnSpPr>
        <p:spPr bwMode="auto">
          <a:xfrm flipH="1">
            <a:off x="3697288" y="4797425"/>
            <a:ext cx="542925" cy="401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Conector reto 53"/>
          <p:cNvCxnSpPr>
            <a:cxnSpLocks noChangeShapeType="1"/>
            <a:stCxn id="48135" idx="5"/>
            <a:endCxn id="48139" idx="1"/>
          </p:cNvCxnSpPr>
          <p:nvPr/>
        </p:nvCxnSpPr>
        <p:spPr bwMode="auto">
          <a:xfrm>
            <a:off x="4598988" y="4797425"/>
            <a:ext cx="641350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9" name="Elipse 39"/>
          <p:cNvSpPr>
            <a:spLocks noChangeArrowheads="1"/>
          </p:cNvSpPr>
          <p:nvPr/>
        </p:nvSpPr>
        <p:spPr bwMode="auto">
          <a:xfrm>
            <a:off x="5167313" y="5084763"/>
            <a:ext cx="501650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3276600" y="4406900"/>
            <a:ext cx="785813" cy="369888"/>
            <a:chOff x="3281144" y="4406669"/>
            <a:chExt cx="786800" cy="368777"/>
          </a:xfrm>
        </p:grpSpPr>
        <p:sp>
          <p:nvSpPr>
            <p:cNvPr id="48148" name="Seta para a direita 12"/>
            <p:cNvSpPr>
              <a:spLocks noChangeArrowheads="1"/>
            </p:cNvSpPr>
            <p:nvPr/>
          </p:nvSpPr>
          <p:spPr bwMode="auto">
            <a:xfrm>
              <a:off x="3519066" y="4437112"/>
              <a:ext cx="548878" cy="28778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pt-BR"/>
            </a:p>
          </p:txBody>
        </p:sp>
        <p:sp>
          <p:nvSpPr>
            <p:cNvPr id="48149" name="CaixaDeTexto 13"/>
            <p:cNvSpPr txBox="1">
              <a:spLocks noChangeArrowheads="1"/>
            </p:cNvSpPr>
            <p:nvPr/>
          </p:nvSpPr>
          <p:spPr bwMode="auto">
            <a:xfrm>
              <a:off x="3281144" y="4406669"/>
              <a:ext cx="313188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pt-BR"/>
                <a:t>3</a:t>
              </a:r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2424113" y="5199063"/>
            <a:ext cx="785812" cy="369887"/>
            <a:chOff x="3281144" y="4406669"/>
            <a:chExt cx="786800" cy="370367"/>
          </a:xfrm>
        </p:grpSpPr>
        <p:sp>
          <p:nvSpPr>
            <p:cNvPr id="48146" name="Seta para a direita 15"/>
            <p:cNvSpPr>
              <a:spLocks noChangeArrowheads="1"/>
            </p:cNvSpPr>
            <p:nvPr/>
          </p:nvSpPr>
          <p:spPr bwMode="auto">
            <a:xfrm>
              <a:off x="3519066" y="4437112"/>
              <a:ext cx="548878" cy="28778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pt-BR"/>
            </a:p>
          </p:txBody>
        </p:sp>
        <p:sp>
          <p:nvSpPr>
            <p:cNvPr id="48147" name="CaixaDeTexto 16"/>
            <p:cNvSpPr txBox="1">
              <a:spLocks noChangeArrowheads="1"/>
            </p:cNvSpPr>
            <p:nvPr/>
          </p:nvSpPr>
          <p:spPr bwMode="auto">
            <a:xfrm>
              <a:off x="3281144" y="4406669"/>
              <a:ext cx="313188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pt-BR"/>
                <a:t>1</a:t>
              </a:r>
            </a:p>
          </p:txBody>
        </p: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4284663" y="5186363"/>
            <a:ext cx="785812" cy="369887"/>
            <a:chOff x="3281144" y="4406669"/>
            <a:chExt cx="786800" cy="368778"/>
          </a:xfrm>
        </p:grpSpPr>
        <p:sp>
          <p:nvSpPr>
            <p:cNvPr id="48144" name="Seta para a direita 18"/>
            <p:cNvSpPr>
              <a:spLocks noChangeArrowheads="1"/>
            </p:cNvSpPr>
            <p:nvPr/>
          </p:nvSpPr>
          <p:spPr bwMode="auto">
            <a:xfrm>
              <a:off x="3519066" y="4437112"/>
              <a:ext cx="548878" cy="28778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pt-BR"/>
            </a:p>
          </p:txBody>
        </p:sp>
        <p:sp>
          <p:nvSpPr>
            <p:cNvPr id="48145" name="CaixaDeTexto 19"/>
            <p:cNvSpPr txBox="1">
              <a:spLocks noChangeArrowheads="1"/>
            </p:cNvSpPr>
            <p:nvPr/>
          </p:nvSpPr>
          <p:spPr bwMode="auto">
            <a:xfrm>
              <a:off x="3281144" y="4406669"/>
              <a:ext cx="313188" cy="36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pt-BR"/>
                <a:t>2</a:t>
              </a:r>
            </a:p>
          </p:txBody>
        </p:sp>
      </p:grp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6942138" y="52197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Saída: 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4915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/>
              <a:t> </a:t>
            </a:r>
          </a:p>
          <a:p>
            <a:endParaRPr lang="en-US" sz="2000"/>
          </a:p>
          <a:p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76475"/>
            <a:ext cx="5508625" cy="30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8" name="Retângulo 1"/>
          <p:cNvSpPr>
            <a:spLocks noChangeArrowheads="1"/>
          </p:cNvSpPr>
          <p:nvPr/>
        </p:nvSpPr>
        <p:spPr bwMode="auto">
          <a:xfrm>
            <a:off x="684213" y="1860550"/>
            <a:ext cx="8172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Qual é a saída da árvore no percurso em pós-ordem?</a:t>
            </a:r>
            <a:endParaRPr lang="en-US"/>
          </a:p>
        </p:txBody>
      </p:sp>
      <p:sp>
        <p:nvSpPr>
          <p:cNvPr id="49159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49160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F173A7-9201-42AB-8523-407352D29F5F}" type="slidenum">
              <a:rPr lang="pt-BR" smtClean="0"/>
              <a:pPr eaLnBrk="1" hangingPunct="1"/>
              <a:t>47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5017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/>
              <a:t> </a:t>
            </a:r>
          </a:p>
          <a:p>
            <a:endParaRPr lang="en-US" sz="2000"/>
          </a:p>
          <a:p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76475"/>
            <a:ext cx="5508625" cy="30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Retângulo 1"/>
          <p:cNvSpPr>
            <a:spLocks noChangeArrowheads="1"/>
          </p:cNvSpPr>
          <p:nvPr/>
        </p:nvSpPr>
        <p:spPr bwMode="auto">
          <a:xfrm>
            <a:off x="684213" y="1860550"/>
            <a:ext cx="8172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Qual é a saída da árvore no percurso em pós-ordem?</a:t>
            </a:r>
            <a:endParaRPr lang="en-US"/>
          </a:p>
        </p:txBody>
      </p:sp>
      <p:sp>
        <p:nvSpPr>
          <p:cNvPr id="50183" name="Retângulo 6"/>
          <p:cNvSpPr>
            <a:spLocks noChangeArrowheads="1"/>
          </p:cNvSpPr>
          <p:nvPr/>
        </p:nvSpPr>
        <p:spPr bwMode="auto">
          <a:xfrm>
            <a:off x="525463" y="5516563"/>
            <a:ext cx="817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G D B H I E F C A</a:t>
            </a:r>
            <a:endParaRPr lang="en-US"/>
          </a:p>
        </p:txBody>
      </p:sp>
      <p:sp>
        <p:nvSpPr>
          <p:cNvPr id="5018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018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27690B-6E65-4F2B-9149-5AB3F6A88902}" type="slidenum">
              <a:rPr lang="pt-BR" smtClean="0"/>
              <a:pPr eaLnBrk="1" hangingPunct="1"/>
              <a:t>48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5120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000"/>
              <a:t>Algoritmo:  Percurso em pós-ordem.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51205" name="CaixaDeTexto 1"/>
          <p:cNvSpPr txBox="1">
            <a:spLocks noChangeArrowheads="1"/>
          </p:cNvSpPr>
          <p:nvPr/>
        </p:nvSpPr>
        <p:spPr bwMode="auto">
          <a:xfrm>
            <a:off x="2195513" y="3195638"/>
            <a:ext cx="4824412" cy="1384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1400" dirty="0" err="1"/>
              <a:t>procedimento</a:t>
            </a:r>
            <a:r>
              <a:rPr lang="en-US" sz="1400" dirty="0"/>
              <a:t> </a:t>
            </a:r>
            <a:r>
              <a:rPr lang="en-US" sz="1400" b="1" dirty="0" err="1"/>
              <a:t>pos</a:t>
            </a:r>
            <a:r>
              <a:rPr lang="en-US" sz="1400" b="1" dirty="0"/>
              <a:t>(</a:t>
            </a:r>
            <a:r>
              <a:rPr lang="en-US" sz="1400" b="1" dirty="0" err="1"/>
              <a:t>pt</a:t>
            </a:r>
            <a:r>
              <a:rPr lang="en-US" sz="1400" dirty="0"/>
              <a:t>)</a:t>
            </a:r>
          </a:p>
          <a:p>
            <a:pPr algn="just" eaLnBrk="1" hangingPunct="1"/>
            <a:r>
              <a:rPr lang="en-US" sz="1400" dirty="0" err="1"/>
              <a:t>Inicio</a:t>
            </a:r>
            <a:endParaRPr lang="en-US" sz="1400" dirty="0"/>
          </a:p>
          <a:p>
            <a:pPr algn="just" eaLnBrk="1" hangingPunct="1"/>
            <a:r>
              <a:rPr lang="en-US" sz="1400" dirty="0"/>
              <a:t>     </a:t>
            </a:r>
            <a:r>
              <a:rPr lang="en-US" sz="1400" b="1" dirty="0"/>
              <a:t>se</a:t>
            </a:r>
            <a:r>
              <a:rPr lang="en-US" sz="1400" dirty="0"/>
              <a:t> </a:t>
            </a:r>
            <a:r>
              <a:rPr lang="en-US" sz="1400" dirty="0" err="1"/>
              <a:t>pt</a:t>
            </a:r>
            <a:r>
              <a:rPr lang="en-US" sz="1400" dirty="0"/>
              <a:t>^.</a:t>
            </a:r>
            <a:r>
              <a:rPr lang="en-US" sz="1400" dirty="0" err="1"/>
              <a:t>esq</a:t>
            </a:r>
            <a:r>
              <a:rPr lang="en-US" sz="1400" dirty="0"/>
              <a:t> &lt;&gt; null </a:t>
            </a:r>
            <a:r>
              <a:rPr lang="en-US" sz="1400" b="1" dirty="0" err="1"/>
              <a:t>então</a:t>
            </a:r>
            <a:r>
              <a:rPr lang="en-US" sz="1400" dirty="0"/>
              <a:t> </a:t>
            </a:r>
            <a:r>
              <a:rPr lang="en-US" sz="1400" dirty="0" err="1"/>
              <a:t>pos</a:t>
            </a:r>
            <a:r>
              <a:rPr lang="en-US" sz="1400" dirty="0"/>
              <a:t>(</a:t>
            </a:r>
            <a:r>
              <a:rPr lang="en-US" sz="1400" dirty="0" err="1"/>
              <a:t>pt</a:t>
            </a:r>
            <a:r>
              <a:rPr lang="en-US" sz="1400" dirty="0"/>
              <a:t>^.</a:t>
            </a:r>
            <a:r>
              <a:rPr lang="en-US" sz="1400" dirty="0" err="1"/>
              <a:t>esq</a:t>
            </a:r>
            <a:r>
              <a:rPr lang="en-US" sz="1400" dirty="0"/>
              <a:t>)</a:t>
            </a:r>
          </a:p>
          <a:p>
            <a:pPr algn="just" eaLnBrk="1" hangingPunct="1"/>
            <a:r>
              <a:rPr lang="en-US" sz="1400" b="1" dirty="0"/>
              <a:t>     se</a:t>
            </a:r>
            <a:r>
              <a:rPr lang="en-US" sz="1400" dirty="0"/>
              <a:t> </a:t>
            </a:r>
            <a:r>
              <a:rPr lang="en-US" sz="1400" dirty="0" err="1"/>
              <a:t>pt</a:t>
            </a:r>
            <a:r>
              <a:rPr lang="en-US" sz="1400" dirty="0"/>
              <a:t>^.</a:t>
            </a:r>
            <a:r>
              <a:rPr lang="en-US" sz="1400" dirty="0" err="1"/>
              <a:t>dir</a:t>
            </a:r>
            <a:r>
              <a:rPr lang="en-US" sz="1400" dirty="0"/>
              <a:t> &lt;&gt; null </a:t>
            </a:r>
            <a:r>
              <a:rPr lang="en-US" sz="1400" b="1" dirty="0" err="1"/>
              <a:t>então</a:t>
            </a:r>
            <a:r>
              <a:rPr lang="en-US" sz="1400" dirty="0"/>
              <a:t> </a:t>
            </a:r>
            <a:r>
              <a:rPr lang="en-US" sz="1400" dirty="0" err="1" smtClean="0"/>
              <a:t>pos</a:t>
            </a:r>
            <a:r>
              <a:rPr lang="en-US" sz="1400" dirty="0" smtClean="0"/>
              <a:t>(</a:t>
            </a:r>
            <a:r>
              <a:rPr lang="en-US" sz="1400" dirty="0" err="1" smtClean="0"/>
              <a:t>pt</a:t>
            </a:r>
            <a:r>
              <a:rPr lang="en-US" sz="1400" dirty="0"/>
              <a:t>^.</a:t>
            </a:r>
            <a:r>
              <a:rPr lang="en-US" sz="1400" dirty="0" err="1"/>
              <a:t>dir</a:t>
            </a:r>
            <a:r>
              <a:rPr lang="en-US" sz="1400" dirty="0"/>
              <a:t>)</a:t>
            </a:r>
          </a:p>
          <a:p>
            <a:pPr algn="just" eaLnBrk="1" hangingPunct="1"/>
            <a:r>
              <a:rPr lang="en-US" sz="1400" dirty="0"/>
              <a:t>     </a:t>
            </a:r>
            <a:r>
              <a:rPr lang="en-US" sz="1400" dirty="0" err="1"/>
              <a:t>visita</a:t>
            </a:r>
            <a:r>
              <a:rPr lang="en-US" sz="1400" dirty="0"/>
              <a:t>(</a:t>
            </a:r>
            <a:r>
              <a:rPr lang="en-US" sz="1400" dirty="0" err="1"/>
              <a:t>pt</a:t>
            </a:r>
            <a:r>
              <a:rPr lang="en-US" sz="1400" dirty="0"/>
              <a:t>)</a:t>
            </a:r>
          </a:p>
          <a:p>
            <a:pPr algn="just" eaLnBrk="1" hangingPunct="1"/>
            <a:r>
              <a:rPr lang="en-US" sz="1400" dirty="0" err="1"/>
              <a:t>Fim</a:t>
            </a:r>
            <a:endParaRPr lang="en-US" sz="1400" dirty="0"/>
          </a:p>
        </p:txBody>
      </p:sp>
      <p:sp>
        <p:nvSpPr>
          <p:cNvPr id="51206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1207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C6C017-62D6-4F01-93AB-67D559203654}" type="slidenum">
              <a:rPr lang="pt-BR" smtClean="0"/>
              <a:pPr eaLnBrk="1" hangingPunct="1"/>
              <a:t>49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(aplicações)</a:t>
            </a:r>
            <a:endParaRPr lang="pt-BR" sz="3200" smtClean="0"/>
          </a:p>
        </p:txBody>
      </p:sp>
      <p:pic>
        <p:nvPicPr>
          <p:cNvPr id="614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Árvores binárias são mais comuns.</a:t>
            </a:r>
          </a:p>
          <a:p>
            <a:pPr algn="just">
              <a:defRPr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Uso mais comum em recuperação de informação (árvores binárias de busca).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Provêm uma forma natural de organizar os dados se tornaram estruturas ubíquas em: 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pt-BR" sz="2000" dirty="0"/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sistemas de arquivos.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interface gráficas com o usuário.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2000" dirty="0"/>
              <a:t>Banco de dados</a:t>
            </a:r>
            <a:r>
              <a:rPr lang="en-US" sz="2000" dirty="0"/>
              <a:t>.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en-US" sz="2000" dirty="0"/>
              <a:t>Sites da Web.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Redes</a:t>
            </a:r>
            <a:r>
              <a:rPr lang="en-US" sz="2000" dirty="0"/>
              <a:t> / </a:t>
            </a:r>
            <a:r>
              <a:rPr lang="en-US" sz="2000" dirty="0" err="1"/>
              <a:t>roteadores</a:t>
            </a:r>
            <a:r>
              <a:rPr lang="en-US" sz="2000" dirty="0"/>
              <a:t>: </a:t>
            </a:r>
            <a:r>
              <a:rPr lang="en-US" sz="2000" dirty="0" err="1"/>
              <a:t>pesquisa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tabelas</a:t>
            </a:r>
            <a:r>
              <a:rPr lang="en-US" sz="2000" dirty="0"/>
              <a:t> de </a:t>
            </a:r>
            <a:r>
              <a:rPr lang="en-US" sz="2000" dirty="0" err="1"/>
              <a:t>repasse</a:t>
            </a:r>
            <a:r>
              <a:rPr lang="en-US" sz="2000" dirty="0"/>
              <a:t>.</a:t>
            </a:r>
            <a:endParaRPr lang="pt-BR" sz="2000" dirty="0"/>
          </a:p>
        </p:txBody>
      </p:sp>
      <p:sp>
        <p:nvSpPr>
          <p:cNvPr id="6149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6150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463EF-F9B1-49B9-BC10-DC9C206F9CE6}" type="slidenum">
              <a:rPr lang="pt-BR" smtClean="0"/>
              <a:pPr eaLnBrk="1" hangingPunct="1"/>
              <a:t>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5222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000"/>
              <a:t>Em quaisquer das situações, o procedimento correspondente é chamado recursivamente tantas vezes quantos são os nós da árvore.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Sendo n esse valor, a complexidade dos percursos, considerando-se o procedimento visita de complexidade constante é O(n).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Cálculo da </a:t>
            </a:r>
            <a:r>
              <a:rPr lang="en-US" sz="2000" b="1"/>
              <a:t>altura  de todos os nós</a:t>
            </a:r>
            <a:r>
              <a:rPr lang="en-US" sz="2000"/>
              <a:t> é uma aplicação do percurso em pós-ordem.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Altura das folhas é hum, por definição.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 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52229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2230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41DE71-E4ED-466E-B6E6-273C7DFBEE1B}" type="slidenum">
              <a:rPr lang="pt-BR" smtClean="0"/>
              <a:pPr eaLnBrk="1" hangingPunct="1"/>
              <a:t>50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Percurso em Árvores Binárias</a:t>
            </a:r>
            <a:endParaRPr lang="pt-BR" sz="3200" smtClean="0"/>
          </a:p>
        </p:txBody>
      </p:sp>
      <p:pic>
        <p:nvPicPr>
          <p:cNvPr id="5325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sz="2000" dirty="0" err="1"/>
              <a:t>Cálculo</a:t>
            </a:r>
            <a:r>
              <a:rPr lang="en-US" sz="2000" dirty="0"/>
              <a:t> da </a:t>
            </a:r>
            <a:r>
              <a:rPr lang="en-US" sz="2000" dirty="0" err="1"/>
              <a:t>altura</a:t>
            </a:r>
            <a:r>
              <a:rPr lang="en-US" sz="2000" dirty="0"/>
              <a:t> de um </a:t>
            </a:r>
            <a:r>
              <a:rPr lang="en-US" sz="2000" dirty="0" err="1"/>
              <a:t>nó</a:t>
            </a:r>
            <a:r>
              <a:rPr lang="en-US" sz="2000" dirty="0"/>
              <a:t> da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binária</a:t>
            </a:r>
            <a:endParaRPr lang="en-US" sz="2000" dirty="0"/>
          </a:p>
          <a:p>
            <a:pPr algn="just"/>
            <a:r>
              <a:rPr lang="en-US" sz="2000" dirty="0"/>
              <a:t> </a:t>
            </a:r>
          </a:p>
          <a:p>
            <a:pPr algn="just"/>
            <a:endParaRPr lang="en-US" sz="2000" dirty="0"/>
          </a:p>
        </p:txBody>
      </p:sp>
      <p:sp>
        <p:nvSpPr>
          <p:cNvPr id="53253" name="CaixaDeTexto 1"/>
          <p:cNvSpPr txBox="1">
            <a:spLocks noChangeArrowheads="1"/>
          </p:cNvSpPr>
          <p:nvPr/>
        </p:nvSpPr>
        <p:spPr bwMode="auto">
          <a:xfrm>
            <a:off x="2226973" y="2695104"/>
            <a:ext cx="4824412" cy="2678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1400"/>
              <a:t>procedimento </a:t>
            </a:r>
            <a:r>
              <a:rPr lang="en-US" sz="1400" b="1"/>
              <a:t>visita(pt</a:t>
            </a:r>
            <a:r>
              <a:rPr lang="en-US" sz="1400"/>
              <a:t>)</a:t>
            </a:r>
          </a:p>
          <a:p>
            <a:pPr algn="just" eaLnBrk="1" hangingPunct="1"/>
            <a:r>
              <a:rPr lang="en-US" sz="1400"/>
              <a:t>      </a:t>
            </a:r>
            <a:r>
              <a:rPr lang="en-US" sz="1400" b="1"/>
              <a:t>se</a:t>
            </a:r>
            <a:r>
              <a:rPr lang="en-US" sz="1400"/>
              <a:t> pt^.esq &lt;&gt; null </a:t>
            </a:r>
            <a:r>
              <a:rPr lang="en-US" sz="1400" b="1"/>
              <a:t>então</a:t>
            </a:r>
            <a:r>
              <a:rPr lang="en-US" sz="1400"/>
              <a:t> </a:t>
            </a:r>
          </a:p>
          <a:p>
            <a:pPr algn="just" eaLnBrk="1" hangingPunct="1"/>
            <a:r>
              <a:rPr lang="en-US" sz="1400"/>
              <a:t>           alt1 := (pt^.esq)^.altura</a:t>
            </a:r>
          </a:p>
          <a:p>
            <a:pPr algn="just" eaLnBrk="1" hangingPunct="1"/>
            <a:r>
              <a:rPr lang="en-US" sz="1400"/>
              <a:t>      </a:t>
            </a:r>
            <a:r>
              <a:rPr lang="en-US" sz="1400" b="1"/>
              <a:t>senão</a:t>
            </a:r>
            <a:r>
              <a:rPr lang="en-US" sz="1400"/>
              <a:t> alt1 := 0</a:t>
            </a:r>
          </a:p>
          <a:p>
            <a:pPr algn="just" eaLnBrk="1" hangingPunct="1"/>
            <a:r>
              <a:rPr lang="en-US" sz="1400"/>
              <a:t>      </a:t>
            </a:r>
          </a:p>
          <a:p>
            <a:pPr algn="just" eaLnBrk="1" hangingPunct="1"/>
            <a:r>
              <a:rPr lang="en-US" sz="1400" b="1"/>
              <a:t>      se</a:t>
            </a:r>
            <a:r>
              <a:rPr lang="en-US" sz="1400"/>
              <a:t> pt^.dir &lt;&gt; null </a:t>
            </a:r>
            <a:r>
              <a:rPr lang="en-US" sz="1400" b="1"/>
              <a:t>então</a:t>
            </a:r>
          </a:p>
          <a:p>
            <a:pPr algn="just" eaLnBrk="1" hangingPunct="1"/>
            <a:r>
              <a:rPr lang="en-US" sz="1400"/>
              <a:t>           alt2 := (pt^.dir)^.altura</a:t>
            </a:r>
          </a:p>
          <a:p>
            <a:pPr algn="just" eaLnBrk="1" hangingPunct="1"/>
            <a:r>
              <a:rPr lang="en-US" sz="1400"/>
              <a:t>      </a:t>
            </a:r>
            <a:r>
              <a:rPr lang="en-US" sz="1400" b="1"/>
              <a:t>senão</a:t>
            </a:r>
            <a:r>
              <a:rPr lang="en-US" sz="1400"/>
              <a:t> alt2 := 0</a:t>
            </a:r>
          </a:p>
          <a:p>
            <a:pPr algn="just" eaLnBrk="1" hangingPunct="1"/>
            <a:r>
              <a:rPr lang="en-US" sz="1400"/>
              <a:t>      </a:t>
            </a:r>
          </a:p>
          <a:p>
            <a:pPr algn="just" eaLnBrk="1" hangingPunct="1"/>
            <a:r>
              <a:rPr lang="en-US" sz="1400" b="1"/>
              <a:t>       se</a:t>
            </a:r>
            <a:r>
              <a:rPr lang="en-US" sz="1400"/>
              <a:t> alt1 &gt; alt2 </a:t>
            </a:r>
            <a:r>
              <a:rPr lang="en-US" sz="1400" b="1"/>
              <a:t>então</a:t>
            </a:r>
          </a:p>
          <a:p>
            <a:pPr algn="just" eaLnBrk="1" hangingPunct="1"/>
            <a:r>
              <a:rPr lang="en-US" sz="1400"/>
              <a:t>           pt^.altura := alt1 + 1</a:t>
            </a:r>
          </a:p>
          <a:p>
            <a:pPr algn="just" eaLnBrk="1" hangingPunct="1"/>
            <a:r>
              <a:rPr lang="en-US" sz="1400"/>
              <a:t>      </a:t>
            </a:r>
            <a:r>
              <a:rPr lang="en-US" sz="1400" b="1"/>
              <a:t>senão</a:t>
            </a:r>
            <a:r>
              <a:rPr lang="en-US" sz="1400"/>
              <a:t> pt^.altura := alt2 + 1</a:t>
            </a:r>
          </a:p>
        </p:txBody>
      </p:sp>
      <p:sp>
        <p:nvSpPr>
          <p:cNvPr id="5325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325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657661-B7F9-4DD2-9906-D87719274943}" type="slidenum">
              <a:rPr lang="pt-BR" smtClean="0"/>
              <a:pPr eaLnBrk="1" hangingPunct="1"/>
              <a:t>51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Exercícios</a:t>
            </a:r>
            <a:endParaRPr lang="pt-BR" sz="3200" smtClean="0"/>
          </a:p>
        </p:txBody>
      </p:sp>
      <p:pic>
        <p:nvPicPr>
          <p:cNvPr id="5427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 err="1"/>
              <a:t>Quais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saídas</a:t>
            </a:r>
            <a:r>
              <a:rPr lang="en-US" sz="2000" dirty="0"/>
              <a:t> </a:t>
            </a:r>
            <a:r>
              <a:rPr lang="en-US" sz="2000" dirty="0" err="1"/>
              <a:t>geradas</a:t>
            </a:r>
            <a:r>
              <a:rPr lang="en-US" sz="2000" dirty="0"/>
              <a:t> </a:t>
            </a:r>
            <a:r>
              <a:rPr lang="en-US" sz="2000" dirty="0" err="1"/>
              <a:t>pelas</a:t>
            </a:r>
            <a:r>
              <a:rPr lang="en-US" sz="2000" dirty="0"/>
              <a:t> </a:t>
            </a:r>
            <a:r>
              <a:rPr lang="en-US" sz="2000" dirty="0" err="1"/>
              <a:t>seguintes</a:t>
            </a:r>
            <a:r>
              <a:rPr lang="en-US" sz="2000" dirty="0"/>
              <a:t> </a:t>
            </a:r>
            <a:r>
              <a:rPr lang="en-US" sz="2000" dirty="0" err="1"/>
              <a:t>árvores</a:t>
            </a:r>
            <a:r>
              <a:rPr lang="en-US" sz="2000" dirty="0"/>
              <a:t>, </a:t>
            </a:r>
            <a:r>
              <a:rPr lang="en-US" sz="2000" dirty="0" err="1"/>
              <a:t>utilizando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percursos</a:t>
            </a:r>
            <a:r>
              <a:rPr lang="en-US" sz="2000" dirty="0"/>
              <a:t>:</a:t>
            </a:r>
          </a:p>
          <a:p>
            <a:pPr marL="2800350" lvl="5" indent="-514350">
              <a:buFont typeface="+mj-lt"/>
              <a:buAutoNum type="romanUcPeriod"/>
              <a:defRPr/>
            </a:pPr>
            <a:r>
              <a:rPr lang="en-US" sz="2000" dirty="0" err="1"/>
              <a:t>pré-ordem</a:t>
            </a:r>
            <a:r>
              <a:rPr lang="en-US" sz="2000" dirty="0"/>
              <a:t>;</a:t>
            </a:r>
          </a:p>
          <a:p>
            <a:pPr marL="2800350" lvl="5" indent="-514350">
              <a:buFont typeface="+mj-lt"/>
              <a:buAutoNum type="romanUcPeriod"/>
              <a:defRPr/>
            </a:pP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simétrica</a:t>
            </a:r>
            <a:r>
              <a:rPr lang="en-US" sz="2000" dirty="0"/>
              <a:t>;</a:t>
            </a:r>
          </a:p>
          <a:p>
            <a:pPr marL="2800350" lvl="5" indent="-514350">
              <a:buFont typeface="+mj-lt"/>
              <a:buAutoNum type="romanUcPeriod"/>
              <a:defRPr/>
            </a:pPr>
            <a:r>
              <a:rPr lang="en-US" sz="2000" dirty="0" err="1"/>
              <a:t>pós-ordem</a:t>
            </a:r>
            <a:r>
              <a:rPr lang="en-US" sz="2000" dirty="0"/>
              <a:t>?</a:t>
            </a:r>
          </a:p>
          <a:p>
            <a:pPr algn="l">
              <a:defRPr/>
            </a:pPr>
            <a:r>
              <a:rPr lang="en-US" sz="2000" dirty="0"/>
              <a:t>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5427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427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A1A0D0-49FB-40A5-81ED-A0DAAFBE41E6}" type="slidenum">
              <a:rPr lang="pt-BR" smtClean="0"/>
              <a:pPr eaLnBrk="1" hangingPunct="1"/>
              <a:t>52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Exercícios</a:t>
            </a:r>
            <a:endParaRPr lang="pt-BR" sz="3200" smtClean="0"/>
          </a:p>
        </p:txBody>
      </p:sp>
      <p:pic>
        <p:nvPicPr>
          <p:cNvPr id="5529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55301" name="Elipse 1"/>
          <p:cNvSpPr>
            <a:spLocks noChangeArrowheads="1"/>
          </p:cNvSpPr>
          <p:nvPr/>
        </p:nvSpPr>
        <p:spPr bwMode="auto">
          <a:xfrm>
            <a:off x="2698750" y="2003425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55302" name="Elipse 5"/>
          <p:cNvSpPr>
            <a:spLocks noChangeArrowheads="1"/>
          </p:cNvSpPr>
          <p:nvPr/>
        </p:nvSpPr>
        <p:spPr bwMode="auto">
          <a:xfrm>
            <a:off x="1981200" y="2692400"/>
            <a:ext cx="504825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sp>
        <p:nvSpPr>
          <p:cNvPr id="55303" name="Elipse 6"/>
          <p:cNvSpPr>
            <a:spLocks noChangeArrowheads="1"/>
          </p:cNvSpPr>
          <p:nvPr/>
        </p:nvSpPr>
        <p:spPr bwMode="auto">
          <a:xfrm>
            <a:off x="3419475" y="2659063"/>
            <a:ext cx="504825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sp>
        <p:nvSpPr>
          <p:cNvPr id="55304" name="Elipse 7"/>
          <p:cNvSpPr>
            <a:spLocks noChangeArrowheads="1"/>
          </p:cNvSpPr>
          <p:nvPr/>
        </p:nvSpPr>
        <p:spPr bwMode="auto">
          <a:xfrm>
            <a:off x="965200" y="3949700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  <a:endParaRPr lang="pt-BR"/>
          </a:p>
        </p:txBody>
      </p:sp>
      <p:sp>
        <p:nvSpPr>
          <p:cNvPr id="55305" name="Elipse 8"/>
          <p:cNvSpPr>
            <a:spLocks noChangeArrowheads="1"/>
          </p:cNvSpPr>
          <p:nvPr/>
        </p:nvSpPr>
        <p:spPr bwMode="auto">
          <a:xfrm>
            <a:off x="2159000" y="3919538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  <a:endParaRPr lang="pt-BR"/>
          </a:p>
        </p:txBody>
      </p:sp>
      <p:sp>
        <p:nvSpPr>
          <p:cNvPr id="55306" name="Elipse 9"/>
          <p:cNvSpPr>
            <a:spLocks noChangeArrowheads="1"/>
          </p:cNvSpPr>
          <p:nvPr/>
        </p:nvSpPr>
        <p:spPr bwMode="auto">
          <a:xfrm>
            <a:off x="1547813" y="3387725"/>
            <a:ext cx="504825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  <a:endParaRPr lang="pt-BR"/>
          </a:p>
        </p:txBody>
      </p:sp>
      <p:sp>
        <p:nvSpPr>
          <p:cNvPr id="55307" name="Elipse 10"/>
          <p:cNvSpPr>
            <a:spLocks noChangeArrowheads="1"/>
          </p:cNvSpPr>
          <p:nvPr/>
        </p:nvSpPr>
        <p:spPr bwMode="auto">
          <a:xfrm>
            <a:off x="1635125" y="4576763"/>
            <a:ext cx="503238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G</a:t>
            </a:r>
            <a:endParaRPr lang="pt-BR"/>
          </a:p>
        </p:txBody>
      </p:sp>
      <p:sp>
        <p:nvSpPr>
          <p:cNvPr id="55308" name="Elipse 11"/>
          <p:cNvSpPr>
            <a:spLocks noChangeArrowheads="1"/>
          </p:cNvSpPr>
          <p:nvPr/>
        </p:nvSpPr>
        <p:spPr bwMode="auto">
          <a:xfrm>
            <a:off x="2465388" y="5230813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H</a:t>
            </a:r>
            <a:endParaRPr lang="pt-BR"/>
          </a:p>
        </p:txBody>
      </p:sp>
      <p:cxnSp>
        <p:nvCxnSpPr>
          <p:cNvPr id="55309" name="Conector reto 3"/>
          <p:cNvCxnSpPr>
            <a:cxnSpLocks noChangeShapeType="1"/>
            <a:stCxn id="55301" idx="3"/>
            <a:endCxn id="55302" idx="7"/>
          </p:cNvCxnSpPr>
          <p:nvPr/>
        </p:nvCxnSpPr>
        <p:spPr bwMode="auto">
          <a:xfrm flipH="1">
            <a:off x="2411413" y="2435225"/>
            <a:ext cx="360362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Conector reto 13"/>
          <p:cNvCxnSpPr>
            <a:cxnSpLocks noChangeShapeType="1"/>
            <a:stCxn id="55302" idx="3"/>
            <a:endCxn id="55306" idx="0"/>
          </p:cNvCxnSpPr>
          <p:nvPr/>
        </p:nvCxnSpPr>
        <p:spPr bwMode="auto">
          <a:xfrm flipH="1">
            <a:off x="1800225" y="3122613"/>
            <a:ext cx="255588" cy="265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Conector reto 15"/>
          <p:cNvCxnSpPr>
            <a:cxnSpLocks noChangeShapeType="1"/>
            <a:stCxn id="55306" idx="3"/>
            <a:endCxn id="55304" idx="7"/>
          </p:cNvCxnSpPr>
          <p:nvPr/>
        </p:nvCxnSpPr>
        <p:spPr bwMode="auto">
          <a:xfrm flipH="1">
            <a:off x="1395413" y="3817938"/>
            <a:ext cx="227012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Conector reto 17"/>
          <p:cNvCxnSpPr>
            <a:cxnSpLocks noChangeShapeType="1"/>
            <a:stCxn id="55306" idx="5"/>
            <a:endCxn id="55305" idx="1"/>
          </p:cNvCxnSpPr>
          <p:nvPr/>
        </p:nvCxnSpPr>
        <p:spPr bwMode="auto">
          <a:xfrm>
            <a:off x="1978025" y="3817938"/>
            <a:ext cx="255588" cy="1762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Conector reto 19"/>
          <p:cNvCxnSpPr>
            <a:cxnSpLocks noChangeShapeType="1"/>
            <a:stCxn id="55305" idx="3"/>
            <a:endCxn id="55307" idx="7"/>
          </p:cNvCxnSpPr>
          <p:nvPr/>
        </p:nvCxnSpPr>
        <p:spPr bwMode="auto">
          <a:xfrm flipH="1">
            <a:off x="2065338" y="4349750"/>
            <a:ext cx="168275" cy="3000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Conector reto 21"/>
          <p:cNvCxnSpPr>
            <a:cxnSpLocks noChangeShapeType="1"/>
            <a:stCxn id="55307" idx="5"/>
            <a:endCxn id="55308" idx="1"/>
          </p:cNvCxnSpPr>
          <p:nvPr/>
        </p:nvCxnSpPr>
        <p:spPr bwMode="auto">
          <a:xfrm>
            <a:off x="2065338" y="5006975"/>
            <a:ext cx="474662" cy="298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5" name="Conector reto 23"/>
          <p:cNvCxnSpPr>
            <a:cxnSpLocks noChangeShapeType="1"/>
            <a:stCxn id="55301" idx="5"/>
            <a:endCxn id="55303" idx="1"/>
          </p:cNvCxnSpPr>
          <p:nvPr/>
        </p:nvCxnSpPr>
        <p:spPr bwMode="auto">
          <a:xfrm>
            <a:off x="3128963" y="2435225"/>
            <a:ext cx="365125" cy="296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6" name="Elipse 39"/>
          <p:cNvSpPr>
            <a:spLocks noChangeArrowheads="1"/>
          </p:cNvSpPr>
          <p:nvPr/>
        </p:nvSpPr>
        <p:spPr bwMode="auto">
          <a:xfrm>
            <a:off x="6251575" y="2046288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55317" name="Elipse 40"/>
          <p:cNvSpPr>
            <a:spLocks noChangeArrowheads="1"/>
          </p:cNvSpPr>
          <p:nvPr/>
        </p:nvSpPr>
        <p:spPr bwMode="auto">
          <a:xfrm>
            <a:off x="5553075" y="2882900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sp>
        <p:nvSpPr>
          <p:cNvPr id="55318" name="Elipse 41"/>
          <p:cNvSpPr>
            <a:spLocks noChangeArrowheads="1"/>
          </p:cNvSpPr>
          <p:nvPr/>
        </p:nvSpPr>
        <p:spPr bwMode="auto">
          <a:xfrm>
            <a:off x="7073900" y="2870200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sp>
        <p:nvSpPr>
          <p:cNvPr id="55319" name="Elipse 42"/>
          <p:cNvSpPr>
            <a:spLocks noChangeArrowheads="1"/>
          </p:cNvSpPr>
          <p:nvPr/>
        </p:nvSpPr>
        <p:spPr bwMode="auto">
          <a:xfrm>
            <a:off x="4565650" y="4349750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  <a:endParaRPr lang="pt-BR"/>
          </a:p>
        </p:txBody>
      </p:sp>
      <p:sp>
        <p:nvSpPr>
          <p:cNvPr id="55320" name="Elipse 43"/>
          <p:cNvSpPr>
            <a:spLocks noChangeArrowheads="1"/>
          </p:cNvSpPr>
          <p:nvPr/>
        </p:nvSpPr>
        <p:spPr bwMode="auto">
          <a:xfrm>
            <a:off x="7934325" y="5303838"/>
            <a:ext cx="503238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H</a:t>
            </a:r>
            <a:endParaRPr lang="pt-BR"/>
          </a:p>
        </p:txBody>
      </p:sp>
      <p:sp>
        <p:nvSpPr>
          <p:cNvPr id="55321" name="Elipse 44"/>
          <p:cNvSpPr>
            <a:spLocks noChangeArrowheads="1"/>
          </p:cNvSpPr>
          <p:nvPr/>
        </p:nvSpPr>
        <p:spPr bwMode="auto">
          <a:xfrm>
            <a:off x="5194300" y="3624263"/>
            <a:ext cx="504825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  <a:endParaRPr lang="pt-BR"/>
          </a:p>
        </p:txBody>
      </p:sp>
      <p:sp>
        <p:nvSpPr>
          <p:cNvPr id="55322" name="Elipse 45"/>
          <p:cNvSpPr>
            <a:spLocks noChangeArrowheads="1"/>
          </p:cNvSpPr>
          <p:nvPr/>
        </p:nvSpPr>
        <p:spPr bwMode="auto">
          <a:xfrm>
            <a:off x="7326313" y="4548188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  <a:endParaRPr lang="pt-BR"/>
          </a:p>
        </p:txBody>
      </p:sp>
      <p:sp>
        <p:nvSpPr>
          <p:cNvPr id="55323" name="Elipse 46"/>
          <p:cNvSpPr>
            <a:spLocks noChangeArrowheads="1"/>
          </p:cNvSpPr>
          <p:nvPr/>
        </p:nvSpPr>
        <p:spPr bwMode="auto">
          <a:xfrm>
            <a:off x="6681788" y="3981450"/>
            <a:ext cx="504825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G</a:t>
            </a:r>
            <a:endParaRPr lang="pt-BR"/>
          </a:p>
        </p:txBody>
      </p:sp>
      <p:cxnSp>
        <p:nvCxnSpPr>
          <p:cNvPr id="55324" name="Conector reto 47"/>
          <p:cNvCxnSpPr>
            <a:cxnSpLocks noChangeShapeType="1"/>
            <a:stCxn id="55316" idx="3"/>
            <a:endCxn id="55317" idx="7"/>
          </p:cNvCxnSpPr>
          <p:nvPr/>
        </p:nvCxnSpPr>
        <p:spPr bwMode="auto">
          <a:xfrm flipH="1">
            <a:off x="5983288" y="2476500"/>
            <a:ext cx="341312" cy="4810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5" name="Conector reto 48"/>
          <p:cNvCxnSpPr>
            <a:cxnSpLocks noChangeShapeType="1"/>
            <a:stCxn id="55317" idx="3"/>
            <a:endCxn id="55321" idx="0"/>
          </p:cNvCxnSpPr>
          <p:nvPr/>
        </p:nvCxnSpPr>
        <p:spPr bwMode="auto">
          <a:xfrm flipH="1">
            <a:off x="5446713" y="3313113"/>
            <a:ext cx="179387" cy="311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6" name="Conector reto 49"/>
          <p:cNvCxnSpPr>
            <a:cxnSpLocks noChangeShapeType="1"/>
            <a:stCxn id="55321" idx="3"/>
            <a:endCxn id="55319" idx="7"/>
          </p:cNvCxnSpPr>
          <p:nvPr/>
        </p:nvCxnSpPr>
        <p:spPr bwMode="auto">
          <a:xfrm flipH="1">
            <a:off x="4995863" y="4054475"/>
            <a:ext cx="273050" cy="369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7" name="Conector reto 53"/>
          <p:cNvCxnSpPr>
            <a:cxnSpLocks noChangeShapeType="1"/>
            <a:stCxn id="55316" idx="5"/>
            <a:endCxn id="55318" idx="1"/>
          </p:cNvCxnSpPr>
          <p:nvPr/>
        </p:nvCxnSpPr>
        <p:spPr bwMode="auto">
          <a:xfrm>
            <a:off x="6681788" y="2476500"/>
            <a:ext cx="465137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8" name="Elipse 56"/>
          <p:cNvSpPr>
            <a:spLocks noChangeArrowheads="1"/>
          </p:cNvSpPr>
          <p:nvPr/>
        </p:nvSpPr>
        <p:spPr bwMode="auto">
          <a:xfrm>
            <a:off x="6934200" y="5324475"/>
            <a:ext cx="503238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J</a:t>
            </a:r>
            <a:endParaRPr lang="pt-BR"/>
          </a:p>
        </p:txBody>
      </p:sp>
      <p:sp>
        <p:nvSpPr>
          <p:cNvPr id="55329" name="Elipse 57"/>
          <p:cNvSpPr>
            <a:spLocks noChangeArrowheads="1"/>
          </p:cNvSpPr>
          <p:nvPr/>
        </p:nvSpPr>
        <p:spPr bwMode="auto">
          <a:xfrm>
            <a:off x="6124575" y="4549775"/>
            <a:ext cx="503238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K</a:t>
            </a:r>
            <a:endParaRPr lang="pt-BR"/>
          </a:p>
        </p:txBody>
      </p:sp>
      <p:sp>
        <p:nvSpPr>
          <p:cNvPr id="55330" name="Elipse 58"/>
          <p:cNvSpPr>
            <a:spLocks noChangeArrowheads="1"/>
          </p:cNvSpPr>
          <p:nvPr/>
        </p:nvSpPr>
        <p:spPr bwMode="auto">
          <a:xfrm>
            <a:off x="5446713" y="5299075"/>
            <a:ext cx="503237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I</a:t>
            </a:r>
            <a:endParaRPr lang="pt-BR"/>
          </a:p>
        </p:txBody>
      </p:sp>
      <p:cxnSp>
        <p:nvCxnSpPr>
          <p:cNvPr id="55331" name="Conector reto 59"/>
          <p:cNvCxnSpPr>
            <a:cxnSpLocks noChangeShapeType="1"/>
            <a:stCxn id="55322" idx="1"/>
            <a:endCxn id="55323" idx="5"/>
          </p:cNvCxnSpPr>
          <p:nvPr/>
        </p:nvCxnSpPr>
        <p:spPr bwMode="auto">
          <a:xfrm flipH="1" flipV="1">
            <a:off x="7112000" y="4411663"/>
            <a:ext cx="287338" cy="211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2" name="Conector reto 62"/>
          <p:cNvCxnSpPr>
            <a:cxnSpLocks noChangeShapeType="1"/>
            <a:stCxn id="55322" idx="5"/>
            <a:endCxn id="55320" idx="0"/>
          </p:cNvCxnSpPr>
          <p:nvPr/>
        </p:nvCxnSpPr>
        <p:spPr bwMode="auto">
          <a:xfrm>
            <a:off x="7756525" y="4978400"/>
            <a:ext cx="430213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3" name="Conector reto 65"/>
          <p:cNvCxnSpPr>
            <a:cxnSpLocks noChangeShapeType="1"/>
            <a:stCxn id="55329" idx="5"/>
            <a:endCxn id="55328" idx="1"/>
          </p:cNvCxnSpPr>
          <p:nvPr/>
        </p:nvCxnSpPr>
        <p:spPr bwMode="auto">
          <a:xfrm>
            <a:off x="6554788" y="4979988"/>
            <a:ext cx="452437" cy="417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4" name="Conector reto 68"/>
          <p:cNvCxnSpPr>
            <a:cxnSpLocks noChangeShapeType="1"/>
            <a:stCxn id="55329" idx="3"/>
            <a:endCxn id="55330" idx="7"/>
          </p:cNvCxnSpPr>
          <p:nvPr/>
        </p:nvCxnSpPr>
        <p:spPr bwMode="auto">
          <a:xfrm flipH="1">
            <a:off x="5876925" y="4979988"/>
            <a:ext cx="320675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5" name="Conector reto 28689"/>
          <p:cNvCxnSpPr>
            <a:cxnSpLocks noChangeShapeType="1"/>
            <a:stCxn id="55329" idx="7"/>
            <a:endCxn id="55323" idx="3"/>
          </p:cNvCxnSpPr>
          <p:nvPr/>
        </p:nvCxnSpPr>
        <p:spPr bwMode="auto">
          <a:xfrm flipV="1">
            <a:off x="6554788" y="4411663"/>
            <a:ext cx="200025" cy="211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6" name="Conector reto 28691"/>
          <p:cNvCxnSpPr>
            <a:cxnSpLocks noChangeShapeType="1"/>
            <a:stCxn id="55317" idx="5"/>
            <a:endCxn id="55323" idx="1"/>
          </p:cNvCxnSpPr>
          <p:nvPr/>
        </p:nvCxnSpPr>
        <p:spPr bwMode="auto">
          <a:xfrm>
            <a:off x="5983288" y="3313113"/>
            <a:ext cx="771525" cy="741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7" name="CaixaDeTexto 61"/>
          <p:cNvSpPr txBox="1">
            <a:spLocks noChangeArrowheads="1"/>
          </p:cNvSpPr>
          <p:nvPr/>
        </p:nvSpPr>
        <p:spPr bwMode="auto">
          <a:xfrm>
            <a:off x="1320800" y="1979613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A)</a:t>
            </a:r>
            <a:endParaRPr lang="pt-BR" sz="2000" b="1"/>
          </a:p>
        </p:txBody>
      </p:sp>
      <p:sp>
        <p:nvSpPr>
          <p:cNvPr id="55338" name="CaixaDeTexto 98"/>
          <p:cNvSpPr txBox="1">
            <a:spLocks noChangeArrowheads="1"/>
          </p:cNvSpPr>
          <p:nvPr/>
        </p:nvSpPr>
        <p:spPr bwMode="auto">
          <a:xfrm>
            <a:off x="5035550" y="2024063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B)</a:t>
            </a:r>
            <a:endParaRPr lang="pt-BR" sz="2000" b="1"/>
          </a:p>
        </p:txBody>
      </p:sp>
      <p:sp>
        <p:nvSpPr>
          <p:cNvPr id="55339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5340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1463CD-6C6A-4AA8-97CF-E7CCA969DFA0}" type="slidenum">
              <a:rPr lang="pt-BR" smtClean="0"/>
              <a:pPr eaLnBrk="1" hangingPunct="1"/>
              <a:t>53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Exercícios</a:t>
            </a:r>
            <a:endParaRPr lang="pt-BR" sz="3200" smtClean="0"/>
          </a:p>
        </p:txBody>
      </p:sp>
      <p:pic>
        <p:nvPicPr>
          <p:cNvPr id="5632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56325" name="Elipse 1"/>
          <p:cNvSpPr>
            <a:spLocks noChangeArrowheads="1"/>
          </p:cNvSpPr>
          <p:nvPr/>
        </p:nvSpPr>
        <p:spPr bwMode="auto">
          <a:xfrm>
            <a:off x="2698750" y="2003425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56326" name="Elipse 5"/>
          <p:cNvSpPr>
            <a:spLocks noChangeArrowheads="1"/>
          </p:cNvSpPr>
          <p:nvPr/>
        </p:nvSpPr>
        <p:spPr bwMode="auto">
          <a:xfrm>
            <a:off x="1881188" y="2601913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sp>
        <p:nvSpPr>
          <p:cNvPr id="56327" name="Elipse 6"/>
          <p:cNvSpPr>
            <a:spLocks noChangeArrowheads="1"/>
          </p:cNvSpPr>
          <p:nvPr/>
        </p:nvSpPr>
        <p:spPr bwMode="auto">
          <a:xfrm>
            <a:off x="3419475" y="2659063"/>
            <a:ext cx="504825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sp>
        <p:nvSpPr>
          <p:cNvPr id="56328" name="Elipse 7"/>
          <p:cNvSpPr>
            <a:spLocks noChangeArrowheads="1"/>
          </p:cNvSpPr>
          <p:nvPr/>
        </p:nvSpPr>
        <p:spPr bwMode="auto">
          <a:xfrm>
            <a:off x="2263775" y="4008438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  <a:endParaRPr lang="pt-BR"/>
          </a:p>
        </p:txBody>
      </p:sp>
      <p:sp>
        <p:nvSpPr>
          <p:cNvPr id="56329" name="Elipse 8"/>
          <p:cNvSpPr>
            <a:spLocks noChangeArrowheads="1"/>
          </p:cNvSpPr>
          <p:nvPr/>
        </p:nvSpPr>
        <p:spPr bwMode="auto">
          <a:xfrm>
            <a:off x="3455988" y="3978275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  <a:endParaRPr lang="pt-BR"/>
          </a:p>
        </p:txBody>
      </p:sp>
      <p:sp>
        <p:nvSpPr>
          <p:cNvPr id="56330" name="Elipse 9"/>
          <p:cNvSpPr>
            <a:spLocks noChangeArrowheads="1"/>
          </p:cNvSpPr>
          <p:nvPr/>
        </p:nvSpPr>
        <p:spPr bwMode="auto">
          <a:xfrm>
            <a:off x="2846388" y="3446463"/>
            <a:ext cx="503237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  <a:endParaRPr lang="pt-BR"/>
          </a:p>
        </p:txBody>
      </p:sp>
      <p:sp>
        <p:nvSpPr>
          <p:cNvPr id="56331" name="Elipse 10"/>
          <p:cNvSpPr>
            <a:spLocks noChangeArrowheads="1"/>
          </p:cNvSpPr>
          <p:nvPr/>
        </p:nvSpPr>
        <p:spPr bwMode="auto">
          <a:xfrm>
            <a:off x="2859088" y="4606925"/>
            <a:ext cx="503237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G</a:t>
            </a:r>
            <a:endParaRPr lang="pt-BR"/>
          </a:p>
        </p:txBody>
      </p:sp>
      <p:sp>
        <p:nvSpPr>
          <p:cNvPr id="56332" name="Elipse 11"/>
          <p:cNvSpPr>
            <a:spLocks noChangeArrowheads="1"/>
          </p:cNvSpPr>
          <p:nvPr/>
        </p:nvSpPr>
        <p:spPr bwMode="auto">
          <a:xfrm>
            <a:off x="1619250" y="4672013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H</a:t>
            </a:r>
            <a:endParaRPr lang="pt-BR"/>
          </a:p>
        </p:txBody>
      </p:sp>
      <p:cxnSp>
        <p:nvCxnSpPr>
          <p:cNvPr id="56333" name="Conector reto 3"/>
          <p:cNvCxnSpPr>
            <a:cxnSpLocks noChangeShapeType="1"/>
            <a:stCxn id="56325" idx="3"/>
            <a:endCxn id="56326" idx="7"/>
          </p:cNvCxnSpPr>
          <p:nvPr/>
        </p:nvCxnSpPr>
        <p:spPr bwMode="auto">
          <a:xfrm flipH="1">
            <a:off x="2311400" y="2435225"/>
            <a:ext cx="460375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Conector reto 13"/>
          <p:cNvCxnSpPr>
            <a:cxnSpLocks noChangeShapeType="1"/>
            <a:stCxn id="56327" idx="3"/>
            <a:endCxn id="56330" idx="0"/>
          </p:cNvCxnSpPr>
          <p:nvPr/>
        </p:nvCxnSpPr>
        <p:spPr bwMode="auto">
          <a:xfrm flipH="1">
            <a:off x="3097213" y="3089275"/>
            <a:ext cx="396875" cy="35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Conector reto 15"/>
          <p:cNvCxnSpPr>
            <a:cxnSpLocks noChangeShapeType="1"/>
            <a:stCxn id="56330" idx="3"/>
            <a:endCxn id="56328" idx="7"/>
          </p:cNvCxnSpPr>
          <p:nvPr/>
        </p:nvCxnSpPr>
        <p:spPr bwMode="auto">
          <a:xfrm flipH="1">
            <a:off x="2693988" y="3876675"/>
            <a:ext cx="225425" cy="206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Conector reto 17"/>
          <p:cNvCxnSpPr>
            <a:cxnSpLocks noChangeShapeType="1"/>
            <a:stCxn id="56330" idx="5"/>
            <a:endCxn id="56329" idx="1"/>
          </p:cNvCxnSpPr>
          <p:nvPr/>
        </p:nvCxnSpPr>
        <p:spPr bwMode="auto">
          <a:xfrm>
            <a:off x="3276600" y="3876675"/>
            <a:ext cx="254000" cy="176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Conector reto 19"/>
          <p:cNvCxnSpPr>
            <a:cxnSpLocks noChangeShapeType="1"/>
            <a:stCxn id="56329" idx="3"/>
            <a:endCxn id="56331" idx="7"/>
          </p:cNvCxnSpPr>
          <p:nvPr/>
        </p:nvCxnSpPr>
        <p:spPr bwMode="auto">
          <a:xfrm flipH="1">
            <a:off x="3289300" y="4408488"/>
            <a:ext cx="241300" cy="271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Conector reto 21"/>
          <p:cNvCxnSpPr>
            <a:cxnSpLocks noChangeShapeType="1"/>
            <a:stCxn id="56328" idx="3"/>
            <a:endCxn id="56332" idx="7"/>
          </p:cNvCxnSpPr>
          <p:nvPr/>
        </p:nvCxnSpPr>
        <p:spPr bwMode="auto">
          <a:xfrm flipH="1">
            <a:off x="2049463" y="4438650"/>
            <a:ext cx="287337" cy="3079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Conector reto 23"/>
          <p:cNvCxnSpPr>
            <a:cxnSpLocks noChangeShapeType="1"/>
            <a:stCxn id="56325" idx="5"/>
            <a:endCxn id="56327" idx="1"/>
          </p:cNvCxnSpPr>
          <p:nvPr/>
        </p:nvCxnSpPr>
        <p:spPr bwMode="auto">
          <a:xfrm>
            <a:off x="3128963" y="2435225"/>
            <a:ext cx="365125" cy="296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0" name="Elipse 39"/>
          <p:cNvSpPr>
            <a:spLocks noChangeArrowheads="1"/>
          </p:cNvSpPr>
          <p:nvPr/>
        </p:nvSpPr>
        <p:spPr bwMode="auto">
          <a:xfrm>
            <a:off x="6251575" y="2046288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</a:t>
            </a:r>
            <a:endParaRPr lang="pt-BR"/>
          </a:p>
        </p:txBody>
      </p:sp>
      <p:sp>
        <p:nvSpPr>
          <p:cNvPr id="56341" name="Elipse 40"/>
          <p:cNvSpPr>
            <a:spLocks noChangeArrowheads="1"/>
          </p:cNvSpPr>
          <p:nvPr/>
        </p:nvSpPr>
        <p:spPr bwMode="auto">
          <a:xfrm>
            <a:off x="5553075" y="2882900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  <a:endParaRPr lang="pt-BR"/>
          </a:p>
        </p:txBody>
      </p:sp>
      <p:sp>
        <p:nvSpPr>
          <p:cNvPr id="56342" name="Elipse 41"/>
          <p:cNvSpPr>
            <a:spLocks noChangeArrowheads="1"/>
          </p:cNvSpPr>
          <p:nvPr/>
        </p:nvSpPr>
        <p:spPr bwMode="auto">
          <a:xfrm>
            <a:off x="7073900" y="2870200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  <a:endParaRPr lang="pt-BR"/>
          </a:p>
        </p:txBody>
      </p:sp>
      <p:sp>
        <p:nvSpPr>
          <p:cNvPr id="56343" name="Elipse 42"/>
          <p:cNvSpPr>
            <a:spLocks noChangeArrowheads="1"/>
          </p:cNvSpPr>
          <p:nvPr/>
        </p:nvSpPr>
        <p:spPr bwMode="auto">
          <a:xfrm>
            <a:off x="4589463" y="4340225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  <a:endParaRPr lang="pt-BR"/>
          </a:p>
        </p:txBody>
      </p:sp>
      <p:sp>
        <p:nvSpPr>
          <p:cNvPr id="56344" name="Elipse 43"/>
          <p:cNvSpPr>
            <a:spLocks noChangeArrowheads="1"/>
          </p:cNvSpPr>
          <p:nvPr/>
        </p:nvSpPr>
        <p:spPr bwMode="auto">
          <a:xfrm>
            <a:off x="8478838" y="4737100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N</a:t>
            </a:r>
            <a:endParaRPr lang="pt-BR"/>
          </a:p>
        </p:txBody>
      </p:sp>
      <p:sp>
        <p:nvSpPr>
          <p:cNvPr id="56345" name="Elipse 44"/>
          <p:cNvSpPr>
            <a:spLocks noChangeArrowheads="1"/>
          </p:cNvSpPr>
          <p:nvPr/>
        </p:nvSpPr>
        <p:spPr bwMode="auto">
          <a:xfrm>
            <a:off x="5076825" y="3562350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  <a:endParaRPr lang="pt-BR"/>
          </a:p>
        </p:txBody>
      </p:sp>
      <p:sp>
        <p:nvSpPr>
          <p:cNvPr id="56346" name="Elipse 45"/>
          <p:cNvSpPr>
            <a:spLocks noChangeArrowheads="1"/>
          </p:cNvSpPr>
          <p:nvPr/>
        </p:nvSpPr>
        <p:spPr bwMode="auto">
          <a:xfrm>
            <a:off x="7808913" y="3751263"/>
            <a:ext cx="503237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</a:t>
            </a:r>
            <a:endParaRPr lang="pt-BR"/>
          </a:p>
        </p:txBody>
      </p:sp>
      <p:sp>
        <p:nvSpPr>
          <p:cNvPr id="56347" name="Elipse 46"/>
          <p:cNvSpPr>
            <a:spLocks noChangeArrowheads="1"/>
          </p:cNvSpPr>
          <p:nvPr/>
        </p:nvSpPr>
        <p:spPr bwMode="auto">
          <a:xfrm>
            <a:off x="6202363" y="3540125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G</a:t>
            </a:r>
            <a:endParaRPr lang="pt-BR"/>
          </a:p>
        </p:txBody>
      </p:sp>
      <p:cxnSp>
        <p:nvCxnSpPr>
          <p:cNvPr id="56348" name="Conector reto 47"/>
          <p:cNvCxnSpPr>
            <a:cxnSpLocks noChangeShapeType="1"/>
            <a:stCxn id="56340" idx="3"/>
            <a:endCxn id="56341" idx="7"/>
          </p:cNvCxnSpPr>
          <p:nvPr/>
        </p:nvCxnSpPr>
        <p:spPr bwMode="auto">
          <a:xfrm flipH="1">
            <a:off x="5983288" y="2476500"/>
            <a:ext cx="341312" cy="4810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9" name="Conector reto 48"/>
          <p:cNvCxnSpPr>
            <a:cxnSpLocks noChangeShapeType="1"/>
            <a:stCxn id="56341" idx="3"/>
            <a:endCxn id="56345" idx="0"/>
          </p:cNvCxnSpPr>
          <p:nvPr/>
        </p:nvCxnSpPr>
        <p:spPr bwMode="auto">
          <a:xfrm flipH="1">
            <a:off x="5329238" y="3313113"/>
            <a:ext cx="296862" cy="249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0" name="Conector reto 49"/>
          <p:cNvCxnSpPr>
            <a:cxnSpLocks noChangeShapeType="1"/>
            <a:stCxn id="56345" idx="3"/>
            <a:endCxn id="56343" idx="7"/>
          </p:cNvCxnSpPr>
          <p:nvPr/>
        </p:nvCxnSpPr>
        <p:spPr bwMode="auto">
          <a:xfrm flipH="1">
            <a:off x="5019675" y="3992563"/>
            <a:ext cx="130175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1" name="Conector reto 53"/>
          <p:cNvCxnSpPr>
            <a:cxnSpLocks noChangeShapeType="1"/>
            <a:stCxn id="56340" idx="5"/>
            <a:endCxn id="56342" idx="1"/>
          </p:cNvCxnSpPr>
          <p:nvPr/>
        </p:nvCxnSpPr>
        <p:spPr bwMode="auto">
          <a:xfrm>
            <a:off x="6681788" y="2476500"/>
            <a:ext cx="465137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52" name="Elipse 56"/>
          <p:cNvSpPr>
            <a:spLocks noChangeArrowheads="1"/>
          </p:cNvSpPr>
          <p:nvPr/>
        </p:nvSpPr>
        <p:spPr bwMode="auto">
          <a:xfrm>
            <a:off x="6127750" y="5181600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J</a:t>
            </a:r>
            <a:endParaRPr lang="pt-BR"/>
          </a:p>
        </p:txBody>
      </p:sp>
      <p:sp>
        <p:nvSpPr>
          <p:cNvPr id="56353" name="Elipse 57"/>
          <p:cNvSpPr>
            <a:spLocks noChangeArrowheads="1"/>
          </p:cNvSpPr>
          <p:nvPr/>
        </p:nvSpPr>
        <p:spPr bwMode="auto">
          <a:xfrm>
            <a:off x="5554663" y="4425950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K</a:t>
            </a:r>
            <a:endParaRPr lang="pt-BR"/>
          </a:p>
        </p:txBody>
      </p:sp>
      <p:sp>
        <p:nvSpPr>
          <p:cNvPr id="56354" name="Elipse 58"/>
          <p:cNvSpPr>
            <a:spLocks noChangeArrowheads="1"/>
          </p:cNvSpPr>
          <p:nvPr/>
        </p:nvSpPr>
        <p:spPr bwMode="auto">
          <a:xfrm>
            <a:off x="5032375" y="5186363"/>
            <a:ext cx="504825" cy="503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I</a:t>
            </a:r>
            <a:endParaRPr lang="pt-BR"/>
          </a:p>
        </p:txBody>
      </p:sp>
      <p:cxnSp>
        <p:nvCxnSpPr>
          <p:cNvPr id="56355" name="Conector reto 59"/>
          <p:cNvCxnSpPr>
            <a:cxnSpLocks noChangeShapeType="1"/>
            <a:stCxn id="56346" idx="1"/>
            <a:endCxn id="56342" idx="5"/>
          </p:cNvCxnSpPr>
          <p:nvPr/>
        </p:nvCxnSpPr>
        <p:spPr bwMode="auto">
          <a:xfrm flipH="1" flipV="1">
            <a:off x="7504113" y="3300413"/>
            <a:ext cx="377825" cy="523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6" name="Conector reto 62"/>
          <p:cNvCxnSpPr>
            <a:cxnSpLocks noChangeShapeType="1"/>
            <a:stCxn id="56346" idx="5"/>
            <a:endCxn id="56344" idx="0"/>
          </p:cNvCxnSpPr>
          <p:nvPr/>
        </p:nvCxnSpPr>
        <p:spPr bwMode="auto">
          <a:xfrm>
            <a:off x="8239125" y="4181475"/>
            <a:ext cx="492125" cy="555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7" name="Conector reto 65"/>
          <p:cNvCxnSpPr>
            <a:cxnSpLocks noChangeShapeType="1"/>
            <a:stCxn id="56353" idx="5"/>
            <a:endCxn id="56352" idx="1"/>
          </p:cNvCxnSpPr>
          <p:nvPr/>
        </p:nvCxnSpPr>
        <p:spPr bwMode="auto">
          <a:xfrm>
            <a:off x="5984875" y="4856163"/>
            <a:ext cx="217488" cy="400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8" name="Conector reto 68"/>
          <p:cNvCxnSpPr>
            <a:cxnSpLocks noChangeShapeType="1"/>
            <a:stCxn id="56353" idx="3"/>
            <a:endCxn id="56354" idx="7"/>
          </p:cNvCxnSpPr>
          <p:nvPr/>
        </p:nvCxnSpPr>
        <p:spPr bwMode="auto">
          <a:xfrm flipH="1">
            <a:off x="5462588" y="4856163"/>
            <a:ext cx="165100" cy="403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9" name="Conector reto 28689"/>
          <p:cNvCxnSpPr>
            <a:cxnSpLocks noChangeShapeType="1"/>
            <a:stCxn id="56353" idx="0"/>
            <a:endCxn id="56341" idx="4"/>
          </p:cNvCxnSpPr>
          <p:nvPr/>
        </p:nvCxnSpPr>
        <p:spPr bwMode="auto">
          <a:xfrm flipH="1" flipV="1">
            <a:off x="5803900" y="3387725"/>
            <a:ext cx="3175" cy="1038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0" name="Conector reto 28691"/>
          <p:cNvCxnSpPr>
            <a:cxnSpLocks noChangeShapeType="1"/>
            <a:stCxn id="56341" idx="5"/>
            <a:endCxn id="56347" idx="1"/>
          </p:cNvCxnSpPr>
          <p:nvPr/>
        </p:nvCxnSpPr>
        <p:spPr bwMode="auto">
          <a:xfrm>
            <a:off x="5983288" y="3313113"/>
            <a:ext cx="292100" cy="301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1" name="CaixaDeTexto 61"/>
          <p:cNvSpPr txBox="1">
            <a:spLocks noChangeArrowheads="1"/>
          </p:cNvSpPr>
          <p:nvPr/>
        </p:nvSpPr>
        <p:spPr bwMode="auto">
          <a:xfrm>
            <a:off x="1320800" y="1979613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C)</a:t>
            </a:r>
            <a:endParaRPr lang="pt-BR" sz="2000" b="1"/>
          </a:p>
        </p:txBody>
      </p:sp>
      <p:sp>
        <p:nvSpPr>
          <p:cNvPr id="56362" name="CaixaDeTexto 98"/>
          <p:cNvSpPr txBox="1">
            <a:spLocks noChangeArrowheads="1"/>
          </p:cNvSpPr>
          <p:nvPr/>
        </p:nvSpPr>
        <p:spPr bwMode="auto">
          <a:xfrm>
            <a:off x="5035550" y="2024063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D)</a:t>
            </a:r>
            <a:endParaRPr lang="pt-BR" sz="2000" b="1"/>
          </a:p>
        </p:txBody>
      </p:sp>
      <p:sp>
        <p:nvSpPr>
          <p:cNvPr id="56363" name="Elipse 52"/>
          <p:cNvSpPr>
            <a:spLocks noChangeArrowheads="1"/>
          </p:cNvSpPr>
          <p:nvPr/>
        </p:nvSpPr>
        <p:spPr bwMode="auto">
          <a:xfrm>
            <a:off x="2332038" y="3324225"/>
            <a:ext cx="504825" cy="503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J</a:t>
            </a:r>
            <a:endParaRPr lang="pt-BR"/>
          </a:p>
        </p:txBody>
      </p:sp>
      <p:sp>
        <p:nvSpPr>
          <p:cNvPr id="56364" name="Elipse 54"/>
          <p:cNvSpPr>
            <a:spLocks noChangeArrowheads="1"/>
          </p:cNvSpPr>
          <p:nvPr/>
        </p:nvSpPr>
        <p:spPr bwMode="auto">
          <a:xfrm>
            <a:off x="1366838" y="3313113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I</a:t>
            </a:r>
            <a:endParaRPr lang="pt-BR"/>
          </a:p>
        </p:txBody>
      </p:sp>
      <p:cxnSp>
        <p:nvCxnSpPr>
          <p:cNvPr id="56365" name="Conector reto 55"/>
          <p:cNvCxnSpPr>
            <a:cxnSpLocks noChangeShapeType="1"/>
            <a:stCxn id="56326" idx="3"/>
            <a:endCxn id="56364" idx="0"/>
          </p:cNvCxnSpPr>
          <p:nvPr/>
        </p:nvCxnSpPr>
        <p:spPr bwMode="auto">
          <a:xfrm flipH="1">
            <a:off x="1619250" y="3032125"/>
            <a:ext cx="334963" cy="280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6" name="Conector reto 63"/>
          <p:cNvCxnSpPr>
            <a:cxnSpLocks noChangeShapeType="1"/>
            <a:stCxn id="56326" idx="5"/>
            <a:endCxn id="56363" idx="0"/>
          </p:cNvCxnSpPr>
          <p:nvPr/>
        </p:nvCxnSpPr>
        <p:spPr bwMode="auto">
          <a:xfrm>
            <a:off x="2311400" y="3032125"/>
            <a:ext cx="273050" cy="292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7" name="Elipse 87"/>
          <p:cNvSpPr>
            <a:spLocks noChangeArrowheads="1"/>
          </p:cNvSpPr>
          <p:nvPr/>
        </p:nvSpPr>
        <p:spPr bwMode="auto">
          <a:xfrm>
            <a:off x="7808913" y="4751388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</a:t>
            </a:r>
            <a:endParaRPr lang="pt-BR"/>
          </a:p>
        </p:txBody>
      </p:sp>
      <p:sp>
        <p:nvSpPr>
          <p:cNvPr id="56368" name="Elipse 88"/>
          <p:cNvSpPr>
            <a:spLocks noChangeArrowheads="1"/>
          </p:cNvSpPr>
          <p:nvPr/>
        </p:nvSpPr>
        <p:spPr bwMode="auto">
          <a:xfrm>
            <a:off x="6986588" y="4751388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L</a:t>
            </a:r>
            <a:endParaRPr lang="pt-BR"/>
          </a:p>
        </p:txBody>
      </p:sp>
      <p:sp>
        <p:nvSpPr>
          <p:cNvPr id="56369" name="Elipse 89"/>
          <p:cNvSpPr>
            <a:spLocks noChangeArrowheads="1"/>
          </p:cNvSpPr>
          <p:nvPr/>
        </p:nvSpPr>
        <p:spPr bwMode="auto">
          <a:xfrm>
            <a:off x="6999288" y="5561013"/>
            <a:ext cx="504825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O</a:t>
            </a:r>
            <a:endParaRPr lang="pt-BR"/>
          </a:p>
        </p:txBody>
      </p:sp>
      <p:cxnSp>
        <p:nvCxnSpPr>
          <p:cNvPr id="56370" name="Conector reto 90"/>
          <p:cNvCxnSpPr>
            <a:cxnSpLocks noChangeShapeType="1"/>
            <a:stCxn id="56346" idx="4"/>
            <a:endCxn id="56367" idx="0"/>
          </p:cNvCxnSpPr>
          <p:nvPr/>
        </p:nvCxnSpPr>
        <p:spPr bwMode="auto">
          <a:xfrm>
            <a:off x="8059738" y="4254500"/>
            <a:ext cx="0" cy="496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1" name="Conector reto 91"/>
          <p:cNvCxnSpPr>
            <a:cxnSpLocks noChangeShapeType="1"/>
            <a:stCxn id="56368" idx="4"/>
            <a:endCxn id="56369" idx="0"/>
          </p:cNvCxnSpPr>
          <p:nvPr/>
        </p:nvCxnSpPr>
        <p:spPr bwMode="auto">
          <a:xfrm>
            <a:off x="7239000" y="5256213"/>
            <a:ext cx="127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2" name="Conector reto 64"/>
          <p:cNvCxnSpPr>
            <a:cxnSpLocks noChangeShapeType="1"/>
            <a:stCxn id="56368" idx="7"/>
            <a:endCxn id="56346" idx="3"/>
          </p:cNvCxnSpPr>
          <p:nvPr/>
        </p:nvCxnSpPr>
        <p:spPr bwMode="auto">
          <a:xfrm flipV="1">
            <a:off x="7416800" y="4181475"/>
            <a:ext cx="465138" cy="644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73" name="Elipse 124"/>
          <p:cNvSpPr>
            <a:spLocks noChangeArrowheads="1"/>
          </p:cNvSpPr>
          <p:nvPr/>
        </p:nvSpPr>
        <p:spPr bwMode="auto">
          <a:xfrm>
            <a:off x="7524750" y="6164263"/>
            <a:ext cx="503238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Q</a:t>
            </a:r>
            <a:endParaRPr lang="pt-BR"/>
          </a:p>
        </p:txBody>
      </p:sp>
      <p:sp>
        <p:nvSpPr>
          <p:cNvPr id="56374" name="Elipse 125"/>
          <p:cNvSpPr>
            <a:spLocks noChangeArrowheads="1"/>
          </p:cNvSpPr>
          <p:nvPr/>
        </p:nvSpPr>
        <p:spPr bwMode="auto">
          <a:xfrm>
            <a:off x="6532563" y="6167438"/>
            <a:ext cx="503237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</a:t>
            </a:r>
            <a:endParaRPr lang="pt-BR"/>
          </a:p>
        </p:txBody>
      </p:sp>
      <p:cxnSp>
        <p:nvCxnSpPr>
          <p:cNvPr id="56375" name="Conector reto 85"/>
          <p:cNvCxnSpPr>
            <a:cxnSpLocks noChangeShapeType="1"/>
            <a:stCxn id="56374" idx="7"/>
            <a:endCxn id="56369" idx="3"/>
          </p:cNvCxnSpPr>
          <p:nvPr/>
        </p:nvCxnSpPr>
        <p:spPr bwMode="auto">
          <a:xfrm flipV="1">
            <a:off x="6962775" y="5991225"/>
            <a:ext cx="111125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6" name="Conector reto 94"/>
          <p:cNvCxnSpPr>
            <a:cxnSpLocks noChangeShapeType="1"/>
            <a:stCxn id="56373" idx="1"/>
            <a:endCxn id="56369" idx="5"/>
          </p:cNvCxnSpPr>
          <p:nvPr/>
        </p:nvCxnSpPr>
        <p:spPr bwMode="auto">
          <a:xfrm flipH="1" flipV="1">
            <a:off x="7431088" y="5991225"/>
            <a:ext cx="166687" cy="247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7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637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BDE079-607A-46CB-B5A7-CF394B46F232}" type="slidenum">
              <a:rPr lang="pt-BR" smtClean="0"/>
              <a:pPr eaLnBrk="1" hangingPunct="1"/>
              <a:t>54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Conversão de uma floresta</a:t>
            </a:r>
            <a:endParaRPr lang="pt-BR" sz="3200" smtClean="0"/>
          </a:p>
        </p:txBody>
      </p:sp>
      <p:pic>
        <p:nvPicPr>
          <p:cNvPr id="5734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Até</a:t>
            </a:r>
            <a:r>
              <a:rPr lang="en-US" sz="2000" dirty="0"/>
              <a:t> o </a:t>
            </a:r>
            <a:r>
              <a:rPr lang="en-US" sz="2000" dirty="0" err="1"/>
              <a:t>momento</a:t>
            </a:r>
            <a:r>
              <a:rPr lang="en-US" sz="2000" dirty="0"/>
              <a:t>,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árvores</a:t>
            </a:r>
            <a:r>
              <a:rPr lang="en-US" sz="2000" dirty="0"/>
              <a:t> </a:t>
            </a:r>
            <a:r>
              <a:rPr lang="en-US" sz="2000" dirty="0" err="1"/>
              <a:t>binárias</a:t>
            </a:r>
            <a:r>
              <a:rPr lang="en-US" sz="2000" dirty="0"/>
              <a:t> </a:t>
            </a:r>
            <a:r>
              <a:rPr lang="en-US" sz="2000" dirty="0" err="1"/>
              <a:t>supõem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estas</a:t>
            </a:r>
            <a:r>
              <a:rPr lang="en-US" sz="2000" dirty="0"/>
              <a:t> </a:t>
            </a:r>
            <a:r>
              <a:rPr lang="en-US" sz="2000" dirty="0" err="1"/>
              <a:t>estejam</a:t>
            </a:r>
            <a:r>
              <a:rPr lang="en-US" sz="2000" dirty="0"/>
              <a:t> </a:t>
            </a:r>
            <a:r>
              <a:rPr lang="en-US" sz="2000" dirty="0" err="1"/>
              <a:t>representadas</a:t>
            </a:r>
            <a:r>
              <a:rPr lang="en-US" sz="2000" dirty="0"/>
              <a:t>, </a:t>
            </a:r>
            <a:r>
              <a:rPr lang="en-US" sz="2000" dirty="0" err="1"/>
              <a:t>internamente</a:t>
            </a:r>
            <a:r>
              <a:rPr lang="en-US" sz="2000" dirty="0"/>
              <a:t> no </a:t>
            </a:r>
            <a:r>
              <a:rPr lang="en-US" sz="2000" dirty="0" err="1"/>
              <a:t>computador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representação</a:t>
            </a:r>
            <a:r>
              <a:rPr lang="en-US" sz="2000" dirty="0"/>
              <a:t> </a:t>
            </a:r>
            <a:r>
              <a:rPr lang="en-US" sz="2000" dirty="0" err="1"/>
              <a:t>corresponde</a:t>
            </a:r>
            <a:r>
              <a:rPr lang="en-US" sz="2000" dirty="0"/>
              <a:t> à </a:t>
            </a:r>
            <a:r>
              <a:rPr lang="en-US" sz="2000" dirty="0" err="1"/>
              <a:t>utilização</a:t>
            </a:r>
            <a:r>
              <a:rPr lang="en-US" sz="2000" dirty="0"/>
              <a:t>,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, de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campos</a:t>
            </a:r>
            <a:r>
              <a:rPr lang="en-US" sz="2000" dirty="0"/>
              <a:t> de </a:t>
            </a:r>
            <a:r>
              <a:rPr lang="en-US" sz="2000" dirty="0" err="1"/>
              <a:t>ponteiros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as </a:t>
            </a:r>
            <a:r>
              <a:rPr lang="en-US" sz="2000" dirty="0" err="1"/>
              <a:t>raízes</a:t>
            </a:r>
            <a:r>
              <a:rPr lang="en-US" sz="2000" dirty="0"/>
              <a:t> das </a:t>
            </a:r>
            <a:r>
              <a:rPr lang="en-US" sz="2000" dirty="0" err="1"/>
              <a:t>subárvores</a:t>
            </a:r>
            <a:r>
              <a:rPr lang="en-US" sz="2000" dirty="0"/>
              <a:t> </a:t>
            </a:r>
            <a:r>
              <a:rPr lang="en-US" sz="2000" dirty="0" err="1"/>
              <a:t>esquerda</a:t>
            </a:r>
            <a:r>
              <a:rPr lang="en-US" sz="2000" dirty="0"/>
              <a:t> e </a:t>
            </a:r>
            <a:r>
              <a:rPr lang="en-US" sz="2000" dirty="0" err="1"/>
              <a:t>direita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/>
              <a:t>No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b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nós</a:t>
            </a:r>
            <a:r>
              <a:rPr lang="en-US" sz="2000" dirty="0"/>
              <a:t>, </a:t>
            </a:r>
            <a:r>
              <a:rPr lang="en-US" sz="2000" dirty="0" err="1"/>
              <a:t>seriam</a:t>
            </a:r>
            <a:r>
              <a:rPr lang="en-US" sz="2000" dirty="0"/>
              <a:t> </a:t>
            </a:r>
            <a:r>
              <a:rPr lang="en-US" sz="2000" dirty="0" err="1"/>
              <a:t>necessárias</a:t>
            </a:r>
            <a:r>
              <a:rPr lang="en-US" sz="2000" dirty="0"/>
              <a:t> </a:t>
            </a:r>
            <a:r>
              <a:rPr lang="en-US" sz="2000" b="1" dirty="0"/>
              <a:t>2n</a:t>
            </a:r>
            <a:r>
              <a:rPr lang="en-US" sz="2000" dirty="0"/>
              <a:t> </a:t>
            </a:r>
            <a:r>
              <a:rPr lang="en-US" sz="2000" dirty="0" err="1"/>
              <a:t>posições</a:t>
            </a:r>
            <a:r>
              <a:rPr lang="en-US" sz="2000" dirty="0"/>
              <a:t> de </a:t>
            </a:r>
            <a:r>
              <a:rPr lang="en-US" sz="2000" dirty="0" err="1"/>
              <a:t>memória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esses</a:t>
            </a:r>
            <a:r>
              <a:rPr lang="en-US" sz="2000" dirty="0"/>
              <a:t> </a:t>
            </a:r>
            <a:r>
              <a:rPr lang="en-US" sz="2000" dirty="0" err="1"/>
              <a:t>ponteiros</a:t>
            </a:r>
            <a:r>
              <a:rPr lang="en-US" sz="2000" dirty="0"/>
              <a:t>.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57349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7350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BD2280-9194-4922-8BFE-CC93B61CACDB}" type="slidenum">
              <a:rPr lang="pt-BR" smtClean="0"/>
              <a:pPr eaLnBrk="1" hangingPunct="1"/>
              <a:t>55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Conversão de uma floresta</a:t>
            </a:r>
            <a:endParaRPr lang="pt-BR" sz="3200" smtClean="0"/>
          </a:p>
        </p:txBody>
      </p:sp>
      <p:pic>
        <p:nvPicPr>
          <p:cNvPr id="5837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blipFill rotWithShape="1">
            <a:blip r:embed="rId4"/>
            <a:stretch>
              <a:fillRect l="-592" t="-403" r="-666"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581525"/>
            <a:ext cx="377348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837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1D8A24-5FA2-4E1F-B394-DECC486B17A0}" type="slidenum">
              <a:rPr lang="pt-BR" smtClean="0"/>
              <a:pPr eaLnBrk="1" hangingPunct="1"/>
              <a:t>56</a:t>
            </a:fld>
            <a:endParaRPr lang="pt-BR" smtClean="0"/>
          </a:p>
        </p:txBody>
      </p:sp>
      <p:sp>
        <p:nvSpPr>
          <p:cNvPr id="58376" name="CaixaDeTexto 1"/>
          <p:cNvSpPr txBox="1">
            <a:spLocks noChangeArrowheads="1"/>
          </p:cNvSpPr>
          <p:nvPr/>
        </p:nvSpPr>
        <p:spPr bwMode="auto">
          <a:xfrm>
            <a:off x="5521325" y="3806825"/>
            <a:ext cx="10826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000"/>
              <a:t>campos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Conversão de uma floresta</a:t>
            </a:r>
            <a:endParaRPr lang="pt-BR" sz="3200" smtClean="0"/>
          </a:p>
        </p:txBody>
      </p:sp>
      <p:pic>
        <p:nvPicPr>
          <p:cNvPr id="5939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b="1" dirty="0" err="1"/>
              <a:t>Solução</a:t>
            </a:r>
            <a:r>
              <a:rPr lang="en-US" sz="2400" b="1" dirty="0"/>
              <a:t>: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b="1" dirty="0"/>
              <a:t>Converter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árvore</a:t>
            </a:r>
            <a:r>
              <a:rPr lang="en-US" sz="2000" b="1" dirty="0"/>
              <a:t> dada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 smtClean="0"/>
              <a:t>uma</a:t>
            </a:r>
            <a:r>
              <a:rPr lang="en-US" sz="2000" b="1" dirty="0" smtClean="0"/>
              <a:t> </a:t>
            </a:r>
            <a:r>
              <a:rPr lang="en-US" sz="2000" b="1" dirty="0" err="1"/>
              <a:t>árvore</a:t>
            </a:r>
            <a:r>
              <a:rPr lang="en-US" sz="2000" b="1" dirty="0"/>
              <a:t> </a:t>
            </a:r>
            <a:r>
              <a:rPr lang="en-US" sz="2000" b="1" dirty="0" err="1"/>
              <a:t>binária</a:t>
            </a:r>
            <a:r>
              <a:rPr lang="en-US" sz="2000" b="1" dirty="0"/>
              <a:t>: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</a:p>
          <a:p>
            <a:pPr algn="just">
              <a:defRPr/>
            </a:pPr>
            <a:r>
              <a:rPr lang="en-US" sz="2000" dirty="0"/>
              <a:t>     a </a:t>
            </a:r>
            <a:r>
              <a:rPr lang="en-US" sz="2000" dirty="0" err="1"/>
              <a:t>representação</a:t>
            </a:r>
            <a:r>
              <a:rPr lang="en-US" sz="2000" dirty="0"/>
              <a:t> de </a:t>
            </a:r>
            <a:r>
              <a:rPr lang="en-US" sz="2000" dirty="0" err="1"/>
              <a:t>árvores</a:t>
            </a:r>
            <a:r>
              <a:rPr lang="en-US" sz="2000" dirty="0"/>
              <a:t> </a:t>
            </a:r>
            <a:r>
              <a:rPr lang="en-US" sz="2000" dirty="0" err="1"/>
              <a:t>binárias</a:t>
            </a:r>
            <a:r>
              <a:rPr lang="en-US" sz="2000" dirty="0"/>
              <a:t>,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descrita</a:t>
            </a:r>
            <a:r>
              <a:rPr lang="en-US" sz="2000" dirty="0"/>
              <a:t> </a:t>
            </a:r>
            <a:r>
              <a:rPr lang="en-US" sz="2000" dirty="0" err="1"/>
              <a:t>anteriormente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Desta</a:t>
            </a:r>
            <a:r>
              <a:rPr lang="en-US" sz="2000" dirty="0"/>
              <a:t> forma, </a:t>
            </a:r>
            <a:r>
              <a:rPr lang="en-US" sz="2000" dirty="0" err="1" smtClean="0"/>
              <a:t>obtêm</a:t>
            </a:r>
            <a:r>
              <a:rPr lang="en-US" sz="2000" dirty="0" smtClean="0"/>
              <a:t>-se o </a:t>
            </a:r>
            <a:r>
              <a:rPr lang="en-US" sz="2000" dirty="0" err="1" smtClean="0"/>
              <a:t>mesmo</a:t>
            </a:r>
            <a:r>
              <a:rPr lang="en-US" sz="2000" dirty="0" smtClean="0"/>
              <a:t>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nós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a </a:t>
            </a:r>
            <a:r>
              <a:rPr lang="en-US" sz="2000" dirty="0" err="1" smtClean="0"/>
              <a:t>árvore</a:t>
            </a:r>
            <a:r>
              <a:rPr lang="en-US" sz="2000" dirty="0" smtClean="0"/>
              <a:t> original.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/>
              <a:t>A </a:t>
            </a:r>
            <a:r>
              <a:rPr lang="en-US" sz="2000" dirty="0" err="1"/>
              <a:t>conversão</a:t>
            </a:r>
            <a:r>
              <a:rPr lang="en-US" sz="2000" dirty="0"/>
              <a:t> é </a:t>
            </a:r>
            <a:r>
              <a:rPr lang="en-US" sz="2000" dirty="0" err="1"/>
              <a:t>única</a:t>
            </a:r>
            <a:r>
              <a:rPr lang="en-US" sz="2000" dirty="0"/>
              <a:t>: </a:t>
            </a:r>
            <a:r>
              <a:rPr lang="en-US" sz="2000" dirty="0" err="1"/>
              <a:t>produz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mesma</a:t>
            </a:r>
            <a:r>
              <a:rPr lang="en-US" sz="2000" dirty="0"/>
              <a:t>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binária</a:t>
            </a:r>
            <a:r>
              <a:rPr lang="en-US" sz="2000" dirty="0"/>
              <a:t>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qual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convertida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árvore</a:t>
            </a:r>
            <a:r>
              <a:rPr lang="en-US" sz="2000" dirty="0"/>
              <a:t> normal.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5939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5939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A15552-1CDB-4F22-8093-2530F1C0B1FF}" type="slidenum">
              <a:rPr lang="pt-BR" smtClean="0"/>
              <a:pPr eaLnBrk="1" hangingPunct="1"/>
              <a:t>57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Conversão de uma floresta</a:t>
            </a:r>
            <a:endParaRPr lang="pt-BR" sz="3200" smtClean="0"/>
          </a:p>
        </p:txBody>
      </p:sp>
      <p:pic>
        <p:nvPicPr>
          <p:cNvPr id="6041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b="1" dirty="0" smtClean="0"/>
              <a:t>Def.:</a:t>
            </a:r>
            <a:r>
              <a:rPr lang="en-US" sz="2400" b="1" dirty="0"/>
              <a:t> </a:t>
            </a:r>
            <a:r>
              <a:rPr lang="en-US" sz="2000" dirty="0" err="1" smtClean="0"/>
              <a:t>Seja</a:t>
            </a:r>
            <a:r>
              <a:rPr lang="en-US" sz="2000" dirty="0" smtClean="0"/>
              <a:t> </a:t>
            </a:r>
            <a:r>
              <a:rPr lang="en-US" sz="2000" dirty="0"/>
              <a:t>T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qualquer</a:t>
            </a:r>
            <a:r>
              <a:rPr lang="en-US" sz="2000" dirty="0"/>
              <a:t>. T é </a:t>
            </a:r>
            <a:r>
              <a:rPr lang="en-US" sz="2000" dirty="0" err="1"/>
              <a:t>convertida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binária</a:t>
            </a:r>
            <a:r>
              <a:rPr lang="en-US" sz="2000" dirty="0"/>
              <a:t>  B(T) da </a:t>
            </a:r>
            <a:r>
              <a:rPr lang="en-US" sz="2000" dirty="0" err="1"/>
              <a:t>seguinte</a:t>
            </a:r>
            <a:r>
              <a:rPr lang="en-US" sz="2000" dirty="0"/>
              <a:t> </a:t>
            </a:r>
            <a:r>
              <a:rPr lang="en-US" sz="2000" dirty="0" err="1" smtClean="0"/>
              <a:t>maneira</a:t>
            </a:r>
            <a:r>
              <a:rPr lang="en-US" sz="2000" dirty="0" smtClean="0"/>
              <a:t>: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en-US" sz="2000" dirty="0" smtClean="0"/>
              <a:t>B(T</a:t>
            </a:r>
            <a:r>
              <a:rPr lang="en-US" sz="2000" dirty="0"/>
              <a:t>) </a:t>
            </a:r>
            <a:r>
              <a:rPr lang="en-US" sz="2000" dirty="0" err="1"/>
              <a:t>possui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B(v),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v de T. As </a:t>
            </a:r>
            <a:r>
              <a:rPr lang="en-US" sz="2000" dirty="0" err="1"/>
              <a:t>raízes</a:t>
            </a:r>
            <a:r>
              <a:rPr lang="en-US" sz="2000" dirty="0"/>
              <a:t> T e B(T) </a:t>
            </a:r>
            <a:r>
              <a:rPr lang="en-US" sz="2000" dirty="0" err="1" smtClean="0"/>
              <a:t>coincidem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en-US" sz="2000" dirty="0" smtClean="0"/>
              <a:t>O </a:t>
            </a:r>
            <a:r>
              <a:rPr lang="en-US" sz="2000" dirty="0" err="1"/>
              <a:t>filho</a:t>
            </a:r>
            <a:r>
              <a:rPr lang="en-US" sz="2000" dirty="0"/>
              <a:t> </a:t>
            </a:r>
            <a:r>
              <a:rPr lang="en-US" sz="2000" dirty="0" err="1"/>
              <a:t>esquerdo</a:t>
            </a:r>
            <a:r>
              <a:rPr lang="en-US" sz="2000" dirty="0"/>
              <a:t> de um </a:t>
            </a:r>
            <a:r>
              <a:rPr lang="en-US" sz="2000" dirty="0" err="1"/>
              <a:t>nó</a:t>
            </a:r>
            <a:r>
              <a:rPr lang="en-US" sz="2000" dirty="0"/>
              <a:t> B(v) </a:t>
            </a:r>
            <a:r>
              <a:rPr lang="en-US" sz="2000" dirty="0" err="1"/>
              <a:t>em</a:t>
            </a:r>
            <a:r>
              <a:rPr lang="en-US" sz="2000" dirty="0"/>
              <a:t> B(T) </a:t>
            </a:r>
            <a:r>
              <a:rPr lang="en-US" sz="2000" dirty="0" err="1"/>
              <a:t>corresponde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primeiro</a:t>
            </a:r>
            <a:r>
              <a:rPr lang="en-US" sz="2000" dirty="0"/>
              <a:t> </a:t>
            </a:r>
            <a:r>
              <a:rPr lang="en-US" sz="2000" dirty="0" err="1"/>
              <a:t>filho</a:t>
            </a:r>
            <a:r>
              <a:rPr lang="en-US" sz="2000" dirty="0"/>
              <a:t> de v </a:t>
            </a:r>
            <a:r>
              <a:rPr lang="en-US" sz="2000" dirty="0" err="1"/>
              <a:t>em</a:t>
            </a:r>
            <a:r>
              <a:rPr lang="en-US" sz="2000" dirty="0"/>
              <a:t> T,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exista</a:t>
            </a:r>
            <a:r>
              <a:rPr lang="en-US" sz="2000" dirty="0"/>
              <a:t>. Se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existir</a:t>
            </a:r>
            <a:r>
              <a:rPr lang="en-US" sz="2000" dirty="0"/>
              <a:t>, a </a:t>
            </a:r>
            <a:r>
              <a:rPr lang="en-US" sz="2000" dirty="0" err="1"/>
              <a:t>subárvore</a:t>
            </a:r>
            <a:r>
              <a:rPr lang="en-US" sz="2000" dirty="0"/>
              <a:t> </a:t>
            </a:r>
            <a:r>
              <a:rPr lang="en-US" sz="2000" dirty="0" err="1"/>
              <a:t>esquerda</a:t>
            </a:r>
            <a:r>
              <a:rPr lang="en-US" sz="2000" dirty="0"/>
              <a:t> de B(v) é </a:t>
            </a:r>
            <a:r>
              <a:rPr lang="en-US" sz="2000" dirty="0" err="1" smtClean="0"/>
              <a:t>vazia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en-US" sz="2000" dirty="0" smtClean="0"/>
              <a:t>O </a:t>
            </a:r>
            <a:r>
              <a:rPr lang="en-US" sz="2000" dirty="0" err="1"/>
              <a:t>filho</a:t>
            </a:r>
            <a:r>
              <a:rPr lang="en-US" sz="2000" dirty="0"/>
              <a:t> </a:t>
            </a:r>
            <a:r>
              <a:rPr lang="en-US" sz="2000" dirty="0" err="1"/>
              <a:t>direito</a:t>
            </a:r>
            <a:r>
              <a:rPr lang="en-US" sz="2000" dirty="0"/>
              <a:t> de um </a:t>
            </a:r>
            <a:r>
              <a:rPr lang="en-US" sz="2000" dirty="0" err="1"/>
              <a:t>nó</a:t>
            </a:r>
            <a:r>
              <a:rPr lang="en-US" sz="2000" dirty="0"/>
              <a:t> B(v) </a:t>
            </a:r>
            <a:r>
              <a:rPr lang="en-US" sz="2000" dirty="0" err="1"/>
              <a:t>em</a:t>
            </a:r>
            <a:r>
              <a:rPr lang="en-US" sz="2000" dirty="0"/>
              <a:t> B(T) </a:t>
            </a:r>
            <a:r>
              <a:rPr lang="en-US" sz="2000" dirty="0" err="1"/>
              <a:t>corresponde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irmão</a:t>
            </a:r>
            <a:r>
              <a:rPr lang="en-US" sz="2000" dirty="0"/>
              <a:t> de v </a:t>
            </a:r>
            <a:r>
              <a:rPr lang="en-US" sz="2000" dirty="0" err="1"/>
              <a:t>em</a:t>
            </a:r>
            <a:r>
              <a:rPr lang="en-US" sz="2000" dirty="0"/>
              <a:t> T, </a:t>
            </a:r>
            <a:r>
              <a:rPr lang="en-US" sz="2000" dirty="0" err="1"/>
              <a:t>localizado</a:t>
            </a:r>
            <a:r>
              <a:rPr lang="en-US" sz="2000" dirty="0"/>
              <a:t> </a:t>
            </a:r>
            <a:r>
              <a:rPr lang="en-US" sz="2000" dirty="0" err="1"/>
              <a:t>imediatamente</a:t>
            </a:r>
            <a:r>
              <a:rPr lang="en-US" sz="2000" dirty="0"/>
              <a:t> à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direita</a:t>
            </a:r>
            <a:r>
              <a:rPr lang="en-US" sz="2000" dirty="0"/>
              <a:t>,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exista</a:t>
            </a:r>
            <a:r>
              <a:rPr lang="en-US" sz="2000" dirty="0"/>
              <a:t>. Se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existir</a:t>
            </a:r>
            <a:r>
              <a:rPr lang="en-US" sz="2000" dirty="0"/>
              <a:t>, a </a:t>
            </a:r>
            <a:r>
              <a:rPr lang="en-US" sz="2000" dirty="0" err="1"/>
              <a:t>subárvore</a:t>
            </a:r>
            <a:r>
              <a:rPr lang="en-US" sz="2000" dirty="0"/>
              <a:t> </a:t>
            </a:r>
            <a:r>
              <a:rPr lang="en-US" sz="2000" dirty="0" err="1"/>
              <a:t>direita</a:t>
            </a:r>
            <a:r>
              <a:rPr lang="en-US" sz="2000" dirty="0"/>
              <a:t> de B(v) é </a:t>
            </a:r>
            <a:r>
              <a:rPr lang="en-US" sz="2000" dirty="0" err="1"/>
              <a:t>vazia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60421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60422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268419-233B-4AB8-8BC8-D6A171017229}" type="slidenum">
              <a:rPr lang="pt-BR" smtClean="0"/>
              <a:pPr eaLnBrk="1" hangingPunct="1"/>
              <a:t>58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Conversão de uma floresta</a:t>
            </a:r>
            <a:endParaRPr lang="pt-BR" sz="3200" smtClean="0"/>
          </a:p>
        </p:txBody>
      </p:sp>
      <p:pic>
        <p:nvPicPr>
          <p:cNvPr id="6144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/>
              <a:t>Conversão em árvore qualquer em árvore binária.</a:t>
            </a: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2420938"/>
            <a:ext cx="38004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6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614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B04243-EE7D-4857-ABFE-85C24B381908}" type="slidenum">
              <a:rPr lang="pt-BR" smtClean="0"/>
              <a:pPr eaLnBrk="1" hangingPunct="1"/>
              <a:t>59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(aplicações)</a:t>
            </a:r>
            <a:endParaRPr lang="pt-BR" sz="3200" smtClean="0"/>
          </a:p>
        </p:txBody>
      </p:sp>
      <p:pic>
        <p:nvPicPr>
          <p:cNvPr id="717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pt-BR" sz="2000"/>
          </a:p>
        </p:txBody>
      </p:sp>
      <p:sp>
        <p:nvSpPr>
          <p:cNvPr id="717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717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9B5BFA-626F-4F65-9D33-A3686B5F314B}" type="slidenum">
              <a:rPr lang="pt-BR" smtClean="0"/>
              <a:pPr eaLnBrk="1" hangingPunct="1"/>
              <a:t>6</a:t>
            </a:fld>
            <a:endParaRPr lang="pt-BR" smtClean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3576638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781175"/>
            <a:ext cx="27051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b="1" smtClean="0"/>
              <a:t>Conversão de uma floresta</a:t>
            </a:r>
            <a:endParaRPr lang="pt-BR" sz="3200" smtClean="0"/>
          </a:p>
        </p:txBody>
      </p:sp>
      <p:pic>
        <p:nvPicPr>
          <p:cNvPr id="6246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/>
              <a:t>Essa conversão é válida inclusive para florestas. Para converter uma floresta em uma árvore binária, basta considerar as raízes das árvores da floresta como nós e aplicar a conversão anterior.</a:t>
            </a:r>
          </a:p>
        </p:txBody>
      </p:sp>
      <p:pic>
        <p:nvPicPr>
          <p:cNvPr id="624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651125"/>
            <a:ext cx="3756025" cy="36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7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624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429BC-CF26-4FEA-902E-B5599F09BEC5}" type="slidenum">
              <a:rPr lang="pt-BR" smtClean="0"/>
              <a:pPr eaLnBrk="1" hangingPunct="1"/>
              <a:t>60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b="1" smtClean="0"/>
              <a:t>Árvores com Costura</a:t>
            </a:r>
            <a:endParaRPr lang="pt-BR" sz="3200" smtClean="0"/>
          </a:p>
        </p:txBody>
      </p:sp>
      <p:pic>
        <p:nvPicPr>
          <p:cNvPr id="6349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/>
              <a:t>Como se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notar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estrutura</a:t>
            </a:r>
            <a:r>
              <a:rPr lang="en-US" sz="2000" dirty="0"/>
              <a:t> de </a:t>
            </a:r>
            <a:r>
              <a:rPr lang="en-US" sz="2000" dirty="0" err="1"/>
              <a:t>armazenamento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o </a:t>
            </a:r>
            <a:r>
              <a:rPr lang="en-US" sz="2000" dirty="0" err="1"/>
              <a:t>momento</a:t>
            </a:r>
            <a:r>
              <a:rPr lang="en-US" sz="2000" dirty="0"/>
              <a:t> </a:t>
            </a:r>
            <a:r>
              <a:rPr lang="en-US" sz="2000" dirty="0" err="1"/>
              <a:t>utilizada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árvores</a:t>
            </a:r>
            <a:r>
              <a:rPr lang="en-US" sz="2000" dirty="0"/>
              <a:t>, </a:t>
            </a:r>
            <a:r>
              <a:rPr lang="en-US" sz="2000" dirty="0" err="1"/>
              <a:t>há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ponteiros</a:t>
            </a:r>
            <a:r>
              <a:rPr lang="en-US" sz="2000" dirty="0"/>
              <a:t> (</a:t>
            </a:r>
            <a:r>
              <a:rPr lang="en-US" sz="2000" dirty="0" err="1"/>
              <a:t>campos</a:t>
            </a:r>
            <a:r>
              <a:rPr lang="en-US" sz="2000" dirty="0"/>
              <a:t> </a:t>
            </a:r>
            <a:r>
              <a:rPr lang="en-US" sz="2000" dirty="0" err="1"/>
              <a:t>esq</a:t>
            </a:r>
            <a:r>
              <a:rPr lang="en-US" sz="2000" dirty="0"/>
              <a:t> e </a:t>
            </a:r>
            <a:r>
              <a:rPr lang="en-US" sz="2000" dirty="0" err="1"/>
              <a:t>dir</a:t>
            </a:r>
            <a:r>
              <a:rPr lang="en-US" sz="2000" dirty="0"/>
              <a:t>)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informação</a:t>
            </a:r>
            <a:r>
              <a:rPr lang="en-US" sz="2000" dirty="0"/>
              <a:t> </a:t>
            </a:r>
            <a:r>
              <a:rPr lang="en-US" sz="2000" dirty="0" err="1"/>
              <a:t>relevante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aponta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l-GR" sz="2000" dirty="0"/>
              <a:t>λ</a:t>
            </a:r>
            <a:r>
              <a:rPr lang="en-US" sz="2000" dirty="0"/>
              <a:t>.</a:t>
            </a:r>
          </a:p>
          <a:p>
            <a:pPr algn="just"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é </a:t>
            </a:r>
            <a:r>
              <a:rPr lang="en-US" sz="2000" dirty="0" err="1"/>
              <a:t>aproveitar</a:t>
            </a:r>
            <a:r>
              <a:rPr lang="en-US" sz="2000" dirty="0"/>
              <a:t> a </a:t>
            </a:r>
            <a:r>
              <a:rPr lang="en-US" sz="2000" dirty="0" err="1"/>
              <a:t>memória</a:t>
            </a:r>
            <a:r>
              <a:rPr lang="en-US" sz="2000" dirty="0"/>
              <a:t> de </a:t>
            </a:r>
            <a:r>
              <a:rPr lang="en-US" sz="2000" dirty="0" err="1"/>
              <a:t>maneira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, </a:t>
            </a:r>
            <a:r>
              <a:rPr lang="en-US" sz="2000" dirty="0" err="1"/>
              <a:t>armazenando</a:t>
            </a:r>
            <a:r>
              <a:rPr lang="en-US" sz="2000" dirty="0"/>
              <a:t>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espaço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informação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útil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 err="1"/>
              <a:t>Exemplo</a:t>
            </a:r>
            <a:r>
              <a:rPr lang="en-US" sz="2000" dirty="0"/>
              <a:t>: </a:t>
            </a:r>
            <a:r>
              <a:rPr lang="en-US" sz="2000" dirty="0" err="1"/>
              <a:t>esq</a:t>
            </a:r>
            <a:r>
              <a:rPr lang="en-US" sz="2000" dirty="0"/>
              <a:t> o campo </a:t>
            </a:r>
            <a:r>
              <a:rPr lang="en-US" sz="2000" dirty="0" err="1"/>
              <a:t>considerado</a:t>
            </a:r>
            <a:r>
              <a:rPr lang="en-US" sz="2000" dirty="0"/>
              <a:t>, </a:t>
            </a:r>
            <a:r>
              <a:rPr lang="en-US" sz="2000" dirty="0" err="1"/>
              <a:t>relativo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v. Se o </a:t>
            </a:r>
            <a:r>
              <a:rPr lang="en-US" sz="2000" dirty="0" err="1"/>
              <a:t>conteúdo</a:t>
            </a:r>
            <a:r>
              <a:rPr lang="en-US" sz="2000" dirty="0"/>
              <a:t> de </a:t>
            </a:r>
            <a:r>
              <a:rPr lang="en-US" sz="2000" dirty="0" err="1"/>
              <a:t>esq</a:t>
            </a:r>
            <a:r>
              <a:rPr lang="en-US" sz="2000" dirty="0"/>
              <a:t> é </a:t>
            </a:r>
            <a:r>
              <a:rPr lang="el-GR" sz="2000" dirty="0"/>
              <a:t>λ</a:t>
            </a:r>
            <a:r>
              <a:rPr lang="en-US" sz="2000" dirty="0"/>
              <a:t>,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substituído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um </a:t>
            </a:r>
            <a:r>
              <a:rPr lang="en-US" sz="2000" dirty="0" err="1"/>
              <a:t>ponteiro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o </a:t>
            </a:r>
            <a:r>
              <a:rPr lang="en-US" sz="2000" dirty="0" err="1"/>
              <a:t>nó</a:t>
            </a:r>
            <a:r>
              <a:rPr lang="en-US" sz="2000" dirty="0"/>
              <a:t> anterior a v, </a:t>
            </a:r>
            <a:r>
              <a:rPr lang="en-US" sz="2000" dirty="0" err="1"/>
              <a:t>considerando</a:t>
            </a:r>
            <a:r>
              <a:rPr lang="en-US" sz="2000" dirty="0"/>
              <a:t> um </a:t>
            </a:r>
            <a:r>
              <a:rPr lang="en-US" sz="2000" dirty="0" err="1"/>
              <a:t>determinado</a:t>
            </a:r>
            <a:r>
              <a:rPr lang="en-US" sz="2000" dirty="0"/>
              <a:t> </a:t>
            </a:r>
            <a:r>
              <a:rPr lang="en-US" sz="2000" dirty="0" err="1"/>
              <a:t>percurso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árvores</a:t>
            </a:r>
            <a:r>
              <a:rPr lang="en-US" sz="2000" dirty="0"/>
              <a:t> </a:t>
            </a:r>
            <a:r>
              <a:rPr lang="en-US" sz="2000" dirty="0" err="1"/>
              <a:t>binárias</a:t>
            </a:r>
            <a:r>
              <a:rPr lang="en-US" sz="2000" dirty="0"/>
              <a:t>.</a:t>
            </a:r>
          </a:p>
        </p:txBody>
      </p:sp>
      <p:sp>
        <p:nvSpPr>
          <p:cNvPr id="6349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6349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8A73A9-24A3-4B29-A2A8-96F81BB71C76}" type="slidenum">
              <a:rPr lang="pt-BR" smtClean="0"/>
              <a:pPr eaLnBrk="1" hangingPunct="1"/>
              <a:t>61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b="1" smtClean="0"/>
              <a:t>Árvores com Costura</a:t>
            </a:r>
            <a:endParaRPr lang="pt-BR" sz="3200" smtClean="0"/>
          </a:p>
        </p:txBody>
      </p:sp>
      <p:pic>
        <p:nvPicPr>
          <p:cNvPr id="6451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pt-BR" sz="2000"/>
              <a:t>Como distinguir um campo tradicional de um campo com costura?</a:t>
            </a:r>
          </a:p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r>
              <a:rPr lang="pt-BR" sz="2000"/>
              <a:t>Introduz na estrutura novos campos: dcostura e ecostura.</a:t>
            </a:r>
          </a:p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r>
              <a:rPr lang="pt-BR" sz="2000"/>
              <a:t>Preenchidos com valores binários. (0 – sem costura; 1 – com costura).</a:t>
            </a:r>
          </a:p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r>
              <a:rPr lang="pt-BR" sz="2000"/>
              <a:t>Construção: 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pt-BR" sz="2000"/>
              <a:t>Usa-se um nó cabeça.</a:t>
            </a:r>
          </a:p>
        </p:txBody>
      </p:sp>
      <p:sp>
        <p:nvSpPr>
          <p:cNvPr id="6451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6451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72161B-8A9D-4759-99B4-38038DEE9195}" type="slidenum">
              <a:rPr lang="pt-BR" smtClean="0"/>
              <a:pPr eaLnBrk="1" hangingPunct="1"/>
              <a:t>62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b="1" smtClean="0"/>
              <a:t>Árvores com Costura</a:t>
            </a:r>
            <a:endParaRPr lang="pt-BR" sz="3200" smtClean="0"/>
          </a:p>
        </p:txBody>
      </p:sp>
      <p:pic>
        <p:nvPicPr>
          <p:cNvPr id="6553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r>
              <a:rPr lang="pt-BR" sz="2000"/>
              <a:t>Pesquisa sucessor:</a:t>
            </a:r>
          </a:p>
        </p:txBody>
      </p:sp>
      <p:sp>
        <p:nvSpPr>
          <p:cNvPr id="65541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65542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C87E24-7BCC-43F9-AC13-2A14311C11D7}" type="slidenum">
              <a:rPr lang="pt-BR" smtClean="0"/>
              <a:pPr eaLnBrk="1" hangingPunct="1"/>
              <a:t>63</a:t>
            </a:fld>
            <a:endParaRPr lang="pt-BR" smtClean="0"/>
          </a:p>
        </p:txBody>
      </p:sp>
      <p:pic>
        <p:nvPicPr>
          <p:cNvPr id="655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14638"/>
            <a:ext cx="63817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b="1" smtClean="0"/>
              <a:t>Árvores com Costura</a:t>
            </a:r>
            <a:endParaRPr lang="pt-BR" sz="3200" smtClean="0"/>
          </a:p>
        </p:txBody>
      </p:sp>
      <p:pic>
        <p:nvPicPr>
          <p:cNvPr id="6656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endParaRPr lang="pt-BR" sz="2000"/>
          </a:p>
          <a:p>
            <a:pPr marL="342900" indent="-342900" algn="just">
              <a:buFont typeface="Arial" charset="0"/>
              <a:buChar char="•"/>
            </a:pPr>
            <a:r>
              <a:rPr lang="pt-BR" sz="2000"/>
              <a:t>Pesquisa antecessor:</a:t>
            </a:r>
          </a:p>
        </p:txBody>
      </p:sp>
      <p:sp>
        <p:nvSpPr>
          <p:cNvPr id="66565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66566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7C4B0E-0616-4EC5-BB4E-9D8043E8F602}" type="slidenum">
              <a:rPr lang="pt-BR" smtClean="0"/>
              <a:pPr eaLnBrk="1" hangingPunct="1"/>
              <a:t>64</a:t>
            </a:fld>
            <a:endParaRPr lang="pt-BR" smtClean="0"/>
          </a:p>
        </p:txBody>
      </p:sp>
      <p:pic>
        <p:nvPicPr>
          <p:cNvPr id="665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81300"/>
            <a:ext cx="57816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b="1" smtClean="0"/>
              <a:t>Árvores com Costura</a:t>
            </a:r>
            <a:endParaRPr lang="pt-BR" sz="3200" smtClean="0"/>
          </a:p>
        </p:txBody>
      </p:sp>
      <p:pic>
        <p:nvPicPr>
          <p:cNvPr id="6758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/>
              <a:t>Representação da árvore binária com costura.</a:t>
            </a:r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565400"/>
            <a:ext cx="5407025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6759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AB8DA7-233E-4A8A-8B9C-2B3AE9B778C6}" type="slidenum">
              <a:rPr lang="pt-BR" smtClean="0"/>
              <a:pPr eaLnBrk="1" hangingPunct="1"/>
              <a:t>65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(definição formal)</a:t>
            </a:r>
            <a:endParaRPr lang="pt-BR" sz="3200" smtClean="0"/>
          </a:p>
        </p:txBody>
      </p:sp>
      <p:pic>
        <p:nvPicPr>
          <p:cNvPr id="819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Wingdings" pitchFamily="2" charset="2"/>
              <a:buChar char="§"/>
            </a:pPr>
            <a:endParaRPr lang="pt-BR" sz="2000"/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000"/>
              <a:t>Uma árvore </a:t>
            </a:r>
            <a:r>
              <a:rPr lang="pt-BR" sz="2000" i="1"/>
              <a:t>T </a:t>
            </a:r>
            <a:r>
              <a:rPr lang="pt-BR" sz="2000"/>
              <a:t>é um conjunto finito de nós (ou vértices) tal que: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pt-BR" sz="2000" i="1"/>
              <a:t>T = </a:t>
            </a:r>
            <a:r>
              <a:rPr lang="pt-BR" sz="2000"/>
              <a:t>Ø, isto é, uma árvore vazia, ou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pt-BR" sz="2000"/>
              <a:t>Um nó especial </a:t>
            </a:r>
            <a:r>
              <a:rPr lang="pt-BR" sz="2000" i="1"/>
              <a:t>r</a:t>
            </a:r>
            <a:r>
              <a:rPr lang="pt-BR" sz="2000"/>
              <a:t>, chamado de raiz de </a:t>
            </a:r>
            <a:r>
              <a:rPr lang="pt-BR" sz="2000" i="1"/>
              <a:t>T</a:t>
            </a:r>
            <a:r>
              <a:rPr lang="pt-BR" sz="2000"/>
              <a:t>,</a:t>
            </a:r>
            <a:r>
              <a:rPr lang="pt-BR" sz="2000" i="1"/>
              <a:t> </a:t>
            </a:r>
            <a:r>
              <a:rPr lang="pt-BR" sz="2000"/>
              <a:t> é um conjunto de árvores não vazias, chamadas de subárvores do nó raiz.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000"/>
          </a:p>
          <a:p>
            <a:pPr marL="342900" indent="-342900" algn="just">
              <a:buFont typeface="Wingdings" pitchFamily="2" charset="2"/>
              <a:buChar char="§"/>
            </a:pPr>
            <a:endParaRPr lang="pt-BR" sz="2000"/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000"/>
              <a:t>É comum associar-se </a:t>
            </a:r>
            <a:r>
              <a:rPr lang="pt-BR" sz="2000" i="1"/>
              <a:t>rótulos </a:t>
            </a:r>
            <a:r>
              <a:rPr lang="pt-BR" sz="2000"/>
              <a:t>aos nós das árvores para que possamos nos referir a eles.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000"/>
          </a:p>
          <a:p>
            <a:pPr marL="342900" indent="-342900" algn="just">
              <a:buFont typeface="Wingdings" pitchFamily="2" charset="2"/>
              <a:buChar char="§"/>
            </a:pPr>
            <a:endParaRPr lang="pt-BR" sz="2000"/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000"/>
              <a:t>Na prática, os nós são usados para guardar informações diversas.</a:t>
            </a:r>
            <a:endParaRPr lang="en-US" sz="2000"/>
          </a:p>
        </p:txBody>
      </p:sp>
      <p:sp>
        <p:nvSpPr>
          <p:cNvPr id="819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819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8B9133-319B-4DCA-A7D4-216FFF1ABA11}" type="slidenum">
              <a:rPr lang="pt-BR" smtClean="0"/>
              <a:pPr eaLnBrk="1" hangingPunct="1"/>
              <a:t>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O que são árvores?</a:t>
            </a:r>
            <a:endParaRPr lang="pt-BR" sz="3200" smtClean="0"/>
          </a:p>
        </p:txBody>
      </p:sp>
      <p:pic>
        <p:nvPicPr>
          <p:cNvPr id="921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000"/>
              <a:t>Representação Gráfica de Árvore: 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r>
              <a:rPr lang="en-US" sz="2000"/>
              <a:t>Diagrama de inclusão.</a:t>
            </a:r>
          </a:p>
          <a:p>
            <a:pPr algn="just"/>
            <a:endParaRPr lang="en-US" sz="2000"/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420938"/>
            <a:ext cx="4146550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9223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EA8AFC-D312-4547-8866-58B694C002FD}" type="slidenum">
              <a:rPr lang="pt-BR" smtClean="0"/>
              <a:pPr eaLnBrk="1" hangingPunct="1"/>
              <a:t>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dirty="0" smtClean="0"/>
              <a:t>O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são</a:t>
            </a:r>
            <a:r>
              <a:rPr lang="en-US" sz="3200" dirty="0" smtClean="0"/>
              <a:t> </a:t>
            </a:r>
            <a:r>
              <a:rPr lang="en-US" sz="3200" dirty="0" err="1" smtClean="0"/>
              <a:t>árvores</a:t>
            </a:r>
            <a:r>
              <a:rPr lang="en-US" sz="3200" dirty="0" smtClean="0"/>
              <a:t>?</a:t>
            </a:r>
            <a:endParaRPr lang="pt-BR" sz="3200" dirty="0" smtClean="0"/>
          </a:p>
        </p:txBody>
      </p:sp>
      <p:pic>
        <p:nvPicPr>
          <p:cNvPr id="1024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endParaRPr lang="en-US" sz="2000" dirty="0"/>
          </a:p>
        </p:txBody>
      </p:sp>
      <p:sp>
        <p:nvSpPr>
          <p:cNvPr id="10246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(c) prof. Ekler Paulino de Mattos</a:t>
            </a:r>
          </a:p>
        </p:txBody>
      </p:sp>
      <p:sp>
        <p:nvSpPr>
          <p:cNvPr id="102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98C51A-BCDA-4DB6-8112-1F8B6BE7FB5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" name="Elipse 1"/>
          <p:cNvSpPr/>
          <p:nvPr/>
        </p:nvSpPr>
        <p:spPr bwMode="auto">
          <a:xfrm>
            <a:off x="1725725" y="1917411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9" name="Elipse 8"/>
          <p:cNvSpPr/>
          <p:nvPr/>
        </p:nvSpPr>
        <p:spPr bwMode="auto">
          <a:xfrm>
            <a:off x="1149661" y="2513137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B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Elipse 9"/>
          <p:cNvSpPr/>
          <p:nvPr/>
        </p:nvSpPr>
        <p:spPr bwMode="auto">
          <a:xfrm>
            <a:off x="2372530" y="2524254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C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" name="Conector reto 3"/>
          <p:cNvCxnSpPr>
            <a:stCxn id="2" idx="3"/>
            <a:endCxn id="9" idx="0"/>
          </p:cNvCxnSpPr>
          <p:nvPr/>
        </p:nvCxnSpPr>
        <p:spPr bwMode="auto">
          <a:xfrm flipH="1">
            <a:off x="1365685" y="2286187"/>
            <a:ext cx="423312" cy="226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ector reto 5"/>
          <p:cNvCxnSpPr>
            <a:stCxn id="2" idx="5"/>
            <a:endCxn id="10" idx="0"/>
          </p:cNvCxnSpPr>
          <p:nvPr/>
        </p:nvCxnSpPr>
        <p:spPr bwMode="auto">
          <a:xfrm>
            <a:off x="2094501" y="2286187"/>
            <a:ext cx="494053" cy="2380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lipse 20"/>
          <p:cNvSpPr/>
          <p:nvPr/>
        </p:nvSpPr>
        <p:spPr bwMode="auto">
          <a:xfrm>
            <a:off x="1648715" y="3429579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D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Elipse 21"/>
          <p:cNvSpPr/>
          <p:nvPr/>
        </p:nvSpPr>
        <p:spPr bwMode="auto">
          <a:xfrm>
            <a:off x="1279939" y="4025305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/>
              <a:t>G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Elipse 22"/>
          <p:cNvSpPr/>
          <p:nvPr/>
        </p:nvSpPr>
        <p:spPr bwMode="auto">
          <a:xfrm>
            <a:off x="2057015" y="4019411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/>
              <a:t>H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Conector reto 23"/>
          <p:cNvCxnSpPr>
            <a:stCxn id="21" idx="3"/>
            <a:endCxn id="22" idx="0"/>
          </p:cNvCxnSpPr>
          <p:nvPr/>
        </p:nvCxnSpPr>
        <p:spPr bwMode="auto">
          <a:xfrm flipH="1">
            <a:off x="1495963" y="3798355"/>
            <a:ext cx="216024" cy="226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>
            <a:stCxn id="21" idx="5"/>
            <a:endCxn id="23" idx="0"/>
          </p:cNvCxnSpPr>
          <p:nvPr/>
        </p:nvCxnSpPr>
        <p:spPr bwMode="auto">
          <a:xfrm>
            <a:off x="2017491" y="3798355"/>
            <a:ext cx="255548" cy="221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2373797" y="341256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/>
              <a:t>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Elipse 26"/>
          <p:cNvSpPr/>
          <p:nvPr/>
        </p:nvSpPr>
        <p:spPr bwMode="auto">
          <a:xfrm>
            <a:off x="3237893" y="346035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/>
              <a:t>F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Elipse 27"/>
          <p:cNvSpPr/>
          <p:nvPr/>
        </p:nvSpPr>
        <p:spPr bwMode="auto">
          <a:xfrm>
            <a:off x="3669941" y="4019411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I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9" name="Conector reto 28"/>
          <p:cNvCxnSpPr>
            <a:stCxn id="27" idx="5"/>
            <a:endCxn id="28" idx="0"/>
          </p:cNvCxnSpPr>
          <p:nvPr/>
        </p:nvCxnSpPr>
        <p:spPr bwMode="auto">
          <a:xfrm>
            <a:off x="3606669" y="3829134"/>
            <a:ext cx="279296" cy="1902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ector reto 10"/>
          <p:cNvCxnSpPr>
            <a:stCxn id="10" idx="3"/>
            <a:endCxn id="21" idx="0"/>
          </p:cNvCxnSpPr>
          <p:nvPr/>
        </p:nvCxnSpPr>
        <p:spPr bwMode="auto">
          <a:xfrm flipH="1">
            <a:off x="1864739" y="2893030"/>
            <a:ext cx="571063" cy="5365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ctor reto 12"/>
          <p:cNvCxnSpPr>
            <a:stCxn id="10" idx="4"/>
            <a:endCxn id="26" idx="0"/>
          </p:cNvCxnSpPr>
          <p:nvPr/>
        </p:nvCxnSpPr>
        <p:spPr bwMode="auto">
          <a:xfrm>
            <a:off x="2588554" y="2956302"/>
            <a:ext cx="1267" cy="456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/>
          <p:cNvCxnSpPr>
            <a:stCxn id="10" idx="5"/>
            <a:endCxn id="27" idx="1"/>
          </p:cNvCxnSpPr>
          <p:nvPr/>
        </p:nvCxnSpPr>
        <p:spPr bwMode="auto">
          <a:xfrm>
            <a:off x="2741306" y="2893030"/>
            <a:ext cx="559859" cy="63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CaixaDeTexto 10240"/>
          <p:cNvSpPr txBox="1"/>
          <p:nvPr/>
        </p:nvSpPr>
        <p:spPr>
          <a:xfrm>
            <a:off x="1365685" y="4787860"/>
            <a:ext cx="255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Representação Gráfica</a:t>
            </a:r>
            <a:endParaRPr lang="pt-BR" dirty="0"/>
          </a:p>
        </p:txBody>
      </p:sp>
      <p:sp>
        <p:nvSpPr>
          <p:cNvPr id="10259" name="CaixaDeTexto 10258"/>
          <p:cNvSpPr txBox="1"/>
          <p:nvPr/>
        </p:nvSpPr>
        <p:spPr>
          <a:xfrm>
            <a:off x="4952505" y="2020198"/>
            <a:ext cx="37493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</a:p>
          <a:p>
            <a:r>
              <a:rPr lang="pt-BR" dirty="0"/>
              <a:t>	</a:t>
            </a:r>
            <a:r>
              <a:rPr lang="pt-BR" dirty="0" smtClean="0"/>
              <a:t>B</a:t>
            </a:r>
          </a:p>
          <a:p>
            <a:r>
              <a:rPr lang="pt-BR" dirty="0"/>
              <a:t>	</a:t>
            </a:r>
            <a:r>
              <a:rPr lang="pt-BR" dirty="0" smtClean="0"/>
              <a:t>C</a:t>
            </a:r>
          </a:p>
          <a:p>
            <a:r>
              <a:rPr lang="pt-BR" dirty="0"/>
              <a:t>	</a:t>
            </a:r>
            <a:r>
              <a:rPr lang="pt-BR" dirty="0" smtClean="0"/>
              <a:t>	D</a:t>
            </a:r>
          </a:p>
          <a:p>
            <a:r>
              <a:rPr lang="pt-BR" dirty="0"/>
              <a:t>	</a:t>
            </a:r>
            <a:r>
              <a:rPr lang="pt-BR" dirty="0" smtClean="0"/>
              <a:t>		G</a:t>
            </a:r>
          </a:p>
          <a:p>
            <a:r>
              <a:rPr lang="pt-BR" dirty="0"/>
              <a:t>	</a:t>
            </a:r>
            <a:r>
              <a:rPr lang="pt-BR" dirty="0" smtClean="0"/>
              <a:t>		H</a:t>
            </a:r>
          </a:p>
          <a:p>
            <a:r>
              <a:rPr lang="pt-BR" dirty="0"/>
              <a:t>	</a:t>
            </a:r>
            <a:r>
              <a:rPr lang="pt-BR" dirty="0" smtClean="0"/>
              <a:t>	E</a:t>
            </a:r>
          </a:p>
          <a:p>
            <a:r>
              <a:rPr lang="pt-BR" dirty="0"/>
              <a:t>	</a:t>
            </a:r>
            <a:r>
              <a:rPr lang="pt-BR" dirty="0" smtClean="0"/>
              <a:t>	F</a:t>
            </a:r>
          </a:p>
          <a:p>
            <a:r>
              <a:rPr lang="pt-BR" dirty="0"/>
              <a:t>	</a:t>
            </a:r>
            <a:r>
              <a:rPr lang="pt-BR" dirty="0" smtClean="0"/>
              <a:t>		I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5407546" y="478786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Representação </a:t>
            </a:r>
            <a:r>
              <a:rPr lang="pt-BR" dirty="0" err="1" smtClean="0"/>
              <a:t>Indentada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2890125" y="578540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Representação com Parênteses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131840" y="5435932"/>
            <a:ext cx="307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(A(B)(C(D((G)(H)))(E)(F(I))))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</TotalTime>
  <Words>3454</Words>
  <Application>Microsoft Office PowerPoint</Application>
  <PresentationFormat>Apresentação na tela (4:3)</PresentationFormat>
  <Paragraphs>1017</Paragraphs>
  <Slides>65</Slides>
  <Notes>65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6" baseType="lpstr">
      <vt:lpstr>Design padrão</vt:lpstr>
      <vt:lpstr>Árvores</vt:lpstr>
      <vt:lpstr>Árvores</vt:lpstr>
      <vt:lpstr>Árvores (motivação)</vt:lpstr>
      <vt:lpstr>O que são árvores?</vt:lpstr>
      <vt:lpstr>Árvores (aplicações)</vt:lpstr>
      <vt:lpstr>Árvores (aplicações)</vt:lpstr>
      <vt:lpstr>Árvores (definição formal)</vt:lpstr>
      <vt:lpstr>O que são árvores?</vt:lpstr>
      <vt:lpstr>O que são árvores?</vt:lpstr>
      <vt:lpstr>O que são árvores?</vt:lpstr>
      <vt:lpstr>O que são árvores?</vt:lpstr>
      <vt:lpstr>Árvore (propriedades)</vt:lpstr>
      <vt:lpstr>Apresentação do PowerPoint</vt:lpstr>
      <vt:lpstr>Apresentação do PowerPoint</vt:lpstr>
      <vt:lpstr>O que são árvores</vt:lpstr>
      <vt:lpstr>O que são árvores</vt:lpstr>
      <vt:lpstr>O que são árvores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Binárias</vt:lpstr>
      <vt:lpstr>Árvores m-árias</vt:lpstr>
      <vt:lpstr>Árvores m-árias</vt:lpstr>
      <vt:lpstr>Implementando AB com Vetores</vt:lpstr>
      <vt:lpstr>Implementando AB com Vetores</vt:lpstr>
      <vt:lpstr>Implementando AB com Ponteiros</vt:lpstr>
      <vt:lpstr>Implementando AB com Ponteiros</vt:lpstr>
      <vt:lpstr>Exercícios</vt:lpstr>
      <vt:lpstr>Exercícios</vt:lpstr>
      <vt:lpstr>Exercícios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Percurso em Árvores Binárias</vt:lpstr>
      <vt:lpstr>Exercícios</vt:lpstr>
      <vt:lpstr>Exercícios</vt:lpstr>
      <vt:lpstr>Exercícios</vt:lpstr>
      <vt:lpstr>Conversão de uma floresta</vt:lpstr>
      <vt:lpstr>Conversão de uma floresta</vt:lpstr>
      <vt:lpstr>Conversão de uma floresta</vt:lpstr>
      <vt:lpstr>Conversão de uma floresta</vt:lpstr>
      <vt:lpstr>Conversão de uma floresta</vt:lpstr>
      <vt:lpstr>Conversão de uma floresta</vt:lpstr>
      <vt:lpstr>Árvores com Costura</vt:lpstr>
      <vt:lpstr>Árvores com Costura</vt:lpstr>
      <vt:lpstr>Árvores com Costura</vt:lpstr>
      <vt:lpstr>Árvores com Costura</vt:lpstr>
      <vt:lpstr>Árvores com Costura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Arquivos: Acesso Aleatório</dc:title>
  <dc:creator>vista</dc:creator>
  <cp:lastModifiedBy>ekler</cp:lastModifiedBy>
  <cp:revision>394</cp:revision>
  <dcterms:created xsi:type="dcterms:W3CDTF">2011-08-18T20:19:24Z</dcterms:created>
  <dcterms:modified xsi:type="dcterms:W3CDTF">2016-06-23T04:06:42Z</dcterms:modified>
</cp:coreProperties>
</file>