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92" r:id="rId6"/>
    <p:sldId id="291" r:id="rId7"/>
    <p:sldId id="262" r:id="rId8"/>
    <p:sldId id="261" r:id="rId9"/>
    <p:sldId id="263" r:id="rId10"/>
    <p:sldId id="264" r:id="rId11"/>
    <p:sldId id="266" r:id="rId12"/>
    <p:sldId id="265" r:id="rId13"/>
    <p:sldId id="267" r:id="rId14"/>
    <p:sldId id="268" r:id="rId15"/>
    <p:sldId id="289" r:id="rId16"/>
    <p:sldId id="28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4660"/>
  </p:normalViewPr>
  <p:slideViewPr>
    <p:cSldViewPr>
      <p:cViewPr>
        <p:scale>
          <a:sx n="70" d="100"/>
          <a:sy n="70" d="100"/>
        </p:scale>
        <p:origin x="-100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0B26579-1AC4-4D3C-A738-4210D16BA43F}" type="datetimeFigureOut">
              <a:rPr lang="pt-BR"/>
              <a:pPr>
                <a:defRPr/>
              </a:pPr>
              <a:t>18/03/2015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B586D65-14FB-43A7-A9F1-A633D651B4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292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5F73C7-2213-4272-AF55-49BDDD42C2E1}" type="slidenum">
              <a:rPr lang="pt-BR" smtClean="0"/>
              <a:pPr eaLnBrk="1" hangingPunct="1"/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3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0DA628-AF78-4023-862E-2BC5BE7E2783}" type="slidenum">
              <a:rPr lang="pt-BR" smtClean="0"/>
              <a:pPr eaLnBrk="1" hangingPunct="1"/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7BEEAB-75AF-4A91-A9BD-AFD7FECC82C0}" type="slidenum">
              <a:rPr lang="pt-BR" smtClean="0"/>
              <a:pPr eaLnBrk="1" hangingPunct="1"/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2AAB0C6-DCC8-46DB-8AF6-3D0B0E745F6A}" type="slidenum">
              <a:rPr lang="pt-BR" smtClean="0"/>
              <a:pPr eaLnBrk="1" hangingPunct="1"/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60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3C0A97-47BB-429B-9A43-F4A19A0B4853}" type="slidenum">
              <a:rPr lang="pt-BR" smtClean="0"/>
              <a:pPr eaLnBrk="1" hangingPunct="1"/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71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3055F2-8759-4E1B-82FA-CB1F2242887B}" type="slidenum">
              <a:rPr lang="pt-BR" smtClean="0"/>
              <a:pPr eaLnBrk="1" hangingPunct="1"/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81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222261-94DD-483C-B574-6DAD8CEA4F93}" type="slidenum">
              <a:rPr lang="pt-BR" smtClean="0"/>
              <a:pPr eaLnBrk="1" hangingPunct="1"/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9B4F83-4674-4774-B52F-4BA89AD7F6EE}" type="slidenum">
              <a:rPr lang="pt-BR" smtClean="0"/>
              <a:pPr eaLnBrk="1" hangingPunct="1"/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988541-9262-467A-A98A-6EB72293A478}" type="slidenum">
              <a:rPr lang="pt-BR" smtClean="0"/>
              <a:pPr eaLnBrk="1" hangingPunct="1"/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12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D558C5-76DB-4377-B016-89A887F146AB}" type="slidenum">
              <a:rPr lang="pt-BR" smtClean="0"/>
              <a:pPr eaLnBrk="1" hangingPunct="1"/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22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0AA5C4-70C4-4933-B53E-C9F0AD27A19E}" type="slidenum">
              <a:rPr lang="pt-BR" smtClean="0"/>
              <a:pPr eaLnBrk="1" hangingPunct="1"/>
              <a:t>19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868425-E63D-4AAB-BCEF-6A6D2E6CF007}" type="slidenum">
              <a:rPr lang="pt-BR" smtClean="0"/>
              <a:pPr eaLnBrk="1" hangingPunct="1"/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7964B8-C315-4CFF-9BDE-FA4EE248F971}" type="slidenum">
              <a:rPr lang="pt-BR" smtClean="0"/>
              <a:pPr eaLnBrk="1" hangingPunct="1"/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42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916BC8-56B5-440E-9AFE-695FE4A3352D}" type="slidenum">
              <a:rPr lang="pt-BR" smtClean="0"/>
              <a:pPr eaLnBrk="1" hangingPunct="1"/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892374-A18C-4C31-9C24-C1DCBE8BF960}" type="slidenum">
              <a:rPr lang="pt-BR" smtClean="0"/>
              <a:pPr eaLnBrk="1" hangingPunct="1"/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EEEC65-9974-4A3F-8BC8-31D0E1C2AE8E}" type="slidenum">
              <a:rPr lang="pt-BR" smtClean="0"/>
              <a:pPr eaLnBrk="1" hangingPunct="1"/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5175D3-AFED-4971-94FA-3C41ACE70911}" type="slidenum">
              <a:rPr lang="pt-BR" smtClean="0"/>
              <a:pPr eaLnBrk="1" hangingPunct="1"/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83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21BA8A-D4F8-4DF1-A672-A109A67943A2}" type="slidenum">
              <a:rPr lang="pt-BR" smtClean="0"/>
              <a:pPr eaLnBrk="1" hangingPunct="1"/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0D541E-E1DB-479A-8721-DA7FBECBD69F}" type="slidenum">
              <a:rPr lang="pt-BR" smtClean="0"/>
              <a:pPr eaLnBrk="1" hangingPunct="1"/>
              <a:t>26</a:t>
            </a:fld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04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C94BC8-EC93-463B-99AE-E4518B8B8A05}" type="slidenum">
              <a:rPr lang="pt-BR" smtClean="0"/>
              <a:pPr eaLnBrk="1" hangingPunct="1"/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14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BB40C2-202D-464C-BC3F-A1008EDC1674}" type="slidenum">
              <a:rPr lang="pt-BR" smtClean="0"/>
              <a:pPr eaLnBrk="1" hangingPunct="1"/>
              <a:t>28</a:t>
            </a:fld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24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D52D1A-629F-4C12-A2B2-FBD72AA8159E}" type="slidenum">
              <a:rPr lang="pt-BR" smtClean="0"/>
              <a:pPr eaLnBrk="1" hangingPunct="1"/>
              <a:t>29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AA8CAE-E059-4ADC-97DB-314FEF9E80C7}" type="slidenum">
              <a:rPr lang="pt-BR" smtClean="0"/>
              <a:pPr eaLnBrk="1" hangingPunct="1"/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E1FDD7-2C06-4C17-A699-E1E0F520FA59}" type="slidenum">
              <a:rPr lang="en-GB" smtClean="0"/>
              <a:pPr eaLnBrk="1" hangingPunct="1"/>
              <a:t>30</a:t>
            </a:fld>
            <a:endParaRPr lang="en-GB" smtClean="0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694C7A-165A-45B6-AF49-B2191419CE60}" type="slidenum">
              <a:rPr lang="en-GB" smtClean="0"/>
              <a:pPr eaLnBrk="1" hangingPunct="1"/>
              <a:t>31</a:t>
            </a:fld>
            <a:endParaRPr lang="en-GB" smtClean="0"/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371E91-21EA-4E5A-900D-2FBDC82326BB}" type="slidenum">
              <a:rPr lang="en-GB" smtClean="0"/>
              <a:pPr eaLnBrk="1" hangingPunct="1"/>
              <a:t>32</a:t>
            </a:fld>
            <a:endParaRPr lang="en-GB" smtClean="0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0CDE14-AEF2-41E7-84DD-DEEE491B2DC4}" type="slidenum">
              <a:rPr lang="pt-BR" smtClean="0"/>
              <a:pPr eaLnBrk="1" hangingPunct="1"/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0CDE14-AEF2-41E7-84DD-DEEE491B2DC4}" type="slidenum">
              <a:rPr lang="pt-BR" smtClean="0"/>
              <a:pPr eaLnBrk="1" hangingPunct="1"/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E23B5C-E27D-4E4E-8699-2E8C2F46D164}" type="slidenum">
              <a:rPr lang="pt-BR" smtClean="0"/>
              <a:pPr eaLnBrk="1" hangingPunct="1"/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7D1364-5474-4883-AC73-A61D0373A0B9}" type="slidenum">
              <a:rPr lang="pt-BR" smtClean="0"/>
              <a:pPr eaLnBrk="1" hangingPunct="1"/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E23B5C-E27D-4E4E-8699-2E8C2F46D164}" type="slidenum">
              <a:rPr lang="pt-BR" smtClean="0"/>
              <a:pPr eaLnBrk="1" hangingPunct="1"/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0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419961-8C3F-474D-A3F1-95712FB21F66}" type="slidenum">
              <a:rPr lang="pt-BR" smtClean="0"/>
              <a:pPr eaLnBrk="1" hangingPunct="1"/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Ekler Paulino de Mattos</a:t>
            </a: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78E50-F454-4358-9D8E-2C3E4431AA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57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Ekler Paulino de Mattos</a:t>
            </a: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A9F28-E25C-4C00-8698-F382E11DED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0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Ekler Paulino de Mattos</a:t>
            </a: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5A1EF-FF5E-4ED3-92E1-3286CA41C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31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Ekler Paulino de Mattos</a:t>
            </a: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F5B1F-31C3-4CD7-B72D-8A43EC74B9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65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Ekler Paulino de Mattos</a:t>
            </a: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858FD-46B2-4631-9E19-0E3555BC65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76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Ekler Paulino de Mattos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59102-3CEB-4581-ACA2-DE03A0BB3A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11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Ekler Paulino de Mattos</a:t>
            </a: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3455B-3D7B-4145-AD8D-7A4E8BB9D1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66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Ekler Paulino de Mattos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A1F7B-08C3-4278-9E85-BAEC62EDB6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4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Ekler Paulino de Mattos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4772C-FD86-434F-9CDC-61BD0FFB69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03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Ekler Paulino de Mattos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1FDB1-FADE-4812-BFE7-F2F9A24A5B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5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Ekler Paulino de Mattos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3457C-BCBB-4D5D-9363-C96C976F3F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57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pt-BR" smtClean="0"/>
              <a:t>© Ekler Paulino de Mattos</a:t>
            </a: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F8BDA58-8B8F-4D92-BE1F-1F3DFFA811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kler.mattos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7765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/>
              <a:t>Árvore Binária de Busca</a:t>
            </a:r>
            <a:endParaRPr lang="pt-BR" smtClean="0"/>
          </a:p>
        </p:txBody>
      </p:sp>
      <p:pic>
        <p:nvPicPr>
          <p:cNvPr id="205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339975" y="5084763"/>
            <a:ext cx="4572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Prof: Ekler Paulino de Mattos</a:t>
            </a:r>
          </a:p>
          <a:p>
            <a:r>
              <a:rPr lang="en-US" sz="1200">
                <a:hlinkClick r:id="rId4"/>
              </a:rPr>
              <a:t>ekler.mattos@gmail.com</a:t>
            </a:r>
            <a:endParaRPr lang="en-US" sz="1200"/>
          </a:p>
          <a:p>
            <a:r>
              <a:rPr lang="en-US" sz="1200"/>
              <a:t>CPCX/UFMS</a:t>
            </a:r>
            <a:endParaRPr lang="pt-BR" sz="1200"/>
          </a:p>
        </p:txBody>
      </p:sp>
      <p:sp>
        <p:nvSpPr>
          <p:cNvPr id="2053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2054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7C5CA7-D05F-40B7-93AE-B318FA9CA9F7}" type="slidenum">
              <a:rPr lang="pt-BR" smtClean="0"/>
              <a:pPr eaLnBrk="1" hangingPunct="1"/>
              <a:t>1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Remoção em ABB</a:t>
            </a:r>
            <a:endParaRPr lang="pt-BR" sz="3200" smtClean="0"/>
          </a:p>
        </p:txBody>
      </p:sp>
      <p:pic>
        <p:nvPicPr>
          <p:cNvPr id="1024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endParaRPr lang="en-US" sz="2000"/>
          </a:p>
        </p:txBody>
      </p:sp>
      <p:sp>
        <p:nvSpPr>
          <p:cNvPr id="10245" name="Retângulo 1"/>
          <p:cNvSpPr>
            <a:spLocks noChangeArrowheads="1"/>
          </p:cNvSpPr>
          <p:nvPr/>
        </p:nvSpPr>
        <p:spPr bwMode="auto">
          <a:xfrm>
            <a:off x="1187450" y="1773238"/>
            <a:ext cx="68405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 sz="2000" b="1" i="1" dirty="0" smtClean="0"/>
              <a:t>Caso 3</a:t>
            </a:r>
            <a:r>
              <a:rPr lang="pt-BR" sz="2000" dirty="0" smtClean="0"/>
              <a:t>: se </a:t>
            </a:r>
            <a:r>
              <a:rPr lang="pt-BR" sz="2000" i="1" dirty="0"/>
              <a:t>x </a:t>
            </a:r>
            <a:r>
              <a:rPr lang="pt-BR" sz="2000" dirty="0"/>
              <a:t>está num nó em que ambas </a:t>
            </a:r>
            <a:r>
              <a:rPr lang="pt-BR" sz="2000" dirty="0" err="1">
                <a:solidFill>
                  <a:srgbClr val="0070C0"/>
                </a:solidFill>
              </a:rPr>
              <a:t>subárvores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smtClean="0">
                <a:solidFill>
                  <a:srgbClr val="0070C0"/>
                </a:solidFill>
              </a:rPr>
              <a:t>são não </a:t>
            </a:r>
            <a:r>
              <a:rPr lang="pt-BR" sz="2000" dirty="0">
                <a:solidFill>
                  <a:srgbClr val="0070C0"/>
                </a:solidFill>
              </a:rPr>
              <a:t>nulas</a:t>
            </a:r>
            <a:r>
              <a:rPr lang="pt-BR" sz="2000" dirty="0"/>
              <a:t>, é preciso encontrar uma chave </a:t>
            </a:r>
            <a:r>
              <a:rPr lang="pt-BR" sz="2000" i="1" dirty="0"/>
              <a:t>y </a:t>
            </a:r>
            <a:r>
              <a:rPr lang="pt-BR" sz="2000" dirty="0"/>
              <a:t>que </a:t>
            </a:r>
            <a:r>
              <a:rPr lang="pt-BR" sz="2000" dirty="0" smtClean="0"/>
              <a:t>a possa </a:t>
            </a:r>
            <a:r>
              <a:rPr lang="pt-BR" sz="2000" dirty="0"/>
              <a:t>substituir. Há duas chaves </a:t>
            </a:r>
            <a:r>
              <a:rPr lang="pt-BR" sz="2000" dirty="0" smtClean="0"/>
              <a:t>candidatas naturais</a:t>
            </a:r>
            <a:r>
              <a:rPr lang="pt-BR" sz="2000" dirty="0"/>
              <a:t>: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pt-BR" dirty="0"/>
              <a:t>A menor das chaves maiores que </a:t>
            </a:r>
            <a:r>
              <a:rPr lang="pt-BR" i="1" dirty="0"/>
              <a:t>x </a:t>
            </a:r>
            <a:r>
              <a:rPr lang="pt-BR" b="1" dirty="0"/>
              <a:t>ou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pt-BR" dirty="0"/>
              <a:t>A maior das chaves menores que x</a:t>
            </a: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3576638"/>
            <a:ext cx="39528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88" y="2757488"/>
            <a:ext cx="27622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8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10249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F2AA0E-4C52-42E0-BF5D-29144CC99EAA}" type="slidenum">
              <a:rPr lang="pt-BR" smtClean="0"/>
              <a:pPr eaLnBrk="1" hangingPunct="1"/>
              <a:t>10</a:t>
            </a:fld>
            <a:endParaRPr lang="pt-BR" smtClean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5932488" y="4605338"/>
            <a:ext cx="2762250" cy="1771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5932488" y="2781300"/>
            <a:ext cx="2762250" cy="1771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Remoção em ABB</a:t>
            </a:r>
            <a:endParaRPr lang="pt-BR" sz="3200" smtClean="0"/>
          </a:p>
        </p:txBody>
      </p:sp>
      <p:pic>
        <p:nvPicPr>
          <p:cNvPr id="1126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467792" y="1628775"/>
            <a:ext cx="8208664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endParaRPr lang="en-US" sz="2000"/>
          </a:p>
        </p:txBody>
      </p:sp>
      <p:sp>
        <p:nvSpPr>
          <p:cNvPr id="11269" name="Retângulo 1"/>
          <p:cNvSpPr>
            <a:spLocks noChangeArrowheads="1"/>
          </p:cNvSpPr>
          <p:nvPr/>
        </p:nvSpPr>
        <p:spPr bwMode="auto">
          <a:xfrm>
            <a:off x="539552" y="1628800"/>
            <a:ext cx="5832648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pt-BR" sz="1600" b="1" dirty="0"/>
              <a:t>procedimento </a:t>
            </a:r>
            <a:r>
              <a:rPr lang="pt-BR" sz="1600" i="1" dirty="0"/>
              <a:t>Remover </a:t>
            </a:r>
            <a:r>
              <a:rPr lang="pt-BR" sz="1600" dirty="0"/>
              <a:t>(</a:t>
            </a:r>
            <a:r>
              <a:rPr lang="pt-BR" sz="1600" i="1" dirty="0"/>
              <a:t>Chave x</a:t>
            </a:r>
            <a:r>
              <a:rPr lang="pt-BR" sz="1600" dirty="0"/>
              <a:t>, </a:t>
            </a:r>
            <a:r>
              <a:rPr lang="pt-BR" sz="1600" i="1" dirty="0"/>
              <a:t>Árvore T</a:t>
            </a:r>
            <a:r>
              <a:rPr lang="pt-BR" sz="1600" dirty="0"/>
              <a:t>) {</a:t>
            </a:r>
          </a:p>
          <a:p>
            <a:pPr algn="l"/>
            <a:r>
              <a:rPr lang="pt-BR" sz="1600" b="1" dirty="0"/>
              <a:t>    se </a:t>
            </a:r>
            <a:r>
              <a:rPr lang="pt-BR" sz="1600" i="1" dirty="0"/>
              <a:t>T </a:t>
            </a:r>
            <a:r>
              <a:rPr lang="pt-BR" sz="1600" dirty="0"/>
              <a:t>&lt;&gt; </a:t>
            </a:r>
            <a:r>
              <a:rPr lang="pt-BR" sz="1600" i="1" dirty="0"/>
              <a:t>Nulo </a:t>
            </a:r>
            <a:r>
              <a:rPr lang="pt-BR" sz="1600" b="1" dirty="0"/>
              <a:t>então</a:t>
            </a:r>
          </a:p>
          <a:p>
            <a:pPr algn="l"/>
            <a:r>
              <a:rPr lang="pt-BR" sz="1600" b="1" dirty="0"/>
              <a:t>        se </a:t>
            </a:r>
            <a:r>
              <a:rPr lang="pt-BR" sz="1600" i="1" dirty="0"/>
              <a:t>x </a:t>
            </a:r>
            <a:r>
              <a:rPr lang="pt-BR" sz="1600" dirty="0"/>
              <a:t>&lt;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val</a:t>
            </a:r>
            <a:r>
              <a:rPr lang="pt-BR" sz="1600" i="1" dirty="0"/>
              <a:t> </a:t>
            </a:r>
            <a:r>
              <a:rPr lang="pt-BR" sz="1600" b="1" dirty="0"/>
              <a:t>então </a:t>
            </a:r>
            <a:r>
              <a:rPr lang="pt-BR" sz="1600" i="1" dirty="0"/>
              <a:t>Remover </a:t>
            </a:r>
            <a:r>
              <a:rPr lang="pt-BR" sz="1600" dirty="0"/>
              <a:t>(</a:t>
            </a:r>
            <a:r>
              <a:rPr lang="pt-BR" sz="1600" i="1" dirty="0"/>
              <a:t>x</a:t>
            </a:r>
            <a:r>
              <a:rPr lang="pt-BR" sz="1600" dirty="0"/>
              <a:t>,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Esq</a:t>
            </a:r>
            <a:r>
              <a:rPr lang="pt-BR" sz="1600" dirty="0"/>
              <a:t>)</a:t>
            </a:r>
          </a:p>
          <a:p>
            <a:pPr algn="l"/>
            <a:r>
              <a:rPr lang="pt-BR" sz="1600" b="1" dirty="0"/>
              <a:t>        senão se </a:t>
            </a:r>
            <a:r>
              <a:rPr lang="pt-BR" sz="1600" i="1" dirty="0"/>
              <a:t>x </a:t>
            </a:r>
            <a:r>
              <a:rPr lang="pt-BR" sz="1600" dirty="0"/>
              <a:t>&gt;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val</a:t>
            </a:r>
            <a:r>
              <a:rPr lang="pt-BR" sz="1600" i="1" dirty="0"/>
              <a:t> </a:t>
            </a:r>
            <a:r>
              <a:rPr lang="pt-BR" sz="1600" b="1" dirty="0"/>
              <a:t>então </a:t>
            </a:r>
            <a:r>
              <a:rPr lang="pt-BR" sz="1600" i="1" dirty="0"/>
              <a:t>Remover </a:t>
            </a:r>
            <a:r>
              <a:rPr lang="pt-BR" sz="1600" dirty="0"/>
              <a:t>(</a:t>
            </a:r>
            <a:r>
              <a:rPr lang="pt-BR" sz="1600" i="1" dirty="0"/>
              <a:t>x</a:t>
            </a:r>
            <a:r>
              <a:rPr lang="pt-BR" sz="1600" dirty="0"/>
              <a:t>,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Dir</a:t>
            </a:r>
            <a:r>
              <a:rPr lang="pt-BR" sz="1600" dirty="0"/>
              <a:t>)</a:t>
            </a:r>
          </a:p>
          <a:p>
            <a:pPr algn="l"/>
            <a:r>
              <a:rPr lang="pt-BR" sz="1600" b="1" dirty="0"/>
              <a:t>        senão</a:t>
            </a:r>
          </a:p>
          <a:p>
            <a:pPr algn="l"/>
            <a:r>
              <a:rPr lang="pt-BR" sz="1600" b="1" dirty="0"/>
              <a:t>             se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Esq</a:t>
            </a:r>
            <a:r>
              <a:rPr lang="pt-BR" sz="1600" i="1" dirty="0"/>
              <a:t> </a:t>
            </a:r>
            <a:r>
              <a:rPr lang="pt-BR" sz="1600" dirty="0"/>
              <a:t>= </a:t>
            </a:r>
            <a:r>
              <a:rPr lang="pt-BR" sz="1600" i="1" dirty="0"/>
              <a:t>Nulo </a:t>
            </a:r>
            <a:r>
              <a:rPr lang="pt-BR" sz="1600" b="1" dirty="0"/>
              <a:t>então </a:t>
            </a:r>
            <a:r>
              <a:rPr lang="pt-BR" sz="1600" dirty="0"/>
              <a:t>{</a:t>
            </a:r>
          </a:p>
          <a:p>
            <a:pPr algn="l"/>
            <a:r>
              <a:rPr lang="pt-BR" sz="1600" i="1" dirty="0"/>
              <a:t>                  </a:t>
            </a:r>
            <a:r>
              <a:rPr lang="pt-BR" sz="1600" i="1" dirty="0" err="1"/>
              <a:t>tmp</a:t>
            </a:r>
            <a:r>
              <a:rPr lang="pt-BR" sz="1600" i="1" dirty="0"/>
              <a:t> </a:t>
            </a:r>
            <a:r>
              <a:rPr lang="pt-BR" sz="1600" dirty="0">
                <a:sym typeface="Wingdings 3" pitchFamily="18" charset="2"/>
              </a:rPr>
              <a:t></a:t>
            </a:r>
            <a:r>
              <a:rPr lang="pt-BR" sz="1600" dirty="0"/>
              <a:t> </a:t>
            </a:r>
            <a:r>
              <a:rPr lang="pt-BR" sz="1600" i="1" dirty="0"/>
              <a:t>T</a:t>
            </a:r>
          </a:p>
          <a:p>
            <a:pPr algn="l"/>
            <a:r>
              <a:rPr lang="pt-BR" sz="1600" i="1" dirty="0"/>
              <a:t>	   T </a:t>
            </a:r>
            <a:r>
              <a:rPr lang="pt-BR" sz="1600" dirty="0">
                <a:sym typeface="Wingdings 3" pitchFamily="18" charset="2"/>
              </a:rPr>
              <a:t></a:t>
            </a:r>
            <a:r>
              <a:rPr lang="pt-BR" sz="1600" dirty="0"/>
              <a:t>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Dir</a:t>
            </a:r>
            <a:endParaRPr lang="pt-BR" sz="1600" i="1" dirty="0"/>
          </a:p>
          <a:p>
            <a:pPr algn="l"/>
            <a:r>
              <a:rPr lang="pt-BR" sz="1600" i="1" dirty="0"/>
              <a:t>                  Liberar </a:t>
            </a:r>
            <a:r>
              <a:rPr lang="pt-BR" sz="1600" dirty="0"/>
              <a:t>(</a:t>
            </a:r>
            <a:r>
              <a:rPr lang="pt-BR" sz="1600" i="1" dirty="0" err="1"/>
              <a:t>tmp</a:t>
            </a:r>
            <a:r>
              <a:rPr lang="pt-BR" sz="1600" dirty="0"/>
              <a:t>)</a:t>
            </a:r>
          </a:p>
          <a:p>
            <a:pPr algn="l"/>
            <a:r>
              <a:rPr lang="pt-BR" sz="1600" dirty="0"/>
              <a:t>             }</a:t>
            </a:r>
          </a:p>
          <a:p>
            <a:pPr algn="l"/>
            <a:r>
              <a:rPr lang="pt-BR" sz="1600" b="1" dirty="0"/>
              <a:t>             senão se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Dir</a:t>
            </a:r>
            <a:r>
              <a:rPr lang="pt-BR" sz="1600" i="1" dirty="0"/>
              <a:t> </a:t>
            </a:r>
            <a:r>
              <a:rPr lang="pt-BR" sz="1600" dirty="0"/>
              <a:t>= </a:t>
            </a:r>
            <a:r>
              <a:rPr lang="pt-BR" sz="1600" i="1" dirty="0"/>
              <a:t>Nulo </a:t>
            </a:r>
            <a:r>
              <a:rPr lang="pt-BR" sz="1600" b="1" dirty="0"/>
              <a:t>então </a:t>
            </a:r>
            <a:r>
              <a:rPr lang="pt-BR" sz="1600" dirty="0"/>
              <a:t>{</a:t>
            </a:r>
          </a:p>
          <a:p>
            <a:pPr algn="l"/>
            <a:r>
              <a:rPr lang="pt-BR" sz="1600" i="1" dirty="0"/>
              <a:t>	   </a:t>
            </a:r>
            <a:r>
              <a:rPr lang="pt-BR" sz="1600" i="1" dirty="0" err="1"/>
              <a:t>tmp</a:t>
            </a:r>
            <a:r>
              <a:rPr lang="pt-BR" sz="1600" i="1" dirty="0"/>
              <a:t> </a:t>
            </a:r>
            <a:r>
              <a:rPr lang="pt-BR" sz="1600" dirty="0">
                <a:sym typeface="Wingdings 3" pitchFamily="18" charset="2"/>
              </a:rPr>
              <a:t></a:t>
            </a:r>
            <a:r>
              <a:rPr lang="pt-BR" sz="1600" dirty="0"/>
              <a:t> </a:t>
            </a:r>
            <a:r>
              <a:rPr lang="pt-BR" sz="1600" i="1" dirty="0"/>
              <a:t>T</a:t>
            </a:r>
          </a:p>
          <a:p>
            <a:pPr algn="l"/>
            <a:r>
              <a:rPr lang="pt-BR" sz="1600" i="1" dirty="0"/>
              <a:t>	   T </a:t>
            </a:r>
            <a:r>
              <a:rPr lang="pt-BR" sz="1600" dirty="0">
                <a:sym typeface="Wingdings 3" pitchFamily="18" charset="2"/>
              </a:rPr>
              <a:t></a:t>
            </a:r>
            <a:r>
              <a:rPr lang="pt-BR" sz="1600" dirty="0"/>
              <a:t>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Esq</a:t>
            </a:r>
            <a:endParaRPr lang="pt-BR" sz="1600" i="1" dirty="0"/>
          </a:p>
          <a:p>
            <a:pPr algn="l"/>
            <a:r>
              <a:rPr lang="pt-BR" sz="1600" i="1" dirty="0"/>
              <a:t>                  Liberar </a:t>
            </a:r>
            <a:r>
              <a:rPr lang="pt-BR" sz="1600" dirty="0"/>
              <a:t>(</a:t>
            </a:r>
            <a:r>
              <a:rPr lang="pt-BR" sz="1600" i="1" dirty="0" err="1"/>
              <a:t>tmp</a:t>
            </a:r>
            <a:r>
              <a:rPr lang="pt-BR" sz="1600" dirty="0"/>
              <a:t>)</a:t>
            </a:r>
          </a:p>
          <a:p>
            <a:pPr algn="l"/>
            <a:r>
              <a:rPr lang="pt-BR" sz="1600" dirty="0"/>
              <a:t>             }</a:t>
            </a:r>
          </a:p>
          <a:p>
            <a:pPr algn="l"/>
            <a:r>
              <a:rPr lang="pt-BR" sz="1600" b="1" dirty="0"/>
              <a:t> </a:t>
            </a:r>
            <a:r>
              <a:rPr lang="pt-BR" sz="1600" b="1" dirty="0" smtClean="0"/>
              <a:t>            senão </a:t>
            </a:r>
            <a:r>
              <a:rPr lang="pt-BR" sz="1600" i="1" dirty="0" err="1"/>
              <a:t>T</a:t>
            </a:r>
            <a:r>
              <a:rPr lang="pt-BR" sz="1600" dirty="0" err="1"/>
              <a:t>^.</a:t>
            </a:r>
            <a:r>
              <a:rPr lang="pt-BR" sz="1600" i="1" dirty="0" err="1"/>
              <a:t>Val</a:t>
            </a:r>
            <a:r>
              <a:rPr lang="pt-BR" sz="1600" i="1" dirty="0"/>
              <a:t> </a:t>
            </a:r>
            <a:r>
              <a:rPr lang="pt-BR" sz="1600" dirty="0">
                <a:sym typeface="Wingdings 3" pitchFamily="18" charset="2"/>
              </a:rPr>
              <a:t></a:t>
            </a:r>
            <a:r>
              <a:rPr lang="pt-BR" sz="1600" dirty="0"/>
              <a:t> </a:t>
            </a:r>
            <a:r>
              <a:rPr lang="pt-BR" sz="1600" i="1" dirty="0" err="1"/>
              <a:t>RemoverMenorMaiores</a:t>
            </a:r>
            <a:r>
              <a:rPr lang="pt-BR" sz="1600" i="1" dirty="0"/>
              <a:t> </a:t>
            </a:r>
            <a:r>
              <a:rPr lang="pt-BR" sz="1600" dirty="0"/>
              <a:t>(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Dir</a:t>
            </a:r>
            <a:r>
              <a:rPr lang="pt-BR" sz="1600" dirty="0"/>
              <a:t>)</a:t>
            </a:r>
          </a:p>
          <a:p>
            <a:pPr algn="l"/>
            <a:r>
              <a:rPr lang="pt-BR" sz="1600" dirty="0"/>
              <a:t>}</a:t>
            </a:r>
          </a:p>
        </p:txBody>
      </p:sp>
      <p:sp>
        <p:nvSpPr>
          <p:cNvPr id="11270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11271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3C7262-75C4-46B7-96D1-DD10737298A9}" type="slidenum">
              <a:rPr lang="pt-BR" smtClean="0"/>
              <a:pPr eaLnBrk="1" hangingPunct="1"/>
              <a:t>11</a:t>
            </a:fld>
            <a:endParaRPr lang="pt-BR" smtClean="0"/>
          </a:p>
        </p:txBody>
      </p:sp>
      <p:sp>
        <p:nvSpPr>
          <p:cNvPr id="11272" name="CaixaDeTexto 1"/>
          <p:cNvSpPr txBox="1">
            <a:spLocks noChangeArrowheads="1"/>
          </p:cNvSpPr>
          <p:nvPr/>
        </p:nvSpPr>
        <p:spPr bwMode="auto">
          <a:xfrm>
            <a:off x="5505305" y="1703442"/>
            <a:ext cx="3111500" cy="5857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pt-BR" sz="1600" i="1"/>
              <a:t>T = posicionado na raiz da ABB.</a:t>
            </a:r>
          </a:p>
          <a:p>
            <a:pPr algn="l" eaLnBrk="1" hangingPunct="1"/>
            <a:r>
              <a:rPr lang="pt-BR" sz="1600" i="1"/>
              <a:t>x = elemento buscado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Remoção em ABB</a:t>
            </a:r>
            <a:endParaRPr lang="pt-BR" sz="3200" smtClean="0"/>
          </a:p>
        </p:txBody>
      </p:sp>
      <p:pic>
        <p:nvPicPr>
          <p:cNvPr id="1229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endParaRPr lang="en-US" sz="2000"/>
          </a:p>
        </p:txBody>
      </p:sp>
      <p:sp>
        <p:nvSpPr>
          <p:cNvPr id="12293" name="Retângulo 1"/>
          <p:cNvSpPr>
            <a:spLocks noChangeArrowheads="1"/>
          </p:cNvSpPr>
          <p:nvPr/>
        </p:nvSpPr>
        <p:spPr bwMode="auto">
          <a:xfrm>
            <a:off x="971550" y="2428875"/>
            <a:ext cx="68405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pt-BR" sz="1600" b="1" dirty="0"/>
              <a:t>procedimento </a:t>
            </a:r>
            <a:r>
              <a:rPr lang="pt-BR" sz="1600" i="1" dirty="0" err="1"/>
              <a:t>RemoverMenorMaiores</a:t>
            </a:r>
            <a:r>
              <a:rPr lang="pt-BR" sz="1600" dirty="0"/>
              <a:t>(</a:t>
            </a:r>
            <a:r>
              <a:rPr lang="pt-BR" sz="1600" b="1" dirty="0"/>
              <a:t>var </a:t>
            </a:r>
            <a:r>
              <a:rPr lang="pt-BR" sz="1600" i="1" dirty="0"/>
              <a:t>Árvore T</a:t>
            </a:r>
            <a:r>
              <a:rPr lang="pt-BR" sz="1600" dirty="0"/>
              <a:t>) {</a:t>
            </a:r>
          </a:p>
          <a:p>
            <a:pPr algn="l"/>
            <a:r>
              <a:rPr lang="pt-BR" sz="1600" b="1" dirty="0"/>
              <a:t>    se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Esq</a:t>
            </a:r>
            <a:r>
              <a:rPr lang="pt-BR" sz="1600" i="1" dirty="0"/>
              <a:t> </a:t>
            </a:r>
            <a:r>
              <a:rPr lang="pt-BR" sz="1600" dirty="0"/>
              <a:t>= </a:t>
            </a:r>
            <a:r>
              <a:rPr lang="pt-BR" sz="1600" i="1" dirty="0"/>
              <a:t>Nulo </a:t>
            </a:r>
            <a:r>
              <a:rPr lang="pt-BR" sz="1600" b="1" dirty="0"/>
              <a:t>então </a:t>
            </a:r>
            <a:r>
              <a:rPr lang="pt-BR" sz="1600" dirty="0"/>
              <a:t>{</a:t>
            </a:r>
          </a:p>
          <a:p>
            <a:pPr algn="l"/>
            <a:r>
              <a:rPr lang="pt-BR" sz="1600" i="1" dirty="0"/>
              <a:t>        </a:t>
            </a:r>
            <a:r>
              <a:rPr lang="pt-BR" sz="1600" i="1" dirty="0" err="1"/>
              <a:t>tmp</a:t>
            </a:r>
            <a:r>
              <a:rPr lang="pt-BR" sz="1600" i="1" dirty="0"/>
              <a:t> </a:t>
            </a:r>
            <a:r>
              <a:rPr lang="pt-BR" sz="1600" dirty="0">
                <a:sym typeface="Wingdings 3" pitchFamily="18" charset="2"/>
              </a:rPr>
              <a:t></a:t>
            </a:r>
            <a:r>
              <a:rPr lang="pt-BR" sz="1600" dirty="0"/>
              <a:t> </a:t>
            </a:r>
            <a:r>
              <a:rPr lang="pt-BR" sz="1600" i="1" dirty="0"/>
              <a:t>T</a:t>
            </a:r>
          </a:p>
          <a:p>
            <a:pPr algn="l"/>
            <a:r>
              <a:rPr lang="pt-BR" sz="1600" i="1" dirty="0"/>
              <a:t>        y </a:t>
            </a:r>
            <a:r>
              <a:rPr lang="pt-BR" sz="1600" dirty="0">
                <a:sym typeface="Wingdings 3" pitchFamily="18" charset="2"/>
              </a:rPr>
              <a:t></a:t>
            </a:r>
            <a:r>
              <a:rPr lang="pt-BR" sz="1600" dirty="0"/>
              <a:t> </a:t>
            </a:r>
            <a:r>
              <a:rPr lang="pt-BR" sz="1600" i="1" dirty="0" err="1"/>
              <a:t>T</a:t>
            </a:r>
            <a:r>
              <a:rPr lang="pt-BR" sz="1600" dirty="0" err="1"/>
              <a:t>^.</a:t>
            </a:r>
            <a:r>
              <a:rPr lang="pt-BR" sz="1600" i="1" dirty="0" err="1"/>
              <a:t>Val</a:t>
            </a:r>
            <a:endParaRPr lang="pt-BR" sz="1600" i="1" dirty="0"/>
          </a:p>
          <a:p>
            <a:pPr algn="l"/>
            <a:r>
              <a:rPr lang="pt-BR" sz="1600" i="1" dirty="0"/>
              <a:t>       T </a:t>
            </a:r>
            <a:r>
              <a:rPr lang="pt-BR" sz="1600" dirty="0">
                <a:sym typeface="Wingdings 3" pitchFamily="18" charset="2"/>
              </a:rPr>
              <a:t></a:t>
            </a:r>
            <a:r>
              <a:rPr lang="pt-BR" sz="1600" dirty="0"/>
              <a:t>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Dir</a:t>
            </a:r>
            <a:endParaRPr lang="pt-BR" sz="1600" i="1" dirty="0"/>
          </a:p>
          <a:p>
            <a:pPr algn="l"/>
            <a:r>
              <a:rPr lang="pt-BR" sz="1600" i="1" dirty="0"/>
              <a:t>        Liberar </a:t>
            </a:r>
            <a:r>
              <a:rPr lang="pt-BR" sz="1600" dirty="0"/>
              <a:t>(</a:t>
            </a:r>
            <a:r>
              <a:rPr lang="pt-BR" sz="1600" i="1" dirty="0" err="1"/>
              <a:t>tmp</a:t>
            </a:r>
            <a:r>
              <a:rPr lang="pt-BR" sz="1600" dirty="0"/>
              <a:t>)</a:t>
            </a:r>
          </a:p>
          <a:p>
            <a:pPr algn="l"/>
            <a:r>
              <a:rPr lang="pt-BR" sz="1600" b="1" dirty="0"/>
              <a:t>     retornar </a:t>
            </a:r>
            <a:r>
              <a:rPr lang="pt-BR" sz="1600" i="1" dirty="0"/>
              <a:t>y</a:t>
            </a:r>
          </a:p>
          <a:p>
            <a:pPr algn="l"/>
            <a:r>
              <a:rPr lang="pt-BR" sz="1600" dirty="0"/>
              <a:t>    }</a:t>
            </a:r>
          </a:p>
          <a:p>
            <a:pPr algn="l"/>
            <a:r>
              <a:rPr lang="pt-BR" sz="1600" b="1" dirty="0"/>
              <a:t>    senão</a:t>
            </a:r>
          </a:p>
          <a:p>
            <a:pPr algn="l"/>
            <a:r>
              <a:rPr lang="pt-BR" sz="1600" b="1" dirty="0"/>
              <a:t>        retornar </a:t>
            </a:r>
            <a:r>
              <a:rPr lang="pt-BR" sz="1600" i="1" dirty="0" err="1"/>
              <a:t>RemoverMenorMaiores</a:t>
            </a:r>
            <a:r>
              <a:rPr lang="pt-BR" sz="1600" i="1" dirty="0"/>
              <a:t> </a:t>
            </a:r>
            <a:r>
              <a:rPr lang="pt-BR" sz="1600" dirty="0"/>
              <a:t>(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Esq</a:t>
            </a:r>
            <a:r>
              <a:rPr lang="pt-BR" sz="1600" dirty="0"/>
              <a:t>)</a:t>
            </a:r>
          </a:p>
          <a:p>
            <a:pPr algn="l"/>
            <a:r>
              <a:rPr lang="pt-BR" sz="1600" dirty="0"/>
              <a:t>}</a:t>
            </a:r>
          </a:p>
        </p:txBody>
      </p:sp>
      <p:sp>
        <p:nvSpPr>
          <p:cNvPr id="12294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12295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6A3D1A-3016-4ACD-B860-91F6F6901916}" type="slidenum">
              <a:rPr lang="pt-BR" smtClean="0"/>
              <a:pPr eaLnBrk="1" hangingPunct="1"/>
              <a:t>12</a:t>
            </a:fld>
            <a:endParaRPr lang="pt-BR" smtClean="0"/>
          </a:p>
        </p:txBody>
      </p:sp>
      <p:sp>
        <p:nvSpPr>
          <p:cNvPr id="12296" name="CaixaDeTexto 7"/>
          <p:cNvSpPr txBox="1">
            <a:spLocks noChangeArrowheads="1"/>
          </p:cNvSpPr>
          <p:nvPr/>
        </p:nvSpPr>
        <p:spPr bwMode="auto">
          <a:xfrm>
            <a:off x="5003800" y="1743075"/>
            <a:ext cx="3573463" cy="339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pt-BR" sz="1600" i="1"/>
              <a:t>Remove o nó e seu valor é retornado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3200" smtClean="0"/>
              <a:t>Árvores de Busca de Altura Ótima</a:t>
            </a:r>
          </a:p>
        </p:txBody>
      </p:sp>
      <p:pic>
        <p:nvPicPr>
          <p:cNvPr id="1331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endParaRPr lang="en-US" sz="2000"/>
          </a:p>
        </p:txBody>
      </p:sp>
      <p:sp>
        <p:nvSpPr>
          <p:cNvPr id="13317" name="Retângulo 1"/>
          <p:cNvSpPr>
            <a:spLocks noChangeArrowheads="1"/>
          </p:cNvSpPr>
          <p:nvPr/>
        </p:nvSpPr>
        <p:spPr bwMode="auto">
          <a:xfrm>
            <a:off x="1163638" y="2781300"/>
            <a:ext cx="6840537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1600" dirty="0"/>
          </a:p>
          <a:p>
            <a:pPr algn="l"/>
            <a:r>
              <a:rPr lang="pt-BR" sz="1600" b="1" dirty="0"/>
              <a:t>procedimento </a:t>
            </a:r>
            <a:r>
              <a:rPr lang="pt-BR" sz="1600" i="1" dirty="0" err="1"/>
              <a:t>InserirTodos</a:t>
            </a:r>
            <a:r>
              <a:rPr lang="pt-BR" sz="1600" i="1" dirty="0"/>
              <a:t> </a:t>
            </a:r>
            <a:r>
              <a:rPr lang="pt-BR" sz="1600" dirty="0"/>
              <a:t>(</a:t>
            </a:r>
            <a:r>
              <a:rPr lang="pt-BR" sz="1600" i="1" dirty="0"/>
              <a:t>i</a:t>
            </a:r>
            <a:r>
              <a:rPr lang="pt-BR" sz="1600" dirty="0"/>
              <a:t>, </a:t>
            </a:r>
            <a:r>
              <a:rPr lang="pt-BR" sz="1600" i="1" dirty="0"/>
              <a:t>n</a:t>
            </a:r>
            <a:r>
              <a:rPr lang="pt-BR" sz="1600" dirty="0"/>
              <a:t>, </a:t>
            </a:r>
            <a:r>
              <a:rPr lang="pt-BR" sz="1600" i="1" dirty="0"/>
              <a:t>A </a:t>
            </a:r>
            <a:r>
              <a:rPr lang="pt-BR" sz="1600" dirty="0"/>
              <a:t>[</a:t>
            </a:r>
            <a:r>
              <a:rPr lang="pt-BR" sz="1600" i="1" dirty="0"/>
              <a:t>i </a:t>
            </a:r>
            <a:r>
              <a:rPr lang="pt-BR" sz="1600" dirty="0"/>
              <a:t>.. </a:t>
            </a:r>
            <a:r>
              <a:rPr lang="pt-BR" sz="1600" i="1" dirty="0" err="1"/>
              <a:t>i</a:t>
            </a:r>
            <a:r>
              <a:rPr lang="pt-BR" sz="1600" dirty="0" err="1"/>
              <a:t>+</a:t>
            </a:r>
            <a:r>
              <a:rPr lang="pt-BR" sz="1600" i="1" dirty="0" err="1"/>
              <a:t>n</a:t>
            </a:r>
            <a:r>
              <a:rPr lang="pt-BR" sz="1600" dirty="0"/>
              <a:t>–1], var </a:t>
            </a:r>
            <a:r>
              <a:rPr lang="pt-BR" sz="1600" i="1" dirty="0"/>
              <a:t>Árvore T</a:t>
            </a:r>
            <a:r>
              <a:rPr lang="pt-BR" sz="1600" dirty="0"/>
              <a:t>) {</a:t>
            </a:r>
          </a:p>
          <a:p>
            <a:pPr algn="l"/>
            <a:r>
              <a:rPr lang="pt-BR" sz="1600" b="1" dirty="0"/>
              <a:t>    se </a:t>
            </a:r>
            <a:r>
              <a:rPr lang="pt-BR" sz="1600" i="1" dirty="0"/>
              <a:t>n </a:t>
            </a:r>
            <a:r>
              <a:rPr lang="pt-BR" sz="1600" dirty="0"/>
              <a:t>= 1 </a:t>
            </a:r>
            <a:r>
              <a:rPr lang="pt-BR" sz="1600" b="1" dirty="0"/>
              <a:t>então </a:t>
            </a:r>
            <a:r>
              <a:rPr lang="pt-BR" sz="1600" i="1" dirty="0"/>
              <a:t>Inserir </a:t>
            </a:r>
            <a:r>
              <a:rPr lang="pt-BR" sz="1600" dirty="0"/>
              <a:t>(</a:t>
            </a:r>
            <a:r>
              <a:rPr lang="pt-BR" sz="1600" i="1" dirty="0"/>
              <a:t>A </a:t>
            </a:r>
            <a:r>
              <a:rPr lang="pt-BR" sz="1600" dirty="0"/>
              <a:t>[</a:t>
            </a:r>
            <a:r>
              <a:rPr lang="pt-BR" sz="1600" i="1" dirty="0"/>
              <a:t>i</a:t>
            </a:r>
            <a:r>
              <a:rPr lang="pt-BR" sz="1600" dirty="0"/>
              <a:t>], </a:t>
            </a:r>
            <a:r>
              <a:rPr lang="pt-BR" sz="1600" i="1" dirty="0"/>
              <a:t>T</a:t>
            </a:r>
            <a:r>
              <a:rPr lang="pt-BR" sz="1600" dirty="0"/>
              <a:t>)</a:t>
            </a:r>
          </a:p>
          <a:p>
            <a:pPr algn="l"/>
            <a:r>
              <a:rPr lang="pt-BR" sz="1600" b="1" dirty="0"/>
              <a:t>        senão </a:t>
            </a:r>
            <a:r>
              <a:rPr lang="pt-BR" sz="1600" dirty="0"/>
              <a:t>{</a:t>
            </a:r>
          </a:p>
          <a:p>
            <a:pPr algn="l"/>
            <a:r>
              <a:rPr lang="pt-BR" sz="1600" i="1" dirty="0"/>
              <a:t>            j </a:t>
            </a:r>
            <a:r>
              <a:rPr lang="pt-BR" sz="1600" dirty="0">
                <a:sym typeface="Wingdings 3" pitchFamily="18" charset="2"/>
              </a:rPr>
              <a:t></a:t>
            </a:r>
            <a:r>
              <a:rPr lang="pt-BR" sz="1600" dirty="0"/>
              <a:t> </a:t>
            </a:r>
            <a:r>
              <a:rPr lang="pt-BR" sz="1600" i="1" dirty="0"/>
              <a:t>Mediana </a:t>
            </a:r>
            <a:r>
              <a:rPr lang="pt-BR" sz="1600" dirty="0"/>
              <a:t>(</a:t>
            </a:r>
            <a:r>
              <a:rPr lang="pt-BR" sz="1600" i="1" dirty="0"/>
              <a:t>i</a:t>
            </a:r>
            <a:r>
              <a:rPr lang="pt-BR" sz="1600" dirty="0"/>
              <a:t>, </a:t>
            </a:r>
            <a:r>
              <a:rPr lang="pt-BR" sz="1600" i="1" dirty="0"/>
              <a:t>n</a:t>
            </a:r>
            <a:r>
              <a:rPr lang="pt-BR" sz="1600" dirty="0"/>
              <a:t>, </a:t>
            </a:r>
            <a:r>
              <a:rPr lang="pt-BR" sz="1600" i="1" dirty="0"/>
              <a:t>A</a:t>
            </a:r>
            <a:r>
              <a:rPr lang="pt-BR" sz="1600" dirty="0"/>
              <a:t>)</a:t>
            </a:r>
          </a:p>
          <a:p>
            <a:pPr algn="l"/>
            <a:r>
              <a:rPr lang="pt-BR" sz="1600" dirty="0"/>
              <a:t>            trocar </a:t>
            </a:r>
            <a:r>
              <a:rPr lang="pt-BR" sz="1600" i="1" dirty="0"/>
              <a:t>A</a:t>
            </a:r>
            <a:r>
              <a:rPr lang="pt-BR" sz="1600" dirty="0"/>
              <a:t>[</a:t>
            </a:r>
            <a:r>
              <a:rPr lang="pt-BR" sz="1600" i="1" dirty="0"/>
              <a:t>i</a:t>
            </a:r>
            <a:r>
              <a:rPr lang="pt-BR" sz="1600" dirty="0"/>
              <a:t>] com </a:t>
            </a:r>
            <a:r>
              <a:rPr lang="pt-BR" sz="1600" i="1" dirty="0"/>
              <a:t>A </a:t>
            </a:r>
            <a:r>
              <a:rPr lang="pt-BR" sz="1600" dirty="0"/>
              <a:t>[</a:t>
            </a:r>
            <a:r>
              <a:rPr lang="pt-BR" sz="1600" i="1" dirty="0"/>
              <a:t>j</a:t>
            </a:r>
            <a:r>
              <a:rPr lang="pt-BR" sz="1600" dirty="0"/>
              <a:t>]</a:t>
            </a:r>
          </a:p>
          <a:p>
            <a:pPr algn="l"/>
            <a:r>
              <a:rPr lang="pt-BR" sz="1600" i="1" dirty="0"/>
              <a:t>            m </a:t>
            </a:r>
            <a:r>
              <a:rPr lang="pt-BR" sz="1600" dirty="0">
                <a:sym typeface="Wingdings 3" pitchFamily="18" charset="2"/>
              </a:rPr>
              <a:t></a:t>
            </a:r>
            <a:r>
              <a:rPr lang="pt-BR" sz="1600" dirty="0"/>
              <a:t> </a:t>
            </a:r>
            <a:r>
              <a:rPr lang="pt-BR" sz="1600" i="1" dirty="0" err="1"/>
              <a:t>Particao</a:t>
            </a:r>
            <a:r>
              <a:rPr lang="pt-BR" sz="1600" i="1" dirty="0"/>
              <a:t> </a:t>
            </a:r>
            <a:r>
              <a:rPr lang="pt-BR" sz="1600" dirty="0"/>
              <a:t>(</a:t>
            </a:r>
            <a:r>
              <a:rPr lang="pt-BR" sz="1600" i="1" dirty="0"/>
              <a:t>i</a:t>
            </a:r>
            <a:r>
              <a:rPr lang="pt-BR" sz="1600" dirty="0"/>
              <a:t>, </a:t>
            </a:r>
            <a:r>
              <a:rPr lang="pt-BR" sz="1600" i="1" dirty="0"/>
              <a:t>n</a:t>
            </a:r>
            <a:r>
              <a:rPr lang="pt-BR" sz="1600" dirty="0"/>
              <a:t>, </a:t>
            </a:r>
            <a:r>
              <a:rPr lang="pt-BR" sz="1600" i="1" dirty="0"/>
              <a:t>A</a:t>
            </a:r>
            <a:r>
              <a:rPr lang="pt-BR" sz="1600" dirty="0"/>
              <a:t>)</a:t>
            </a:r>
          </a:p>
          <a:p>
            <a:pPr algn="l"/>
            <a:r>
              <a:rPr lang="pt-BR" sz="1600" i="1" dirty="0"/>
              <a:t>            Inserir </a:t>
            </a:r>
            <a:r>
              <a:rPr lang="pt-BR" sz="1600" dirty="0"/>
              <a:t>(</a:t>
            </a:r>
            <a:r>
              <a:rPr lang="pt-BR" sz="1600" i="1" dirty="0"/>
              <a:t>A </a:t>
            </a:r>
            <a:r>
              <a:rPr lang="pt-BR" sz="1600" dirty="0"/>
              <a:t>[</a:t>
            </a:r>
            <a:r>
              <a:rPr lang="pt-BR" sz="1600" i="1" dirty="0" err="1"/>
              <a:t>i</a:t>
            </a:r>
            <a:r>
              <a:rPr lang="pt-BR" sz="1600" dirty="0" err="1"/>
              <a:t>+</a:t>
            </a:r>
            <a:r>
              <a:rPr lang="pt-BR" sz="1600" i="1" dirty="0" err="1"/>
              <a:t>m</a:t>
            </a:r>
            <a:r>
              <a:rPr lang="pt-BR" sz="1600" dirty="0"/>
              <a:t>], </a:t>
            </a:r>
            <a:r>
              <a:rPr lang="pt-BR" sz="1600" i="1" dirty="0"/>
              <a:t>T</a:t>
            </a:r>
            <a:r>
              <a:rPr lang="pt-BR" sz="1600" dirty="0"/>
              <a:t>)</a:t>
            </a:r>
          </a:p>
          <a:p>
            <a:pPr algn="l"/>
            <a:r>
              <a:rPr lang="pt-BR" sz="1600" i="1" dirty="0"/>
              <a:t>            </a:t>
            </a:r>
            <a:r>
              <a:rPr lang="pt-BR" sz="1600" i="1" dirty="0" err="1"/>
              <a:t>InserirTodos</a:t>
            </a:r>
            <a:r>
              <a:rPr lang="pt-BR" sz="1600" i="1" dirty="0"/>
              <a:t> </a:t>
            </a:r>
            <a:r>
              <a:rPr lang="pt-BR" sz="1600" dirty="0"/>
              <a:t>(</a:t>
            </a:r>
            <a:r>
              <a:rPr lang="pt-BR" sz="1600" i="1" dirty="0"/>
              <a:t>i</a:t>
            </a:r>
            <a:r>
              <a:rPr lang="pt-BR" sz="1600" dirty="0"/>
              <a:t>, </a:t>
            </a:r>
            <a:r>
              <a:rPr lang="pt-BR" sz="1600" i="1" dirty="0"/>
              <a:t>m</a:t>
            </a:r>
            <a:r>
              <a:rPr lang="pt-BR" sz="1600" dirty="0"/>
              <a:t>, </a:t>
            </a:r>
            <a:r>
              <a:rPr lang="pt-BR" sz="1600" i="1" dirty="0"/>
              <a:t>A</a:t>
            </a:r>
            <a:r>
              <a:rPr lang="pt-BR" sz="1600" dirty="0"/>
              <a:t>,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Esq</a:t>
            </a:r>
            <a:r>
              <a:rPr lang="pt-BR" sz="1600" dirty="0"/>
              <a:t>)</a:t>
            </a:r>
          </a:p>
          <a:p>
            <a:pPr algn="l"/>
            <a:r>
              <a:rPr lang="pt-BR" sz="1600" i="1" dirty="0"/>
              <a:t>            </a:t>
            </a:r>
            <a:r>
              <a:rPr lang="pt-BR" sz="1600" i="1" dirty="0" err="1"/>
              <a:t>InserirTodos</a:t>
            </a:r>
            <a:r>
              <a:rPr lang="pt-BR" sz="1600" i="1" dirty="0"/>
              <a:t> </a:t>
            </a:r>
            <a:r>
              <a:rPr lang="pt-BR" sz="1600" dirty="0"/>
              <a:t>(</a:t>
            </a:r>
            <a:r>
              <a:rPr lang="pt-BR" sz="1600" i="1" dirty="0"/>
              <a:t>i</a:t>
            </a:r>
            <a:r>
              <a:rPr lang="pt-BR" sz="1600" dirty="0"/>
              <a:t>+</a:t>
            </a:r>
            <a:r>
              <a:rPr lang="pt-BR" sz="1600" i="1" dirty="0"/>
              <a:t>m</a:t>
            </a:r>
            <a:r>
              <a:rPr lang="pt-BR" sz="1600" dirty="0"/>
              <a:t>+1, </a:t>
            </a:r>
            <a:r>
              <a:rPr lang="pt-BR" sz="1600" i="1" dirty="0"/>
              <a:t>n</a:t>
            </a:r>
            <a:r>
              <a:rPr lang="pt-BR" sz="1600" dirty="0"/>
              <a:t>–</a:t>
            </a:r>
            <a:r>
              <a:rPr lang="pt-BR" sz="1600" i="1" dirty="0"/>
              <a:t>m</a:t>
            </a:r>
            <a:r>
              <a:rPr lang="pt-BR" sz="1600" dirty="0"/>
              <a:t>–1, </a:t>
            </a:r>
            <a:r>
              <a:rPr lang="pt-BR" sz="1600" i="1" dirty="0"/>
              <a:t>A</a:t>
            </a:r>
            <a:r>
              <a:rPr lang="pt-BR" sz="1600" dirty="0"/>
              <a:t>,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Dir</a:t>
            </a:r>
            <a:r>
              <a:rPr lang="pt-BR" sz="1600" dirty="0"/>
              <a:t>)</a:t>
            </a:r>
          </a:p>
          <a:p>
            <a:pPr algn="l"/>
            <a:r>
              <a:rPr lang="pt-BR" sz="1600" dirty="0"/>
              <a:t>       }</a:t>
            </a:r>
          </a:p>
          <a:p>
            <a:pPr algn="l"/>
            <a:r>
              <a:rPr lang="pt-BR" sz="1600" dirty="0"/>
              <a:t>}</a:t>
            </a:r>
          </a:p>
        </p:txBody>
      </p:sp>
      <p:sp>
        <p:nvSpPr>
          <p:cNvPr id="13318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13319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6EBFC5-757D-4C60-9C17-B1E33EF94317}" type="slidenum">
              <a:rPr lang="pt-BR" smtClean="0"/>
              <a:pPr eaLnBrk="1" hangingPunct="1"/>
              <a:t>13</a:t>
            </a:fld>
            <a:endParaRPr lang="pt-BR" smtClean="0"/>
          </a:p>
        </p:txBody>
      </p:sp>
      <p:sp>
        <p:nvSpPr>
          <p:cNvPr id="13320" name="Retângulo 1"/>
          <p:cNvSpPr>
            <a:spLocks noChangeArrowheads="1"/>
          </p:cNvSpPr>
          <p:nvPr/>
        </p:nvSpPr>
        <p:spPr bwMode="auto">
          <a:xfrm>
            <a:off x="971550" y="1785938"/>
            <a:ext cx="70786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 dirty="0"/>
              <a:t>É fácil ver que podemos garantir uma árvore de altura ótima para uma coleção de chaves se toda vez que temos que escolher uma chave para inserir, optamos pela mediana: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ABB – Comprimento do Caminho Interno</a:t>
            </a:r>
            <a:endParaRPr lang="pt-BR" sz="3200" smtClean="0"/>
          </a:p>
        </p:txBody>
      </p:sp>
      <p:pic>
        <p:nvPicPr>
          <p:cNvPr id="1433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blipFill rotWithShape="1">
            <a:blip r:embed="rId4"/>
            <a:stretch>
              <a:fillRect l="-592" t="-403" r="-666"/>
            </a:stretch>
          </a:blip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341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14342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EBA233-940E-4A2E-8454-1BDCBD21A155}" type="slidenum">
              <a:rPr lang="pt-BR" smtClean="0"/>
              <a:pPr eaLnBrk="1" hangingPunct="1"/>
              <a:t>14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ABB – Comprimento do Caminho Interno</a:t>
            </a:r>
            <a:endParaRPr lang="pt-BR" sz="3200" smtClean="0"/>
          </a:p>
        </p:txBody>
      </p:sp>
      <p:pic>
        <p:nvPicPr>
          <p:cNvPr id="1536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sz="2000"/>
              <a:t>Exemplo: </a:t>
            </a:r>
            <a:r>
              <a:rPr lang="en-US" sz="2000" b="1"/>
              <a:t>Comprimento do caminho interno: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000" b="1"/>
              <a:t>Cálculo para buscas executadas com Sucesso!</a:t>
            </a:r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2349500"/>
            <a:ext cx="4810125" cy="320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6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15367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F5C6F3-6556-4A02-A1CC-AD52F0B66E4E}" type="slidenum">
              <a:rPr lang="pt-BR" smtClean="0"/>
              <a:pPr eaLnBrk="1" hangingPunct="1"/>
              <a:t>15</a:t>
            </a:fld>
            <a:endParaRPr lang="pt-BR" smtClean="0"/>
          </a:p>
        </p:txBody>
      </p: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4926013" y="2411412"/>
            <a:ext cx="2309812" cy="369332"/>
            <a:chOff x="4926052" y="2411596"/>
            <a:chExt cx="2310244" cy="3687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85" name="CaixaDeTexto 2"/>
                <p:cNvSpPr txBox="1">
                  <a:spLocks noChangeArrowheads="1"/>
                </p:cNvSpPr>
                <p:nvPr/>
              </p:nvSpPr>
              <p:spPr bwMode="auto">
                <a:xfrm>
                  <a:off x="6804622" y="2411596"/>
                  <a:ext cx="431674" cy="3687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15385" name="CaixaDeTexto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04622" y="2411596"/>
                  <a:ext cx="431674" cy="36877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86" name="Conector de seta reta 4"/>
            <p:cNvCxnSpPr>
              <a:cxnSpLocks noChangeShapeType="1"/>
            </p:cNvCxnSpPr>
            <p:nvPr/>
          </p:nvCxnSpPr>
          <p:spPr bwMode="auto">
            <a:xfrm flipH="1">
              <a:off x="4926052" y="2596262"/>
              <a:ext cx="1946041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upo 15"/>
          <p:cNvGrpSpPr>
            <a:grpSpLocks/>
          </p:cNvGrpSpPr>
          <p:nvPr/>
        </p:nvGrpSpPr>
        <p:grpSpPr bwMode="auto">
          <a:xfrm>
            <a:off x="6300785" y="3132137"/>
            <a:ext cx="1032513" cy="369332"/>
            <a:chOff x="6300192" y="3131676"/>
            <a:chExt cx="1033808" cy="3703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83" name="CaixaDeTexto 11"/>
                <p:cNvSpPr txBox="1">
                  <a:spLocks noChangeArrowheads="1"/>
                </p:cNvSpPr>
                <p:nvPr/>
              </p:nvSpPr>
              <p:spPr bwMode="auto">
                <a:xfrm>
                  <a:off x="6901866" y="3131676"/>
                  <a:ext cx="432134" cy="3703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15383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01866" y="3131676"/>
                  <a:ext cx="432134" cy="37036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84" name="Conector de seta reta 12"/>
            <p:cNvCxnSpPr>
              <a:cxnSpLocks noChangeShapeType="1"/>
            </p:cNvCxnSpPr>
            <p:nvPr/>
          </p:nvCxnSpPr>
          <p:spPr bwMode="auto">
            <a:xfrm flipH="1">
              <a:off x="6300192" y="3316342"/>
              <a:ext cx="63564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upo 18"/>
          <p:cNvGrpSpPr>
            <a:grpSpLocks/>
          </p:cNvGrpSpPr>
          <p:nvPr/>
        </p:nvGrpSpPr>
        <p:grpSpPr bwMode="auto">
          <a:xfrm>
            <a:off x="5508626" y="3932237"/>
            <a:ext cx="1878430" cy="369332"/>
            <a:chOff x="5508104" y="3931930"/>
            <a:chExt cx="1878405" cy="3703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81" name="CaixaDeTexto 16"/>
                <p:cNvSpPr txBox="1">
                  <a:spLocks noChangeArrowheads="1"/>
                </p:cNvSpPr>
                <p:nvPr/>
              </p:nvSpPr>
              <p:spPr bwMode="auto">
                <a:xfrm>
                  <a:off x="6954922" y="3931930"/>
                  <a:ext cx="431587" cy="3703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15381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54922" y="3931930"/>
                  <a:ext cx="431587" cy="37036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82" name="Conector de seta reta 17"/>
            <p:cNvCxnSpPr>
              <a:cxnSpLocks noChangeShapeType="1"/>
            </p:cNvCxnSpPr>
            <p:nvPr/>
          </p:nvCxnSpPr>
          <p:spPr bwMode="auto">
            <a:xfrm flipH="1">
              <a:off x="5508104" y="4116596"/>
              <a:ext cx="1480514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upo 21"/>
          <p:cNvGrpSpPr>
            <a:grpSpLocks/>
          </p:cNvGrpSpPr>
          <p:nvPr/>
        </p:nvGrpSpPr>
        <p:grpSpPr bwMode="auto">
          <a:xfrm>
            <a:off x="6084888" y="4444999"/>
            <a:ext cx="1315009" cy="369332"/>
            <a:chOff x="6084168" y="4444477"/>
            <a:chExt cx="1316057" cy="3703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79" name="CaixaDeTexto 19"/>
                <p:cNvSpPr txBox="1">
                  <a:spLocks noChangeArrowheads="1"/>
                </p:cNvSpPr>
                <p:nvPr/>
              </p:nvSpPr>
              <p:spPr bwMode="auto">
                <a:xfrm>
                  <a:off x="6968288" y="4444477"/>
                  <a:ext cx="431937" cy="3703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15379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8288" y="4444477"/>
                  <a:ext cx="431937" cy="37036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80" name="Conector de seta reta 20"/>
            <p:cNvCxnSpPr>
              <a:cxnSpLocks noChangeShapeType="1"/>
            </p:cNvCxnSpPr>
            <p:nvPr/>
          </p:nvCxnSpPr>
          <p:spPr bwMode="auto">
            <a:xfrm flipH="1">
              <a:off x="6084168" y="4629143"/>
              <a:ext cx="91799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Elipse 1"/>
          <p:cNvSpPr>
            <a:spLocks noChangeArrowheads="1"/>
          </p:cNvSpPr>
          <p:nvPr/>
        </p:nvSpPr>
        <p:spPr bwMode="auto">
          <a:xfrm>
            <a:off x="4356100" y="2420938"/>
            <a:ext cx="360363" cy="369887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" name="Elipse 22"/>
          <p:cNvSpPr>
            <a:spLocks noChangeArrowheads="1"/>
          </p:cNvSpPr>
          <p:nvPr/>
        </p:nvSpPr>
        <p:spPr bwMode="auto">
          <a:xfrm>
            <a:off x="2987675" y="3165475"/>
            <a:ext cx="360363" cy="369888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" name="Elipse 23"/>
          <p:cNvSpPr>
            <a:spLocks noChangeArrowheads="1"/>
          </p:cNvSpPr>
          <p:nvPr/>
        </p:nvSpPr>
        <p:spPr bwMode="auto">
          <a:xfrm>
            <a:off x="5759450" y="3178175"/>
            <a:ext cx="360363" cy="33655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" name="Elipse 24"/>
          <p:cNvSpPr>
            <a:spLocks noChangeArrowheads="1"/>
          </p:cNvSpPr>
          <p:nvPr/>
        </p:nvSpPr>
        <p:spPr bwMode="auto">
          <a:xfrm>
            <a:off x="3648075" y="3924300"/>
            <a:ext cx="360363" cy="3683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" name="Elipse 25"/>
          <p:cNvSpPr>
            <a:spLocks noChangeArrowheads="1"/>
          </p:cNvSpPr>
          <p:nvPr/>
        </p:nvSpPr>
        <p:spPr bwMode="auto">
          <a:xfrm>
            <a:off x="5137150" y="3911600"/>
            <a:ext cx="360363" cy="369888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" name="Elipse 26"/>
          <p:cNvSpPr>
            <a:spLocks noChangeArrowheads="1"/>
          </p:cNvSpPr>
          <p:nvPr/>
        </p:nvSpPr>
        <p:spPr bwMode="auto">
          <a:xfrm>
            <a:off x="4572000" y="4445000"/>
            <a:ext cx="360363" cy="3683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" name="Elipse 27"/>
          <p:cNvSpPr>
            <a:spLocks noChangeArrowheads="1"/>
          </p:cNvSpPr>
          <p:nvPr/>
        </p:nvSpPr>
        <p:spPr bwMode="auto">
          <a:xfrm>
            <a:off x="5651500" y="4445000"/>
            <a:ext cx="360363" cy="3683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ABB – Comprimento do Caminho Interno</a:t>
            </a:r>
            <a:endParaRPr lang="pt-BR" sz="3200" smtClean="0"/>
          </a:p>
        </p:txBody>
      </p:sp>
      <p:pic>
        <p:nvPicPr>
          <p:cNvPr id="1638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sz="2000"/>
              <a:t>Exemplo: </a:t>
            </a:r>
            <a:r>
              <a:rPr lang="en-US" sz="2000" b="1"/>
              <a:t>Comprimento do caminho interno: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000" b="1"/>
              <a:t>Cálculo para buscas executadas com Sucesso!</a:t>
            </a:r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>
              <a:buFont typeface="Arial" charset="0"/>
              <a:buChar char="•"/>
            </a:pPr>
            <a:r>
              <a:rPr lang="en-US" sz="2000" b="1"/>
              <a:t>I(T)= 1 + 2 + 2 + 3 + 3 + 4 + 4 = 19.</a:t>
            </a:r>
            <a:r>
              <a:rPr lang="en-US" sz="2000"/>
              <a:t> 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2349500"/>
            <a:ext cx="4810125" cy="320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16391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EE167B-9DDD-475F-A863-8D3ADEED2EB4}" type="slidenum">
              <a:rPr lang="pt-BR" smtClean="0"/>
              <a:pPr eaLnBrk="1" hangingPunct="1"/>
              <a:t>16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ABB – Comprimento do Caminho Externo</a:t>
            </a:r>
            <a:endParaRPr lang="pt-BR" sz="3200" smtClean="0"/>
          </a:p>
        </p:txBody>
      </p:sp>
      <p:pic>
        <p:nvPicPr>
          <p:cNvPr id="1741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blipFill rotWithShape="1">
            <a:blip r:embed="rId4"/>
            <a:stretch>
              <a:fillRect l="-592" t="-403" r="-666"/>
            </a:stretch>
          </a:blip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7413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17414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F8F228-D77E-4B30-BBC4-DEB080F2EDD3}" type="slidenum">
              <a:rPr lang="pt-BR" smtClean="0"/>
              <a:pPr eaLnBrk="1" hangingPunct="1"/>
              <a:t>17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ABB – Comprimento do Caminho Externo</a:t>
            </a:r>
            <a:endParaRPr lang="pt-BR" sz="3200" smtClean="0"/>
          </a:p>
        </p:txBody>
      </p:sp>
      <p:pic>
        <p:nvPicPr>
          <p:cNvPr id="1843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sz="2000"/>
              <a:t>Exemplo: </a:t>
            </a:r>
            <a:r>
              <a:rPr lang="en-US" sz="2000" b="1"/>
              <a:t>Comprimento do caminho externo: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000" b="1"/>
              <a:t> Buscas sem sucesso!</a:t>
            </a:r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  <a:p>
            <a:pPr marL="342900" indent="-342900" algn="just">
              <a:buFont typeface="Arial" charset="0"/>
              <a:buChar char="•"/>
            </a:pPr>
            <a:endParaRPr lang="en-US" sz="2000" b="1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2349500"/>
            <a:ext cx="4810125" cy="320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Retângulo 1"/>
          <p:cNvSpPr>
            <a:spLocks noChangeArrowheads="1"/>
          </p:cNvSpPr>
          <p:nvPr/>
        </p:nvSpPr>
        <p:spPr bwMode="auto">
          <a:xfrm>
            <a:off x="4140200" y="4941888"/>
            <a:ext cx="2303463" cy="4318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39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18440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58230C-92D3-4FC3-BA88-87A3C1786314}" type="slidenum">
              <a:rPr lang="pt-BR" smtClean="0"/>
              <a:pPr eaLnBrk="1" hangingPunct="1"/>
              <a:t>18</a:t>
            </a:fld>
            <a:endParaRPr lang="pt-BR" smtClean="0"/>
          </a:p>
        </p:txBody>
      </p:sp>
      <p:sp>
        <p:nvSpPr>
          <p:cNvPr id="9" name="Retângulo 1"/>
          <p:cNvSpPr>
            <a:spLocks noChangeArrowheads="1"/>
          </p:cNvSpPr>
          <p:nvPr/>
        </p:nvSpPr>
        <p:spPr bwMode="auto">
          <a:xfrm>
            <a:off x="2339975" y="3890963"/>
            <a:ext cx="360363" cy="4016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1"/>
          <p:cNvSpPr>
            <a:spLocks noChangeArrowheads="1"/>
          </p:cNvSpPr>
          <p:nvPr/>
        </p:nvSpPr>
        <p:spPr bwMode="auto">
          <a:xfrm>
            <a:off x="3371850" y="4445000"/>
            <a:ext cx="360363" cy="3905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Retângulo 1"/>
          <p:cNvSpPr>
            <a:spLocks noChangeArrowheads="1"/>
          </p:cNvSpPr>
          <p:nvPr/>
        </p:nvSpPr>
        <p:spPr bwMode="auto">
          <a:xfrm>
            <a:off x="3924300" y="4456113"/>
            <a:ext cx="360363" cy="3905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Retângulo 1"/>
          <p:cNvSpPr>
            <a:spLocks noChangeArrowheads="1"/>
          </p:cNvSpPr>
          <p:nvPr/>
        </p:nvSpPr>
        <p:spPr bwMode="auto">
          <a:xfrm>
            <a:off x="6442075" y="3890963"/>
            <a:ext cx="358775" cy="3889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cxnSp>
        <p:nvCxnSpPr>
          <p:cNvPr id="18453" name="Conector de seta reta 14"/>
          <p:cNvCxnSpPr>
            <a:cxnSpLocks noChangeShapeType="1"/>
          </p:cNvCxnSpPr>
          <p:nvPr/>
        </p:nvCxnSpPr>
        <p:spPr bwMode="auto">
          <a:xfrm flipH="1" flipV="1">
            <a:off x="6824664" y="4115494"/>
            <a:ext cx="704221" cy="250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Conector de seta reta 19"/>
          <p:cNvCxnSpPr>
            <a:cxnSpLocks noChangeShapeType="1"/>
          </p:cNvCxnSpPr>
          <p:nvPr/>
        </p:nvCxnSpPr>
        <p:spPr bwMode="auto">
          <a:xfrm flipH="1" flipV="1">
            <a:off x="4427539" y="4619488"/>
            <a:ext cx="3100897" cy="213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Conector de seta reta 23"/>
          <p:cNvCxnSpPr>
            <a:cxnSpLocks noChangeShapeType="1"/>
          </p:cNvCxnSpPr>
          <p:nvPr/>
        </p:nvCxnSpPr>
        <p:spPr bwMode="auto">
          <a:xfrm flipH="1" flipV="1">
            <a:off x="6516216" y="5186449"/>
            <a:ext cx="974880" cy="251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444799" y="3951072"/>
                <a:ext cx="901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799" y="3951072"/>
                <a:ext cx="90127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452320" y="4437112"/>
                <a:ext cx="901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4437112"/>
                <a:ext cx="90127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7415144" y="5003884"/>
                <a:ext cx="901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144" y="5003884"/>
                <a:ext cx="90127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ABB – Comprimento do Caminho Externo</a:t>
            </a:r>
            <a:endParaRPr lang="pt-BR" sz="3200" smtClean="0"/>
          </a:p>
        </p:txBody>
      </p:sp>
      <p:pic>
        <p:nvPicPr>
          <p:cNvPr id="1945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  <a:defRPr/>
            </a:pPr>
            <a:r>
              <a:rPr lang="en-US" sz="2000" dirty="0" err="1"/>
              <a:t>Exemplo</a:t>
            </a:r>
            <a:r>
              <a:rPr lang="en-US" sz="2000" dirty="0"/>
              <a:t>: </a:t>
            </a:r>
            <a:r>
              <a:rPr lang="en-US" sz="2000" b="1" dirty="0" err="1"/>
              <a:t>Comprimento</a:t>
            </a:r>
            <a:r>
              <a:rPr lang="en-US" sz="2000" b="1" dirty="0"/>
              <a:t> do </a:t>
            </a:r>
            <a:r>
              <a:rPr lang="en-US" sz="2000" b="1" dirty="0" err="1"/>
              <a:t>caminho</a:t>
            </a:r>
            <a:r>
              <a:rPr lang="en-US" sz="2000" b="1" dirty="0"/>
              <a:t> </a:t>
            </a:r>
            <a:r>
              <a:rPr lang="en-US" sz="2000" b="1" dirty="0" err="1"/>
              <a:t>externo</a:t>
            </a:r>
            <a:r>
              <a:rPr lang="en-US" sz="2000" b="1" dirty="0"/>
              <a:t>: </a:t>
            </a:r>
          </a:p>
          <a:p>
            <a:pPr marL="342900" indent="-342900" algn="just">
              <a:buFont typeface="Arial" charset="0"/>
              <a:buChar char="•"/>
              <a:defRPr/>
            </a:pPr>
            <a:r>
              <a:rPr lang="en-US" sz="2000" b="1" dirty="0"/>
              <a:t> </a:t>
            </a:r>
            <a:r>
              <a:rPr lang="en-US" sz="2000" b="1" dirty="0" err="1"/>
              <a:t>Buscas</a:t>
            </a:r>
            <a:r>
              <a:rPr lang="en-US" sz="2000" b="1" dirty="0"/>
              <a:t> </a:t>
            </a:r>
            <a:r>
              <a:rPr lang="en-US" sz="2000" b="1" dirty="0" err="1"/>
              <a:t>sem</a:t>
            </a:r>
            <a:r>
              <a:rPr lang="en-US" sz="2000" b="1" dirty="0"/>
              <a:t> </a:t>
            </a:r>
            <a:r>
              <a:rPr lang="en-US" sz="2000" b="1" dirty="0" err="1"/>
              <a:t>sucesso</a:t>
            </a:r>
            <a:r>
              <a:rPr lang="en-US" sz="2000" b="1" dirty="0"/>
              <a:t>!</a:t>
            </a:r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algn="just">
              <a:defRPr/>
            </a:pPr>
            <a:r>
              <a:rPr lang="en-US" sz="2000" b="1" dirty="0" err="1"/>
              <a:t>Exemplo</a:t>
            </a:r>
            <a:r>
              <a:rPr lang="en-US" sz="2000" b="1" dirty="0"/>
              <a:t>: E(T) = 2 + 2 + 3 + 3 + 4 + 4 + 4 + 4 = 26</a:t>
            </a:r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2349500"/>
            <a:ext cx="4810125" cy="320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2" name="Retângulo 1"/>
          <p:cNvSpPr>
            <a:spLocks noChangeArrowheads="1"/>
          </p:cNvSpPr>
          <p:nvPr/>
        </p:nvSpPr>
        <p:spPr bwMode="auto">
          <a:xfrm>
            <a:off x="4140200" y="4941888"/>
            <a:ext cx="2303463" cy="4318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63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19464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A86E9F-035D-480D-9E30-539AE2E010B4}" type="slidenum">
              <a:rPr lang="pt-BR" smtClean="0"/>
              <a:pPr eaLnBrk="1" hangingPunct="1"/>
              <a:t>19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 Binária de Busca</a:t>
            </a:r>
            <a:endParaRPr lang="pt-BR" sz="3200" smtClean="0"/>
          </a:p>
        </p:txBody>
      </p:sp>
      <p:pic>
        <p:nvPicPr>
          <p:cNvPr id="307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9600" indent="-6096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Aulas</a:t>
            </a:r>
            <a:r>
              <a:rPr lang="en-US" sz="2400" dirty="0" smtClean="0"/>
              <a:t> </a:t>
            </a:r>
            <a:r>
              <a:rPr lang="en-US" sz="2400" dirty="0" err="1" smtClean="0"/>
              <a:t>passadas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Fundamentos</a:t>
            </a:r>
            <a:r>
              <a:rPr lang="en-US" sz="2400" dirty="0" smtClean="0"/>
              <a:t> de </a:t>
            </a:r>
            <a:r>
              <a:rPr lang="en-US" sz="2400" dirty="0" err="1" smtClean="0"/>
              <a:t>árvores</a:t>
            </a:r>
            <a:r>
              <a:rPr lang="en-US" sz="2400" dirty="0"/>
              <a:t> </a:t>
            </a:r>
            <a:r>
              <a:rPr lang="en-US" sz="2400" dirty="0" smtClean="0"/>
              <a:t>e </a:t>
            </a:r>
            <a:r>
              <a:rPr lang="en-US" sz="2400" dirty="0" err="1" smtClean="0"/>
              <a:t>árvores</a:t>
            </a:r>
            <a:r>
              <a:rPr lang="en-US" sz="2400" dirty="0" smtClean="0"/>
              <a:t> </a:t>
            </a:r>
            <a:r>
              <a:rPr lang="en-US" sz="2400" dirty="0" err="1" smtClean="0"/>
              <a:t>binárias</a:t>
            </a:r>
            <a:r>
              <a:rPr lang="en-US" sz="2400" dirty="0" smtClean="0"/>
              <a:t>.</a:t>
            </a:r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Objetivo</a:t>
            </a:r>
            <a:r>
              <a:rPr lang="en-US" sz="2400" dirty="0" smtClean="0"/>
              <a:t> </a:t>
            </a:r>
            <a:r>
              <a:rPr lang="en-US" sz="2400" dirty="0" err="1" smtClean="0"/>
              <a:t>desta</a:t>
            </a:r>
            <a:r>
              <a:rPr lang="en-US" sz="2400" dirty="0" smtClean="0"/>
              <a:t> aula é </a:t>
            </a:r>
            <a:r>
              <a:rPr lang="en-US" sz="2400" dirty="0" err="1" smtClean="0"/>
              <a:t>estudar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</a:t>
            </a:r>
            <a:r>
              <a:rPr lang="en-US" sz="2400" dirty="0" err="1"/>
              <a:t>Á</a:t>
            </a:r>
            <a:r>
              <a:rPr lang="en-US" sz="2400" dirty="0" err="1" smtClean="0"/>
              <a:t>rvores</a:t>
            </a:r>
            <a:r>
              <a:rPr lang="en-US" sz="2400" dirty="0" smtClean="0"/>
              <a:t> </a:t>
            </a:r>
            <a:r>
              <a:rPr lang="en-US" sz="2400" dirty="0" err="1" smtClean="0"/>
              <a:t>Binárias</a:t>
            </a:r>
            <a:r>
              <a:rPr lang="en-US" sz="2400" dirty="0" smtClean="0"/>
              <a:t> de </a:t>
            </a:r>
            <a:r>
              <a:rPr lang="en-US" sz="2400" dirty="0" err="1"/>
              <a:t>B</a:t>
            </a:r>
            <a:r>
              <a:rPr lang="en-US" sz="2400" dirty="0" err="1" smtClean="0"/>
              <a:t>usca</a:t>
            </a:r>
            <a:r>
              <a:rPr lang="en-US" sz="2400" dirty="0" smtClean="0"/>
              <a:t> (ABB).</a:t>
            </a:r>
            <a:endParaRPr lang="en-US" sz="2400" dirty="0"/>
          </a:p>
          <a:p>
            <a:pPr marL="1524000" lvl="2" indent="-609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 smtClean="0"/>
              <a:t>Conceitos</a:t>
            </a:r>
            <a:endParaRPr lang="en-US" sz="2400" dirty="0"/>
          </a:p>
          <a:p>
            <a:pPr marL="1524000" lvl="2" indent="-609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/>
              <a:t>Busca</a:t>
            </a:r>
            <a:endParaRPr lang="en-US" sz="2400" dirty="0"/>
          </a:p>
          <a:p>
            <a:pPr marL="1524000" lvl="2" indent="-609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 smtClean="0"/>
              <a:t>Inserção</a:t>
            </a:r>
            <a:endParaRPr lang="en-US" sz="2400" dirty="0"/>
          </a:p>
          <a:p>
            <a:pPr marL="1524000" lvl="2" indent="-609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 smtClean="0"/>
              <a:t>Remoção</a:t>
            </a:r>
            <a:endParaRPr lang="en-US" sz="2400" dirty="0"/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/>
          </a:p>
        </p:txBody>
      </p:sp>
      <p:sp>
        <p:nvSpPr>
          <p:cNvPr id="3077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3078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FC29CB-FB93-4155-9E4F-9DAF4A803E34}" type="slidenum">
              <a:rPr lang="pt-BR" smtClean="0"/>
              <a:pPr eaLnBrk="1" hangingPunct="1"/>
              <a:t>2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600" smtClean="0"/>
              <a:t>ABB – Comprimento do Caminho Interno e Externo (Média)</a:t>
            </a:r>
            <a:endParaRPr lang="pt-BR" sz="2600" smtClean="0"/>
          </a:p>
        </p:txBody>
      </p:sp>
      <p:pic>
        <p:nvPicPr>
          <p:cNvPr id="2048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comprimentos</a:t>
            </a:r>
            <a:r>
              <a:rPr lang="en-US" sz="2000" dirty="0" smtClean="0"/>
              <a:t> </a:t>
            </a:r>
            <a:r>
              <a:rPr lang="en-US" sz="2000" dirty="0"/>
              <a:t>do </a:t>
            </a:r>
            <a:r>
              <a:rPr lang="en-US" sz="2000" dirty="0" err="1"/>
              <a:t>caminho</a:t>
            </a:r>
            <a:r>
              <a:rPr lang="en-US" sz="2000" dirty="0"/>
              <a:t> </a:t>
            </a:r>
            <a:r>
              <a:rPr lang="en-US" sz="2000" dirty="0" err="1"/>
              <a:t>interno</a:t>
            </a:r>
            <a:r>
              <a:rPr lang="en-US" sz="2000" dirty="0"/>
              <a:t> e </a:t>
            </a:r>
            <a:r>
              <a:rPr lang="en-US" sz="2000" dirty="0" err="1"/>
              <a:t>externo</a:t>
            </a:r>
            <a:r>
              <a:rPr lang="en-US" sz="2000" dirty="0"/>
              <a:t>, </a:t>
            </a:r>
            <a:r>
              <a:rPr lang="en-US" sz="2000" dirty="0" err="1"/>
              <a:t>constituem</a:t>
            </a:r>
            <a:r>
              <a:rPr lang="en-US" sz="2000" dirty="0"/>
              <a:t> um </a:t>
            </a:r>
            <a:r>
              <a:rPr lang="en-US" sz="2000" dirty="0" err="1"/>
              <a:t>indicativo</a:t>
            </a:r>
            <a:r>
              <a:rPr lang="en-US" sz="2000" dirty="0"/>
              <a:t> da </a:t>
            </a:r>
            <a:r>
              <a:rPr lang="en-US" sz="2000" b="1" dirty="0" err="1"/>
              <a:t>qualidade</a:t>
            </a:r>
            <a:r>
              <a:rPr lang="en-US" sz="2000" b="1" dirty="0"/>
              <a:t> da </a:t>
            </a:r>
            <a:r>
              <a:rPr lang="en-US" sz="2000" b="1" dirty="0" err="1"/>
              <a:t>árvore</a:t>
            </a:r>
            <a:r>
              <a:rPr lang="en-US" sz="2000" b="1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o </a:t>
            </a:r>
            <a:r>
              <a:rPr lang="en-US" sz="2000" dirty="0" err="1"/>
              <a:t>problema</a:t>
            </a:r>
            <a:r>
              <a:rPr lang="en-US" sz="2000" dirty="0"/>
              <a:t> da </a:t>
            </a:r>
            <a:r>
              <a:rPr lang="en-US" sz="2000" dirty="0" err="1"/>
              <a:t>busca</a:t>
            </a:r>
            <a:r>
              <a:rPr lang="en-US" sz="2000" dirty="0"/>
              <a:t>, com e </a:t>
            </a:r>
            <a:r>
              <a:rPr lang="en-US" sz="2000" dirty="0" err="1"/>
              <a:t>sem</a:t>
            </a:r>
            <a:r>
              <a:rPr lang="en-US" sz="2000" dirty="0"/>
              <a:t> </a:t>
            </a:r>
            <a:r>
              <a:rPr lang="en-US" sz="2000" dirty="0" err="1"/>
              <a:t>sucesso</a:t>
            </a:r>
            <a:r>
              <a:rPr lang="en-US" sz="2000" dirty="0"/>
              <a:t> </a:t>
            </a:r>
            <a:r>
              <a:rPr lang="en-US" sz="2000" dirty="0" err="1"/>
              <a:t>respectivamente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</a:pPr>
            <a:r>
              <a:rPr lang="en-US" sz="2000" b="1" dirty="0" err="1"/>
              <a:t>Números</a:t>
            </a:r>
            <a:r>
              <a:rPr lang="en-US" sz="2000" b="1" dirty="0"/>
              <a:t> </a:t>
            </a:r>
            <a:r>
              <a:rPr lang="en-US" sz="2000" b="1" dirty="0" err="1"/>
              <a:t>médios</a:t>
            </a:r>
            <a:r>
              <a:rPr lang="en-US" sz="2000" b="1" dirty="0"/>
              <a:t> de </a:t>
            </a:r>
            <a:r>
              <a:rPr lang="en-US" sz="2000" b="1" dirty="0" err="1"/>
              <a:t>comparações</a:t>
            </a:r>
            <a:r>
              <a:rPr lang="en-US" sz="2000" b="1" dirty="0"/>
              <a:t> </a:t>
            </a:r>
            <a:r>
              <a:rPr lang="en-US" sz="2000" b="1" dirty="0" err="1"/>
              <a:t>efetuadas</a:t>
            </a:r>
            <a:r>
              <a:rPr lang="en-US" sz="2000" b="1" dirty="0"/>
              <a:t> </a:t>
            </a:r>
            <a:r>
              <a:rPr lang="en-US" sz="2000" b="1" dirty="0" err="1"/>
              <a:t>em</a:t>
            </a:r>
            <a:r>
              <a:rPr lang="en-US" sz="2000" b="1" dirty="0"/>
              <a:t> </a:t>
            </a:r>
            <a:r>
              <a:rPr lang="en-US" sz="2000" b="1" dirty="0" err="1"/>
              <a:t>operações</a:t>
            </a:r>
            <a:r>
              <a:rPr lang="en-US" sz="2000" b="1" dirty="0"/>
              <a:t> de </a:t>
            </a:r>
            <a:r>
              <a:rPr lang="en-US" sz="2000" b="1" dirty="0" err="1"/>
              <a:t>busca</a:t>
            </a:r>
            <a:r>
              <a:rPr lang="en-US" sz="2000" b="1" dirty="0"/>
              <a:t>:</a:t>
            </a:r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  <a:p>
            <a:pPr marL="1257300" lvl="2" indent="-342900" algn="just">
              <a:buFont typeface="Arial" charset="0"/>
              <a:buChar char="•"/>
            </a:pPr>
            <a:r>
              <a:rPr lang="en-US" sz="2000" b="1" dirty="0" err="1"/>
              <a:t>Média</a:t>
            </a:r>
            <a:r>
              <a:rPr lang="en-US" sz="2000" b="1" dirty="0"/>
              <a:t> com </a:t>
            </a:r>
            <a:r>
              <a:rPr lang="en-US" sz="2000" b="1" dirty="0" err="1"/>
              <a:t>sucesso</a:t>
            </a:r>
            <a:r>
              <a:rPr lang="en-US" sz="2000" b="1" dirty="0"/>
              <a:t> = I(T) / n</a:t>
            </a:r>
          </a:p>
          <a:p>
            <a:pPr marL="1257300" lvl="2" indent="-342900" algn="just">
              <a:buFont typeface="Arial" charset="0"/>
              <a:buChar char="•"/>
            </a:pPr>
            <a:r>
              <a:rPr lang="en-US" sz="2000" dirty="0" err="1"/>
              <a:t>Exemplo</a:t>
            </a:r>
            <a:r>
              <a:rPr lang="en-US" sz="2000" dirty="0"/>
              <a:t>: 19/7 = 2.71</a:t>
            </a:r>
          </a:p>
          <a:p>
            <a:pPr marL="1257300" lvl="2" indent="-342900" algn="just">
              <a:buFont typeface="Arial" charset="0"/>
              <a:buChar char="•"/>
            </a:pPr>
            <a:endParaRPr lang="en-US" sz="2000" b="1" dirty="0"/>
          </a:p>
          <a:p>
            <a:pPr marL="1257300" lvl="2" indent="-342900" algn="just">
              <a:buFont typeface="Arial" charset="0"/>
              <a:buChar char="•"/>
            </a:pPr>
            <a:r>
              <a:rPr lang="en-US" sz="2000" b="1" dirty="0" err="1"/>
              <a:t>Média</a:t>
            </a:r>
            <a:r>
              <a:rPr lang="en-US" sz="2000" b="1" dirty="0"/>
              <a:t> </a:t>
            </a:r>
            <a:r>
              <a:rPr lang="en-US" sz="2000" b="1" dirty="0" err="1"/>
              <a:t>sem</a:t>
            </a:r>
            <a:r>
              <a:rPr lang="en-US" sz="2000" b="1" dirty="0"/>
              <a:t> </a:t>
            </a:r>
            <a:r>
              <a:rPr lang="en-US" sz="2000" b="1" dirty="0" err="1"/>
              <a:t>sucesso</a:t>
            </a:r>
            <a:r>
              <a:rPr lang="en-US" sz="2000" b="1" dirty="0"/>
              <a:t> = E(T) / (n + 1)</a:t>
            </a:r>
          </a:p>
          <a:p>
            <a:pPr marL="1257300" lvl="2" indent="-342900" algn="just">
              <a:buFont typeface="Arial" charset="0"/>
              <a:buChar char="•"/>
            </a:pPr>
            <a:r>
              <a:rPr lang="en-US" sz="2000" dirty="0" err="1"/>
              <a:t>Exemplo</a:t>
            </a:r>
            <a:r>
              <a:rPr lang="en-US" sz="2000" dirty="0"/>
              <a:t>: 26/8 = 3.25</a:t>
            </a:r>
          </a:p>
          <a:p>
            <a:pPr marL="342900" indent="-342900" algn="just">
              <a:buFont typeface="Arial" charset="0"/>
              <a:buChar char="•"/>
            </a:pPr>
            <a:endParaRPr lang="en-US" sz="2000" dirty="0"/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</a:t>
            </a:r>
            <a:r>
              <a:rPr lang="en-US" sz="2000" dirty="0" err="1"/>
              <a:t>quanto</a:t>
            </a:r>
            <a:r>
              <a:rPr lang="en-US" sz="2000" dirty="0"/>
              <a:t> </a:t>
            </a:r>
            <a:r>
              <a:rPr lang="en-US" sz="2000" dirty="0" err="1"/>
              <a:t>menor</a:t>
            </a:r>
            <a:r>
              <a:rPr lang="en-US" sz="2000" dirty="0"/>
              <a:t> for o I(T) e E(T) </a:t>
            </a:r>
            <a:r>
              <a:rPr lang="en-US" sz="2000" dirty="0" err="1"/>
              <a:t>melhor</a:t>
            </a:r>
            <a:r>
              <a:rPr lang="en-US" sz="2000" dirty="0"/>
              <a:t> é a </a:t>
            </a:r>
            <a:r>
              <a:rPr lang="en-US" sz="2000" dirty="0" err="1"/>
              <a:t>árvore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</p:txBody>
      </p:sp>
      <p:sp>
        <p:nvSpPr>
          <p:cNvPr id="20485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20486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12C8E5-DC69-4C4A-BC4A-DECD8966C28B}" type="slidenum">
              <a:rPr lang="pt-BR" smtClean="0"/>
              <a:pPr eaLnBrk="1" hangingPunct="1"/>
              <a:t>20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ABB – Busca com frequência diferenciadas</a:t>
            </a:r>
            <a:endParaRPr lang="pt-BR" sz="3200" smtClean="0"/>
          </a:p>
        </p:txBody>
      </p:sp>
      <p:pic>
        <p:nvPicPr>
          <p:cNvPr id="2150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blipFill rotWithShape="1">
            <a:blip r:embed="rId4"/>
            <a:stretch>
              <a:fillRect l="-592" t="-403" r="-666" b="-7517"/>
            </a:stretch>
          </a:blip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1509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21510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11AC23-645F-4DB3-8D96-F0A0A222ADB6}" type="slidenum">
              <a:rPr lang="pt-BR" smtClean="0"/>
              <a:pPr eaLnBrk="1" hangingPunct="1"/>
              <a:t>21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ABB – Busca com frequência diferenciadas</a:t>
            </a:r>
            <a:endParaRPr lang="pt-BR" sz="3200" smtClean="0"/>
          </a:p>
        </p:txBody>
      </p:sp>
      <p:pic>
        <p:nvPicPr>
          <p:cNvPr id="2253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blipFill rotWithShape="1">
            <a:blip r:embed="rId4"/>
            <a:stretch>
              <a:fillRect l="-592" r="-666"/>
            </a:stretch>
          </a:blip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533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22534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2EFE5B-143B-4A84-A075-584D6672BFCC}" type="slidenum">
              <a:rPr lang="pt-BR" smtClean="0"/>
              <a:pPr eaLnBrk="1" hangingPunct="1"/>
              <a:t>22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dirty="0" smtClean="0"/>
              <a:t>ABB </a:t>
            </a:r>
            <a:r>
              <a:rPr lang="en-US" sz="3200" dirty="0" err="1" smtClean="0"/>
              <a:t>Ótima</a:t>
            </a:r>
            <a:endParaRPr lang="pt-BR" sz="3200" dirty="0" smtClean="0"/>
          </a:p>
        </p:txBody>
      </p:sp>
      <p:pic>
        <p:nvPicPr>
          <p:cNvPr id="2355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  <a:defRPr/>
            </a:pPr>
            <a:r>
              <a:rPr lang="en-US" sz="2000" dirty="0"/>
              <a:t>Com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cálculos</a:t>
            </a:r>
            <a:r>
              <a:rPr lang="en-US" sz="2000" dirty="0"/>
              <a:t> dos </a:t>
            </a:r>
            <a:r>
              <a:rPr lang="en-US" sz="2000" dirty="0" err="1"/>
              <a:t>comprimentos</a:t>
            </a:r>
            <a:r>
              <a:rPr lang="en-US" sz="2000" dirty="0"/>
              <a:t> de </a:t>
            </a:r>
            <a:r>
              <a:rPr lang="en-US" sz="2000" dirty="0" err="1"/>
              <a:t>caminho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r>
              <a:rPr lang="en-US" sz="2000" dirty="0"/>
              <a:t> e </a:t>
            </a:r>
            <a:r>
              <a:rPr lang="en-US" sz="2000" dirty="0" err="1"/>
              <a:t>interno</a:t>
            </a:r>
            <a:r>
              <a:rPr lang="en-US" sz="2000" dirty="0"/>
              <a:t> </a:t>
            </a:r>
            <a:r>
              <a:rPr lang="en-US" sz="2000" dirty="0" err="1"/>
              <a:t>ponderado</a:t>
            </a:r>
            <a:r>
              <a:rPr lang="en-US" sz="2000" dirty="0"/>
              <a:t>, é </a:t>
            </a:r>
            <a:r>
              <a:rPr lang="en-US" sz="2000" dirty="0" err="1"/>
              <a:t>possível</a:t>
            </a:r>
            <a:r>
              <a:rPr lang="en-US" sz="2000" dirty="0"/>
              <a:t> </a:t>
            </a:r>
            <a:r>
              <a:rPr lang="en-US" sz="2000" dirty="0" err="1"/>
              <a:t>estimar</a:t>
            </a:r>
            <a:r>
              <a:rPr lang="en-US" sz="2000" dirty="0"/>
              <a:t> o </a:t>
            </a:r>
            <a:r>
              <a:rPr lang="en-US" sz="2000" dirty="0" err="1"/>
              <a:t>custo</a:t>
            </a:r>
            <a:r>
              <a:rPr lang="en-US" sz="2000" dirty="0"/>
              <a:t> </a:t>
            </a:r>
            <a:r>
              <a:rPr lang="en-US" sz="2000" dirty="0" err="1"/>
              <a:t>desta</a:t>
            </a:r>
            <a:r>
              <a:rPr lang="en-US" sz="2000" dirty="0"/>
              <a:t> </a:t>
            </a:r>
            <a:r>
              <a:rPr lang="en-US" sz="2000" dirty="0" err="1"/>
              <a:t>árvore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charset="0"/>
              <a:buChar char="•"/>
              <a:defRPr/>
            </a:pPr>
            <a:r>
              <a:rPr lang="en-US" sz="2000" dirty="0"/>
              <a:t>Uma </a:t>
            </a:r>
            <a:r>
              <a:rPr lang="en-US" sz="2000" b="1" dirty="0" err="1"/>
              <a:t>árvore</a:t>
            </a:r>
            <a:r>
              <a:rPr lang="en-US" sz="2000" b="1" dirty="0"/>
              <a:t> </a:t>
            </a:r>
            <a:r>
              <a:rPr lang="en-US" sz="2000" b="1" dirty="0" err="1"/>
              <a:t>ótima</a:t>
            </a:r>
            <a:r>
              <a:rPr lang="en-US" sz="2000" dirty="0"/>
              <a:t> é </a:t>
            </a:r>
            <a:r>
              <a:rPr lang="en-US" sz="2000" dirty="0" err="1"/>
              <a:t>aquela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apresenta</a:t>
            </a:r>
            <a:r>
              <a:rPr lang="en-US" sz="2000" dirty="0"/>
              <a:t> um </a:t>
            </a:r>
            <a:r>
              <a:rPr lang="en-US" sz="2000" b="1" dirty="0" err="1"/>
              <a:t>custo</a:t>
            </a:r>
            <a:r>
              <a:rPr lang="en-US" sz="2000" b="1" dirty="0"/>
              <a:t> </a:t>
            </a:r>
            <a:r>
              <a:rPr lang="en-US" sz="2000" b="1" dirty="0" err="1"/>
              <a:t>mínimo</a:t>
            </a:r>
            <a:r>
              <a:rPr lang="en-US" sz="2000" dirty="0"/>
              <a:t>.</a:t>
            </a:r>
          </a:p>
          <a:p>
            <a:pPr algn="just"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r>
              <a:rPr lang="en-US" sz="2000" dirty="0"/>
              <a:t>O </a:t>
            </a:r>
            <a:r>
              <a:rPr lang="en-US" sz="2000" dirty="0" err="1"/>
              <a:t>problema</a:t>
            </a:r>
            <a:r>
              <a:rPr lang="en-US" sz="2000" dirty="0"/>
              <a:t> de </a:t>
            </a:r>
            <a:r>
              <a:rPr lang="en-US" sz="2000" dirty="0" err="1"/>
              <a:t>construir</a:t>
            </a:r>
            <a:r>
              <a:rPr lang="en-US" sz="2000" dirty="0"/>
              <a:t> a </a:t>
            </a:r>
            <a:r>
              <a:rPr lang="en-US" sz="2000" dirty="0" err="1"/>
              <a:t>árvore</a:t>
            </a:r>
            <a:r>
              <a:rPr lang="en-US" sz="2000" dirty="0"/>
              <a:t> </a:t>
            </a:r>
            <a:r>
              <a:rPr lang="en-US" sz="2000" dirty="0" err="1"/>
              <a:t>binária</a:t>
            </a:r>
            <a:r>
              <a:rPr lang="en-US" sz="2000" dirty="0"/>
              <a:t> de </a:t>
            </a:r>
            <a:r>
              <a:rPr lang="en-US" sz="2000" dirty="0" err="1"/>
              <a:t>busca</a:t>
            </a:r>
            <a:r>
              <a:rPr lang="en-US" sz="2000" dirty="0"/>
              <a:t> </a:t>
            </a:r>
            <a:r>
              <a:rPr lang="en-US" sz="2000" dirty="0" err="1"/>
              <a:t>ótima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um dado </a:t>
            </a:r>
            <a:r>
              <a:rPr lang="en-US" sz="2000" dirty="0" err="1"/>
              <a:t>conjunto</a:t>
            </a:r>
            <a:r>
              <a:rPr lang="en-US" sz="2000" dirty="0"/>
              <a:t> S de </a:t>
            </a:r>
            <a:r>
              <a:rPr lang="en-US" sz="2000" dirty="0" err="1"/>
              <a:t>chaves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então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formulado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o de </a:t>
            </a:r>
            <a:r>
              <a:rPr lang="en-US" sz="2000" dirty="0" err="1"/>
              <a:t>determinar</a:t>
            </a:r>
            <a:r>
              <a:rPr lang="en-US" sz="2000" dirty="0"/>
              <a:t> a </a:t>
            </a:r>
            <a:r>
              <a:rPr lang="en-US" sz="2000" dirty="0" err="1"/>
              <a:t>árvore</a:t>
            </a:r>
            <a:r>
              <a:rPr lang="en-US" sz="2000" dirty="0"/>
              <a:t> T </a:t>
            </a:r>
            <a:r>
              <a:rPr lang="en-US" sz="2000" dirty="0" err="1"/>
              <a:t>cujo</a:t>
            </a:r>
            <a:r>
              <a:rPr lang="en-US" sz="2000" dirty="0"/>
              <a:t> o </a:t>
            </a:r>
            <a:r>
              <a:rPr lang="en-US" sz="2000" dirty="0" err="1"/>
              <a:t>custo</a:t>
            </a:r>
            <a:r>
              <a:rPr lang="en-US" sz="2000" dirty="0"/>
              <a:t> c(T)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mínimo</a:t>
            </a:r>
            <a:r>
              <a:rPr lang="en-US" sz="2000" dirty="0"/>
              <a:t>. </a:t>
            </a:r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charset="0"/>
              <a:buChar char="•"/>
              <a:defRPr/>
            </a:pPr>
            <a:r>
              <a:rPr lang="en-US" sz="2000" dirty="0"/>
              <a:t>Para resolver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en-US" sz="2000" dirty="0"/>
              <a:t>-se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técnica</a:t>
            </a:r>
            <a:r>
              <a:rPr lang="en-US" sz="2000" dirty="0"/>
              <a:t> </a:t>
            </a:r>
            <a:r>
              <a:rPr lang="en-US" sz="2000" dirty="0" err="1"/>
              <a:t>denominada</a:t>
            </a:r>
            <a:r>
              <a:rPr lang="en-US" sz="2000" dirty="0"/>
              <a:t> de </a:t>
            </a:r>
            <a:r>
              <a:rPr lang="en-US" sz="2000" b="1" dirty="0" err="1"/>
              <a:t>programação</a:t>
            </a:r>
            <a:r>
              <a:rPr lang="en-US" sz="2000" b="1" dirty="0"/>
              <a:t> </a:t>
            </a:r>
            <a:r>
              <a:rPr lang="en-US" sz="2000" b="1" dirty="0" err="1"/>
              <a:t>dinâmica</a:t>
            </a:r>
            <a:r>
              <a:rPr lang="en-US" sz="2000" b="1" dirty="0"/>
              <a:t>.</a:t>
            </a:r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n-US" sz="2000" b="1" dirty="0"/>
          </a:p>
        </p:txBody>
      </p:sp>
      <p:sp>
        <p:nvSpPr>
          <p:cNvPr id="23557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23558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11A099-D8DA-42DE-9FF8-52CA534D9C76}" type="slidenum">
              <a:rPr lang="pt-BR" smtClean="0"/>
              <a:pPr eaLnBrk="1" hangingPunct="1"/>
              <a:t>23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ABB Ótima</a:t>
            </a:r>
            <a:endParaRPr lang="pt-BR" sz="3200" smtClean="0"/>
          </a:p>
        </p:txBody>
      </p:sp>
      <p:pic>
        <p:nvPicPr>
          <p:cNvPr id="2457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580" name="Rectangle 5"/>
              <p:cNvSpPr>
                <a:spLocks noChangeArrowheads="1"/>
              </p:cNvSpPr>
              <p:nvPr/>
            </p:nvSpPr>
            <p:spPr bwMode="auto">
              <a:xfrm>
                <a:off x="468313" y="1628775"/>
                <a:ext cx="8229600" cy="4525963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342900" indent="-342900" algn="just">
                  <a:buFont typeface="Arial" charset="0"/>
                  <a:buChar char="•"/>
                </a:pPr>
                <a:r>
                  <a:rPr lang="en-US" sz="2000" b="1" dirty="0" smtClean="0"/>
                  <a:t>Ideia</a:t>
                </a:r>
                <a:r>
                  <a:rPr lang="en-US" sz="2000" dirty="0"/>
                  <a:t>:</a:t>
                </a:r>
              </a:p>
              <a:p>
                <a:pPr marL="342900" indent="-342900" algn="just">
                  <a:buFont typeface="Arial" charset="0"/>
                  <a:buChar char="•"/>
                </a:pPr>
                <a:r>
                  <a:rPr lang="en-US" sz="2000" dirty="0" err="1"/>
                  <a:t>Decompor</a:t>
                </a:r>
                <a:r>
                  <a:rPr lang="en-US" sz="2000" dirty="0"/>
                  <a:t> um </a:t>
                </a:r>
                <a:r>
                  <a:rPr lang="en-US" sz="2000" dirty="0" err="1"/>
                  <a:t>problema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dois</a:t>
                </a:r>
                <a:r>
                  <a:rPr lang="en-US" sz="2000" dirty="0"/>
                  <a:t> outros </a:t>
                </a:r>
                <a:r>
                  <a:rPr lang="en-US" sz="2000" dirty="0" err="1"/>
                  <a:t>subproblemas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tamanho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menor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Correspondentes</a:t>
                </a:r>
                <a:r>
                  <a:rPr lang="en-US" sz="2000" dirty="0"/>
                  <a:t> a </a:t>
                </a:r>
                <a:r>
                  <a:rPr lang="en-US" sz="2000" dirty="0" err="1"/>
                  <a:t>subconjuntos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próprios</a:t>
                </a:r>
                <a:r>
                  <a:rPr lang="en-US" sz="2000" dirty="0"/>
                  <a:t> de  S.</a:t>
                </a:r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charset="0"/>
                  <a:buChar char="•"/>
                </a:pPr>
                <a:r>
                  <a:rPr lang="en-US" sz="2000" dirty="0" err="1"/>
                  <a:t>Seja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 </a:t>
                </a:r>
                <a:r>
                  <a:rPr lang="en-US" sz="2000" dirty="0" err="1"/>
                  <a:t>raiz</a:t>
                </a:r>
                <a:r>
                  <a:rPr lang="en-US" sz="2000" dirty="0"/>
                  <a:t> de T. </a:t>
                </a:r>
                <a:r>
                  <a:rPr lang="en-US" sz="2000" dirty="0" err="1"/>
                  <a:t>Representa</a:t>
                </a:r>
                <a:r>
                  <a:rPr lang="en-US" sz="2000" dirty="0"/>
                  <a:t>-se T’ e T’’ as </a:t>
                </a:r>
                <a:r>
                  <a:rPr lang="en-US" sz="2000" dirty="0" err="1"/>
                  <a:t>subárvores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esquerda</a:t>
                </a:r>
                <a:r>
                  <a:rPr lang="en-US" sz="2000" dirty="0"/>
                  <a:t> e </a:t>
                </a:r>
                <a:r>
                  <a:rPr lang="en-US" sz="2000" dirty="0" err="1"/>
                  <a:t>direita</a:t>
                </a:r>
                <a:r>
                  <a:rPr lang="en-US" sz="2000" dirty="0"/>
                  <a:t>  </a:t>
                </a:r>
                <a:r>
                  <a:rPr lang="en-US" sz="2000" dirty="0" smtClean="0"/>
                  <a:t>de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i="1" dirty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/>
                  <a:t>respectivamente</a:t>
                </a:r>
                <a:r>
                  <a:rPr lang="en-US" sz="2000" dirty="0"/>
                  <a:t>.</a:t>
                </a:r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dirty="0" err="1"/>
                  <a:t>Decomposição</a:t>
                </a:r>
                <a:r>
                  <a:rPr lang="en-US" dirty="0"/>
                  <a:t> da </a:t>
                </a:r>
                <a:r>
                  <a:rPr lang="en-US" dirty="0" err="1"/>
                  <a:t>árvore</a:t>
                </a:r>
                <a:r>
                  <a:rPr lang="en-US" dirty="0"/>
                  <a:t> de </a:t>
                </a:r>
                <a:r>
                  <a:rPr lang="en-US" dirty="0" err="1"/>
                  <a:t>busca</a:t>
                </a:r>
                <a:r>
                  <a:rPr lang="en-US" dirty="0"/>
                  <a:t> </a:t>
                </a:r>
                <a:r>
                  <a:rPr lang="en-US" dirty="0" err="1"/>
                  <a:t>ótima</a:t>
                </a:r>
                <a:r>
                  <a:rPr lang="en-US" dirty="0"/>
                  <a:t>.</a:t>
                </a:r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b="1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b="1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b="1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b="1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b="1" dirty="0"/>
              </a:p>
            </p:txBody>
          </p:sp>
        </mc:Choice>
        <mc:Fallback>
          <p:sp>
            <p:nvSpPr>
              <p:cNvPr id="2458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628775"/>
                <a:ext cx="8229600" cy="4525963"/>
              </a:xfrm>
              <a:prstGeom prst="rect">
                <a:avLst/>
              </a:prstGeom>
              <a:blipFill rotWithShape="1">
                <a:blip r:embed="rId4"/>
                <a:stretch>
                  <a:fillRect l="-592" t="-403" r="-666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740150"/>
            <a:ext cx="2352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24583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CE0FEF-51C0-4E01-827E-4FA482627192}" type="slidenum">
              <a:rPr lang="pt-BR" smtClean="0"/>
              <a:pPr eaLnBrk="1" hangingPunct="1"/>
              <a:t>24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ABB Ótima</a:t>
            </a:r>
            <a:endParaRPr lang="pt-BR" sz="3200" smtClean="0"/>
          </a:p>
        </p:txBody>
      </p:sp>
      <p:pic>
        <p:nvPicPr>
          <p:cNvPr id="2560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604" name="Rectangle 5"/>
              <p:cNvSpPr>
                <a:spLocks noChangeArrowheads="1"/>
              </p:cNvSpPr>
              <p:nvPr/>
            </p:nvSpPr>
            <p:spPr bwMode="auto">
              <a:xfrm>
                <a:off x="468313" y="1628775"/>
                <a:ext cx="8229600" cy="4525963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342900" indent="-342900" algn="just">
                  <a:buFont typeface="Arial" charset="0"/>
                  <a:buChar char="•"/>
                </a:pPr>
                <a:r>
                  <a:rPr lang="en-US" sz="2000" dirty="0" smtClean="0"/>
                  <a:t>Note </a:t>
                </a:r>
                <a:r>
                  <a:rPr lang="en-US" sz="2000" dirty="0" err="1"/>
                  <a:t>que</a:t>
                </a:r>
                <a:r>
                  <a:rPr lang="en-US" sz="2000" dirty="0"/>
                  <a:t> T’ é </a:t>
                </a:r>
                <a:r>
                  <a:rPr lang="en-US" sz="2000" dirty="0" err="1"/>
                  <a:t>uma</a:t>
                </a:r>
                <a:r>
                  <a:rPr lang="en-US" sz="2000" dirty="0"/>
                  <a:t> ABB </a:t>
                </a:r>
                <a:r>
                  <a:rPr lang="en-US" sz="2000" dirty="0" err="1"/>
                  <a:t>para</a:t>
                </a:r>
                <a:r>
                  <a:rPr lang="en-US" sz="2000" dirty="0"/>
                  <a:t> o </a:t>
                </a:r>
                <a:r>
                  <a:rPr lang="en-US" sz="2000" dirty="0" err="1"/>
                  <a:t>conjunto</a:t>
                </a:r>
                <a:r>
                  <a:rPr lang="en-US" sz="2000" dirty="0"/>
                  <a:t> de </a:t>
                </a:r>
                <a:r>
                  <a:rPr lang="en-US" sz="2000" dirty="0" err="1" smtClean="0"/>
                  <a:t>chaves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i="1" dirty="0">
                            <a:latin typeface="Cambria Math"/>
                          </a:rPr>
                          <m:t>𝑘</m:t>
                        </m:r>
                        <m:r>
                          <a:rPr lang="pt-BR" sz="20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} e </a:t>
                </a:r>
                <a:r>
                  <a:rPr lang="en-US" sz="2000" dirty="0" err="1"/>
                  <a:t>contém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nós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externos</a:t>
                </a:r>
                <a:r>
                  <a:rPr lang="en-US" sz="2000" dirty="0"/>
                  <a:t> R0,…, Rk-1; T’’, </a:t>
                </a:r>
                <a:r>
                  <a:rPr lang="en-US" sz="2000" dirty="0" err="1"/>
                  <a:t>por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vez</a:t>
                </a:r>
                <a:r>
                  <a:rPr lang="en-US" sz="2000" dirty="0"/>
                  <a:t>, é </a:t>
                </a:r>
                <a:r>
                  <a:rPr lang="en-US" sz="2000" dirty="0" err="1"/>
                  <a:t>uma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árvore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para</a:t>
                </a:r>
                <a:r>
                  <a:rPr lang="en-US" sz="2000" dirty="0"/>
                  <a:t> as </a:t>
                </a:r>
                <a:r>
                  <a:rPr lang="en-US" sz="2000" dirty="0" err="1" smtClean="0"/>
                  <a:t>chaves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 </a:t>
                </a: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pt-BR" sz="20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  <a:r>
                  <a:rPr lang="en-US" sz="2000" dirty="0" smtClean="0"/>
                  <a:t> com </a:t>
                </a:r>
                <a:r>
                  <a:rPr lang="en-US" sz="2000" dirty="0" err="1"/>
                  <a:t>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números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externos</a:t>
                </a:r>
                <a:r>
                  <a:rPr lang="en-US" sz="2000" dirty="0"/>
                  <a:t>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t-BR" sz="20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t-BR" sz="20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charset="0"/>
                  <a:buChar char="•"/>
                </a:pPr>
                <a:r>
                  <a:rPr lang="en-US" sz="2000" dirty="0"/>
                  <a:t>A </a:t>
                </a:r>
                <a:r>
                  <a:rPr lang="en-US" sz="2000" dirty="0" err="1"/>
                  <a:t>correção</a:t>
                </a:r>
                <a:r>
                  <a:rPr lang="en-US" sz="2000" dirty="0"/>
                  <a:t> da </a:t>
                </a:r>
                <a:r>
                  <a:rPr lang="en-US" sz="2000" dirty="0" err="1"/>
                  <a:t>decomposição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efetuada</a:t>
                </a:r>
                <a:r>
                  <a:rPr lang="en-US" sz="2000" dirty="0"/>
                  <a:t> se </a:t>
                </a:r>
                <a:r>
                  <a:rPr lang="en-US" sz="2000" dirty="0" err="1"/>
                  <a:t>baseia</a:t>
                </a:r>
                <a:r>
                  <a:rPr lang="en-US" sz="2000" dirty="0"/>
                  <a:t> no </a:t>
                </a:r>
                <a:r>
                  <a:rPr lang="en-US" sz="2000" dirty="0" err="1"/>
                  <a:t>lema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seguinte</a:t>
                </a:r>
                <a:r>
                  <a:rPr lang="en-US" sz="2000" dirty="0"/>
                  <a:t>:</a:t>
                </a:r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charset="0"/>
                  <a:buChar char="•"/>
                </a:pPr>
                <a:r>
                  <a:rPr lang="en-US" sz="2000" b="1" dirty="0" err="1"/>
                  <a:t>Lema</a:t>
                </a:r>
                <a:r>
                  <a:rPr lang="en-US" sz="2000" b="1" dirty="0"/>
                  <a:t>: </a:t>
                </a:r>
                <a:r>
                  <a:rPr lang="en-US" sz="2000" b="1" dirty="0" smtClean="0"/>
                  <a:t>as </a:t>
                </a:r>
                <a:r>
                  <a:rPr lang="en-US" sz="2000" b="1" dirty="0" err="1"/>
                  <a:t>subárvores</a:t>
                </a:r>
                <a:r>
                  <a:rPr lang="en-US" sz="2000" b="1" dirty="0"/>
                  <a:t> de </a:t>
                </a:r>
                <a:r>
                  <a:rPr lang="en-US" sz="2000" b="1" dirty="0" err="1"/>
                  <a:t>uma</a:t>
                </a:r>
                <a:r>
                  <a:rPr lang="en-US" sz="2000" b="1" dirty="0"/>
                  <a:t> ABB </a:t>
                </a:r>
                <a:r>
                  <a:rPr lang="en-US" sz="2000" b="1" dirty="0" err="1"/>
                  <a:t>ótima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também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são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ótimas</a:t>
                </a:r>
                <a:r>
                  <a:rPr lang="en-US" sz="2000" b="1" dirty="0"/>
                  <a:t>.</a:t>
                </a:r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b="1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b="1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b="1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b="1" dirty="0"/>
              </a:p>
              <a:p>
                <a:pPr marL="342900" indent="-342900" algn="just">
                  <a:buFont typeface="Arial" charset="0"/>
                  <a:buChar char="•"/>
                </a:pPr>
                <a:endParaRPr lang="en-US" sz="2000" b="1" dirty="0"/>
              </a:p>
            </p:txBody>
          </p:sp>
        </mc:Choice>
        <mc:Fallback>
          <p:sp>
            <p:nvSpPr>
              <p:cNvPr id="2560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628775"/>
                <a:ext cx="8229600" cy="4525963"/>
              </a:xfrm>
              <a:prstGeom prst="rect">
                <a:avLst/>
              </a:prstGeom>
              <a:blipFill rotWithShape="1">
                <a:blip r:embed="rId4"/>
                <a:stretch>
                  <a:fillRect l="-592" t="-403" r="-666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45" y="3337917"/>
            <a:ext cx="2352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6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25607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A5E66C-F607-4B55-B59F-56616D899722}" type="slidenum">
              <a:rPr lang="pt-BR" smtClean="0"/>
              <a:pPr eaLnBrk="1" hangingPunct="1"/>
              <a:t>25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ABB Ótima</a:t>
            </a:r>
            <a:endParaRPr lang="pt-BR" sz="3200" smtClean="0"/>
          </a:p>
        </p:txBody>
      </p:sp>
      <p:pic>
        <p:nvPicPr>
          <p:cNvPr id="2662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sz="2000" dirty="0"/>
              <a:t>Para </a:t>
            </a:r>
            <a:r>
              <a:rPr lang="en-US" sz="2000" dirty="0" err="1"/>
              <a:t>provar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lema</a:t>
            </a:r>
            <a:r>
              <a:rPr lang="en-US" sz="2000" dirty="0"/>
              <a:t> </a:t>
            </a:r>
            <a:r>
              <a:rPr lang="en-US" sz="2000" dirty="0" err="1"/>
              <a:t>basta</a:t>
            </a:r>
            <a:r>
              <a:rPr lang="en-US" sz="2000" dirty="0"/>
              <a:t> </a:t>
            </a:r>
            <a:r>
              <a:rPr lang="en-US" sz="2000" dirty="0" err="1"/>
              <a:t>conhecer</a:t>
            </a:r>
            <a:r>
              <a:rPr lang="en-US" sz="2000" dirty="0"/>
              <a:t> </a:t>
            </a:r>
            <a:r>
              <a:rPr lang="en-US" sz="2000" dirty="0" err="1"/>
              <a:t>sk</a:t>
            </a:r>
            <a:r>
              <a:rPr lang="en-US" sz="2000" dirty="0"/>
              <a:t> e </a:t>
            </a:r>
            <a:r>
              <a:rPr lang="en-US" sz="2000" dirty="0" err="1"/>
              <a:t>sabendo</a:t>
            </a:r>
            <a:r>
              <a:rPr lang="en-US" sz="2000" dirty="0"/>
              <a:t>-se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determinar</a:t>
            </a:r>
            <a:r>
              <a:rPr lang="en-US" sz="2000" dirty="0"/>
              <a:t> T’ e T’’ a </a:t>
            </a:r>
            <a:r>
              <a:rPr lang="en-US" sz="2000" dirty="0" err="1"/>
              <a:t>árvore</a:t>
            </a:r>
            <a:r>
              <a:rPr lang="en-US" sz="2000" dirty="0"/>
              <a:t> T </a:t>
            </a:r>
            <a:r>
              <a:rPr lang="en-US" sz="2000" dirty="0" err="1"/>
              <a:t>estará</a:t>
            </a:r>
            <a:r>
              <a:rPr lang="en-US" sz="2000" dirty="0"/>
              <a:t> </a:t>
            </a:r>
            <a:r>
              <a:rPr lang="en-US" sz="2000" dirty="0" err="1"/>
              <a:t>automaticamente</a:t>
            </a:r>
            <a:r>
              <a:rPr lang="en-US" sz="2000" dirty="0"/>
              <a:t> </a:t>
            </a:r>
            <a:r>
              <a:rPr lang="en-US" sz="2000" dirty="0" err="1"/>
              <a:t>construída</a:t>
            </a:r>
            <a:r>
              <a:rPr lang="en-US" sz="2000" dirty="0"/>
              <a:t>. Para </a:t>
            </a:r>
            <a:r>
              <a:rPr lang="en-US" sz="2000" dirty="0" err="1"/>
              <a:t>aplicar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método</a:t>
            </a:r>
            <a:r>
              <a:rPr lang="en-US" sz="2000" dirty="0"/>
              <a:t>, </a:t>
            </a:r>
            <a:r>
              <a:rPr lang="en-US" sz="2000" dirty="0" err="1"/>
              <a:t>surgem</a:t>
            </a:r>
            <a:r>
              <a:rPr lang="en-US" sz="2000" dirty="0"/>
              <a:t> </a:t>
            </a:r>
            <a:r>
              <a:rPr lang="en-US" sz="2000" dirty="0" err="1"/>
              <a:t>espontaneamente</a:t>
            </a:r>
            <a:r>
              <a:rPr lang="en-US" sz="2000" dirty="0"/>
              <a:t> </a:t>
            </a:r>
            <a:r>
              <a:rPr lang="en-US" sz="2000" dirty="0" err="1"/>
              <a:t>duas</a:t>
            </a:r>
            <a:r>
              <a:rPr lang="en-US" sz="2000" dirty="0"/>
              <a:t> </a:t>
            </a:r>
            <a:r>
              <a:rPr lang="en-US" sz="2000" dirty="0" err="1"/>
              <a:t>questões</a:t>
            </a:r>
            <a:r>
              <a:rPr lang="en-US" sz="2000" dirty="0"/>
              <a:t>:</a:t>
            </a:r>
          </a:p>
          <a:p>
            <a:pPr marL="342900" indent="-342900" algn="just">
              <a:buFont typeface="Arial" charset="0"/>
              <a:buChar char="•"/>
            </a:pPr>
            <a:endParaRPr lang="en-US" sz="2000" dirty="0"/>
          </a:p>
          <a:p>
            <a:pPr marL="800100" lvl="1" indent="-342900" algn="just">
              <a:buFont typeface="Arial" charset="0"/>
              <a:buChar char="•"/>
            </a:pPr>
            <a:r>
              <a:rPr lang="en-US" sz="2400" i="1" dirty="0"/>
              <a:t>Como </a:t>
            </a:r>
            <a:r>
              <a:rPr lang="en-US" sz="2400" i="1" dirty="0" err="1"/>
              <a:t>conhecer</a:t>
            </a:r>
            <a:r>
              <a:rPr lang="en-US" sz="2400" i="1" dirty="0"/>
              <a:t> </a:t>
            </a:r>
            <a:r>
              <a:rPr lang="en-US" sz="2400" i="1" dirty="0" err="1"/>
              <a:t>sk</a:t>
            </a:r>
            <a:r>
              <a:rPr lang="en-US" sz="2400" i="1" dirty="0"/>
              <a:t>?</a:t>
            </a:r>
          </a:p>
          <a:p>
            <a:pPr marL="800100" lvl="1" indent="-342900" algn="just">
              <a:buFont typeface="Arial" charset="0"/>
              <a:buChar char="•"/>
            </a:pPr>
            <a:r>
              <a:rPr lang="en-US" sz="2400" i="1" dirty="0"/>
              <a:t>Como </a:t>
            </a:r>
            <a:r>
              <a:rPr lang="en-US" sz="2400" i="1" dirty="0" err="1"/>
              <a:t>determinar</a:t>
            </a:r>
            <a:r>
              <a:rPr lang="en-US" sz="2400" i="1" dirty="0"/>
              <a:t> T’ e T’’?</a:t>
            </a:r>
          </a:p>
          <a:p>
            <a:pPr marL="342900" indent="-342900" algn="just">
              <a:buFont typeface="Arial" charset="0"/>
              <a:buChar char="•"/>
            </a:pPr>
            <a:endParaRPr lang="en-US" sz="2000" dirty="0"/>
          </a:p>
          <a:p>
            <a:pPr marL="342900" indent="-342900" algn="just">
              <a:buFont typeface="Arial" charset="0"/>
              <a:buChar char="•"/>
            </a:pPr>
            <a:endParaRPr lang="en-US" sz="2000" dirty="0"/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Resposta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ambas</a:t>
            </a:r>
            <a:r>
              <a:rPr lang="en-US" sz="2000" dirty="0"/>
              <a:t> as </a:t>
            </a:r>
            <a:r>
              <a:rPr lang="en-US" sz="2000" dirty="0" err="1"/>
              <a:t>questões</a:t>
            </a:r>
            <a:r>
              <a:rPr lang="en-US" sz="2000" dirty="0"/>
              <a:t> é: </a:t>
            </a:r>
            <a:endParaRPr lang="en-US" sz="2000" dirty="0" smtClean="0"/>
          </a:p>
          <a:p>
            <a:pPr marL="800100" lvl="1" indent="-342900" algn="just">
              <a:buFont typeface="Arial" charset="0"/>
              <a:buChar char="•"/>
            </a:pPr>
            <a:r>
              <a:rPr lang="en-US" sz="2000" dirty="0"/>
              <a:t>N</a:t>
            </a:r>
            <a:r>
              <a:rPr lang="en-US" sz="2000" dirty="0" smtClean="0"/>
              <a:t>a </a:t>
            </a:r>
            <a:r>
              <a:rPr lang="en-US" sz="2000" dirty="0" err="1"/>
              <a:t>ausência</a:t>
            </a:r>
            <a:r>
              <a:rPr lang="en-US" sz="2000" dirty="0"/>
              <a:t> de um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/>
              <a:t>direto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forneça</a:t>
            </a:r>
            <a:r>
              <a:rPr lang="en-US" sz="2000" dirty="0"/>
              <a:t> a </a:t>
            </a:r>
            <a:r>
              <a:rPr lang="en-US" sz="2000" dirty="0" err="1"/>
              <a:t>raiz</a:t>
            </a:r>
            <a:r>
              <a:rPr lang="en-US" sz="2000" dirty="0"/>
              <a:t> </a:t>
            </a:r>
            <a:r>
              <a:rPr lang="en-US" sz="2000" dirty="0" err="1"/>
              <a:t>sk</a:t>
            </a:r>
            <a:r>
              <a:rPr lang="en-US" sz="2000" dirty="0"/>
              <a:t>, </a:t>
            </a:r>
            <a:r>
              <a:rPr lang="en-US" sz="2000" dirty="0" err="1"/>
              <a:t>podem</a:t>
            </a:r>
            <a:r>
              <a:rPr lang="en-US" sz="2000" dirty="0"/>
              <a:t>-se </a:t>
            </a:r>
            <a:r>
              <a:rPr lang="en-US" sz="2000" dirty="0" err="1"/>
              <a:t>tentar</a:t>
            </a:r>
            <a:r>
              <a:rPr lang="en-US" sz="2000" dirty="0"/>
              <a:t>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possibilidades</a:t>
            </a:r>
            <a:r>
              <a:rPr lang="en-US" sz="2000" dirty="0"/>
              <a:t>, </a:t>
            </a:r>
            <a:r>
              <a:rPr lang="en-US" sz="2000" dirty="0" err="1"/>
              <a:t>pois</a:t>
            </a:r>
            <a:r>
              <a:rPr lang="en-US" sz="2000" dirty="0"/>
              <a:t> o </a:t>
            </a:r>
            <a:r>
              <a:rPr lang="en-US" sz="2000" dirty="0" err="1"/>
              <a:t>número</a:t>
            </a:r>
            <a:r>
              <a:rPr lang="en-US" sz="2000" dirty="0"/>
              <a:t> total de </a:t>
            </a:r>
            <a:r>
              <a:rPr lang="en-US" sz="2000" dirty="0" err="1"/>
              <a:t>subproblemas</a:t>
            </a:r>
            <a:r>
              <a:rPr lang="en-US" sz="2000" dirty="0"/>
              <a:t> a resolver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seria</a:t>
            </a:r>
            <a:r>
              <a:rPr lang="en-US" sz="2000" dirty="0"/>
              <a:t> </a:t>
            </a:r>
            <a:r>
              <a:rPr lang="en-US" sz="2000" dirty="0" err="1"/>
              <a:t>excessivo</a:t>
            </a:r>
            <a:r>
              <a:rPr lang="en-US" sz="2000" dirty="0"/>
              <a:t>. </a:t>
            </a:r>
            <a:r>
              <a:rPr lang="en-US" sz="2000" dirty="0" err="1"/>
              <a:t>Qualquer</a:t>
            </a:r>
            <a:r>
              <a:rPr lang="en-US" sz="2000" dirty="0"/>
              <a:t> </a:t>
            </a:r>
            <a:r>
              <a:rPr lang="en-US" sz="2000" dirty="0" err="1"/>
              <a:t>chave</a:t>
            </a:r>
            <a:r>
              <a:rPr lang="en-US" sz="2000" dirty="0"/>
              <a:t> de S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a </a:t>
            </a:r>
            <a:r>
              <a:rPr lang="en-US" sz="2000" dirty="0" err="1"/>
              <a:t>raiz</a:t>
            </a:r>
            <a:r>
              <a:rPr lang="en-US" sz="2000" dirty="0"/>
              <a:t> de T.</a:t>
            </a:r>
          </a:p>
          <a:p>
            <a:pPr marL="342900" indent="-342900" algn="just">
              <a:buFont typeface="Arial" charset="0"/>
              <a:buChar char="•"/>
            </a:pPr>
            <a:endParaRPr lang="en-US" sz="2000" dirty="0"/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</p:txBody>
      </p:sp>
      <p:sp>
        <p:nvSpPr>
          <p:cNvPr id="26629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26630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14D6C8-A7CD-4D87-86AF-A0266714C9E3}" type="slidenum">
              <a:rPr lang="pt-BR" smtClean="0"/>
              <a:pPr eaLnBrk="1" hangingPunct="1"/>
              <a:t>26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ABB Ótima</a:t>
            </a:r>
            <a:endParaRPr lang="pt-BR" sz="3200" smtClean="0"/>
          </a:p>
        </p:txBody>
      </p:sp>
      <p:pic>
        <p:nvPicPr>
          <p:cNvPr id="2765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sz="2000" dirty="0" err="1" smtClean="0"/>
              <a:t>Ideia</a:t>
            </a:r>
            <a:r>
              <a:rPr lang="en-US" sz="2000" dirty="0"/>
              <a:t>: </a:t>
            </a:r>
            <a:r>
              <a:rPr lang="en-US" sz="2000" dirty="0" err="1"/>
              <a:t>tentar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delas</a:t>
            </a:r>
            <a:r>
              <a:rPr lang="en-US" sz="2000" dirty="0"/>
              <a:t> </a:t>
            </a:r>
            <a:r>
              <a:rPr lang="en-US" sz="2000" dirty="0" err="1"/>
              <a:t>pois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 err="1"/>
              <a:t>possibilidades</a:t>
            </a:r>
            <a:r>
              <a:rPr lang="en-US" sz="2000" dirty="0"/>
              <a:t>. A </a:t>
            </a:r>
            <a:r>
              <a:rPr lang="en-US" sz="2000" dirty="0" err="1"/>
              <a:t>determinação</a:t>
            </a:r>
            <a:r>
              <a:rPr lang="en-US" sz="2000" dirty="0"/>
              <a:t> de T’ e T’’ segue o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princípio</a:t>
            </a:r>
            <a:r>
              <a:rPr lang="en-US" sz="2000" dirty="0"/>
              <a:t> de forma </a:t>
            </a:r>
            <a:r>
              <a:rPr lang="en-US" sz="2000" dirty="0" err="1"/>
              <a:t>recursiva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charset="0"/>
              <a:buChar char="•"/>
            </a:pPr>
            <a:endParaRPr lang="en-US" sz="2000" dirty="0"/>
          </a:p>
          <a:p>
            <a:pPr marL="342900" indent="-342900" algn="just">
              <a:buFont typeface="Arial" charset="0"/>
              <a:buChar char="•"/>
            </a:pPr>
            <a:endParaRPr lang="en-US" sz="2000" dirty="0"/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 err="1"/>
              <a:t>Exemplo</a:t>
            </a:r>
            <a:r>
              <a:rPr lang="en-US" sz="2000" dirty="0"/>
              <a:t>…</a:t>
            </a:r>
          </a:p>
          <a:p>
            <a:pPr marL="342900" indent="-342900" algn="just">
              <a:buFont typeface="Arial" charset="0"/>
              <a:buChar char="•"/>
            </a:pPr>
            <a:endParaRPr lang="en-US" sz="1600" dirty="0"/>
          </a:p>
          <a:p>
            <a:pPr marL="342900" indent="-342900" algn="just">
              <a:buFont typeface="Arial" charset="0"/>
              <a:buChar char="•"/>
            </a:pPr>
            <a:endParaRPr lang="en-US" sz="1600" dirty="0"/>
          </a:p>
          <a:p>
            <a:pPr marL="342900" indent="-342900" algn="just">
              <a:buFont typeface="Arial" charset="0"/>
              <a:buChar char="•"/>
            </a:pPr>
            <a:r>
              <a:rPr lang="en-US" sz="1600" dirty="0"/>
              <a:t>Para T’ </a:t>
            </a:r>
            <a:r>
              <a:rPr lang="en-US" sz="1600" dirty="0" err="1"/>
              <a:t>escolhe</a:t>
            </a:r>
            <a:r>
              <a:rPr lang="en-US" sz="1600" dirty="0"/>
              <a:t>-se </a:t>
            </a:r>
            <a:r>
              <a:rPr lang="en-US" sz="1600" dirty="0" err="1"/>
              <a:t>para</a:t>
            </a:r>
            <a:r>
              <a:rPr lang="en-US" sz="1600" dirty="0"/>
              <a:t> </a:t>
            </a:r>
            <a:r>
              <a:rPr lang="en-US" sz="1600" dirty="0" err="1"/>
              <a:t>raiz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chave</a:t>
            </a:r>
            <a:r>
              <a:rPr lang="en-US" sz="1600" dirty="0"/>
              <a:t> </a:t>
            </a:r>
            <a:r>
              <a:rPr lang="en-US" sz="1600" dirty="0" err="1"/>
              <a:t>pertencente</a:t>
            </a:r>
            <a:r>
              <a:rPr lang="en-US" sz="1600" dirty="0"/>
              <a:t> a {s1,…, sk-1} e </a:t>
            </a:r>
            <a:r>
              <a:rPr lang="en-US" sz="1600" dirty="0" err="1"/>
              <a:t>constroem</a:t>
            </a:r>
            <a:r>
              <a:rPr lang="en-US" sz="1600" dirty="0"/>
              <a:t>-se as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respectivas</a:t>
            </a:r>
            <a:r>
              <a:rPr lang="en-US" sz="1600" dirty="0"/>
              <a:t> </a:t>
            </a:r>
            <a:r>
              <a:rPr lang="en-US" sz="1600" dirty="0" err="1"/>
              <a:t>subárvores</a:t>
            </a:r>
            <a:r>
              <a:rPr lang="en-US" sz="1600" dirty="0"/>
              <a:t> </a:t>
            </a:r>
            <a:r>
              <a:rPr lang="en-US" sz="1600" dirty="0" err="1"/>
              <a:t>ótimas</a:t>
            </a:r>
            <a:r>
              <a:rPr lang="en-US" sz="1600" dirty="0"/>
              <a:t> de forma </a:t>
            </a:r>
            <a:r>
              <a:rPr lang="en-US" sz="1600" dirty="0" err="1"/>
              <a:t>recursiva</a:t>
            </a:r>
            <a:r>
              <a:rPr lang="en-US" sz="1600" dirty="0"/>
              <a:t>. E </a:t>
            </a:r>
            <a:r>
              <a:rPr lang="en-US" sz="1600" dirty="0" err="1"/>
              <a:t>assim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diante</a:t>
            </a:r>
            <a:r>
              <a:rPr lang="en-US" sz="1600" dirty="0"/>
              <a:t>… </a:t>
            </a:r>
            <a:r>
              <a:rPr lang="en-US" sz="1600" dirty="0" err="1"/>
              <a:t>até</a:t>
            </a:r>
            <a:r>
              <a:rPr lang="en-US" sz="1600" dirty="0"/>
              <a:t> </a:t>
            </a:r>
            <a:r>
              <a:rPr lang="en-US" sz="1600" dirty="0" err="1"/>
              <a:t>chegar</a:t>
            </a:r>
            <a:r>
              <a:rPr lang="en-US" sz="1600" dirty="0"/>
              <a:t> a um </a:t>
            </a:r>
            <a:r>
              <a:rPr lang="en-US" sz="1600" dirty="0" err="1"/>
              <a:t>subconjunto</a:t>
            </a:r>
            <a:r>
              <a:rPr lang="en-US" sz="1600" dirty="0"/>
              <a:t> de </a:t>
            </a:r>
            <a:r>
              <a:rPr lang="en-US" sz="1600" dirty="0" err="1"/>
              <a:t>chaves</a:t>
            </a:r>
            <a:r>
              <a:rPr lang="en-US" sz="1600" dirty="0"/>
              <a:t> </a:t>
            </a:r>
            <a:r>
              <a:rPr lang="en-US" sz="1600" dirty="0" err="1"/>
              <a:t>seja</a:t>
            </a:r>
            <a:r>
              <a:rPr lang="en-US" sz="1600" dirty="0"/>
              <a:t> trivial e a </a:t>
            </a:r>
            <a:r>
              <a:rPr lang="en-US" sz="1600" dirty="0" err="1"/>
              <a:t>construção</a:t>
            </a:r>
            <a:r>
              <a:rPr lang="en-US" sz="1600" dirty="0"/>
              <a:t> da </a:t>
            </a:r>
            <a:r>
              <a:rPr lang="en-US" sz="1600" dirty="0" err="1"/>
              <a:t>subárvore</a:t>
            </a:r>
            <a:r>
              <a:rPr lang="en-US" sz="1600" dirty="0"/>
              <a:t> </a:t>
            </a:r>
            <a:r>
              <a:rPr lang="en-US" sz="1600" dirty="0" err="1"/>
              <a:t>ótima</a:t>
            </a:r>
            <a:r>
              <a:rPr lang="en-US" sz="1600" dirty="0"/>
              <a:t> </a:t>
            </a:r>
            <a:r>
              <a:rPr lang="en-US" sz="1600" dirty="0" err="1"/>
              <a:t>seja</a:t>
            </a:r>
            <a:r>
              <a:rPr lang="en-US" sz="1600" dirty="0"/>
              <a:t> </a:t>
            </a:r>
            <a:r>
              <a:rPr lang="en-US" sz="1600" dirty="0" err="1"/>
              <a:t>imediata</a:t>
            </a:r>
            <a:r>
              <a:rPr lang="en-US" sz="1600" dirty="0"/>
              <a:t>.</a:t>
            </a:r>
          </a:p>
          <a:p>
            <a:pPr marL="342900" indent="-342900" algn="just">
              <a:buFont typeface="Arial" charset="0"/>
              <a:buChar char="•"/>
            </a:pPr>
            <a:endParaRPr lang="en-US" sz="2000" dirty="0"/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/>
              <a:t>Um </a:t>
            </a:r>
            <a:r>
              <a:rPr lang="en-US" sz="2000" dirty="0" err="1"/>
              <a:t>subconjunto</a:t>
            </a:r>
            <a:r>
              <a:rPr lang="en-US" sz="2000" dirty="0"/>
              <a:t> de </a:t>
            </a:r>
            <a:r>
              <a:rPr lang="en-US" sz="2000" dirty="0" err="1"/>
              <a:t>chaves</a:t>
            </a:r>
            <a:r>
              <a:rPr lang="en-US" sz="2000" dirty="0"/>
              <a:t> </a:t>
            </a:r>
            <a:r>
              <a:rPr lang="en-US" sz="2000" dirty="0" err="1"/>
              <a:t>vazio</a:t>
            </a:r>
            <a:r>
              <a:rPr lang="en-US" sz="2000" dirty="0"/>
              <a:t>, </a:t>
            </a:r>
            <a:r>
              <a:rPr lang="en-US" sz="2000" dirty="0" err="1"/>
              <a:t>satisfaz</a:t>
            </a:r>
            <a:r>
              <a:rPr lang="en-US" sz="2000" dirty="0"/>
              <a:t> </a:t>
            </a:r>
            <a:r>
              <a:rPr lang="en-US" sz="2000" dirty="0" err="1"/>
              <a:t>essa</a:t>
            </a:r>
            <a:r>
              <a:rPr lang="en-US" sz="2000" dirty="0"/>
              <a:t> </a:t>
            </a:r>
            <a:r>
              <a:rPr lang="en-US" sz="2000" dirty="0" err="1"/>
              <a:t>condição</a:t>
            </a:r>
            <a:r>
              <a:rPr lang="en-US" sz="2000" dirty="0"/>
              <a:t>: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árvore</a:t>
            </a:r>
            <a:r>
              <a:rPr lang="en-US" sz="2000" dirty="0"/>
              <a:t> </a:t>
            </a:r>
            <a:r>
              <a:rPr lang="en-US" sz="2000" dirty="0" err="1"/>
              <a:t>ótima</a:t>
            </a:r>
            <a:r>
              <a:rPr lang="en-US" sz="2000" dirty="0"/>
              <a:t> </a:t>
            </a:r>
            <a:r>
              <a:rPr lang="en-US" sz="2000" dirty="0" err="1"/>
              <a:t>também</a:t>
            </a:r>
            <a:r>
              <a:rPr lang="en-US" sz="2000" dirty="0"/>
              <a:t> é </a:t>
            </a:r>
            <a:r>
              <a:rPr lang="en-US" sz="2000" dirty="0" err="1"/>
              <a:t>vazia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  <a:p>
            <a:pPr marL="342900" indent="-342900" algn="just">
              <a:buFont typeface="Arial" charset="0"/>
              <a:buChar char="•"/>
            </a:pPr>
            <a:endParaRPr lang="en-US" sz="2000" b="1" dirty="0"/>
          </a:p>
        </p:txBody>
      </p:sp>
      <p:sp>
        <p:nvSpPr>
          <p:cNvPr id="27653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27654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C6FBCA-E5DA-44D8-9147-03E43D5B8192}" type="slidenum">
              <a:rPr lang="pt-BR" smtClean="0"/>
              <a:pPr eaLnBrk="1" hangingPunct="1"/>
              <a:t>27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ABB Ótima</a:t>
            </a:r>
            <a:endParaRPr lang="pt-BR" sz="3200" smtClean="0"/>
          </a:p>
        </p:txBody>
      </p:sp>
      <p:pic>
        <p:nvPicPr>
          <p:cNvPr id="2867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blipFill rotWithShape="1">
            <a:blip r:embed="rId4"/>
            <a:stretch>
              <a:fillRect l="-592" t="-403" r="-666"/>
            </a:stretch>
          </a:blip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8677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28678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DBBFF97-2398-40C6-BC32-5BD3F37A9024}" type="slidenum">
              <a:rPr lang="pt-BR" smtClean="0"/>
              <a:pPr eaLnBrk="1" hangingPunct="1"/>
              <a:t>28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ABB Ótima</a:t>
            </a:r>
            <a:endParaRPr lang="pt-BR" sz="3200" smtClean="0"/>
          </a:p>
        </p:txBody>
      </p:sp>
      <p:pic>
        <p:nvPicPr>
          <p:cNvPr id="2969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blipFill rotWithShape="1">
            <a:blip r:embed="rId4"/>
            <a:stretch>
              <a:fillRect l="-592" t="-403" r="-666"/>
            </a:stretch>
          </a:blip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9701" name="Retângulo 1"/>
          <p:cNvSpPr>
            <a:spLocks noChangeArrowheads="1"/>
          </p:cNvSpPr>
          <p:nvPr/>
        </p:nvSpPr>
        <p:spPr bwMode="auto">
          <a:xfrm>
            <a:off x="827088" y="4943475"/>
            <a:ext cx="75612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Portanto, para encontrar o valor de </a:t>
            </a:r>
            <a:r>
              <a:rPr lang="en-GB" i="1"/>
              <a:t>k </a:t>
            </a:r>
            <a:r>
              <a:rPr lang="en-GB"/>
              <a:t>apropriado, basta escolher aquele que minimiza a expressão acima</a:t>
            </a:r>
          </a:p>
        </p:txBody>
      </p:sp>
      <p:sp>
        <p:nvSpPr>
          <p:cNvPr id="29702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29703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C0227A-0E14-4FF6-97AD-F966D56C1176}" type="slidenum">
              <a:rPr lang="pt-BR" smtClean="0"/>
              <a:pPr eaLnBrk="1" hangingPunct="1"/>
              <a:t>29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dirty="0" err="1" smtClean="0"/>
              <a:t>Dicionários</a:t>
            </a:r>
            <a:endParaRPr lang="pt-BR" sz="3200" dirty="0" smtClean="0"/>
          </a:p>
        </p:txBody>
      </p:sp>
      <p:pic>
        <p:nvPicPr>
          <p:cNvPr id="4099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pt-BR" sz="2000" dirty="0"/>
              <a:t>A operação de busca é fundamental em diversos contextos da computação.</a:t>
            </a:r>
          </a:p>
          <a:p>
            <a:pPr marL="342900" indent="-342900" algn="just">
              <a:buFont typeface="Arial" charset="0"/>
              <a:buChar char="•"/>
            </a:pPr>
            <a:endParaRPr lang="pt-BR" sz="2000" dirty="0"/>
          </a:p>
          <a:p>
            <a:pPr marL="342900" indent="-342900" algn="just">
              <a:buFont typeface="Arial" charset="0"/>
              <a:buChar char="•"/>
            </a:pPr>
            <a:r>
              <a:rPr lang="pt-BR" sz="2000" dirty="0"/>
              <a:t>Por exemplo, um </a:t>
            </a:r>
            <a:r>
              <a:rPr lang="pt-BR" sz="2000" i="1" dirty="0"/>
              <a:t>dicionário </a:t>
            </a:r>
            <a:r>
              <a:rPr lang="pt-BR" sz="2000" dirty="0"/>
              <a:t>é uma estrutura de dados que reúne uma coleção de chaves sobre a qual são definidas as seguintes operações :</a:t>
            </a:r>
          </a:p>
          <a:p>
            <a:pPr marL="800100" lvl="1" indent="-342900" algn="just">
              <a:buFont typeface="Arial" charset="0"/>
              <a:buChar char="•"/>
            </a:pPr>
            <a:r>
              <a:rPr lang="pt-BR" sz="2000" i="1" dirty="0"/>
              <a:t>Inserir </a:t>
            </a:r>
            <a:r>
              <a:rPr lang="pt-BR" sz="2000" dirty="0"/>
              <a:t>(</a:t>
            </a:r>
            <a:r>
              <a:rPr lang="pt-BR" sz="2000" i="1" dirty="0"/>
              <a:t>x</a:t>
            </a:r>
            <a:r>
              <a:rPr lang="pt-BR" sz="2000" dirty="0"/>
              <a:t>, </a:t>
            </a:r>
            <a:r>
              <a:rPr lang="pt-BR" sz="2000" i="1" dirty="0"/>
              <a:t>T</a:t>
            </a:r>
            <a:r>
              <a:rPr lang="pt-BR" sz="2000" dirty="0"/>
              <a:t>) : inserir chave </a:t>
            </a:r>
            <a:r>
              <a:rPr lang="pt-BR" sz="2000" i="1" dirty="0"/>
              <a:t>x </a:t>
            </a:r>
            <a:r>
              <a:rPr lang="pt-BR" sz="2000" dirty="0"/>
              <a:t>no dicionário </a:t>
            </a:r>
            <a:r>
              <a:rPr lang="pt-BR" sz="2000" i="1" dirty="0"/>
              <a:t>T.</a:t>
            </a:r>
          </a:p>
          <a:p>
            <a:pPr marL="800100" lvl="1" indent="-342900" algn="just">
              <a:buFont typeface="Arial" charset="0"/>
              <a:buChar char="•"/>
            </a:pPr>
            <a:r>
              <a:rPr lang="pt-BR" sz="2000" i="1" dirty="0"/>
              <a:t>Remover </a:t>
            </a:r>
            <a:r>
              <a:rPr lang="pt-BR" sz="2000" dirty="0"/>
              <a:t>(</a:t>
            </a:r>
            <a:r>
              <a:rPr lang="pt-BR" sz="2000" i="1" dirty="0"/>
              <a:t>x</a:t>
            </a:r>
            <a:r>
              <a:rPr lang="pt-BR" sz="2000" dirty="0"/>
              <a:t>, </a:t>
            </a:r>
            <a:r>
              <a:rPr lang="pt-BR" sz="2000" i="1" dirty="0"/>
              <a:t>T</a:t>
            </a:r>
            <a:r>
              <a:rPr lang="pt-BR" sz="2000" dirty="0"/>
              <a:t>) : remover chave </a:t>
            </a:r>
            <a:r>
              <a:rPr lang="pt-BR" sz="2000" i="1" dirty="0"/>
              <a:t>x </a:t>
            </a:r>
            <a:r>
              <a:rPr lang="pt-BR" sz="2000" dirty="0"/>
              <a:t>do dicionário </a:t>
            </a:r>
            <a:r>
              <a:rPr lang="pt-BR" sz="2000" i="1" dirty="0"/>
              <a:t>T.</a:t>
            </a:r>
          </a:p>
          <a:p>
            <a:pPr marL="800100" lvl="1" indent="-342900" algn="just">
              <a:buFont typeface="Arial" charset="0"/>
              <a:buChar char="•"/>
            </a:pPr>
            <a:r>
              <a:rPr lang="pt-BR" sz="2000" i="1" dirty="0"/>
              <a:t>Buscar </a:t>
            </a:r>
            <a:r>
              <a:rPr lang="pt-BR" sz="2000" dirty="0"/>
              <a:t>(</a:t>
            </a:r>
            <a:r>
              <a:rPr lang="pt-BR" sz="2000" i="1" dirty="0"/>
              <a:t>x</a:t>
            </a:r>
            <a:r>
              <a:rPr lang="pt-BR" sz="2000" dirty="0"/>
              <a:t>, </a:t>
            </a:r>
            <a:r>
              <a:rPr lang="pt-BR" sz="2000" i="1" dirty="0"/>
              <a:t>T</a:t>
            </a:r>
            <a:r>
              <a:rPr lang="pt-BR" sz="2000" dirty="0"/>
              <a:t>) : verdadeiro apenas se </a:t>
            </a:r>
            <a:r>
              <a:rPr lang="pt-BR" sz="2000" i="1" dirty="0"/>
              <a:t>x </a:t>
            </a:r>
            <a:r>
              <a:rPr lang="pt-BR" sz="2000" dirty="0"/>
              <a:t>pertence a </a:t>
            </a:r>
            <a:r>
              <a:rPr lang="pt-BR" sz="2000" i="1" dirty="0"/>
              <a:t>T.</a:t>
            </a:r>
          </a:p>
          <a:p>
            <a:pPr marL="342900" indent="-342900" algn="just">
              <a:buFont typeface="Arial" charset="0"/>
              <a:buChar char="•"/>
            </a:pPr>
            <a:endParaRPr lang="pt-BR" sz="2000" dirty="0"/>
          </a:p>
          <a:p>
            <a:pPr marL="342900" indent="-342900" algn="just">
              <a:buFont typeface="Arial" charset="0"/>
              <a:buChar char="•"/>
            </a:pPr>
            <a:r>
              <a:rPr lang="pt-BR" sz="2000" dirty="0"/>
              <a:t>Outras operações são comuns em alguns casos:</a:t>
            </a:r>
          </a:p>
          <a:p>
            <a:pPr marL="800100" lvl="1" indent="-342900" algn="just">
              <a:buFont typeface="Arial" charset="0"/>
              <a:buChar char="•"/>
            </a:pPr>
            <a:r>
              <a:rPr lang="pt-BR" sz="2000" dirty="0"/>
              <a:t>Encontrar chave pertencente a </a:t>
            </a:r>
            <a:r>
              <a:rPr lang="pt-BR" sz="2000" i="1" dirty="0"/>
              <a:t>T </a:t>
            </a:r>
            <a:r>
              <a:rPr lang="pt-BR" sz="2000" dirty="0"/>
              <a:t>que sucede ou precede </a:t>
            </a:r>
            <a:r>
              <a:rPr lang="pt-BR" sz="2000" i="1" dirty="0"/>
              <a:t>x.</a:t>
            </a:r>
          </a:p>
          <a:p>
            <a:pPr marL="800100" lvl="1" indent="-342900" algn="just">
              <a:buFont typeface="Arial" charset="0"/>
              <a:buChar char="•"/>
            </a:pPr>
            <a:r>
              <a:rPr lang="pt-BR" sz="2000" dirty="0"/>
              <a:t>Listar todas as chaves entre </a:t>
            </a:r>
            <a:r>
              <a:rPr lang="pt-BR" sz="2000" i="1" dirty="0"/>
              <a:t>x</a:t>
            </a:r>
            <a:r>
              <a:rPr lang="pt-BR" sz="2000" dirty="0"/>
              <a:t>1 e </a:t>
            </a:r>
            <a:r>
              <a:rPr lang="pt-BR" sz="2000" i="1" dirty="0"/>
              <a:t>x</a:t>
            </a:r>
            <a:r>
              <a:rPr lang="pt-BR" sz="2000" dirty="0"/>
              <a:t>2.</a:t>
            </a:r>
            <a:endParaRPr lang="en-US" sz="2000" dirty="0"/>
          </a:p>
        </p:txBody>
      </p:sp>
      <p:sp>
        <p:nvSpPr>
          <p:cNvPr id="4101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4102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5057B3-79D1-4CC9-9625-2C45887FDB5C}" type="slidenum">
              <a:rPr lang="pt-BR" smtClean="0"/>
              <a:pPr eaLnBrk="1" hangingPunct="1"/>
              <a:t>3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38175"/>
            <a:ext cx="7772400" cy="4000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smtClean="0"/>
              <a:t>Árvore de Busca Ótima para Freqüências de Acesso Dadas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323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Seria possível em computar recursivamente </a:t>
            </a:r>
            <a:r>
              <a:rPr lang="en-GB" sz="2000" i="1" smtClean="0"/>
              <a:t>c</a:t>
            </a:r>
            <a:r>
              <a:rPr lang="en-GB" sz="2000" smtClean="0"/>
              <a:t>(</a:t>
            </a:r>
            <a:r>
              <a:rPr lang="en-GB" sz="2000" i="1" smtClean="0"/>
              <a:t>T</a:t>
            </a:r>
            <a:r>
              <a:rPr lang="en-GB" sz="2000" smtClean="0"/>
              <a:t>(0,</a:t>
            </a:r>
            <a:r>
              <a:rPr lang="en-GB" sz="2000" i="1" smtClean="0"/>
              <a:t>n</a:t>
            </a:r>
            <a:r>
              <a:rPr lang="en-GB" sz="2000" smtClean="0"/>
              <a:t>)) usando como caso base </a:t>
            </a:r>
            <a:r>
              <a:rPr lang="en-GB" sz="2000" i="1" smtClean="0"/>
              <a:t>c</a:t>
            </a:r>
            <a:r>
              <a:rPr lang="en-GB" sz="2000" smtClean="0"/>
              <a:t>(</a:t>
            </a:r>
            <a:r>
              <a:rPr lang="en-GB" sz="2000" i="1" smtClean="0"/>
              <a:t>T</a:t>
            </a:r>
            <a:r>
              <a:rPr lang="en-GB" sz="2000" smtClean="0"/>
              <a:t>(</a:t>
            </a:r>
            <a:r>
              <a:rPr lang="en-GB" sz="2000" i="1" smtClean="0"/>
              <a:t>i</a:t>
            </a:r>
            <a:r>
              <a:rPr lang="en-GB" sz="2000" smtClean="0"/>
              <a:t>,</a:t>
            </a:r>
            <a:r>
              <a:rPr lang="en-GB" sz="2000" i="1" smtClean="0"/>
              <a:t>i</a:t>
            </a:r>
            <a:r>
              <a:rPr lang="en-GB" sz="2000" smtClean="0"/>
              <a:t>))=0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No entanto, esse algoritmo iria computar cada </a:t>
            </a:r>
            <a:r>
              <a:rPr lang="en-GB" sz="2000" i="1" smtClean="0"/>
              <a:t>c</a:t>
            </a:r>
            <a:r>
              <a:rPr lang="en-GB" sz="2000" smtClean="0"/>
              <a:t>(</a:t>
            </a:r>
            <a:r>
              <a:rPr lang="en-GB" sz="2000" i="1" smtClean="0"/>
              <a:t>T</a:t>
            </a:r>
            <a:r>
              <a:rPr lang="en-GB" sz="2000" smtClean="0"/>
              <a:t>(</a:t>
            </a:r>
            <a:r>
              <a:rPr lang="en-GB" sz="2000" i="1" smtClean="0"/>
              <a:t>i</a:t>
            </a:r>
            <a:r>
              <a:rPr lang="en-GB" sz="2000" smtClean="0"/>
              <a:t>,</a:t>
            </a:r>
            <a:r>
              <a:rPr lang="en-GB" sz="2000" i="1" smtClean="0"/>
              <a:t>j</a:t>
            </a:r>
            <a:r>
              <a:rPr lang="en-GB" sz="2000" smtClean="0"/>
              <a:t>)) e </a:t>
            </a:r>
            <a:r>
              <a:rPr lang="en-GB" sz="2000" i="1" smtClean="0"/>
              <a:t>F</a:t>
            </a:r>
            <a:r>
              <a:rPr lang="en-GB" sz="2000" smtClean="0"/>
              <a:t>(</a:t>
            </a:r>
            <a:r>
              <a:rPr lang="en-GB" sz="2000" i="1" smtClean="0"/>
              <a:t>i,j</a:t>
            </a:r>
            <a:r>
              <a:rPr lang="en-GB" sz="2000" smtClean="0"/>
              <a:t>) múltiplas vezes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Para evitar isso, valores já computados são armazenados em duas matrizes: </a:t>
            </a:r>
            <a:r>
              <a:rPr lang="en-GB" sz="2000" i="1" smtClean="0"/>
              <a:t>c</a:t>
            </a:r>
            <a:r>
              <a:rPr lang="en-GB" sz="2000" smtClean="0"/>
              <a:t>[0 .. </a:t>
            </a:r>
            <a:r>
              <a:rPr lang="en-GB" sz="2000" i="1" smtClean="0"/>
              <a:t>n, </a:t>
            </a:r>
            <a:r>
              <a:rPr lang="en-GB" sz="2000" smtClean="0"/>
              <a:t>0 .. </a:t>
            </a:r>
            <a:r>
              <a:rPr lang="en-GB" sz="2000" i="1" smtClean="0"/>
              <a:t>n</a:t>
            </a:r>
            <a:r>
              <a:rPr lang="en-GB" sz="2000" smtClean="0"/>
              <a:t>] e </a:t>
            </a:r>
            <a:r>
              <a:rPr lang="en-GB" sz="2000" i="1" smtClean="0"/>
              <a:t>F</a:t>
            </a:r>
            <a:r>
              <a:rPr lang="en-GB" sz="2000" smtClean="0"/>
              <a:t>[0 .. </a:t>
            </a:r>
            <a:r>
              <a:rPr lang="en-GB" sz="2000" i="1" smtClean="0"/>
              <a:t>n, </a:t>
            </a:r>
            <a:r>
              <a:rPr lang="en-GB" sz="2000" smtClean="0"/>
              <a:t>0 .. </a:t>
            </a:r>
            <a:r>
              <a:rPr lang="en-GB" sz="2000" i="1" smtClean="0"/>
              <a:t>n</a:t>
            </a:r>
            <a:r>
              <a:rPr lang="en-GB" sz="2000" smtClean="0"/>
              <a:t>].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Podemos também dispensar a construção recursiva e computar iterativamente o custo de todas as </a:t>
            </a:r>
            <a:r>
              <a:rPr lang="en-GB" sz="2000" i="1" smtClean="0"/>
              <a:t>n</a:t>
            </a:r>
            <a:r>
              <a:rPr lang="en-GB" sz="2000" smtClean="0"/>
              <a:t>(</a:t>
            </a:r>
            <a:r>
              <a:rPr lang="en-GB" sz="2000" i="1" smtClean="0"/>
              <a:t>n</a:t>
            </a:r>
            <a:r>
              <a:rPr lang="en-GB" sz="2000" smtClean="0"/>
              <a:t>+1)/2 árvores envolvidas no processo: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As árvores com </a:t>
            </a:r>
            <a:r>
              <a:rPr lang="en-GB" sz="2000" i="1" smtClean="0"/>
              <a:t>d</a:t>
            </a:r>
            <a:r>
              <a:rPr lang="en-GB" sz="2000" smtClean="0"/>
              <a:t> nós depende apenas do custo de árvores com 0, 1, 2 ... e até </a:t>
            </a:r>
            <a:r>
              <a:rPr lang="en-GB" sz="2000" i="1" smtClean="0"/>
              <a:t>d </a:t>
            </a:r>
            <a:r>
              <a:rPr lang="en-GB" sz="2000" smtClean="0"/>
              <a:t>– 1 nós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Computar </a:t>
            </a:r>
            <a:r>
              <a:rPr lang="en-GB" sz="2000" i="1" smtClean="0"/>
              <a:t>F</a:t>
            </a:r>
            <a:r>
              <a:rPr lang="en-GB" sz="2000" smtClean="0"/>
              <a:t>(</a:t>
            </a:r>
            <a:r>
              <a:rPr lang="en-GB" sz="2000" i="1" smtClean="0"/>
              <a:t>i</a:t>
            </a:r>
            <a:r>
              <a:rPr lang="en-GB" sz="2000" smtClean="0"/>
              <a:t>,</a:t>
            </a:r>
            <a:r>
              <a:rPr lang="en-GB" sz="2000" i="1" smtClean="0"/>
              <a:t>j</a:t>
            </a:r>
            <a:r>
              <a:rPr lang="en-GB" sz="2000" smtClean="0"/>
              <a:t>) também não oferece dificuldade</a:t>
            </a:r>
          </a:p>
        </p:txBody>
      </p:sp>
      <p:sp>
        <p:nvSpPr>
          <p:cNvPr id="30724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30725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527172-32FD-418E-931E-6244DC5701B7}" type="slidenum">
              <a:rPr lang="pt-BR" smtClean="0"/>
              <a:pPr eaLnBrk="1" hangingPunct="1"/>
              <a:t>30</a:t>
            </a:fld>
            <a:endParaRPr lang="pt-B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38175"/>
            <a:ext cx="7772400" cy="4000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smtClean="0"/>
              <a:t>Árvore de Busca Ótima para Freqüências de Acesso Dadas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smtClean="0"/>
              <a:t>proc</a:t>
            </a:r>
            <a:r>
              <a:rPr lang="en-GB" sz="2000" smtClean="0"/>
              <a:t> </a:t>
            </a:r>
            <a:r>
              <a:rPr lang="en-GB" sz="2000" i="1" smtClean="0"/>
              <a:t>CustoArvoreOtima</a:t>
            </a:r>
            <a:r>
              <a:rPr lang="en-GB" sz="2000" smtClean="0"/>
              <a:t> (</a:t>
            </a:r>
            <a:r>
              <a:rPr lang="en-GB" sz="2000" i="1" smtClean="0"/>
              <a:t>n</a:t>
            </a:r>
            <a:r>
              <a:rPr lang="en-GB" sz="2000" smtClean="0"/>
              <a:t>, </a:t>
            </a:r>
            <a:r>
              <a:rPr lang="en-GB" sz="2000" i="1" smtClean="0"/>
              <a:t>f</a:t>
            </a:r>
            <a:r>
              <a:rPr lang="en-GB" sz="2000" smtClean="0"/>
              <a:t> [1 .. </a:t>
            </a:r>
            <a:r>
              <a:rPr lang="en-GB" sz="2000" i="1" smtClean="0"/>
              <a:t>n</a:t>
            </a:r>
            <a:r>
              <a:rPr lang="en-GB" sz="2000" smtClean="0"/>
              <a:t>], </a:t>
            </a:r>
            <a:r>
              <a:rPr lang="en-GB" sz="2000" i="1" smtClean="0"/>
              <a:t>f</a:t>
            </a:r>
            <a:r>
              <a:rPr lang="en-GB" sz="2000" smtClean="0"/>
              <a:t> '[0 .. </a:t>
            </a:r>
            <a:r>
              <a:rPr lang="en-GB" sz="2000" i="1" smtClean="0"/>
              <a:t>n</a:t>
            </a:r>
            <a:r>
              <a:rPr lang="en-GB" sz="2000" smtClean="0"/>
              <a:t>]) {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latin typeface="Courier New" pitchFamily="49" charset="0"/>
              </a:rPr>
              <a:t>  </a:t>
            </a:r>
            <a:r>
              <a:rPr lang="en-GB" sz="2000" smtClean="0"/>
              <a:t>array </a:t>
            </a:r>
            <a:r>
              <a:rPr lang="en-GB" sz="2000" i="1" smtClean="0"/>
              <a:t>c</a:t>
            </a:r>
            <a:r>
              <a:rPr lang="en-GB" sz="2000" smtClean="0"/>
              <a:t> [0 .. </a:t>
            </a:r>
            <a:r>
              <a:rPr lang="en-GB" sz="2000" i="1" smtClean="0"/>
              <a:t>n</a:t>
            </a:r>
            <a:r>
              <a:rPr lang="en-GB" sz="2000" smtClean="0"/>
              <a:t>, 0 .. </a:t>
            </a:r>
            <a:r>
              <a:rPr lang="en-GB" sz="2000" i="1" smtClean="0"/>
              <a:t>n</a:t>
            </a:r>
            <a:r>
              <a:rPr lang="en-GB" sz="2000" smtClean="0"/>
              <a:t>], </a:t>
            </a:r>
            <a:r>
              <a:rPr lang="en-GB" sz="2000" i="1" smtClean="0"/>
              <a:t>F</a:t>
            </a:r>
            <a:r>
              <a:rPr lang="en-GB" sz="2000" smtClean="0"/>
              <a:t> [0 .. </a:t>
            </a:r>
            <a:r>
              <a:rPr lang="en-GB" sz="2000" i="1" smtClean="0"/>
              <a:t>n</a:t>
            </a:r>
            <a:r>
              <a:rPr lang="en-GB" sz="2000" smtClean="0"/>
              <a:t>, 0 .. </a:t>
            </a:r>
            <a:r>
              <a:rPr lang="en-GB" sz="2000" i="1" smtClean="0"/>
              <a:t>n</a:t>
            </a:r>
            <a:r>
              <a:rPr lang="en-GB" sz="2000" smtClean="0"/>
              <a:t>]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latin typeface="Courier New" pitchFamily="49" charset="0"/>
              </a:rPr>
              <a:t>  </a:t>
            </a:r>
            <a:r>
              <a:rPr lang="en-GB" sz="2000" b="1" smtClean="0"/>
              <a:t>para</a:t>
            </a:r>
            <a:r>
              <a:rPr lang="en-GB" sz="2000" smtClean="0"/>
              <a:t> </a:t>
            </a:r>
            <a:r>
              <a:rPr lang="en-GB" sz="2000" i="1" smtClean="0"/>
              <a:t>j</a:t>
            </a:r>
            <a:r>
              <a:rPr lang="en-GB" sz="2000" smtClean="0"/>
              <a:t> </a:t>
            </a:r>
            <a:r>
              <a:rPr lang="en-GB" sz="2000" b="1" smtClean="0"/>
              <a:t>desde</a:t>
            </a:r>
            <a:r>
              <a:rPr lang="en-GB" sz="2000" smtClean="0"/>
              <a:t> 0 </a:t>
            </a:r>
            <a:r>
              <a:rPr lang="en-GB" sz="2000" b="1" smtClean="0"/>
              <a:t>até</a:t>
            </a:r>
            <a:r>
              <a:rPr lang="en-GB" sz="2000" smtClean="0"/>
              <a:t> </a:t>
            </a:r>
            <a:r>
              <a:rPr lang="en-GB" sz="2000" i="1" smtClean="0"/>
              <a:t>n</a:t>
            </a:r>
            <a:r>
              <a:rPr lang="en-GB" sz="2000" smtClean="0"/>
              <a:t> </a:t>
            </a:r>
            <a:r>
              <a:rPr lang="en-GB" sz="2000" b="1" smtClean="0"/>
              <a:t>fazer</a:t>
            </a:r>
            <a:r>
              <a:rPr lang="en-GB" sz="2000" smtClean="0"/>
              <a:t> {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latin typeface="Courier New" pitchFamily="49" charset="0"/>
              </a:rPr>
              <a:t>    </a:t>
            </a:r>
            <a:r>
              <a:rPr lang="en-GB" sz="2000" i="1" smtClean="0"/>
              <a:t>c</a:t>
            </a:r>
            <a:r>
              <a:rPr lang="en-GB" sz="2000" smtClean="0"/>
              <a:t> [</a:t>
            </a:r>
            <a:r>
              <a:rPr lang="en-GB" sz="2000" i="1" smtClean="0"/>
              <a:t>j</a:t>
            </a:r>
            <a:r>
              <a:rPr lang="en-GB" sz="2000" smtClean="0"/>
              <a:t>, </a:t>
            </a:r>
            <a:r>
              <a:rPr lang="en-GB" sz="2000" i="1" smtClean="0"/>
              <a:t>j</a:t>
            </a:r>
            <a:r>
              <a:rPr lang="en-GB" sz="2000" smtClean="0"/>
              <a:t>] </a:t>
            </a:r>
            <a:r>
              <a:rPr lang="en-GB" sz="2000" smtClean="0">
                <a:latin typeface="Symbol" pitchFamily="18" charset="2"/>
              </a:rPr>
              <a:t></a:t>
            </a:r>
            <a:r>
              <a:rPr lang="en-GB" sz="2000" smtClean="0"/>
              <a:t> 0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latin typeface="Courier New" pitchFamily="49" charset="0"/>
              </a:rPr>
              <a:t>    </a:t>
            </a:r>
            <a:r>
              <a:rPr lang="en-GB" sz="2000" i="1" smtClean="0"/>
              <a:t>F</a:t>
            </a:r>
            <a:r>
              <a:rPr lang="en-GB" sz="2000" smtClean="0"/>
              <a:t> [</a:t>
            </a:r>
            <a:r>
              <a:rPr lang="en-GB" sz="2000" i="1" smtClean="0"/>
              <a:t>j</a:t>
            </a:r>
            <a:r>
              <a:rPr lang="en-GB" sz="2000" smtClean="0"/>
              <a:t>, </a:t>
            </a:r>
            <a:r>
              <a:rPr lang="en-GB" sz="2000" i="1" smtClean="0"/>
              <a:t>j</a:t>
            </a:r>
            <a:r>
              <a:rPr lang="en-GB" sz="2000" smtClean="0"/>
              <a:t>] </a:t>
            </a:r>
            <a:r>
              <a:rPr lang="en-GB" sz="2000" smtClean="0">
                <a:latin typeface="Symbol" pitchFamily="18" charset="2"/>
              </a:rPr>
              <a:t></a:t>
            </a:r>
            <a:r>
              <a:rPr lang="en-GB" sz="2000" smtClean="0"/>
              <a:t> </a:t>
            </a:r>
            <a:r>
              <a:rPr lang="en-GB" sz="2000" i="1" smtClean="0"/>
              <a:t>f</a:t>
            </a:r>
            <a:r>
              <a:rPr lang="en-GB" sz="2000" smtClean="0"/>
              <a:t> ' [</a:t>
            </a:r>
            <a:r>
              <a:rPr lang="en-GB" sz="2000" i="1" smtClean="0"/>
              <a:t>j</a:t>
            </a:r>
            <a:r>
              <a:rPr lang="en-GB" sz="2000" smtClean="0"/>
              <a:t>]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latin typeface="Courier New" pitchFamily="49" charset="0"/>
              </a:rPr>
              <a:t>  </a:t>
            </a:r>
            <a:r>
              <a:rPr lang="en-GB" sz="2000" smtClean="0"/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latin typeface="Courier New" pitchFamily="49" charset="0"/>
              </a:rPr>
              <a:t>  </a:t>
            </a:r>
            <a:r>
              <a:rPr lang="en-GB" sz="2000" b="1" smtClean="0"/>
              <a:t>para</a:t>
            </a:r>
            <a:r>
              <a:rPr lang="en-GB" sz="2000" smtClean="0"/>
              <a:t> </a:t>
            </a:r>
            <a:r>
              <a:rPr lang="en-GB" sz="2000" i="1" smtClean="0"/>
              <a:t>d</a:t>
            </a:r>
            <a:r>
              <a:rPr lang="en-GB" sz="2000" smtClean="0"/>
              <a:t> </a:t>
            </a:r>
            <a:r>
              <a:rPr lang="en-GB" sz="2000" b="1" smtClean="0"/>
              <a:t>desde</a:t>
            </a:r>
            <a:r>
              <a:rPr lang="en-GB" sz="2000" smtClean="0"/>
              <a:t> 1 </a:t>
            </a:r>
            <a:r>
              <a:rPr lang="en-GB" sz="2000" b="1" smtClean="0"/>
              <a:t>até</a:t>
            </a:r>
            <a:r>
              <a:rPr lang="en-GB" sz="2000" smtClean="0"/>
              <a:t> </a:t>
            </a:r>
            <a:r>
              <a:rPr lang="en-GB" sz="2000" i="1" smtClean="0"/>
              <a:t>n</a:t>
            </a:r>
            <a:r>
              <a:rPr lang="en-GB" sz="2000" smtClean="0"/>
              <a:t> </a:t>
            </a:r>
            <a:r>
              <a:rPr lang="en-GB" sz="2000" b="1" smtClean="0"/>
              <a:t>fazer</a:t>
            </a:r>
            <a:r>
              <a:rPr lang="en-GB" sz="2000" smtClean="0"/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latin typeface="Courier New" pitchFamily="49" charset="0"/>
              </a:rPr>
              <a:t>    </a:t>
            </a:r>
            <a:r>
              <a:rPr lang="en-GB" sz="2000" b="1" smtClean="0"/>
              <a:t>para</a:t>
            </a:r>
            <a:r>
              <a:rPr lang="en-GB" sz="2000" smtClean="0"/>
              <a:t> </a:t>
            </a:r>
            <a:r>
              <a:rPr lang="en-GB" sz="2000" i="1" smtClean="0"/>
              <a:t>i</a:t>
            </a:r>
            <a:r>
              <a:rPr lang="en-GB" sz="2000" smtClean="0"/>
              <a:t> </a:t>
            </a:r>
            <a:r>
              <a:rPr lang="en-GB" sz="2000" b="1" smtClean="0"/>
              <a:t>desde</a:t>
            </a:r>
            <a:r>
              <a:rPr lang="en-GB" sz="2000" smtClean="0"/>
              <a:t> 0 </a:t>
            </a:r>
            <a:r>
              <a:rPr lang="en-GB" sz="2000" b="1" smtClean="0"/>
              <a:t>até</a:t>
            </a:r>
            <a:r>
              <a:rPr lang="en-GB" sz="2000" smtClean="0"/>
              <a:t> </a:t>
            </a:r>
            <a:r>
              <a:rPr lang="en-GB" sz="2000" i="1" smtClean="0"/>
              <a:t>n</a:t>
            </a:r>
            <a:r>
              <a:rPr lang="en-GB" sz="2000" smtClean="0"/>
              <a:t> – </a:t>
            </a:r>
            <a:r>
              <a:rPr lang="en-GB" sz="2000" i="1" smtClean="0"/>
              <a:t>d</a:t>
            </a:r>
            <a:r>
              <a:rPr lang="en-GB" sz="2000" smtClean="0"/>
              <a:t> </a:t>
            </a:r>
            <a:r>
              <a:rPr lang="en-GB" sz="2000" b="1" smtClean="0"/>
              <a:t>fazer</a:t>
            </a:r>
            <a:r>
              <a:rPr lang="en-GB" sz="2000" smtClean="0"/>
              <a:t> {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latin typeface="Courier New" pitchFamily="49" charset="0"/>
              </a:rPr>
              <a:t>      </a:t>
            </a:r>
            <a:r>
              <a:rPr lang="en-GB" sz="2000" i="1" smtClean="0"/>
              <a:t>j</a:t>
            </a:r>
            <a:r>
              <a:rPr lang="en-GB" sz="2000" smtClean="0"/>
              <a:t> </a:t>
            </a:r>
            <a:r>
              <a:rPr lang="en-GB" sz="2000" smtClean="0">
                <a:latin typeface="Symbol" pitchFamily="18" charset="2"/>
              </a:rPr>
              <a:t></a:t>
            </a:r>
            <a:r>
              <a:rPr lang="en-GB" sz="2000" smtClean="0"/>
              <a:t> </a:t>
            </a:r>
            <a:r>
              <a:rPr lang="en-GB" sz="2000" i="1" smtClean="0"/>
              <a:t>i</a:t>
            </a:r>
            <a:r>
              <a:rPr lang="en-GB" sz="2000" smtClean="0"/>
              <a:t> + </a:t>
            </a:r>
            <a:r>
              <a:rPr lang="en-GB" sz="2000" i="1" smtClean="0"/>
              <a:t>d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latin typeface="Courier New" pitchFamily="49" charset="0"/>
              </a:rPr>
              <a:t>      </a:t>
            </a:r>
            <a:r>
              <a:rPr lang="en-GB" sz="2000" i="1" smtClean="0"/>
              <a:t>F</a:t>
            </a:r>
            <a:r>
              <a:rPr lang="en-GB" sz="2000" smtClean="0"/>
              <a:t> [</a:t>
            </a:r>
            <a:r>
              <a:rPr lang="en-GB" sz="2000" i="1" smtClean="0"/>
              <a:t>i</a:t>
            </a:r>
            <a:r>
              <a:rPr lang="en-GB" sz="2000" smtClean="0"/>
              <a:t>, </a:t>
            </a:r>
            <a:r>
              <a:rPr lang="en-GB" sz="2000" i="1" smtClean="0"/>
              <a:t>j</a:t>
            </a:r>
            <a:r>
              <a:rPr lang="en-GB" sz="2000" smtClean="0"/>
              <a:t>] </a:t>
            </a:r>
            <a:r>
              <a:rPr lang="en-GB" sz="2000" smtClean="0">
                <a:latin typeface="Symbol" pitchFamily="18" charset="2"/>
              </a:rPr>
              <a:t></a:t>
            </a:r>
            <a:r>
              <a:rPr lang="en-GB" sz="2000" smtClean="0"/>
              <a:t> </a:t>
            </a:r>
            <a:r>
              <a:rPr lang="en-GB" sz="2000" i="1" smtClean="0"/>
              <a:t>F</a:t>
            </a:r>
            <a:r>
              <a:rPr lang="en-GB" sz="2000" smtClean="0"/>
              <a:t> [</a:t>
            </a:r>
            <a:r>
              <a:rPr lang="en-GB" sz="2000" i="1" smtClean="0"/>
              <a:t>i</a:t>
            </a:r>
            <a:r>
              <a:rPr lang="en-GB" sz="2000" smtClean="0"/>
              <a:t>, </a:t>
            </a:r>
            <a:r>
              <a:rPr lang="en-GB" sz="2000" i="1" smtClean="0"/>
              <a:t>j</a:t>
            </a:r>
            <a:r>
              <a:rPr lang="en-GB" sz="2000" smtClean="0"/>
              <a:t> – 1] + </a:t>
            </a:r>
            <a:r>
              <a:rPr lang="en-GB" sz="2000" i="1" smtClean="0"/>
              <a:t>f</a:t>
            </a:r>
            <a:r>
              <a:rPr lang="en-GB" sz="2000" smtClean="0"/>
              <a:t> [</a:t>
            </a:r>
            <a:r>
              <a:rPr lang="en-GB" sz="2000" i="1" smtClean="0"/>
              <a:t>j</a:t>
            </a:r>
            <a:r>
              <a:rPr lang="en-GB" sz="2000" smtClean="0"/>
              <a:t>] + </a:t>
            </a:r>
            <a:r>
              <a:rPr lang="en-GB" sz="2000" i="1" smtClean="0"/>
              <a:t>f</a:t>
            </a:r>
            <a:r>
              <a:rPr lang="en-GB" sz="2000" smtClean="0"/>
              <a:t> ' [</a:t>
            </a:r>
            <a:r>
              <a:rPr lang="en-GB" sz="2000" i="1" smtClean="0"/>
              <a:t>j</a:t>
            </a:r>
            <a:r>
              <a:rPr lang="en-GB" sz="2000" smtClean="0"/>
              <a:t>]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latin typeface="Courier New" pitchFamily="49" charset="0"/>
              </a:rPr>
              <a:t>      </a:t>
            </a:r>
            <a:r>
              <a:rPr lang="en-GB" sz="2000" i="1" smtClean="0"/>
              <a:t>tmp</a:t>
            </a:r>
            <a:r>
              <a:rPr lang="en-GB" sz="2000" smtClean="0"/>
              <a:t> </a:t>
            </a:r>
            <a:r>
              <a:rPr lang="en-GB" sz="2000" smtClean="0">
                <a:latin typeface="Symbol" pitchFamily="18" charset="2"/>
              </a:rPr>
              <a:t></a:t>
            </a:r>
            <a:r>
              <a:rPr lang="en-GB" sz="2000" smtClean="0"/>
              <a:t> inf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latin typeface="Courier New" pitchFamily="49" charset="0"/>
              </a:rPr>
              <a:t>      </a:t>
            </a:r>
            <a:r>
              <a:rPr lang="en-GB" sz="2000" b="1" smtClean="0"/>
              <a:t>para</a:t>
            </a:r>
            <a:r>
              <a:rPr lang="en-GB" sz="2000" smtClean="0"/>
              <a:t> </a:t>
            </a:r>
            <a:r>
              <a:rPr lang="en-GB" sz="2000" i="1" smtClean="0"/>
              <a:t>k</a:t>
            </a:r>
            <a:r>
              <a:rPr lang="en-GB" sz="2000" smtClean="0"/>
              <a:t> </a:t>
            </a:r>
            <a:r>
              <a:rPr lang="en-GB" sz="2000" b="1" smtClean="0"/>
              <a:t>desde</a:t>
            </a:r>
            <a:r>
              <a:rPr lang="en-GB" sz="2000" smtClean="0"/>
              <a:t> </a:t>
            </a:r>
            <a:r>
              <a:rPr lang="en-GB" sz="2000" i="1" smtClean="0"/>
              <a:t>i</a:t>
            </a:r>
            <a:r>
              <a:rPr lang="en-GB" sz="2000" smtClean="0"/>
              <a:t> + 1 </a:t>
            </a:r>
            <a:r>
              <a:rPr lang="en-GB" sz="2000" b="1" smtClean="0"/>
              <a:t>até</a:t>
            </a:r>
            <a:r>
              <a:rPr lang="en-GB" sz="2000" smtClean="0"/>
              <a:t> </a:t>
            </a:r>
            <a:r>
              <a:rPr lang="en-GB" sz="2000" i="1" smtClean="0"/>
              <a:t>j</a:t>
            </a:r>
            <a:r>
              <a:rPr lang="en-GB" sz="2000" smtClean="0"/>
              <a:t> </a:t>
            </a:r>
            <a:r>
              <a:rPr lang="en-GB" sz="2000" b="1" smtClean="0"/>
              <a:t>fazer</a:t>
            </a:r>
            <a:r>
              <a:rPr lang="en-GB" sz="2000" smtClean="0"/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latin typeface="Courier New" pitchFamily="49" charset="0"/>
              </a:rPr>
              <a:t>        </a:t>
            </a:r>
            <a:r>
              <a:rPr lang="en-GB" sz="2000" i="1" smtClean="0"/>
              <a:t>tmp</a:t>
            </a:r>
            <a:r>
              <a:rPr lang="en-GB" sz="2000" smtClean="0"/>
              <a:t> </a:t>
            </a:r>
            <a:r>
              <a:rPr lang="en-GB" sz="2000" smtClean="0">
                <a:latin typeface="Symbol" pitchFamily="18" charset="2"/>
              </a:rPr>
              <a:t></a:t>
            </a:r>
            <a:r>
              <a:rPr lang="en-GB" sz="2000" smtClean="0"/>
              <a:t> min(</a:t>
            </a:r>
            <a:r>
              <a:rPr lang="en-GB" sz="2000" i="1" smtClean="0"/>
              <a:t>tmp</a:t>
            </a:r>
            <a:r>
              <a:rPr lang="en-GB" sz="2000" smtClean="0"/>
              <a:t>, </a:t>
            </a:r>
            <a:r>
              <a:rPr lang="en-GB" sz="2000" i="1" smtClean="0"/>
              <a:t>c</a:t>
            </a:r>
            <a:r>
              <a:rPr lang="en-GB" sz="2000" smtClean="0"/>
              <a:t> [</a:t>
            </a:r>
            <a:r>
              <a:rPr lang="en-GB" sz="2000" i="1" smtClean="0"/>
              <a:t>i</a:t>
            </a:r>
            <a:r>
              <a:rPr lang="en-GB" sz="2000" smtClean="0"/>
              <a:t>, </a:t>
            </a:r>
            <a:r>
              <a:rPr lang="en-GB" sz="2000" i="1" smtClean="0"/>
              <a:t>k</a:t>
            </a:r>
            <a:r>
              <a:rPr lang="en-GB" sz="2000" smtClean="0"/>
              <a:t> – 1] + </a:t>
            </a:r>
            <a:r>
              <a:rPr lang="en-GB" sz="2000" i="1" smtClean="0"/>
              <a:t>c</a:t>
            </a:r>
            <a:r>
              <a:rPr lang="en-GB" sz="2000" smtClean="0"/>
              <a:t> [</a:t>
            </a:r>
            <a:r>
              <a:rPr lang="en-GB" sz="2000" i="1" smtClean="0"/>
              <a:t>k</a:t>
            </a:r>
            <a:r>
              <a:rPr lang="en-GB" sz="2000" smtClean="0"/>
              <a:t>, </a:t>
            </a:r>
            <a:r>
              <a:rPr lang="en-GB" sz="2000" i="1" smtClean="0"/>
              <a:t>j</a:t>
            </a:r>
            <a:r>
              <a:rPr lang="en-GB" sz="2000" smtClean="0"/>
              <a:t>])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latin typeface="Courier New" pitchFamily="49" charset="0"/>
              </a:rPr>
              <a:t>      </a:t>
            </a:r>
            <a:r>
              <a:rPr lang="en-GB" sz="2000" i="1" smtClean="0"/>
              <a:t>c</a:t>
            </a:r>
            <a:r>
              <a:rPr lang="en-GB" sz="2000" smtClean="0"/>
              <a:t> [</a:t>
            </a:r>
            <a:r>
              <a:rPr lang="en-GB" sz="2000" i="1" smtClean="0"/>
              <a:t>i</a:t>
            </a:r>
            <a:r>
              <a:rPr lang="en-GB" sz="2000" smtClean="0"/>
              <a:t>, </a:t>
            </a:r>
            <a:r>
              <a:rPr lang="en-GB" sz="2000" i="1" smtClean="0"/>
              <a:t>j</a:t>
            </a:r>
            <a:r>
              <a:rPr lang="en-GB" sz="2000" smtClean="0"/>
              <a:t>] </a:t>
            </a:r>
            <a:r>
              <a:rPr lang="en-GB" sz="2000" smtClean="0">
                <a:latin typeface="Symbol" pitchFamily="18" charset="2"/>
              </a:rPr>
              <a:t></a:t>
            </a:r>
            <a:r>
              <a:rPr lang="en-GB" sz="2000" smtClean="0"/>
              <a:t> </a:t>
            </a:r>
            <a:r>
              <a:rPr lang="en-GB" sz="2000" i="1" smtClean="0"/>
              <a:t>tmp</a:t>
            </a:r>
            <a:r>
              <a:rPr lang="en-GB" sz="2000" smtClean="0"/>
              <a:t> + </a:t>
            </a:r>
            <a:r>
              <a:rPr lang="en-GB" sz="2000" i="1" smtClean="0"/>
              <a:t>F</a:t>
            </a:r>
            <a:r>
              <a:rPr lang="en-GB" sz="2000" smtClean="0"/>
              <a:t> [</a:t>
            </a:r>
            <a:r>
              <a:rPr lang="en-GB" sz="2000" i="1" smtClean="0"/>
              <a:t>i</a:t>
            </a:r>
            <a:r>
              <a:rPr lang="en-GB" sz="2000" smtClean="0"/>
              <a:t>, </a:t>
            </a:r>
            <a:r>
              <a:rPr lang="en-GB" sz="2000" i="1" smtClean="0"/>
              <a:t>j</a:t>
            </a:r>
            <a:r>
              <a:rPr lang="en-GB" sz="2000" smtClean="0"/>
              <a:t>]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latin typeface="Courier New" pitchFamily="49" charset="0"/>
              </a:rPr>
              <a:t>    </a:t>
            </a:r>
            <a:r>
              <a:rPr lang="en-GB" sz="2000" smtClean="0"/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}</a:t>
            </a:r>
          </a:p>
        </p:txBody>
      </p:sp>
      <p:sp>
        <p:nvSpPr>
          <p:cNvPr id="31748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31749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BC9923-32FF-47B9-9F0C-F306DD7711DA}" type="slidenum">
              <a:rPr lang="pt-BR" smtClean="0"/>
              <a:pPr eaLnBrk="1" hangingPunct="1"/>
              <a:t>31</a:t>
            </a:fld>
            <a:endParaRPr lang="pt-B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38175"/>
            <a:ext cx="7989888" cy="4000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smtClean="0"/>
              <a:t>Árvore de Busca Ótima para Freqüências de Acesso Dadas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467836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O algoritmo para computar o custo da árvore ótima tem complexidade </a:t>
            </a:r>
            <a:r>
              <a:rPr lang="en-GB" sz="2000" i="1" smtClean="0"/>
              <a:t>O</a:t>
            </a:r>
            <a:r>
              <a:rPr lang="en-GB" sz="2000" smtClean="0"/>
              <a:t>(</a:t>
            </a:r>
            <a:r>
              <a:rPr lang="en-GB" sz="2000" i="1" smtClean="0"/>
              <a:t>n</a:t>
            </a:r>
            <a:r>
              <a:rPr lang="en-GB" sz="2000" baseline="30000" smtClean="0"/>
              <a:t>3</a:t>
            </a:r>
            <a:r>
              <a:rPr lang="en-GB" sz="2000" smtClean="0"/>
              <a:t>).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/>
          </a:p>
          <a:p>
            <a:pPr algn="just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O algoritmo para criar a árvore ótima é trivial, bastando para isso usar como raízes os nós de índice </a:t>
            </a:r>
            <a:r>
              <a:rPr lang="en-GB" sz="2000" i="1" smtClean="0"/>
              <a:t>k</a:t>
            </a:r>
            <a:r>
              <a:rPr lang="en-GB" sz="2000" smtClean="0"/>
              <a:t> que minimizam o custo de cada subárvore (pode-se armazenar esses índices numa terceira matriz).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/>
          </a:p>
          <a:p>
            <a:pPr algn="just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É possível obter um algoritmo de complexidade </a:t>
            </a:r>
            <a:r>
              <a:rPr lang="en-GB" sz="2000" i="1" smtClean="0"/>
              <a:t>O</a:t>
            </a:r>
            <a:r>
              <a:rPr lang="en-GB" sz="2000" smtClean="0"/>
              <a:t>(</a:t>
            </a:r>
            <a:r>
              <a:rPr lang="en-GB" sz="2000" i="1" smtClean="0"/>
              <a:t>n</a:t>
            </a:r>
            <a:r>
              <a:rPr lang="en-GB" sz="2000" baseline="30000" smtClean="0"/>
              <a:t>2</a:t>
            </a:r>
            <a:r>
              <a:rPr lang="en-GB" sz="2000" smtClean="0"/>
              <a:t>) utilizando a propriedade de monotonicidade das árvores binárias de busca.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/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Se </a:t>
            </a:r>
            <a:r>
              <a:rPr lang="en-GB" sz="2000" i="1" smtClean="0"/>
              <a:t>s</a:t>
            </a:r>
            <a:r>
              <a:rPr lang="en-GB" sz="2000" i="1" baseline="-25000" smtClean="0"/>
              <a:t>k </a:t>
            </a:r>
            <a:r>
              <a:rPr lang="en-GB" sz="2000" smtClean="0"/>
              <a:t>é a raiz da árvore ótima para o conjunto {</a:t>
            </a:r>
            <a:r>
              <a:rPr lang="en-GB" sz="2000" i="1" smtClean="0"/>
              <a:t>s</a:t>
            </a:r>
            <a:r>
              <a:rPr lang="en-GB" sz="2000" i="1" baseline="-25000" smtClean="0"/>
              <a:t>i </a:t>
            </a:r>
            <a:r>
              <a:rPr lang="en-GB" sz="2000" i="1" smtClean="0"/>
              <a:t>...s</a:t>
            </a:r>
            <a:r>
              <a:rPr lang="en-GB" sz="2000" i="1" baseline="-25000" smtClean="0"/>
              <a:t>j </a:t>
            </a:r>
            <a:r>
              <a:rPr lang="en-GB" sz="2000" smtClean="0"/>
              <a:t>} então a raiz da árvore ótima para o conjunto {</a:t>
            </a:r>
            <a:r>
              <a:rPr lang="en-GB" sz="2000" i="1" smtClean="0"/>
              <a:t>s</a:t>
            </a:r>
            <a:r>
              <a:rPr lang="en-GB" sz="2000" i="1" baseline="-25000" smtClean="0"/>
              <a:t>i </a:t>
            </a:r>
            <a:r>
              <a:rPr lang="en-GB" sz="2000" i="1" smtClean="0"/>
              <a:t>...s</a:t>
            </a:r>
            <a:r>
              <a:rPr lang="en-GB" sz="2000" i="1" baseline="-25000" smtClean="0"/>
              <a:t>j</a:t>
            </a:r>
            <a:r>
              <a:rPr lang="en-GB" sz="2000" i="1" smtClean="0"/>
              <a:t>,</a:t>
            </a:r>
            <a:r>
              <a:rPr lang="en-GB" sz="2000" i="1" baseline="-25000" smtClean="0"/>
              <a:t> </a:t>
            </a:r>
            <a:r>
              <a:rPr lang="en-GB" sz="2000" i="1" smtClean="0"/>
              <a:t>s</a:t>
            </a:r>
            <a:r>
              <a:rPr lang="en-GB" sz="2000" i="1" baseline="-25000" smtClean="0"/>
              <a:t>j+</a:t>
            </a:r>
            <a:r>
              <a:rPr lang="en-GB" sz="2000" baseline="-25000" smtClean="0"/>
              <a:t>1</a:t>
            </a:r>
            <a:r>
              <a:rPr lang="en-GB" sz="2000" smtClean="0"/>
              <a:t>} é </a:t>
            </a:r>
            <a:r>
              <a:rPr lang="en-GB" sz="2000" i="1" smtClean="0"/>
              <a:t>s</a:t>
            </a:r>
            <a:r>
              <a:rPr lang="en-GB" sz="2000" i="1" baseline="-25000" smtClean="0"/>
              <a:t>q </a:t>
            </a:r>
            <a:r>
              <a:rPr lang="en-GB" sz="2000" smtClean="0"/>
              <a:t>para algum </a:t>
            </a:r>
            <a:r>
              <a:rPr lang="en-GB" sz="2000" i="1" smtClean="0"/>
              <a:t>q</a:t>
            </a:r>
            <a:r>
              <a:rPr lang="en-GB" sz="2000" smtClean="0">
                <a:latin typeface="Symbol" pitchFamily="18" charset="2"/>
              </a:rPr>
              <a:t></a:t>
            </a:r>
            <a:r>
              <a:rPr lang="en-GB" sz="2000" i="1" smtClean="0"/>
              <a:t>k.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(Analogamente, </a:t>
            </a:r>
            <a:r>
              <a:rPr lang="en-GB" sz="2000" i="1" smtClean="0"/>
              <a:t>q</a:t>
            </a:r>
            <a:r>
              <a:rPr lang="en-GB" sz="2000" smtClean="0">
                <a:latin typeface="Symbol" pitchFamily="18" charset="2"/>
              </a:rPr>
              <a:t></a:t>
            </a:r>
            <a:r>
              <a:rPr lang="en-GB" sz="2000" i="1" smtClean="0"/>
              <a:t>k</a:t>
            </a:r>
            <a:r>
              <a:rPr lang="en-GB" sz="2000" smtClean="0"/>
              <a:t> para {</a:t>
            </a:r>
            <a:r>
              <a:rPr lang="en-GB" sz="2000" i="1" smtClean="0"/>
              <a:t>s</a:t>
            </a:r>
            <a:r>
              <a:rPr lang="en-GB" sz="2000" i="1" baseline="-25000" smtClean="0"/>
              <a:t>i – </a:t>
            </a:r>
            <a:r>
              <a:rPr lang="en-GB" sz="2000" baseline="-25000" smtClean="0"/>
              <a:t>1 </a:t>
            </a:r>
            <a:r>
              <a:rPr lang="en-GB" sz="2000" i="1" smtClean="0"/>
              <a:t>,</a:t>
            </a:r>
            <a:r>
              <a:rPr lang="en-GB" sz="2000" smtClean="0"/>
              <a:t> </a:t>
            </a:r>
            <a:r>
              <a:rPr lang="en-GB" sz="2000" i="1" smtClean="0"/>
              <a:t>s</a:t>
            </a:r>
            <a:r>
              <a:rPr lang="en-GB" sz="2000" i="1" baseline="-25000" smtClean="0"/>
              <a:t>i </a:t>
            </a:r>
            <a:r>
              <a:rPr lang="en-GB" sz="2000" i="1" smtClean="0"/>
              <a:t>...s</a:t>
            </a:r>
            <a:r>
              <a:rPr lang="en-GB" sz="2000" i="1" baseline="-25000" smtClean="0"/>
              <a:t>j</a:t>
            </a:r>
            <a:r>
              <a:rPr lang="en-GB" sz="2000" smtClean="0"/>
              <a:t>})</a:t>
            </a:r>
          </a:p>
        </p:txBody>
      </p:sp>
      <p:sp>
        <p:nvSpPr>
          <p:cNvPr id="32772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32773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4275FE-D8E1-44AD-8D3F-25C99E9521C3}" type="slidenum">
              <a:rPr lang="pt-BR" smtClean="0"/>
              <a:pPr eaLnBrk="1" hangingPunct="1"/>
              <a:t>32</a:t>
            </a:fld>
            <a:endParaRPr lang="pt-B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Binárias de Busca</a:t>
            </a:r>
            <a:endParaRPr lang="pt-BR" sz="3200" smtClean="0"/>
          </a:p>
        </p:txBody>
      </p:sp>
      <p:pic>
        <p:nvPicPr>
          <p:cNvPr id="512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pt-BR" sz="2000" dirty="0"/>
              <a:t>Uma maneira simples e popular de implementar dicionários é uma estrutura de dados conhecida como </a:t>
            </a:r>
            <a:r>
              <a:rPr lang="pt-BR" sz="2000" dirty="0" smtClean="0">
                <a:solidFill>
                  <a:srgbClr val="0070C0"/>
                </a:solidFill>
              </a:rPr>
              <a:t>Árvore Binária </a:t>
            </a:r>
            <a:r>
              <a:rPr lang="pt-BR" sz="2000" dirty="0">
                <a:solidFill>
                  <a:srgbClr val="0070C0"/>
                </a:solidFill>
              </a:rPr>
              <a:t>de B</a:t>
            </a:r>
            <a:r>
              <a:rPr lang="pt-BR" sz="2000" dirty="0" smtClean="0">
                <a:solidFill>
                  <a:srgbClr val="0070C0"/>
                </a:solidFill>
              </a:rPr>
              <a:t>usca (ABB)</a:t>
            </a:r>
            <a:r>
              <a:rPr lang="pt-BR" sz="2000" dirty="0" smtClean="0"/>
              <a:t>. </a:t>
            </a:r>
            <a:endParaRPr lang="en-US" sz="2000" dirty="0"/>
          </a:p>
          <a:p>
            <a:pPr marL="342900" indent="-342900" algn="just">
              <a:buFont typeface="Arial" charset="0"/>
              <a:buChar char="•"/>
            </a:pPr>
            <a:endParaRPr lang="pt-BR" sz="2000" dirty="0"/>
          </a:p>
          <a:p>
            <a:pPr marL="342900" indent="-342900" algn="just">
              <a:buFont typeface="Arial" charset="0"/>
              <a:buChar char="•"/>
            </a:pPr>
            <a:r>
              <a:rPr lang="pt-BR" sz="2000" dirty="0"/>
              <a:t>Numa árvore binária de busca, todos os nós na </a:t>
            </a:r>
            <a:r>
              <a:rPr lang="pt-BR" sz="2000" dirty="0" err="1"/>
              <a:t>subárvore</a:t>
            </a:r>
            <a:r>
              <a:rPr lang="pt-BR" sz="2000" dirty="0"/>
              <a:t> à esquerda de um nó contendo uma chave </a:t>
            </a:r>
            <a:r>
              <a:rPr lang="pt-BR" sz="2000" i="1" dirty="0"/>
              <a:t>x </a:t>
            </a:r>
            <a:r>
              <a:rPr lang="pt-BR" sz="2000" dirty="0"/>
              <a:t>são menores que </a:t>
            </a:r>
            <a:r>
              <a:rPr lang="pt-BR" sz="2000" i="1" dirty="0"/>
              <a:t>x </a:t>
            </a:r>
            <a:r>
              <a:rPr lang="pt-BR" sz="2000" dirty="0"/>
              <a:t>e todos os nós da </a:t>
            </a:r>
            <a:r>
              <a:rPr lang="pt-BR" sz="2000" dirty="0" err="1"/>
              <a:t>subárvore</a:t>
            </a:r>
            <a:r>
              <a:rPr lang="pt-BR" sz="2000" dirty="0"/>
              <a:t> à direita são maiores que </a:t>
            </a:r>
            <a:r>
              <a:rPr lang="pt-BR" sz="2000" i="1" dirty="0"/>
              <a:t>x.</a:t>
            </a:r>
            <a:endParaRPr lang="en-US" sz="2000" dirty="0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860800"/>
            <a:ext cx="2736850" cy="206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6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5127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1985FE-681C-41E1-A904-66A2E9AA928D}" type="slidenum">
              <a:rPr lang="pt-BR" smtClean="0"/>
              <a:pPr eaLnBrk="1" hangingPunct="1"/>
              <a:t>4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Árvores Binárias de Busca</a:t>
            </a:r>
            <a:endParaRPr lang="pt-BR" sz="3200" smtClean="0"/>
          </a:p>
        </p:txBody>
      </p:sp>
      <p:pic>
        <p:nvPicPr>
          <p:cNvPr id="5123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pt-BR" sz="2000" b="1" i="1" dirty="0" smtClean="0"/>
              <a:t>Propriedades</a:t>
            </a:r>
            <a:r>
              <a:rPr lang="pt-BR" sz="2000" dirty="0" smtClean="0"/>
              <a:t>:</a:t>
            </a:r>
          </a:p>
          <a:p>
            <a:pPr marL="800100" lvl="1" indent="-342900" algn="just">
              <a:buFont typeface="Arial" charset="0"/>
              <a:buChar char="•"/>
            </a:pPr>
            <a:r>
              <a:rPr lang="pt-BR" sz="2000" dirty="0" smtClean="0"/>
              <a:t>Todos os nodos tem no máximo dois filhos.</a:t>
            </a:r>
          </a:p>
          <a:p>
            <a:pPr marL="800100" lvl="1" indent="-342900" algn="just">
              <a:buFont typeface="Arial" charset="0"/>
              <a:buChar char="•"/>
            </a:pPr>
            <a:r>
              <a:rPr lang="pt-BR" sz="2000" dirty="0" smtClean="0"/>
              <a:t>Cada nodo é rotulado como sendo um filho da esquerda ou um filho da direita.</a:t>
            </a:r>
          </a:p>
          <a:p>
            <a:pPr marL="800100" lvl="1" indent="-342900" algn="just">
              <a:buFont typeface="Arial" charset="0"/>
              <a:buChar char="•"/>
            </a:pPr>
            <a:r>
              <a:rPr lang="pt-BR" sz="2000" dirty="0" smtClean="0"/>
              <a:t>O filho da esquerda precede o filho da direita na ordenação dos filhos de um nodo.</a:t>
            </a:r>
            <a:endParaRPr lang="en-US" sz="2000" dirty="0"/>
          </a:p>
        </p:txBody>
      </p:sp>
      <p:sp>
        <p:nvSpPr>
          <p:cNvPr id="5126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5127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1985FE-681C-41E1-A904-66A2E9AA928D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08" y="3645024"/>
            <a:ext cx="3469010" cy="219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0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Busca e Inserção em ABB</a:t>
            </a:r>
            <a:endParaRPr lang="pt-BR" sz="3200" smtClean="0"/>
          </a:p>
        </p:txBody>
      </p:sp>
      <p:pic>
        <p:nvPicPr>
          <p:cNvPr id="614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sz="2000" dirty="0" err="1" smtClean="0"/>
              <a:t>Exemplo</a:t>
            </a:r>
            <a:r>
              <a:rPr lang="en-US" sz="2000" dirty="0"/>
              <a:t> </a:t>
            </a:r>
            <a:r>
              <a:rPr lang="en-US" sz="2000" dirty="0" smtClean="0"/>
              <a:t>de ABB</a:t>
            </a:r>
          </a:p>
          <a:p>
            <a:pPr marL="800100" lvl="1" indent="-342900" algn="just">
              <a:buFont typeface="Arial" charset="0"/>
              <a:buChar char="•"/>
            </a:pPr>
            <a:r>
              <a:rPr lang="en-US" sz="2000" dirty="0" err="1"/>
              <a:t>Á</a:t>
            </a:r>
            <a:r>
              <a:rPr lang="en-US" sz="2000" dirty="0" err="1" smtClean="0"/>
              <a:t>rvore</a:t>
            </a:r>
            <a:r>
              <a:rPr lang="en-US" sz="2000" dirty="0" smtClean="0"/>
              <a:t> de </a:t>
            </a:r>
            <a:r>
              <a:rPr lang="en-US" sz="2000" dirty="0" err="1" smtClean="0"/>
              <a:t>decisão</a:t>
            </a:r>
            <a:r>
              <a:rPr lang="en-US" sz="2000" dirty="0" smtClean="0"/>
              <a:t>: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externo</a:t>
            </a:r>
            <a:r>
              <a:rPr lang="en-US" sz="2000" dirty="0" smtClean="0"/>
              <a:t> (</a:t>
            </a:r>
            <a:r>
              <a:rPr lang="en-US" sz="2000" i="1" dirty="0" smtClean="0"/>
              <a:t>v</a:t>
            </a:r>
            <a:r>
              <a:rPr lang="en-US" sz="2000" dirty="0" smtClean="0"/>
              <a:t>)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decisão</a:t>
            </a:r>
            <a:r>
              <a:rPr lang="en-US" sz="2000" dirty="0" smtClean="0"/>
              <a:t> </a:t>
            </a:r>
            <a:r>
              <a:rPr lang="en-US" sz="2000" dirty="0" err="1" smtClean="0"/>
              <a:t>dependentes</a:t>
            </a:r>
            <a:r>
              <a:rPr lang="en-US" sz="2000" dirty="0" smtClean="0"/>
              <a:t> da </a:t>
            </a:r>
            <a:r>
              <a:rPr lang="en-US" sz="2000" dirty="0" err="1" smtClean="0"/>
              <a:t>resposta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foram</a:t>
            </a:r>
            <a:r>
              <a:rPr lang="en-US" sz="2000" dirty="0" smtClean="0"/>
              <a:t> </a:t>
            </a:r>
            <a:r>
              <a:rPr lang="en-US" sz="2000" dirty="0" err="1" smtClean="0"/>
              <a:t>dadas</a:t>
            </a:r>
            <a:r>
              <a:rPr lang="en-US" sz="2000" dirty="0" smtClean="0"/>
              <a:t> </a:t>
            </a:r>
            <a:r>
              <a:rPr lang="en-US" sz="2000" dirty="0" err="1" smtClean="0"/>
              <a:t>às</a:t>
            </a:r>
            <a:r>
              <a:rPr lang="en-US" sz="2000" dirty="0" smtClean="0"/>
              <a:t> </a:t>
            </a:r>
            <a:r>
              <a:rPr lang="en-US" sz="2000" dirty="0" err="1" smtClean="0"/>
              <a:t>questões</a:t>
            </a:r>
            <a:r>
              <a:rPr lang="en-US" sz="2000" dirty="0" smtClean="0"/>
              <a:t> </a:t>
            </a:r>
            <a:r>
              <a:rPr lang="en-US" sz="2000" dirty="0" err="1" smtClean="0"/>
              <a:t>associadas</a:t>
            </a:r>
            <a:r>
              <a:rPr lang="en-US" sz="2000" dirty="0" smtClean="0"/>
              <a:t> com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ancestrais</a:t>
            </a:r>
            <a:r>
              <a:rPr lang="en-US" sz="2000" dirty="0" smtClean="0"/>
              <a:t> de </a:t>
            </a:r>
            <a:r>
              <a:rPr lang="en-US" sz="2000" i="1" dirty="0" smtClean="0"/>
              <a:t>v.</a:t>
            </a:r>
            <a:endParaRPr lang="en-US" sz="2000" i="1" dirty="0"/>
          </a:p>
        </p:txBody>
      </p:sp>
      <p:sp>
        <p:nvSpPr>
          <p:cNvPr id="6150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6151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227441-1C8B-4CBE-AB13-80866A8FA05D}" type="slidenum">
              <a:rPr lang="pt-BR" smtClean="0"/>
              <a:pPr eaLnBrk="1" hangingPunct="1"/>
              <a:t>6</a:t>
            </a:fld>
            <a:endParaRPr lang="pt-BR" smtClean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20" y="3055299"/>
            <a:ext cx="4332585" cy="302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0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Inserção em ABB</a:t>
            </a:r>
            <a:endParaRPr lang="pt-BR" sz="3200" smtClean="0"/>
          </a:p>
        </p:txBody>
      </p:sp>
      <p:pic>
        <p:nvPicPr>
          <p:cNvPr id="7171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endParaRPr lang="en-US" sz="2000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973263"/>
            <a:ext cx="78771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7175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41D773-9607-4FA4-8F09-53D2E079094A}" type="slidenum">
              <a:rPr lang="pt-BR" smtClean="0"/>
              <a:pPr eaLnBrk="1" hangingPunct="1"/>
              <a:t>7</a:t>
            </a:fld>
            <a:endParaRPr lang="pt-BR" smtClean="0"/>
          </a:p>
        </p:txBody>
      </p:sp>
      <p:sp>
        <p:nvSpPr>
          <p:cNvPr id="2" name="Elipse 1"/>
          <p:cNvSpPr/>
          <p:nvPr/>
        </p:nvSpPr>
        <p:spPr bwMode="auto">
          <a:xfrm>
            <a:off x="6133596" y="4915982"/>
            <a:ext cx="504528" cy="50452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Busca e Inserção em ABB</a:t>
            </a:r>
            <a:endParaRPr lang="pt-BR" sz="3200" smtClean="0"/>
          </a:p>
        </p:txBody>
      </p:sp>
      <p:pic>
        <p:nvPicPr>
          <p:cNvPr id="6147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endParaRPr lang="en-US" sz="2000"/>
          </a:p>
        </p:txBody>
      </p:sp>
      <p:sp>
        <p:nvSpPr>
          <p:cNvPr id="6149" name="Retângulo 1"/>
          <p:cNvSpPr>
            <a:spLocks noChangeArrowheads="1"/>
          </p:cNvSpPr>
          <p:nvPr/>
        </p:nvSpPr>
        <p:spPr bwMode="auto">
          <a:xfrm>
            <a:off x="1981200" y="1743075"/>
            <a:ext cx="6046788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 sz="1600" b="1" dirty="0" err="1"/>
              <a:t>proc</a:t>
            </a:r>
            <a:r>
              <a:rPr lang="pt-BR" sz="1600" b="1" dirty="0"/>
              <a:t> </a:t>
            </a:r>
            <a:r>
              <a:rPr lang="pt-BR" sz="1600" i="1" dirty="0"/>
              <a:t>Buscar </a:t>
            </a:r>
            <a:r>
              <a:rPr lang="pt-BR" sz="1600" dirty="0"/>
              <a:t>(</a:t>
            </a:r>
            <a:r>
              <a:rPr lang="pt-BR" sz="1600" i="1" dirty="0"/>
              <a:t>Chave x</a:t>
            </a:r>
            <a:r>
              <a:rPr lang="pt-BR" sz="1600" dirty="0"/>
              <a:t>, </a:t>
            </a:r>
            <a:r>
              <a:rPr lang="pt-BR" sz="1600" i="1" dirty="0"/>
              <a:t>Árvore T</a:t>
            </a:r>
            <a:r>
              <a:rPr lang="pt-BR" sz="1600" dirty="0"/>
              <a:t>) {</a:t>
            </a:r>
          </a:p>
          <a:p>
            <a:pPr algn="just"/>
            <a:r>
              <a:rPr lang="pt-BR" sz="1600" b="1" dirty="0"/>
              <a:t>    se </a:t>
            </a:r>
            <a:r>
              <a:rPr lang="pt-BR" sz="1600" i="1" dirty="0"/>
              <a:t>T </a:t>
            </a:r>
            <a:r>
              <a:rPr lang="pt-BR" sz="1600" dirty="0"/>
              <a:t>= </a:t>
            </a:r>
            <a:r>
              <a:rPr lang="pt-BR" sz="1600" i="1" dirty="0"/>
              <a:t>Nulo </a:t>
            </a:r>
            <a:r>
              <a:rPr lang="pt-BR" sz="1600" b="1" dirty="0"/>
              <a:t>então retornar </a:t>
            </a:r>
            <a:r>
              <a:rPr lang="pt-BR" sz="1600" dirty="0"/>
              <a:t>falso</a:t>
            </a:r>
          </a:p>
          <a:p>
            <a:pPr algn="just"/>
            <a:r>
              <a:rPr lang="pt-BR" sz="1600" b="1" dirty="0"/>
              <a:t>    se </a:t>
            </a:r>
            <a:r>
              <a:rPr lang="pt-BR" sz="1600" i="1" dirty="0"/>
              <a:t>x </a:t>
            </a:r>
            <a:r>
              <a:rPr lang="pt-BR" sz="1600" dirty="0"/>
              <a:t>= </a:t>
            </a:r>
            <a:r>
              <a:rPr lang="pt-BR" sz="1600" i="1" dirty="0" err="1"/>
              <a:t>T</a:t>
            </a:r>
            <a:r>
              <a:rPr lang="pt-BR" sz="1600" dirty="0" err="1"/>
              <a:t>^.</a:t>
            </a:r>
            <a:r>
              <a:rPr lang="pt-BR" sz="1600" i="1" dirty="0" err="1"/>
              <a:t>Val</a:t>
            </a:r>
            <a:r>
              <a:rPr lang="pt-BR" sz="1600" i="1" dirty="0"/>
              <a:t> </a:t>
            </a:r>
            <a:r>
              <a:rPr lang="pt-BR" sz="1600" b="1" dirty="0"/>
              <a:t>então retornar </a:t>
            </a:r>
            <a:r>
              <a:rPr lang="pt-BR" sz="1600" dirty="0"/>
              <a:t>verdadeiro</a:t>
            </a:r>
          </a:p>
          <a:p>
            <a:pPr algn="just"/>
            <a:r>
              <a:rPr lang="pt-BR" sz="1600" b="1" dirty="0"/>
              <a:t>    se </a:t>
            </a:r>
            <a:r>
              <a:rPr lang="pt-BR" sz="1600" i="1" dirty="0"/>
              <a:t>x </a:t>
            </a:r>
            <a:r>
              <a:rPr lang="pt-BR" sz="1600" dirty="0"/>
              <a:t>&lt; </a:t>
            </a:r>
            <a:r>
              <a:rPr lang="pt-BR" sz="1600" i="1" dirty="0" err="1"/>
              <a:t>T</a:t>
            </a:r>
            <a:r>
              <a:rPr lang="pt-BR" sz="1600" dirty="0" err="1"/>
              <a:t>^.</a:t>
            </a:r>
            <a:r>
              <a:rPr lang="pt-BR" sz="1600" i="1" dirty="0" err="1"/>
              <a:t>Val</a:t>
            </a:r>
            <a:r>
              <a:rPr lang="pt-BR" sz="1600" i="1" dirty="0"/>
              <a:t> </a:t>
            </a:r>
            <a:r>
              <a:rPr lang="pt-BR" sz="1600" b="1" dirty="0"/>
              <a:t>então retornar </a:t>
            </a:r>
            <a:r>
              <a:rPr lang="pt-BR" sz="1600" i="1" dirty="0"/>
              <a:t>Buscar </a:t>
            </a:r>
            <a:r>
              <a:rPr lang="pt-BR" sz="1600" dirty="0"/>
              <a:t>(</a:t>
            </a:r>
            <a:r>
              <a:rPr lang="pt-BR" sz="1600" i="1" dirty="0"/>
              <a:t>x</a:t>
            </a:r>
            <a:r>
              <a:rPr lang="pt-BR" sz="1600" dirty="0"/>
              <a:t>,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Esq</a:t>
            </a:r>
            <a:r>
              <a:rPr lang="pt-BR" sz="1600" dirty="0"/>
              <a:t>)</a:t>
            </a:r>
          </a:p>
          <a:p>
            <a:pPr algn="just"/>
            <a:r>
              <a:rPr lang="pt-BR" sz="1600" b="1" dirty="0"/>
              <a:t>    retornar </a:t>
            </a:r>
            <a:r>
              <a:rPr lang="pt-BR" sz="1600" i="1" dirty="0"/>
              <a:t>Buscar </a:t>
            </a:r>
            <a:r>
              <a:rPr lang="pt-BR" sz="1600" dirty="0"/>
              <a:t>(</a:t>
            </a:r>
            <a:r>
              <a:rPr lang="pt-BR" sz="1600" i="1" dirty="0"/>
              <a:t>x</a:t>
            </a:r>
            <a:r>
              <a:rPr lang="pt-BR" sz="1600" dirty="0"/>
              <a:t>,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Dir</a:t>
            </a:r>
            <a:r>
              <a:rPr lang="pt-BR" sz="1600" dirty="0"/>
              <a:t>)</a:t>
            </a:r>
          </a:p>
          <a:p>
            <a:pPr algn="just"/>
            <a:r>
              <a:rPr lang="pt-BR" sz="1600" dirty="0"/>
              <a:t>  }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dirty="0" err="1"/>
              <a:t>proc</a:t>
            </a:r>
            <a:r>
              <a:rPr lang="pt-BR" sz="1600" b="1" dirty="0"/>
              <a:t> </a:t>
            </a:r>
            <a:r>
              <a:rPr lang="pt-BR" sz="1600" i="1" dirty="0"/>
              <a:t>Inserir </a:t>
            </a:r>
            <a:r>
              <a:rPr lang="pt-BR" sz="1600" dirty="0"/>
              <a:t>(</a:t>
            </a:r>
            <a:r>
              <a:rPr lang="pt-BR" sz="1600" i="1" dirty="0"/>
              <a:t>Chave x</a:t>
            </a:r>
            <a:r>
              <a:rPr lang="pt-BR" sz="1600" dirty="0"/>
              <a:t>, </a:t>
            </a:r>
            <a:r>
              <a:rPr lang="pt-BR" sz="1600" b="1" dirty="0"/>
              <a:t>var </a:t>
            </a:r>
            <a:r>
              <a:rPr lang="pt-BR" sz="1600" i="1" dirty="0"/>
              <a:t>Árvore T</a:t>
            </a:r>
            <a:r>
              <a:rPr lang="pt-BR" sz="1600" dirty="0"/>
              <a:t>) {</a:t>
            </a:r>
          </a:p>
          <a:p>
            <a:pPr algn="just"/>
            <a:r>
              <a:rPr lang="pt-BR" sz="1600" b="1" dirty="0"/>
              <a:t>    se </a:t>
            </a:r>
            <a:r>
              <a:rPr lang="pt-BR" sz="1600" i="1" dirty="0"/>
              <a:t>T </a:t>
            </a:r>
            <a:r>
              <a:rPr lang="pt-BR" sz="1600" dirty="0"/>
              <a:t>= </a:t>
            </a:r>
            <a:r>
              <a:rPr lang="pt-BR" sz="1600" i="1" dirty="0"/>
              <a:t>Nulo </a:t>
            </a:r>
            <a:r>
              <a:rPr lang="pt-BR" sz="1600" b="1" dirty="0"/>
              <a:t>então </a:t>
            </a:r>
            <a:r>
              <a:rPr lang="pt-BR" sz="1600" dirty="0"/>
              <a:t>{</a:t>
            </a:r>
          </a:p>
          <a:p>
            <a:pPr algn="just"/>
            <a:r>
              <a:rPr lang="pt-BR" sz="1600" i="1" dirty="0"/>
              <a:t>         T </a:t>
            </a:r>
            <a:r>
              <a:rPr lang="pt-BR" sz="1600" dirty="0">
                <a:sym typeface="Wingdings 3" pitchFamily="18" charset="2"/>
              </a:rPr>
              <a:t></a:t>
            </a:r>
            <a:r>
              <a:rPr lang="pt-BR" sz="1600" dirty="0"/>
              <a:t> </a:t>
            </a:r>
            <a:r>
              <a:rPr lang="pt-BR" sz="1600" i="1" dirty="0"/>
              <a:t>Alocar </a:t>
            </a:r>
            <a:r>
              <a:rPr lang="pt-BR" sz="1600" dirty="0"/>
              <a:t>(</a:t>
            </a:r>
            <a:r>
              <a:rPr lang="pt-BR" sz="1600" i="1" dirty="0" err="1"/>
              <a:t>NoArvore</a:t>
            </a:r>
            <a:r>
              <a:rPr lang="pt-BR" sz="1600" dirty="0"/>
              <a:t>)</a:t>
            </a:r>
          </a:p>
          <a:p>
            <a:pPr algn="just"/>
            <a:r>
              <a:rPr lang="pt-BR" sz="1600" i="1" dirty="0"/>
              <a:t>         </a:t>
            </a:r>
            <a:r>
              <a:rPr lang="pt-BR" sz="1600" i="1" dirty="0" err="1"/>
              <a:t>T</a:t>
            </a:r>
            <a:r>
              <a:rPr lang="pt-BR" sz="1600" dirty="0" err="1"/>
              <a:t>^.</a:t>
            </a:r>
            <a:r>
              <a:rPr lang="pt-BR" sz="1600" i="1" dirty="0" err="1"/>
              <a:t>Val</a:t>
            </a:r>
            <a:r>
              <a:rPr lang="pt-BR" sz="1600" i="1" dirty="0"/>
              <a:t>  </a:t>
            </a:r>
            <a:r>
              <a:rPr lang="pt-BR" sz="1600" dirty="0">
                <a:sym typeface="Wingdings 3" pitchFamily="18" charset="2"/>
              </a:rPr>
              <a:t></a:t>
            </a:r>
            <a:r>
              <a:rPr lang="pt-BR" sz="1600" dirty="0"/>
              <a:t> </a:t>
            </a:r>
            <a:r>
              <a:rPr lang="pt-BR" sz="1600" i="1" dirty="0"/>
              <a:t>x</a:t>
            </a:r>
            <a:r>
              <a:rPr lang="pt-BR" sz="1600" dirty="0"/>
              <a:t>,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Esq</a:t>
            </a:r>
            <a:r>
              <a:rPr lang="pt-BR" sz="1600" i="1" dirty="0"/>
              <a:t> </a:t>
            </a:r>
            <a:r>
              <a:rPr lang="pt-BR" sz="1600" dirty="0">
                <a:sym typeface="Wingdings 3" pitchFamily="18" charset="2"/>
              </a:rPr>
              <a:t></a:t>
            </a:r>
            <a:r>
              <a:rPr lang="pt-BR" sz="1600" dirty="0"/>
              <a:t> </a:t>
            </a:r>
            <a:r>
              <a:rPr lang="pt-BR" sz="1600" i="1" dirty="0"/>
              <a:t>Nulo</a:t>
            </a:r>
            <a:r>
              <a:rPr lang="pt-BR" sz="1600" dirty="0"/>
              <a:t>,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Dir</a:t>
            </a:r>
            <a:r>
              <a:rPr lang="pt-BR" sz="1600" i="1" dirty="0"/>
              <a:t> </a:t>
            </a:r>
            <a:r>
              <a:rPr lang="pt-BR" sz="1600" dirty="0">
                <a:sym typeface="Wingdings 3" pitchFamily="18" charset="2"/>
              </a:rPr>
              <a:t></a:t>
            </a:r>
            <a:r>
              <a:rPr lang="pt-BR" sz="1600" dirty="0"/>
              <a:t> </a:t>
            </a:r>
            <a:r>
              <a:rPr lang="pt-BR" sz="1600" i="1" dirty="0"/>
              <a:t>Nulo</a:t>
            </a:r>
          </a:p>
          <a:p>
            <a:pPr algn="just"/>
            <a:r>
              <a:rPr lang="pt-BR" sz="1600" dirty="0"/>
              <a:t>    }</a:t>
            </a:r>
          </a:p>
          <a:p>
            <a:pPr algn="just"/>
            <a:r>
              <a:rPr lang="pt-BR" sz="1600" b="1" dirty="0"/>
              <a:t>    senão </a:t>
            </a:r>
            <a:r>
              <a:rPr lang="pt-BR" sz="1600" dirty="0"/>
              <a:t>{</a:t>
            </a:r>
          </a:p>
          <a:p>
            <a:pPr algn="just"/>
            <a:r>
              <a:rPr lang="pt-BR" sz="1600" b="1" dirty="0"/>
              <a:t>        se </a:t>
            </a:r>
            <a:r>
              <a:rPr lang="pt-BR" sz="1600" i="1" dirty="0"/>
              <a:t>x </a:t>
            </a:r>
            <a:r>
              <a:rPr lang="pt-BR" sz="1600" dirty="0"/>
              <a:t>&lt; </a:t>
            </a:r>
            <a:r>
              <a:rPr lang="pt-BR" sz="1600" i="1" dirty="0" err="1"/>
              <a:t>T</a:t>
            </a:r>
            <a:r>
              <a:rPr lang="pt-BR" sz="1600" dirty="0" err="1"/>
              <a:t>^.</a:t>
            </a:r>
            <a:r>
              <a:rPr lang="pt-BR" sz="1600" i="1" dirty="0" err="1"/>
              <a:t>Val</a:t>
            </a:r>
            <a:r>
              <a:rPr lang="pt-BR" sz="1600" i="1" dirty="0"/>
              <a:t> </a:t>
            </a:r>
            <a:r>
              <a:rPr lang="pt-BR" sz="1600" b="1" dirty="0"/>
              <a:t>então </a:t>
            </a:r>
            <a:r>
              <a:rPr lang="pt-BR" sz="1600" i="1" dirty="0"/>
              <a:t>Inserir </a:t>
            </a:r>
            <a:r>
              <a:rPr lang="pt-BR" sz="1600" dirty="0"/>
              <a:t>(</a:t>
            </a:r>
            <a:r>
              <a:rPr lang="pt-BR" sz="1600" i="1" dirty="0"/>
              <a:t>x</a:t>
            </a:r>
            <a:r>
              <a:rPr lang="pt-BR" sz="1600" dirty="0"/>
              <a:t>,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Esq</a:t>
            </a:r>
            <a:r>
              <a:rPr lang="pt-BR" sz="1600" dirty="0"/>
              <a:t>)</a:t>
            </a:r>
          </a:p>
          <a:p>
            <a:pPr algn="just"/>
            <a:r>
              <a:rPr lang="pt-BR" sz="1600" b="1" dirty="0"/>
              <a:t>        se </a:t>
            </a:r>
            <a:r>
              <a:rPr lang="pt-BR" sz="1600" i="1" dirty="0"/>
              <a:t>x </a:t>
            </a:r>
            <a:r>
              <a:rPr lang="pt-BR" sz="1600" dirty="0"/>
              <a:t>&gt; </a:t>
            </a:r>
            <a:r>
              <a:rPr lang="pt-BR" sz="1600" i="1" dirty="0" err="1"/>
              <a:t>T</a:t>
            </a:r>
            <a:r>
              <a:rPr lang="pt-BR" sz="1600" dirty="0" err="1"/>
              <a:t>^.</a:t>
            </a:r>
            <a:r>
              <a:rPr lang="pt-BR" sz="1600" i="1" dirty="0" err="1"/>
              <a:t>Val</a:t>
            </a:r>
            <a:r>
              <a:rPr lang="pt-BR" sz="1600" i="1" dirty="0"/>
              <a:t> </a:t>
            </a:r>
            <a:r>
              <a:rPr lang="pt-BR" sz="1600" b="1" dirty="0"/>
              <a:t>então </a:t>
            </a:r>
            <a:r>
              <a:rPr lang="pt-BR" sz="1600" i="1" dirty="0"/>
              <a:t>Inserir </a:t>
            </a:r>
            <a:r>
              <a:rPr lang="pt-BR" sz="1600" dirty="0"/>
              <a:t>(</a:t>
            </a:r>
            <a:r>
              <a:rPr lang="pt-BR" sz="1600" i="1" dirty="0"/>
              <a:t>x</a:t>
            </a:r>
            <a:r>
              <a:rPr lang="pt-BR" sz="1600" dirty="0"/>
              <a:t>, </a:t>
            </a:r>
            <a:r>
              <a:rPr lang="pt-BR" sz="1600" i="1" dirty="0"/>
              <a:t>T</a:t>
            </a:r>
            <a:r>
              <a:rPr lang="pt-BR" sz="1600" dirty="0"/>
              <a:t>^.</a:t>
            </a:r>
            <a:r>
              <a:rPr lang="pt-BR" sz="1600" i="1" dirty="0" err="1"/>
              <a:t>Dir</a:t>
            </a:r>
            <a:r>
              <a:rPr lang="pt-BR" sz="1600" dirty="0"/>
              <a:t>)</a:t>
            </a:r>
          </a:p>
          <a:p>
            <a:pPr algn="just"/>
            <a:r>
              <a:rPr lang="pt-BR" sz="1600" dirty="0"/>
              <a:t>    }</a:t>
            </a:r>
          </a:p>
          <a:p>
            <a:pPr algn="just"/>
            <a:r>
              <a:rPr lang="pt-BR" sz="1600" dirty="0"/>
              <a:t>}</a:t>
            </a:r>
          </a:p>
        </p:txBody>
      </p:sp>
      <p:sp>
        <p:nvSpPr>
          <p:cNvPr id="6150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6151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227441-1C8B-4CBE-AB13-80866A8FA05D}" type="slidenum">
              <a:rPr lang="pt-BR" smtClean="0"/>
              <a:pPr eaLnBrk="1" hangingPunct="1"/>
              <a:t>8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smtClean="0"/>
              <a:t>Remoção em ABB</a:t>
            </a:r>
            <a:endParaRPr lang="pt-BR" sz="3200" smtClean="0"/>
          </a:p>
        </p:txBody>
      </p:sp>
      <p:pic>
        <p:nvPicPr>
          <p:cNvPr id="8195" name="Picture 4" descr="logo-uf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endParaRPr lang="en-US" sz="2000"/>
          </a:p>
        </p:txBody>
      </p:sp>
      <p:sp>
        <p:nvSpPr>
          <p:cNvPr id="2" name="Retângulo 1"/>
          <p:cNvSpPr/>
          <p:nvPr/>
        </p:nvSpPr>
        <p:spPr>
          <a:xfrm>
            <a:off x="1187450" y="1556792"/>
            <a:ext cx="6840538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Para remover uma chave </a:t>
            </a:r>
            <a:r>
              <a:rPr lang="pt-BR" sz="2000" i="1" dirty="0"/>
              <a:t>x </a:t>
            </a:r>
            <a:r>
              <a:rPr lang="pt-BR" sz="2000" dirty="0"/>
              <a:t>de uma árvore </a:t>
            </a:r>
            <a:r>
              <a:rPr lang="pt-BR" sz="2000" i="1" dirty="0"/>
              <a:t>T </a:t>
            </a:r>
            <a:r>
              <a:rPr lang="pt-BR" sz="2000" dirty="0" smtClean="0"/>
              <a:t>temos que </a:t>
            </a:r>
            <a:r>
              <a:rPr lang="pt-BR" sz="2000" dirty="0"/>
              <a:t>distinguir os seguintes </a:t>
            </a:r>
            <a:r>
              <a:rPr lang="pt-BR" sz="2000" dirty="0" smtClean="0"/>
              <a:t>casos:</a:t>
            </a:r>
            <a:endParaRPr lang="pt-BR" sz="2000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b="1" i="1" dirty="0" smtClean="0"/>
              <a:t>Caso 1</a:t>
            </a:r>
            <a:r>
              <a:rPr lang="pt-BR" i="1" dirty="0" smtClean="0"/>
              <a:t>: x </a:t>
            </a:r>
            <a:r>
              <a:rPr lang="pt-BR" dirty="0"/>
              <a:t>está numa folha de </a:t>
            </a:r>
            <a:r>
              <a:rPr lang="pt-BR" i="1" dirty="0" smtClean="0"/>
              <a:t>T: </a:t>
            </a:r>
            <a:r>
              <a:rPr lang="pt-BR" dirty="0" smtClean="0"/>
              <a:t>a </a:t>
            </a:r>
            <a:r>
              <a:rPr lang="pt-BR" dirty="0"/>
              <a:t>folha pode ser simplesmente </a:t>
            </a:r>
            <a:r>
              <a:rPr lang="pt-BR" dirty="0" smtClean="0"/>
              <a:t>removida.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b="1" i="1" dirty="0" smtClean="0"/>
              <a:t>Caso 2</a:t>
            </a:r>
            <a:r>
              <a:rPr lang="pt-BR" i="1" dirty="0" smtClean="0"/>
              <a:t>: x </a:t>
            </a:r>
            <a:r>
              <a:rPr lang="pt-BR" dirty="0"/>
              <a:t>está num nó que tem sua </a:t>
            </a:r>
            <a:r>
              <a:rPr lang="pt-BR" dirty="0" err="1"/>
              <a:t>subárvore</a:t>
            </a:r>
            <a:r>
              <a:rPr lang="pt-BR" dirty="0"/>
              <a:t> esquerda ou direita vazia: neste caso o nó é removido substituído pela </a:t>
            </a:r>
            <a:r>
              <a:rPr lang="pt-BR" dirty="0" err="1"/>
              <a:t>subárvore</a:t>
            </a:r>
            <a:r>
              <a:rPr lang="pt-BR" dirty="0"/>
              <a:t> não nula.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852863"/>
            <a:ext cx="7034212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9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© Ekler Paulino de Mattos</a:t>
            </a:r>
            <a:endParaRPr lang="pt-BR" smtClean="0"/>
          </a:p>
        </p:txBody>
      </p:sp>
      <p:sp>
        <p:nvSpPr>
          <p:cNvPr id="820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3C17E9-8FDF-4A7B-9C33-5B736C382F49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10" name="Elipse 9"/>
          <p:cNvSpPr>
            <a:spLocks noChangeArrowheads="1"/>
          </p:cNvSpPr>
          <p:nvPr/>
        </p:nvSpPr>
        <p:spPr bwMode="auto">
          <a:xfrm>
            <a:off x="4129088" y="4521200"/>
            <a:ext cx="360362" cy="369888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2" name="Retângulo 3"/>
          <p:cNvSpPr>
            <a:spLocks noChangeArrowheads="1"/>
          </p:cNvSpPr>
          <p:nvPr/>
        </p:nvSpPr>
        <p:spPr bwMode="auto">
          <a:xfrm>
            <a:off x="4664075" y="3717925"/>
            <a:ext cx="3744913" cy="2374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cxnSp>
        <p:nvCxnSpPr>
          <p:cNvPr id="8" name="Conector de seta reta 7"/>
          <p:cNvCxnSpPr>
            <a:cxnSpLocks noChangeShapeType="1"/>
          </p:cNvCxnSpPr>
          <p:nvPr/>
        </p:nvCxnSpPr>
        <p:spPr bwMode="auto">
          <a:xfrm flipV="1">
            <a:off x="3492500" y="4922838"/>
            <a:ext cx="358775" cy="377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202" grpId="0" animBg="1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2246</Words>
  <Application>Microsoft Office PowerPoint</Application>
  <PresentationFormat>Apresentação na tela (4:3)</PresentationFormat>
  <Paragraphs>413</Paragraphs>
  <Slides>32</Slides>
  <Notes>32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Design padrão</vt:lpstr>
      <vt:lpstr>Árvore Binária de Busca</vt:lpstr>
      <vt:lpstr>Árvore Binária de Busca</vt:lpstr>
      <vt:lpstr>Dicionários</vt:lpstr>
      <vt:lpstr>Árvores Binárias de Busca</vt:lpstr>
      <vt:lpstr>Árvores Binárias de Busca</vt:lpstr>
      <vt:lpstr>Busca e Inserção em ABB</vt:lpstr>
      <vt:lpstr>Inserção em ABB</vt:lpstr>
      <vt:lpstr>Busca e Inserção em ABB</vt:lpstr>
      <vt:lpstr>Remoção em ABB</vt:lpstr>
      <vt:lpstr>Remoção em ABB</vt:lpstr>
      <vt:lpstr>Remoção em ABB</vt:lpstr>
      <vt:lpstr>Remoção em ABB</vt:lpstr>
      <vt:lpstr>Árvores de Busca de Altura Ótima</vt:lpstr>
      <vt:lpstr>ABB – Comprimento do Caminho Interno</vt:lpstr>
      <vt:lpstr>ABB – Comprimento do Caminho Interno</vt:lpstr>
      <vt:lpstr>ABB – Comprimento do Caminho Interno</vt:lpstr>
      <vt:lpstr>ABB – Comprimento do Caminho Externo</vt:lpstr>
      <vt:lpstr>ABB – Comprimento do Caminho Externo</vt:lpstr>
      <vt:lpstr>ABB – Comprimento do Caminho Externo</vt:lpstr>
      <vt:lpstr>ABB – Comprimento do Caminho Interno e Externo (Média)</vt:lpstr>
      <vt:lpstr>ABB – Busca com frequência diferenciadas</vt:lpstr>
      <vt:lpstr>ABB – Busca com frequência diferenciadas</vt:lpstr>
      <vt:lpstr>ABB Ótima</vt:lpstr>
      <vt:lpstr>ABB Ótima</vt:lpstr>
      <vt:lpstr>ABB Ótima</vt:lpstr>
      <vt:lpstr>ABB Ótima</vt:lpstr>
      <vt:lpstr>ABB Ótima</vt:lpstr>
      <vt:lpstr>ABB Ótima</vt:lpstr>
      <vt:lpstr>ABB Ótima</vt:lpstr>
      <vt:lpstr>Árvore de Busca Ótima para Freqüências de Acesso Dadas</vt:lpstr>
      <vt:lpstr>Árvore de Busca Ótima para Freqüências de Acesso Dadas</vt:lpstr>
      <vt:lpstr>Árvore de Busca Ótima para Freqüências de Acesso Dadas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Arquivos: Acesso Aleatório</dc:title>
  <dc:creator>vista</dc:creator>
  <cp:lastModifiedBy>ekler</cp:lastModifiedBy>
  <cp:revision>245</cp:revision>
  <dcterms:created xsi:type="dcterms:W3CDTF">2011-08-18T20:19:24Z</dcterms:created>
  <dcterms:modified xsi:type="dcterms:W3CDTF">2015-03-18T23:09:43Z</dcterms:modified>
</cp:coreProperties>
</file>