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0" r:id="rId1"/>
  </p:sldMasterIdLst>
  <p:sldIdLst>
    <p:sldId id="260" r:id="rId2"/>
    <p:sldId id="257" r:id="rId3"/>
    <p:sldId id="266" r:id="rId4"/>
    <p:sldId id="261" r:id="rId5"/>
    <p:sldId id="263" r:id="rId6"/>
    <p:sldId id="267" r:id="rId7"/>
    <p:sldId id="262" r:id="rId8"/>
    <p:sldId id="259" r:id="rId9"/>
    <p:sldId id="264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910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6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4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2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5974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293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167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0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5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39618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0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672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uxelles-j.be/travailler/ton-premier-emploi/les-allocations-de-formation-fpi-pfi/" TargetMode="External"/><Relationship Id="rId2" Type="http://schemas.openxmlformats.org/officeDocument/2006/relationships/hyperlink" Target="https://www.bruxelles-j.be/travailler/ton-premier-emploi/le-stage-de-transition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bruxelles-j.be/droits-sociaux/obtenir-de-laide-du-cpas/le-cpas-propose-du-travail-a-ses-allocataires-avec-des-contrats-particuliers-les-articles-60%e2%80%b3-etc/" TargetMode="External"/><Relationship Id="rId5" Type="http://schemas.openxmlformats.org/officeDocument/2006/relationships/hyperlink" Target="https://www.bruxelles-j.be/etudier-se-former/se-former/que-sont-les-organismes-dinsertion-socioprofessionnelle-oisp/" TargetMode="External"/><Relationship Id="rId4" Type="http://schemas.openxmlformats.org/officeDocument/2006/relationships/hyperlink" Target="https://www.bruxelles-j.be/etudier-se-former/se-form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cip@bruxellesformation.brussels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fpie@bruxellesformation.brussels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2929" y="2050869"/>
            <a:ext cx="8187071" cy="3087646"/>
          </a:xfrm>
        </p:spPr>
        <p:txBody>
          <a:bodyPr anchor="t"/>
          <a:lstStyle/>
          <a:p>
            <a:pPr algn="ctr"/>
            <a:r>
              <a:rPr lang="fr-BE" dirty="0" smtClean="0"/>
              <a:t>Mesures emploi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976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200" dirty="0" err="1" smtClean="0"/>
              <a:t>Activa.brussels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7500" y="1721557"/>
            <a:ext cx="10178322" cy="3593591"/>
          </a:xfrm>
        </p:spPr>
        <p:txBody>
          <a:bodyPr>
            <a:normAutofit/>
          </a:bodyPr>
          <a:lstStyle/>
          <a:p>
            <a:r>
              <a:rPr lang="fr-BE" dirty="0"/>
              <a:t>L</a:t>
            </a:r>
            <a:r>
              <a:rPr lang="fr-BE" dirty="0" smtClean="0"/>
              <a:t>’allocation </a:t>
            </a:r>
            <a:r>
              <a:rPr lang="fr-BE" dirty="0" err="1"/>
              <a:t>activa.brussels</a:t>
            </a:r>
            <a:r>
              <a:rPr lang="fr-BE" dirty="0"/>
              <a:t>, </a:t>
            </a:r>
            <a:r>
              <a:rPr lang="fr-BE" b="1" dirty="0"/>
              <a:t>un avantage financier pour l’employeur</a:t>
            </a:r>
            <a:r>
              <a:rPr lang="fr-BE" dirty="0"/>
              <a:t> car il peut la déduire </a:t>
            </a:r>
            <a:r>
              <a:rPr lang="fr-BE" dirty="0" smtClean="0"/>
              <a:t>du salaire de l’employé. </a:t>
            </a:r>
          </a:p>
          <a:p>
            <a:pPr marL="0" indent="0">
              <a:buNone/>
            </a:pPr>
            <a:endParaRPr lang="fr-BE" dirty="0" smtClean="0"/>
          </a:p>
          <a:p>
            <a:pPr marL="0" indent="0">
              <a:buNone/>
            </a:pPr>
            <a:endParaRPr lang="fr-BE" dirty="0" smtClean="0"/>
          </a:p>
          <a:p>
            <a:r>
              <a:rPr lang="fr-BE" dirty="0" smtClean="0"/>
              <a:t>Du côté de l’employé, le </a:t>
            </a:r>
            <a:r>
              <a:rPr lang="fr-BE" dirty="0"/>
              <a:t>salaire reste identique (une part venant de l'employeur, l'autre, étant versée par votre organisme de paiement) </a:t>
            </a:r>
            <a:endParaRPr lang="fr-BE" dirty="0" smtClean="0"/>
          </a:p>
          <a:p>
            <a:pPr marL="0" indent="0">
              <a:buNone/>
            </a:pPr>
            <a:endParaRPr lang="fr-BE" dirty="0" smtClean="0"/>
          </a:p>
          <a:p>
            <a:r>
              <a:rPr lang="fr-BE" dirty="0"/>
              <a:t>Un contrat de travail à temps plein ou à mi-temps minimum et pour une durée indéterminée ou de 6 mois au moins </a:t>
            </a:r>
          </a:p>
          <a:p>
            <a:endParaRPr lang="fr-BE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362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fr-BE" sz="3200" dirty="0" err="1" smtClean="0"/>
              <a:t>aCTIVA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567636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BE" b="1" u="sng" dirty="0" smtClean="0"/>
              <a:t>Conditions</a:t>
            </a:r>
          </a:p>
          <a:p>
            <a:pPr marL="0" indent="0">
              <a:buNone/>
            </a:pPr>
            <a:endParaRPr lang="fr-BE" sz="2000" dirty="0"/>
          </a:p>
          <a:p>
            <a:r>
              <a:rPr lang="fr-BE" sz="2000" dirty="0" smtClean="0"/>
              <a:t>Cette mesure </a:t>
            </a:r>
            <a:r>
              <a:rPr lang="fr-BE" sz="2000" dirty="0"/>
              <a:t>est accessible à tout chercheur d’emploi bruxellois inoccupé, inscrit chez Actiris depuis 12 mois</a:t>
            </a:r>
            <a:r>
              <a:rPr lang="fr-BE" sz="2000" dirty="0" smtClean="0"/>
              <a:t>.</a:t>
            </a:r>
          </a:p>
          <a:p>
            <a:pPr marL="0" indent="0">
              <a:buNone/>
            </a:pPr>
            <a:r>
              <a:rPr lang="fr-BE" sz="2000" dirty="0" smtClean="0"/>
              <a:t> </a:t>
            </a:r>
            <a:endParaRPr lang="fr-BE" sz="2000" dirty="0"/>
          </a:p>
          <a:p>
            <a:r>
              <a:rPr lang="fr-BE" sz="2000" dirty="0"/>
              <a:t>S’il a </a:t>
            </a:r>
            <a:r>
              <a:rPr lang="fr-BE" sz="2000" dirty="0" smtClean="0"/>
              <a:t>bénéficié d’un</a:t>
            </a:r>
            <a:r>
              <a:rPr lang="fr-BE" sz="2000" dirty="0"/>
              <a:t> </a:t>
            </a:r>
            <a:r>
              <a:rPr lang="fr-BE" sz="2000" dirty="0">
                <a:hlinkClick r:id="rId2"/>
              </a:rPr>
              <a:t>stage first</a:t>
            </a:r>
            <a:r>
              <a:rPr lang="fr-BE" sz="2000" dirty="0"/>
              <a:t>, une </a:t>
            </a:r>
            <a:r>
              <a:rPr lang="fr-BE" sz="2000" dirty="0">
                <a:hlinkClick r:id="rId3"/>
              </a:rPr>
              <a:t>FPIE</a:t>
            </a:r>
            <a:r>
              <a:rPr lang="fr-BE" sz="2000" dirty="0"/>
              <a:t>, une </a:t>
            </a:r>
            <a:r>
              <a:rPr lang="fr-BE" sz="2000" dirty="0">
                <a:hlinkClick r:id="rId4"/>
              </a:rPr>
              <a:t>formation en alternance</a:t>
            </a:r>
            <a:r>
              <a:rPr lang="fr-BE" sz="2000" dirty="0"/>
              <a:t>, une </a:t>
            </a:r>
            <a:r>
              <a:rPr lang="fr-BE" sz="2000" dirty="0">
                <a:hlinkClick r:id="rId5"/>
              </a:rPr>
              <a:t>formation professionnelle qualifiante</a:t>
            </a:r>
            <a:r>
              <a:rPr lang="fr-BE" sz="2000" dirty="0"/>
              <a:t>, un </a:t>
            </a:r>
            <a:r>
              <a:rPr lang="fr-BE" sz="2000" dirty="0">
                <a:hlinkClick r:id="rId6"/>
              </a:rPr>
              <a:t>article 60</a:t>
            </a:r>
            <a:r>
              <a:rPr lang="fr-BE" sz="2000" dirty="0"/>
              <a:t>,…</a:t>
            </a:r>
            <a:r>
              <a:rPr lang="fr-BE" sz="2000" dirty="0" smtClean="0"/>
              <a:t>, </a:t>
            </a:r>
            <a:r>
              <a:rPr lang="fr-BE" sz="2000" dirty="0"/>
              <a:t>le candidat peut même être dispensé des 12 mois d’inscription et bénéficier d’</a:t>
            </a:r>
            <a:r>
              <a:rPr lang="fr-BE" sz="2000" dirty="0" err="1"/>
              <a:t>activa.brussels</a:t>
            </a:r>
            <a:r>
              <a:rPr lang="fr-BE" sz="2000" dirty="0"/>
              <a:t> dès le 1er jour de son inscription.</a:t>
            </a:r>
          </a:p>
          <a:p>
            <a:pPr marL="0" lvl="0" indent="0">
              <a:buNone/>
            </a:pPr>
            <a:endParaRPr lang="fr-BE" b="1" u="sng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37885" y="1322363"/>
            <a:ext cx="3092115" cy="5274379"/>
          </a:xfrm>
        </p:spPr>
        <p:txBody>
          <a:bodyPr>
            <a:normAutofit/>
          </a:bodyPr>
          <a:lstStyle/>
          <a:p>
            <a:r>
              <a:rPr lang="fr-BE" dirty="0"/>
              <a:t>L’allocation s’élève à un montant global de 15.900 € sur 30 mois :</a:t>
            </a:r>
          </a:p>
          <a:p>
            <a:r>
              <a:rPr lang="fr-BE" dirty="0"/>
              <a:t>350 euros par mois durant les 6 premiers mois </a:t>
            </a:r>
          </a:p>
          <a:p>
            <a:r>
              <a:rPr lang="fr-BE" dirty="0"/>
              <a:t>800 euros durant les 12 mois suivants </a:t>
            </a:r>
          </a:p>
          <a:p>
            <a:r>
              <a:rPr lang="fr-BE" dirty="0"/>
              <a:t>350 euros les 12 mois suivants</a:t>
            </a:r>
          </a:p>
          <a:p>
            <a:endParaRPr lang="fr-BE" dirty="0" smtClean="0"/>
          </a:p>
          <a:p>
            <a:endParaRPr lang="fr-BE" dirty="0" smtClean="0"/>
          </a:p>
          <a:p>
            <a:r>
              <a:rPr lang="fr-BE" sz="2000" dirty="0"/>
              <a:t>Le candidat doit posséder une attestation </a:t>
            </a:r>
            <a:r>
              <a:rPr lang="fr-BE" sz="2000" dirty="0" err="1"/>
              <a:t>activa.brussels</a:t>
            </a:r>
            <a:r>
              <a:rPr lang="fr-BE" sz="2000" dirty="0"/>
              <a:t> et donc </a:t>
            </a:r>
            <a:r>
              <a:rPr lang="fr-BE" sz="2000" b="1" i="1" dirty="0"/>
              <a:t>la demander.</a:t>
            </a:r>
          </a:p>
          <a:p>
            <a:endParaRPr lang="fr-BE" dirty="0"/>
          </a:p>
        </p:txBody>
      </p:sp>
      <p:sp>
        <p:nvSpPr>
          <p:cNvPr id="5" name="Ellipse 4"/>
          <p:cNvSpPr/>
          <p:nvPr/>
        </p:nvSpPr>
        <p:spPr>
          <a:xfrm>
            <a:off x="7547230" y="4481688"/>
            <a:ext cx="4188178" cy="2115054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104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200" dirty="0" smtClean="0"/>
              <a:t>Stage first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1072444"/>
            <a:ext cx="10178322" cy="5380607"/>
          </a:xfrm>
        </p:spPr>
        <p:txBody>
          <a:bodyPr>
            <a:normAutofit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b="1" i="1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Première expérience professionnelle 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Convention 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stage </a:t>
            </a:r>
            <a:r>
              <a:rPr lang="fr-FR" altLang="fr-FR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signée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entre </a:t>
            </a:r>
            <a:r>
              <a:rPr lang="fr-FR" altLang="fr-FR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fr-FR" altLang="fr-FR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lang="fr-FR" altLang="fr-FR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entreprise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le </a:t>
            </a:r>
            <a:r>
              <a:rPr lang="fr-FR" altLang="fr-FR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stagiaire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fr-FR" altLang="fr-FR" b="1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Actiris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dirty="0" smtClean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Durée 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3 ou 6 mois, </a:t>
            </a:r>
            <a:r>
              <a:rPr lang="fr-FR" altLang="fr-F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à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temps plein </a:t>
            </a:r>
            <a:endParaRPr lang="fr-BE" sz="2800" b="1" i="1" u="sng" dirty="0" smtClean="0"/>
          </a:p>
          <a:p>
            <a:pPr marL="0" indent="0">
              <a:buNone/>
            </a:pPr>
            <a:r>
              <a:rPr lang="fr-BE" sz="2800" b="1" i="1" u="sng" dirty="0" smtClean="0"/>
              <a:t>Conditions :</a:t>
            </a:r>
            <a:endParaRPr lang="fr-BE" sz="2800" b="1" i="1" u="sng" dirty="0"/>
          </a:p>
          <a:p>
            <a:pPr lvl="0"/>
            <a:r>
              <a:rPr lang="fr-BE" dirty="0"/>
              <a:t>Avoir moins de 30 ans </a:t>
            </a:r>
          </a:p>
          <a:p>
            <a:pPr lvl="0"/>
            <a:r>
              <a:rPr lang="fr-BE" dirty="0"/>
              <a:t>Etre domicilié en Région de Bruxelles-Capitale</a:t>
            </a:r>
          </a:p>
          <a:p>
            <a:pPr lvl="0"/>
            <a:r>
              <a:rPr lang="fr-BE" dirty="0"/>
              <a:t>Etre inscrit chez Actiris comme chercheur d’emploi inoccupé après études depuis minimum 78 jours</a:t>
            </a:r>
          </a:p>
          <a:p>
            <a:pPr lvl="0"/>
            <a:r>
              <a:rPr lang="fr-BE" dirty="0"/>
              <a:t>Avoir maximum le CESS</a:t>
            </a:r>
          </a:p>
          <a:p>
            <a:pPr lvl="0"/>
            <a:r>
              <a:rPr lang="fr-BE" dirty="0"/>
              <a:t>Avoir maximum 90 jours d’expérience professionnelle.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Principes</a:t>
            </a:r>
            <a:r>
              <a:rPr kumimoji="0" lang="fr-BE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kumimoji="0" lang="fr-BE" altLang="fr-F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37884" y="457200"/>
            <a:ext cx="3092115" cy="718458"/>
          </a:xfrm>
        </p:spPr>
        <p:txBody>
          <a:bodyPr>
            <a:normAutofit/>
          </a:bodyPr>
          <a:lstStyle/>
          <a:p>
            <a:r>
              <a:rPr lang="fr-BE" sz="2800" dirty="0" smtClean="0"/>
              <a:t>Stage first</a:t>
            </a:r>
            <a:endParaRPr lang="fr-BE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5284480"/>
          </a:xfrm>
        </p:spPr>
        <p:txBody>
          <a:bodyPr>
            <a:norm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000" dirty="0"/>
              <a:t>L’employeur paie une indemnité de </a:t>
            </a:r>
            <a:r>
              <a:rPr lang="fr-BE" sz="2000" dirty="0"/>
              <a:t>177,78€ net </a:t>
            </a:r>
            <a:r>
              <a:rPr lang="fr-BE" sz="2000" dirty="0" smtClean="0"/>
              <a:t>qui s’ajoute à l’allocation </a:t>
            </a:r>
            <a:r>
              <a:rPr lang="fr-BE" sz="2000" dirty="0"/>
              <a:t>octroyée par Actiris </a:t>
            </a:r>
            <a:r>
              <a:rPr lang="fr-BE" sz="2000" dirty="0" smtClean="0"/>
              <a:t>(26,82 </a:t>
            </a:r>
            <a:r>
              <a:rPr lang="fr-BE" sz="2000" dirty="0"/>
              <a:t>€/jour</a:t>
            </a:r>
            <a:r>
              <a:rPr lang="fr-BE" sz="2000" dirty="0" smtClean="0"/>
              <a:t>), </a:t>
            </a:r>
            <a:r>
              <a:rPr lang="fr-BE" sz="2000" dirty="0"/>
              <a:t>cela donne un total de </a:t>
            </a:r>
            <a:r>
              <a:rPr lang="fr-BE" sz="2000" b="1" dirty="0"/>
              <a:t>804,74</a:t>
            </a:r>
            <a:r>
              <a:rPr lang="fr-BE" sz="2000" dirty="0"/>
              <a:t>€/mois</a:t>
            </a:r>
            <a:r>
              <a:rPr lang="fr-BE" sz="2000" dirty="0" smtClean="0"/>
              <a:t>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fr-BE" sz="2000" dirty="0"/>
          </a:p>
          <a:p>
            <a:pPr marL="0" indent="0">
              <a:buNone/>
            </a:pPr>
            <a:endParaRPr lang="fr-BE" sz="2000" dirty="0" smtClean="0"/>
          </a:p>
          <a:p>
            <a:r>
              <a:rPr lang="fr-BE" sz="2000" dirty="0" smtClean="0"/>
              <a:t>Si le demandeur d’emploi perçoit des </a:t>
            </a:r>
            <a:r>
              <a:rPr lang="fr-BE" sz="2000" dirty="0"/>
              <a:t>allocations d’insertion, </a:t>
            </a:r>
            <a:r>
              <a:rPr lang="fr-BE" sz="2000" dirty="0" smtClean="0"/>
              <a:t> Actiris lui </a:t>
            </a:r>
            <a:r>
              <a:rPr lang="fr-BE" sz="2000" dirty="0"/>
              <a:t>donnera uniquement le complément </a:t>
            </a:r>
            <a:r>
              <a:rPr lang="fr-BE" sz="2000" dirty="0" smtClean="0"/>
              <a:t>pour qu’il bénéficie </a:t>
            </a:r>
            <a:r>
              <a:rPr lang="fr-BE" sz="2000" dirty="0"/>
              <a:t>au total de 26,82€/jour. </a:t>
            </a:r>
            <a:r>
              <a:rPr lang="fr-BE" sz="2000" dirty="0" smtClean="0"/>
              <a:t/>
            </a:r>
            <a:br>
              <a:rPr lang="fr-BE" sz="2000" dirty="0" smtClean="0"/>
            </a:br>
            <a:endParaRPr lang="fr-BE" sz="2000" dirty="0" smtClean="0"/>
          </a:p>
          <a:p>
            <a:r>
              <a:rPr lang="fr-BE" sz="2100" dirty="0"/>
              <a:t>Seuls 96 jours maximum peuvent être comptabilisés dans le calcul du nombre de jours </a:t>
            </a:r>
            <a:r>
              <a:rPr lang="fr-BE" sz="2100" dirty="0" smtClean="0"/>
              <a:t>pour ouvrir un droit au chômage sur base du travail.</a:t>
            </a:r>
            <a:endParaRPr lang="fr-BE" sz="2100" dirty="0"/>
          </a:p>
          <a:p>
            <a:endParaRPr lang="fr-BE" sz="26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37884" y="2008036"/>
            <a:ext cx="3092115" cy="2954489"/>
          </a:xfrm>
        </p:spPr>
        <p:txBody>
          <a:bodyPr>
            <a:normAutofit/>
          </a:bodyPr>
          <a:lstStyle/>
          <a:p>
            <a:r>
              <a:rPr lang="fr-BE" sz="2000" dirty="0"/>
              <a:t>Si </a:t>
            </a:r>
            <a:r>
              <a:rPr lang="fr-BE" sz="2000" dirty="0" smtClean="0"/>
              <a:t>le candidat est bénéficiaire </a:t>
            </a:r>
            <a:r>
              <a:rPr lang="fr-BE" sz="2000" dirty="0"/>
              <a:t>du revenu d’intégration sociale du </a:t>
            </a:r>
            <a:r>
              <a:rPr lang="fr-BE" sz="2000" dirty="0" smtClean="0"/>
              <a:t>CPAS,  il </a:t>
            </a:r>
            <a:r>
              <a:rPr lang="fr-BE" sz="2000" dirty="0"/>
              <a:t>sera parfois possible de </a:t>
            </a:r>
            <a:r>
              <a:rPr lang="fr-BE" sz="2000" dirty="0" smtClean="0"/>
              <a:t>le conserver.</a:t>
            </a:r>
            <a:endParaRPr lang="fr-BE" sz="20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6129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1115"/>
          </a:xfrm>
        </p:spPr>
        <p:txBody>
          <a:bodyPr>
            <a:normAutofit/>
          </a:bodyPr>
          <a:lstStyle/>
          <a:p>
            <a:r>
              <a:rPr lang="fr-BE" sz="3200" dirty="0"/>
              <a:t>CIP : Convention d’Immersion Professionnelle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1838326"/>
            <a:ext cx="10178322" cy="3593591"/>
          </a:xfrm>
        </p:spPr>
        <p:txBody>
          <a:bodyPr/>
          <a:lstStyle/>
          <a:p>
            <a:pPr lvl="0"/>
            <a:r>
              <a:rPr lang="fr-BE" dirty="0"/>
              <a:t>Stage en entreprise </a:t>
            </a:r>
            <a:r>
              <a:rPr lang="fr-BE" dirty="0" smtClean="0"/>
              <a:t/>
            </a:r>
            <a:br>
              <a:rPr lang="fr-BE" dirty="0" smtClean="0"/>
            </a:br>
            <a:endParaRPr lang="fr-BE" dirty="0"/>
          </a:p>
          <a:p>
            <a:pPr lvl="0"/>
            <a:r>
              <a:rPr lang="fr-BE" dirty="0"/>
              <a:t>Convention de stage de 1 à 6 mois accompagnée d’un plan de formation à faire valider par Bruxelles Formation ou le VDAB</a:t>
            </a:r>
            <a:r>
              <a:rPr lang="fr-BE" dirty="0" smtClean="0"/>
              <a:t>.</a:t>
            </a:r>
            <a:br>
              <a:rPr lang="fr-BE" dirty="0" smtClean="0"/>
            </a:br>
            <a:endParaRPr lang="fr-BE" dirty="0"/>
          </a:p>
          <a:p>
            <a:pPr lvl="0"/>
            <a:r>
              <a:rPr lang="fr-BE" dirty="0"/>
              <a:t>Le coût pour l’employeur relève du barème de l’apprentissage industriel.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69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CIP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5050" y="920376"/>
            <a:ext cx="6465743" cy="5780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BE" b="1" i="1" u="sng" dirty="0" smtClean="0"/>
              <a:t>Condition :</a:t>
            </a:r>
            <a:br>
              <a:rPr lang="fr-BE" b="1" i="1" u="sng" dirty="0" smtClean="0"/>
            </a:br>
            <a:endParaRPr lang="fr-BE" dirty="0" smtClean="0"/>
          </a:p>
          <a:p>
            <a:r>
              <a:rPr lang="fr-BE" sz="2000" dirty="0" smtClean="0"/>
              <a:t>Toute </a:t>
            </a:r>
            <a:r>
              <a:rPr lang="fr-BE" sz="2000" dirty="0"/>
              <a:t>personne souhaitant se former auprès d’un employeur </a:t>
            </a:r>
            <a:r>
              <a:rPr lang="fr-BE" sz="2000" dirty="0" smtClean="0"/>
              <a:t>bruxellois </a:t>
            </a:r>
            <a:br>
              <a:rPr lang="fr-BE" sz="2000" dirty="0" smtClean="0"/>
            </a:br>
            <a:endParaRPr lang="fr-BE" sz="2000" dirty="0" smtClean="0"/>
          </a:p>
          <a:p>
            <a:pPr marL="0" indent="0">
              <a:buNone/>
            </a:pPr>
            <a:r>
              <a:rPr lang="fr-BE" b="1" i="1" u="sng" dirty="0"/>
              <a:t>Barème de l’apprentissage industriel </a:t>
            </a:r>
            <a:r>
              <a:rPr lang="fr-BE" b="1" i="1" u="sng" dirty="0" smtClean="0"/>
              <a:t>:</a:t>
            </a:r>
          </a:p>
          <a:p>
            <a:pPr marL="0" indent="0">
              <a:buNone/>
            </a:pPr>
            <a:endParaRPr lang="fr-BE" sz="2000" dirty="0" smtClean="0"/>
          </a:p>
          <a:p>
            <a:pPr lvl="2">
              <a:lnSpc>
                <a:spcPct val="100000"/>
              </a:lnSpc>
            </a:pPr>
            <a:r>
              <a:rPr lang="fr-BE" sz="2000" b="1" dirty="0" smtClean="0"/>
              <a:t>18 </a:t>
            </a:r>
            <a:r>
              <a:rPr lang="fr-BE" sz="2000" b="1" dirty="0"/>
              <a:t>ans : 666,60 euros</a:t>
            </a:r>
          </a:p>
          <a:p>
            <a:pPr lvl="2">
              <a:lnSpc>
                <a:spcPct val="100000"/>
              </a:lnSpc>
            </a:pPr>
            <a:r>
              <a:rPr lang="fr-BE" sz="2000" b="1" dirty="0"/>
              <a:t>19 ans : 715,30 euros</a:t>
            </a:r>
          </a:p>
          <a:p>
            <a:pPr lvl="2">
              <a:lnSpc>
                <a:spcPct val="100000"/>
              </a:lnSpc>
            </a:pPr>
            <a:r>
              <a:rPr lang="fr-BE" sz="2000" b="1" dirty="0"/>
              <a:t>20 ans : 764,09 euros</a:t>
            </a:r>
          </a:p>
          <a:p>
            <a:pPr lvl="2">
              <a:lnSpc>
                <a:spcPct val="100000"/>
              </a:lnSpc>
            </a:pPr>
            <a:r>
              <a:rPr lang="fr-BE" sz="2000" b="1" dirty="0"/>
              <a:t>21 ans et plus : 812,90 </a:t>
            </a:r>
            <a:r>
              <a:rPr lang="fr-BE" sz="2000" b="1" dirty="0" smtClean="0"/>
              <a:t>euros</a:t>
            </a:r>
          </a:p>
          <a:p>
            <a:pPr marL="0" indent="0">
              <a:lnSpc>
                <a:spcPct val="100000"/>
              </a:lnSpc>
              <a:buNone/>
            </a:pPr>
            <a:endParaRPr lang="fr-BE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fr-BE" sz="2000" dirty="0" smtClean="0"/>
              <a:t>Le </a:t>
            </a:r>
            <a:r>
              <a:rPr lang="fr-BE" sz="2000" dirty="0"/>
              <a:t>stagiaire perd son droit aux allocations familiales (puisque l’indemnité est supérieure à 551,89€)</a:t>
            </a:r>
          </a:p>
          <a:p>
            <a:pPr lvl="2">
              <a:lnSpc>
                <a:spcPct val="100000"/>
              </a:lnSpc>
            </a:pPr>
            <a:endParaRPr lang="fr-BE" sz="2800" b="1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BE" dirty="0"/>
              <a:t>Il faut d’abord trouver une entreprise qui accepte de vous accueillir puis contacter </a:t>
            </a:r>
            <a:r>
              <a:rPr lang="fr-BE" dirty="0" smtClean="0"/>
              <a:t>le </a:t>
            </a:r>
            <a:r>
              <a:rPr lang="fr-BE" dirty="0"/>
              <a:t>service relations entreprises de Bruxelles Formation – 02.371.75.88 ou par mail à </a:t>
            </a:r>
            <a:r>
              <a:rPr lang="fr-BE" dirty="0" smtClean="0"/>
              <a:t>: </a:t>
            </a:r>
            <a:r>
              <a:rPr lang="fr-BE" u="sng" dirty="0" err="1" smtClean="0">
                <a:hlinkClick r:id="rId2"/>
              </a:rPr>
              <a:t>cip@bruxellesformation.brussels</a:t>
            </a: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1626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fr-BE" sz="3200" dirty="0" smtClean="0"/>
              <a:t>CIP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5715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b="1" u="sng" dirty="0" smtClean="0"/>
              <a:t>Attention</a:t>
            </a:r>
            <a:r>
              <a:rPr lang="fr-BE" dirty="0" smtClean="0"/>
              <a:t> </a:t>
            </a:r>
          </a:p>
          <a:p>
            <a:pPr marL="0" indent="0">
              <a:buNone/>
            </a:pPr>
            <a:endParaRPr lang="fr-BE" dirty="0" smtClean="0"/>
          </a:p>
          <a:p>
            <a:r>
              <a:rPr lang="fr-BE" sz="2000" dirty="0" smtClean="0"/>
              <a:t>L’indemnité </a:t>
            </a:r>
            <a:r>
              <a:rPr lang="fr-BE" sz="2000" dirty="0"/>
              <a:t>de stage octroyée est </a:t>
            </a:r>
            <a:r>
              <a:rPr lang="fr-BE" sz="2000" b="1" dirty="0"/>
              <a:t>cumulable</a:t>
            </a:r>
            <a:r>
              <a:rPr lang="fr-BE" sz="2000" dirty="0"/>
              <a:t> (dans une mesure limitée) avec les allocations d’insertion ou de chômage à condition d’introduire une demande afin d’être </a:t>
            </a:r>
            <a:r>
              <a:rPr lang="fr-BE" sz="2000" dirty="0" smtClean="0"/>
              <a:t>dispensé </a:t>
            </a:r>
            <a:r>
              <a:rPr lang="fr-BE" sz="2000" dirty="0"/>
              <a:t>de certaines obligations imposées aux chômeurs</a:t>
            </a:r>
            <a:r>
              <a:rPr lang="fr-BE" sz="2000" dirty="0" smtClean="0"/>
              <a:t>;</a:t>
            </a:r>
            <a:br>
              <a:rPr lang="fr-BE" sz="2000" dirty="0" smtClean="0"/>
            </a:br>
            <a:endParaRPr lang="fr-BE" sz="2000" dirty="0" smtClean="0"/>
          </a:p>
          <a:p>
            <a:pPr marL="0" indent="0">
              <a:buNone/>
            </a:pPr>
            <a:endParaRPr lang="fr-BE" sz="2000" dirty="0" smtClean="0"/>
          </a:p>
          <a:p>
            <a:r>
              <a:rPr lang="fr-BE" sz="2000" dirty="0"/>
              <a:t> Si le stagiaire perçoit une aide financière à charge du </a:t>
            </a:r>
            <a:r>
              <a:rPr lang="fr-BE" sz="2000" b="1" dirty="0"/>
              <a:t>CPAS</a:t>
            </a:r>
            <a:r>
              <a:rPr lang="fr-BE" sz="2000" dirty="0"/>
              <a:t>, il doit s’adresser à celui-ci pour connaître l’incidence d’une convention d’immersion sur le montant de ses allocations sociales;</a:t>
            </a:r>
          </a:p>
          <a:p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37885" y="1502229"/>
            <a:ext cx="3405624" cy="5133701"/>
          </a:xfrm>
        </p:spPr>
        <p:txBody>
          <a:bodyPr>
            <a:normAutofit/>
          </a:bodyPr>
          <a:lstStyle/>
          <a:p>
            <a:r>
              <a:rPr lang="fr-BE" dirty="0"/>
              <a:t>En cas d’incapacité de travail, le stagiaire n’a pas droit à des indemnités d’incapacité de travail de la mutuelle (que son absence soit justifiée ou non</a:t>
            </a:r>
            <a:r>
              <a:rPr lang="fr-BE" dirty="0" smtClean="0"/>
              <a:t>);</a:t>
            </a:r>
            <a:r>
              <a:rPr lang="fr-BE" dirty="0"/>
              <a:t/>
            </a:r>
            <a:br>
              <a:rPr lang="fr-BE" dirty="0"/>
            </a:br>
            <a:r>
              <a:rPr lang="fr-BE" dirty="0" smtClean="0"/>
              <a:t/>
            </a:r>
            <a:br>
              <a:rPr lang="fr-BE" dirty="0" smtClean="0"/>
            </a:br>
            <a:endParaRPr lang="fr-BE" dirty="0"/>
          </a:p>
          <a:p>
            <a:r>
              <a:rPr lang="fr-BE" dirty="0"/>
              <a:t>Les journées sous CIP ne sont pas comptabilisées pour l’ouverture d’un droit au chômage sur base du travail;</a:t>
            </a:r>
            <a:br>
              <a:rPr lang="fr-BE" dirty="0"/>
            </a:br>
            <a:r>
              <a:rPr lang="fr-BE" dirty="0" smtClean="0"/>
              <a:t/>
            </a:r>
            <a:br>
              <a:rPr lang="fr-BE" dirty="0" smtClean="0"/>
            </a:br>
            <a:endParaRPr lang="fr-BE" dirty="0"/>
          </a:p>
          <a:p>
            <a:r>
              <a:rPr lang="fr-BE" dirty="0"/>
              <a:t>L’employeur couvre le stagiaire par une assurance accidents du travail</a:t>
            </a:r>
            <a:r>
              <a:rPr lang="fr-BE" dirty="0" smtClean="0"/>
              <a:t>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903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r-BE" sz="3600" dirty="0"/>
              <a:t>FPI : Formation professionnelle individuelle en </a:t>
            </a:r>
            <a:r>
              <a:rPr lang="fr-BE" sz="3600" dirty="0" smtClean="0"/>
              <a:t>	entreprise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BE" dirty="0"/>
              <a:t>Un stagiaire est formé en entreprise pour minimum </a:t>
            </a:r>
            <a:r>
              <a:rPr lang="fr-BE" b="1" dirty="0"/>
              <a:t>1 mois – maximum 6 mois</a:t>
            </a:r>
            <a:r>
              <a:rPr lang="fr-BE" dirty="0"/>
              <a:t>, minimum à mi-temps</a:t>
            </a:r>
            <a:r>
              <a:rPr lang="fr-BE" dirty="0" smtClean="0"/>
              <a:t>.</a:t>
            </a:r>
            <a:br>
              <a:rPr lang="fr-BE" dirty="0" smtClean="0"/>
            </a:br>
            <a:endParaRPr lang="fr-BE" dirty="0"/>
          </a:p>
          <a:p>
            <a:pPr lvl="0"/>
            <a:r>
              <a:rPr lang="fr-BE" dirty="0" smtClean="0"/>
              <a:t>Bruxelles </a:t>
            </a:r>
            <a:r>
              <a:rPr lang="fr-BE" dirty="0"/>
              <a:t>Formation valide le plan de formation.</a:t>
            </a:r>
          </a:p>
          <a:p>
            <a:pPr marL="0" indent="0">
              <a:buNone/>
            </a:pPr>
            <a:endParaRPr lang="fr-BE" dirty="0"/>
          </a:p>
          <a:p>
            <a:pPr lvl="0"/>
            <a:r>
              <a:rPr lang="fr-BE" dirty="0"/>
              <a:t>L’employeur paie au stagiaire une prime de productivité + les frais de transport et une assurance accidents </a:t>
            </a:r>
            <a:r>
              <a:rPr lang="fr-BE" dirty="0" smtClean="0"/>
              <a:t>du </a:t>
            </a:r>
            <a:r>
              <a:rPr lang="fr-BE" dirty="0"/>
              <a:t>travail</a:t>
            </a:r>
            <a:r>
              <a:rPr lang="fr-BE" dirty="0" smtClean="0"/>
              <a:t>.</a:t>
            </a:r>
            <a:br>
              <a:rPr lang="fr-BE" dirty="0" smtClean="0"/>
            </a:br>
            <a:endParaRPr lang="fr-BE" dirty="0"/>
          </a:p>
          <a:p>
            <a:r>
              <a:rPr lang="fr-BE" dirty="0"/>
              <a:t> </a:t>
            </a:r>
            <a:r>
              <a:rPr lang="fr-BE" b="1" dirty="0" smtClean="0"/>
              <a:t>Obligation </a:t>
            </a:r>
            <a:r>
              <a:rPr lang="fr-BE" b="1" dirty="0"/>
              <a:t>d’engagement après la formation </a:t>
            </a:r>
            <a:r>
              <a:rPr lang="fr-BE" dirty="0"/>
              <a:t>d’une durée au minimum identique à la durée de la formation.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852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fr-BE" sz="3200" dirty="0" err="1" smtClean="0"/>
              <a:t>fpi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fr-BE" b="1" u="sng" dirty="0" smtClean="0"/>
              <a:t>Conditions</a:t>
            </a:r>
          </a:p>
          <a:p>
            <a:pPr lvl="0"/>
            <a:endParaRPr lang="fr-BE" dirty="0"/>
          </a:p>
          <a:p>
            <a:r>
              <a:rPr lang="fr-BE" sz="2000" dirty="0" smtClean="0"/>
              <a:t>Etre </a:t>
            </a:r>
            <a:r>
              <a:rPr lang="fr-BE" sz="2000" dirty="0"/>
              <a:t>inscrit chez </a:t>
            </a:r>
            <a:r>
              <a:rPr lang="fr-BE" sz="2000" dirty="0" smtClean="0"/>
              <a:t>Actiris</a:t>
            </a:r>
            <a:br>
              <a:rPr lang="fr-BE" sz="2000" dirty="0" smtClean="0"/>
            </a:br>
            <a:endParaRPr lang="fr-BE" sz="2000" dirty="0"/>
          </a:p>
          <a:p>
            <a:r>
              <a:rPr lang="fr-BE" sz="2000" dirty="0"/>
              <a:t> Toute personne souhaitant se former auprès d’un employeur </a:t>
            </a:r>
            <a:r>
              <a:rPr lang="fr-BE" sz="2000" dirty="0" smtClean="0"/>
              <a:t>bruxellois</a:t>
            </a:r>
            <a:endParaRPr lang="fr-BE" sz="2000" dirty="0"/>
          </a:p>
          <a:p>
            <a:endParaRPr lang="fr-BE" sz="2000" dirty="0" smtClean="0"/>
          </a:p>
          <a:p>
            <a:pPr marL="0" indent="0">
              <a:buNone/>
            </a:pPr>
            <a:r>
              <a:rPr lang="fr-BE" b="1" u="sng" dirty="0"/>
              <a:t>Remarque</a:t>
            </a:r>
          </a:p>
          <a:p>
            <a:r>
              <a:rPr lang="fr-BE" sz="2000" dirty="0" smtClean="0"/>
              <a:t>Pour </a:t>
            </a:r>
            <a:r>
              <a:rPr lang="fr-BE" sz="2000" dirty="0"/>
              <a:t>ouvrir un droit au chômage sur base du </a:t>
            </a:r>
            <a:r>
              <a:rPr lang="fr-BE" sz="2000" dirty="0" smtClean="0"/>
              <a:t>travail, tu peux comptabiliser 96 jours maximum de la partie formation et tous les jours de la deuxième partie de ton FPI</a:t>
            </a:r>
            <a:endParaRPr lang="fr-BE" sz="2000" dirty="0"/>
          </a:p>
          <a:p>
            <a:pPr marL="0" indent="0">
              <a:buNone/>
            </a:pPr>
            <a:endParaRPr lang="fr-BE" sz="20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BE" dirty="0"/>
              <a:t/>
            </a:r>
            <a:br>
              <a:rPr lang="fr-BE" dirty="0"/>
            </a:br>
            <a:r>
              <a:rPr lang="fr-BE" dirty="0" smtClean="0"/>
              <a:t>NB</a:t>
            </a:r>
            <a:r>
              <a:rPr lang="fr-BE" dirty="0"/>
              <a:t> : équivalent de la FPI au niveau néerlandophone = IBO, c’est alors le VDAB qui est </a:t>
            </a:r>
            <a:r>
              <a:rPr lang="fr-BE" dirty="0" smtClean="0"/>
              <a:t>compétent et PFI en Wallonie avec le </a:t>
            </a:r>
            <a:r>
              <a:rPr lang="fr-BE" dirty="0" err="1" smtClean="0"/>
              <a:t>Forem</a:t>
            </a: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114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fr-BE" sz="3200" dirty="0" smtClean="0"/>
              <a:t>FPI</a:t>
            </a:r>
            <a:endParaRPr lang="fr-BE" sz="32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757910" y="1435100"/>
            <a:ext cx="4220730" cy="458034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fr-BE" sz="3200" dirty="0" smtClean="0"/>
              <a:t>Il faut trouver une entreprise qui accepte de vous engager puis contacter </a:t>
            </a:r>
            <a:r>
              <a:rPr lang="fr-BE" sz="3200" dirty="0"/>
              <a:t>le service relations entreprises de Bruxelles Formation </a:t>
            </a:r>
          </a:p>
          <a:p>
            <a:pPr lvl="2">
              <a:lnSpc>
                <a:spcPct val="200000"/>
              </a:lnSpc>
            </a:pPr>
            <a:r>
              <a:rPr lang="fr-BE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02/371.74.81</a:t>
            </a:r>
            <a:endParaRPr lang="fr-BE" sz="2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200000"/>
              </a:lnSpc>
            </a:pPr>
            <a:r>
              <a:rPr lang="fr-BE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02/371.73.34</a:t>
            </a:r>
          </a:p>
          <a:p>
            <a:pPr lvl="2">
              <a:lnSpc>
                <a:spcPct val="200000"/>
              </a:lnSpc>
            </a:pPr>
            <a:r>
              <a:rPr lang="fr-BE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02/371.76.32</a:t>
            </a:r>
          </a:p>
          <a:p>
            <a:pPr lvl="2">
              <a:lnSpc>
                <a:spcPct val="200000"/>
              </a:lnSpc>
            </a:pPr>
            <a:r>
              <a:rPr lang="fr-BE" sz="2400" u="sng" dirty="0" err="1" smtClean="0">
                <a:hlinkClick r:id="rId2"/>
              </a:rPr>
              <a:t>fpie@bruxellesformation.brussels</a:t>
            </a:r>
            <a:endParaRPr lang="fr-BE" sz="2200" dirty="0"/>
          </a:p>
          <a:p>
            <a:endParaRPr lang="fr-BE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81743" y="287383"/>
            <a:ext cx="6433457" cy="5199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BE" sz="2800" dirty="0" smtClean="0"/>
              <a:t>L’indemnité de formation vient compléter les allocations sociales</a:t>
            </a:r>
          </a:p>
          <a:p>
            <a:pPr marL="0" indent="0">
              <a:buNone/>
            </a:pPr>
            <a:endParaRPr lang="fr-BE" dirty="0" smtClean="0"/>
          </a:p>
          <a:p>
            <a:endParaRPr lang="fr-BE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0929"/>
              </p:ext>
            </p:extLst>
          </p:nvPr>
        </p:nvGraphicFramePr>
        <p:xfrm>
          <a:off x="1455269" y="1917688"/>
          <a:ext cx="5153025" cy="640080"/>
        </p:xfrm>
        <a:graphic>
          <a:graphicData uri="http://schemas.openxmlformats.org/drawingml/2006/table">
            <a:tbl>
              <a:tblPr/>
              <a:tblGrid>
                <a:gridCol w="5153025">
                  <a:extLst>
                    <a:ext uri="{9D8B030D-6E8A-4147-A177-3AD203B41FA5}">
                      <a16:colId xmlns:a16="http://schemas.microsoft.com/office/drawing/2014/main" val="712589462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r>
                        <a:rPr lang="fr-BE" dirty="0">
                          <a:effectLst/>
                        </a:rPr>
                        <a:t>Salaire Brut – 13,07% – allocations éventuelles = indemnité de formation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07912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79181" y="3092693"/>
            <a:ext cx="630520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indemnité de formation est progressive et s’élève à :</a:t>
            </a:r>
          </a:p>
          <a:p>
            <a:endParaRPr lang="fr-B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80% du montant de la différence pour le 1er tiers de la formation;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90% du montant de la différence pour le 2e tiers de la formation;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100% du montant de la différence pour le 3e tiers de la 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 smtClean="0">
              <a:solidFill>
                <a:srgbClr val="727272"/>
              </a:solidFill>
              <a:latin typeface="IBM Plex Sans"/>
            </a:endParaRPr>
          </a:p>
          <a:p>
            <a:endParaRPr lang="fr-BE" dirty="0" smtClean="0">
              <a:solidFill>
                <a:srgbClr val="727272"/>
              </a:solidFill>
              <a:latin typeface="IBM Plex Sans"/>
            </a:endParaRPr>
          </a:p>
          <a:p>
            <a:pPr marL="0" lvl="1"/>
            <a:r>
              <a:rPr lang="fr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assurance accidents </a:t>
            </a:r>
            <a:r>
              <a:rPr lang="fr-B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 </a:t>
            </a:r>
            <a:r>
              <a:rPr lang="fr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travail et frais de déplacement</a:t>
            </a:r>
          </a:p>
          <a:p>
            <a:endParaRPr lang="fr-BE" dirty="0">
              <a:solidFill>
                <a:srgbClr val="727272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1585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11165</TotalTime>
  <Words>430</Words>
  <Application>Microsoft Office PowerPoint</Application>
  <PresentationFormat>Grand écran</PresentationFormat>
  <Paragraphs>98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IBM Plex Sans</vt:lpstr>
      <vt:lpstr>Impact</vt:lpstr>
      <vt:lpstr>Badge</vt:lpstr>
      <vt:lpstr>Mesures emploi</vt:lpstr>
      <vt:lpstr>Stage first</vt:lpstr>
      <vt:lpstr>Stage first</vt:lpstr>
      <vt:lpstr>CIP : Convention d’Immersion Professionnelle</vt:lpstr>
      <vt:lpstr>CIP</vt:lpstr>
      <vt:lpstr>CIP</vt:lpstr>
      <vt:lpstr>FPI : Formation professionnelle individuelle en  entreprise </vt:lpstr>
      <vt:lpstr>fpi</vt:lpstr>
      <vt:lpstr>FPI</vt:lpstr>
      <vt:lpstr>Activa.brussels</vt:lpstr>
      <vt:lpstr>aCTIVA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Mesures emploi</dc:title>
  <dc:creator>Daubie Bérénice</dc:creator>
  <cp:lastModifiedBy>Daubie Bérénice</cp:lastModifiedBy>
  <cp:revision>24</cp:revision>
  <dcterms:created xsi:type="dcterms:W3CDTF">2020-10-16T09:32:32Z</dcterms:created>
  <dcterms:modified xsi:type="dcterms:W3CDTF">2021-01-19T13:51:17Z</dcterms:modified>
</cp:coreProperties>
</file>