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0857"/>
    <a:srgbClr val="7F3779"/>
    <a:srgbClr val="803A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94660"/>
  </p:normalViewPr>
  <p:slideViewPr>
    <p:cSldViewPr>
      <p:cViewPr varScale="1">
        <p:scale>
          <a:sx n="70" d="100"/>
          <a:sy n="70" d="100"/>
        </p:scale>
        <p:origin x="128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70DA-2A0E-4DB8-A25D-C09E29500FC2}" type="datetimeFigureOut">
              <a:rPr lang="bg-BG" smtClean="0"/>
              <a:t>13.10.2016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9564-E14A-47A9-8650-097F9D18B23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41145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70DA-2A0E-4DB8-A25D-C09E29500FC2}" type="datetimeFigureOut">
              <a:rPr lang="bg-BG" smtClean="0"/>
              <a:t>13.10.2016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9564-E14A-47A9-8650-097F9D18B23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87335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70DA-2A0E-4DB8-A25D-C09E29500FC2}" type="datetimeFigureOut">
              <a:rPr lang="bg-BG" smtClean="0"/>
              <a:t>13.10.2016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9564-E14A-47A9-8650-097F9D18B23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6342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70DA-2A0E-4DB8-A25D-C09E29500FC2}" type="datetimeFigureOut">
              <a:rPr lang="bg-BG" smtClean="0"/>
              <a:t>13.10.2016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9564-E14A-47A9-8650-097F9D18B23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30150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70DA-2A0E-4DB8-A25D-C09E29500FC2}" type="datetimeFigureOut">
              <a:rPr lang="bg-BG" smtClean="0"/>
              <a:t>13.10.2016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9564-E14A-47A9-8650-097F9D18B23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4743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70DA-2A0E-4DB8-A25D-C09E29500FC2}" type="datetimeFigureOut">
              <a:rPr lang="bg-BG" smtClean="0"/>
              <a:t>13.10.2016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9564-E14A-47A9-8650-097F9D18B23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49850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70DA-2A0E-4DB8-A25D-C09E29500FC2}" type="datetimeFigureOut">
              <a:rPr lang="bg-BG" smtClean="0"/>
              <a:t>13.10.2016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9564-E14A-47A9-8650-097F9D18B23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3533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70DA-2A0E-4DB8-A25D-C09E29500FC2}" type="datetimeFigureOut">
              <a:rPr lang="bg-BG" smtClean="0"/>
              <a:t>13.10.2016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9564-E14A-47A9-8650-097F9D18B23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962172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70DA-2A0E-4DB8-A25D-C09E29500FC2}" type="datetimeFigureOut">
              <a:rPr lang="bg-BG" smtClean="0"/>
              <a:t>13.10.2016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9564-E14A-47A9-8650-097F9D18B23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5678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70DA-2A0E-4DB8-A25D-C09E29500FC2}" type="datetimeFigureOut">
              <a:rPr lang="bg-BG" smtClean="0"/>
              <a:t>13.10.2016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9564-E14A-47A9-8650-097F9D18B23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49400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70DA-2A0E-4DB8-A25D-C09E29500FC2}" type="datetimeFigureOut">
              <a:rPr lang="bg-BG" smtClean="0"/>
              <a:t>13.10.2016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9564-E14A-47A9-8650-097F9D18B23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7545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70DA-2A0E-4DB8-A25D-C09E29500FC2}" type="datetimeFigureOut">
              <a:rPr lang="bg-BG" smtClean="0"/>
              <a:t>13.10.2016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9564-E14A-47A9-8650-097F9D18B23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4773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70DA-2A0E-4DB8-A25D-C09E29500FC2}" type="datetimeFigureOut">
              <a:rPr lang="bg-BG" smtClean="0"/>
              <a:t>13.10.2016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9564-E14A-47A9-8650-097F9D18B23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8402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70DA-2A0E-4DB8-A25D-C09E29500FC2}" type="datetimeFigureOut">
              <a:rPr lang="bg-BG" smtClean="0"/>
              <a:t>13.10.2016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9564-E14A-47A9-8650-097F9D18B23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92816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70DA-2A0E-4DB8-A25D-C09E29500FC2}" type="datetimeFigureOut">
              <a:rPr lang="bg-BG" smtClean="0"/>
              <a:t>13.10.2016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9564-E14A-47A9-8650-097F9D18B23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97186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70DA-2A0E-4DB8-A25D-C09E29500FC2}" type="datetimeFigureOut">
              <a:rPr lang="bg-BG" smtClean="0"/>
              <a:t>13.10.2016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9564-E14A-47A9-8650-097F9D18B23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82616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DDE870DA-2A0E-4DB8-A25D-C09E29500FC2}" type="datetimeFigureOut">
              <a:rPr lang="bg-BG" smtClean="0"/>
              <a:t>13.10.2016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C52C9564-E14A-47A9-8650-097F9D18B23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07616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DE870DA-2A0E-4DB8-A25D-C09E29500FC2}" type="datetimeFigureOut">
              <a:rPr lang="bg-BG" smtClean="0"/>
              <a:t>13.10.2016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52C9564-E14A-47A9-8650-097F9D18B23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949420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-33923" y="2492896"/>
            <a:ext cx="9144000" cy="1080121"/>
          </a:xfrm>
        </p:spPr>
        <p:txBody>
          <a:bodyPr>
            <a:noAutofit/>
          </a:bodyPr>
          <a:lstStyle/>
          <a:p>
            <a:r>
              <a:rPr lang="en-US" sz="5400" b="1" i="1" dirty="0" smtClean="0">
                <a:solidFill>
                  <a:schemeClr val="tx1">
                    <a:lumMod val="95000"/>
                  </a:schemeClr>
                </a:solidFill>
                <a:latin typeface="Gabriola" panose="04040605051002020D02" pitchFamily="82" charset="0"/>
              </a:rPr>
              <a:t>My world in frames</a:t>
            </a:r>
            <a:endParaRPr lang="bg-BG" sz="5400" b="1" i="1" dirty="0">
              <a:solidFill>
                <a:schemeClr val="tx1">
                  <a:lumMod val="95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2483768" y="5445224"/>
            <a:ext cx="6400800" cy="1219200"/>
          </a:xfrm>
        </p:spPr>
        <p:txBody>
          <a:bodyPr>
            <a:noAutofit/>
          </a:bodyPr>
          <a:lstStyle/>
          <a:p>
            <a:pPr algn="r"/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  <a:latin typeface="Gabriola" panose="04040605051002020D02" pitchFamily="82" charset="0"/>
              </a:rPr>
              <a:t>By Iliyana Vitanova</a:t>
            </a:r>
          </a:p>
          <a:p>
            <a:pPr algn="r"/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  <a:latin typeface="Gabriola" panose="04040605051002020D02" pitchFamily="82" charset="0"/>
              </a:rPr>
              <a:t> and </a:t>
            </a:r>
            <a:r>
              <a:rPr lang="en-US" sz="3200" dirty="0" err="1" smtClean="0">
                <a:solidFill>
                  <a:schemeClr val="tx1">
                    <a:lumMod val="95000"/>
                  </a:schemeClr>
                </a:solidFill>
                <a:latin typeface="Gabriola" panose="04040605051002020D02" pitchFamily="82" charset="0"/>
              </a:rPr>
              <a:t>Beloslava</a:t>
            </a:r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  <a:latin typeface="Gabriola" panose="04040605051002020D02" pitchFamily="82" charset="0"/>
              </a:rPr>
              <a:t> </a:t>
            </a:r>
            <a:r>
              <a:rPr lang="en-US" sz="3200" dirty="0" err="1" smtClean="0">
                <a:solidFill>
                  <a:schemeClr val="tx1">
                    <a:lumMod val="95000"/>
                  </a:schemeClr>
                </a:solidFill>
                <a:latin typeface="Gabriola" panose="04040605051002020D02" pitchFamily="82" charset="0"/>
              </a:rPr>
              <a:t>Nedelcheva</a:t>
            </a:r>
            <a:endParaRPr lang="bg-BG" sz="3200" dirty="0">
              <a:solidFill>
                <a:schemeClr val="tx1">
                  <a:lumMod val="95000"/>
                </a:schemeClr>
              </a:solidFill>
              <a:latin typeface="Gabriola" panose="04040605051002020D02" pitchFamily="82" charset="0"/>
            </a:endParaRPr>
          </a:p>
        </p:txBody>
      </p:sp>
      <p:pic>
        <p:nvPicPr>
          <p:cNvPr id="7170" name="Picture 2" descr="C:\Users\Angel\workspace\MyWif Spring\src\main\webapp\static\img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1944216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26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b="1" dirty="0" smtClean="0">
                <a:solidFill>
                  <a:schemeClr val="tx1">
                    <a:lumMod val="95000"/>
                  </a:schemeClr>
                </a:solidFill>
                <a:latin typeface="Gabriola" panose="04040605051002020D02" pitchFamily="82" charset="0"/>
              </a:rPr>
              <a:t>Who are we?</a:t>
            </a:r>
            <a:endParaRPr lang="bg-BG" sz="8000" b="1" dirty="0">
              <a:solidFill>
                <a:schemeClr val="tx1">
                  <a:lumMod val="95000"/>
                </a:schemeClr>
              </a:solidFill>
              <a:latin typeface="Gabriola" panose="04040605051002020D02" pitchFamily="82" charset="0"/>
            </a:endParaRPr>
          </a:p>
        </p:txBody>
      </p:sp>
      <p:pic>
        <p:nvPicPr>
          <p:cNvPr id="1026" name="Picture 2" descr="C:\Users\Angel\Downloads\14066242_1131304503584560_8097731050200052205_o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797" y="1949608"/>
            <a:ext cx="2664295" cy="287743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017844" y="4843362"/>
            <a:ext cx="1800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Iliyana</a:t>
            </a:r>
            <a:r>
              <a:rPr lang="en-US" sz="36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Vitanova</a:t>
            </a:r>
            <a:endParaRPr lang="bg-BG" sz="3600" b="1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pic>
        <p:nvPicPr>
          <p:cNvPr id="1027" name="Picture 3" descr="C:\Users\Angel\Downloads\14725174_1287537151271155_1283926234_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285" y="1897215"/>
            <a:ext cx="2577671" cy="298222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534285" y="4827047"/>
            <a:ext cx="178766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3600" b="1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Beloslava</a:t>
            </a:r>
            <a:r>
              <a:rPr lang="en-US" sz="36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endParaRPr lang="en-US" sz="3600" b="1" dirty="0" smtClean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  <a:p>
            <a:pPr algn="r"/>
            <a:r>
              <a:rPr lang="en-US" sz="3600" b="1" dirty="0" err="1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Nedelcheva</a:t>
            </a:r>
            <a:endParaRPr lang="en-US" sz="3600" b="1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pic>
        <p:nvPicPr>
          <p:cNvPr id="1028" name="Picture 4" descr="C:\Users\Angel\workspace\MyWif Spring\src\main\webapp\static\img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6237312"/>
            <a:ext cx="11049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8111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800" dirty="0" smtClean="0">
                <a:solidFill>
                  <a:schemeClr val="tx1">
                    <a:lumMod val="95000"/>
                  </a:schemeClr>
                </a:solidFill>
                <a:latin typeface="Gabriola" panose="04040605051002020D02" pitchFamily="82" charset="0"/>
              </a:rPr>
              <a:t>What did we do?</a:t>
            </a:r>
            <a:endParaRPr lang="bg-BG" sz="8800" dirty="0">
              <a:solidFill>
                <a:schemeClr val="tx1">
                  <a:lumMod val="95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503548" y="1823549"/>
            <a:ext cx="8136904" cy="3833267"/>
          </a:xfrm>
        </p:spPr>
        <p:txBody>
          <a:bodyPr/>
          <a:lstStyle/>
          <a:p>
            <a:pPr lvl="1"/>
            <a:r>
              <a:rPr lang="en-US" sz="2800" b="1" dirty="0" smtClean="0">
                <a:solidFill>
                  <a:schemeClr val="tx1">
                    <a:lumMod val="95000"/>
                  </a:schemeClr>
                </a:solidFill>
                <a:latin typeface="Gabriola" panose="04040605051002020D02" pitchFamily="82" charset="0"/>
              </a:rPr>
              <a:t>We have done a web application for people who want to share their pictures with others.</a:t>
            </a:r>
          </a:p>
          <a:p>
            <a:pPr lvl="1"/>
            <a:r>
              <a:rPr lang="en-US" sz="2800" b="1" dirty="0" smtClean="0">
                <a:solidFill>
                  <a:schemeClr val="tx1">
                    <a:lumMod val="95000"/>
                  </a:schemeClr>
                </a:solidFill>
                <a:latin typeface="Gabriola" panose="04040605051002020D02" pitchFamily="82" charset="0"/>
              </a:rPr>
              <a:t>It is also a good place to view </a:t>
            </a:r>
            <a:r>
              <a:rPr lang="en-US" sz="2800" b="1" dirty="0">
                <a:solidFill>
                  <a:schemeClr val="tx1">
                    <a:lumMod val="95000"/>
                  </a:schemeClr>
                </a:solidFill>
                <a:latin typeface="Gabriola" panose="04040605051002020D02" pitchFamily="82" charset="0"/>
              </a:rPr>
              <a:t>different </a:t>
            </a:r>
            <a:r>
              <a:rPr lang="en-US" sz="2800" b="1" dirty="0" smtClean="0">
                <a:solidFill>
                  <a:schemeClr val="tx1">
                    <a:lumMod val="95000"/>
                  </a:schemeClr>
                </a:solidFill>
                <a:latin typeface="Gabriola" panose="04040605051002020D02" pitchFamily="82" charset="0"/>
              </a:rPr>
              <a:t>memories and great pictures from many people.</a:t>
            </a:r>
          </a:p>
          <a:p>
            <a:pPr lvl="1"/>
            <a:r>
              <a:rPr lang="en-US" sz="2800" b="1" dirty="0" smtClean="0">
                <a:solidFill>
                  <a:schemeClr val="tx1">
                    <a:lumMod val="95000"/>
                  </a:schemeClr>
                </a:solidFill>
                <a:latin typeface="Gabriola" panose="04040605051002020D02" pitchFamily="82" charset="0"/>
              </a:rPr>
              <a:t>When you want to see a good photography you can see it in our page.</a:t>
            </a:r>
          </a:p>
          <a:p>
            <a:endParaRPr lang="bg-BG" dirty="0"/>
          </a:p>
        </p:txBody>
      </p:sp>
      <p:pic>
        <p:nvPicPr>
          <p:cNvPr id="2050" name="Picture 2" descr="C:\Users\Angel\workspace\MyWif Spring\src\main\webapp\static\img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6237312"/>
            <a:ext cx="11049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8070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16263" y="457585"/>
            <a:ext cx="7511473" cy="1312480"/>
          </a:xfrm>
        </p:spPr>
        <p:txBody>
          <a:bodyPr>
            <a:normAutofit fontScale="90000"/>
          </a:bodyPr>
          <a:lstStyle/>
          <a:p>
            <a:r>
              <a:rPr lang="en-US" sz="8800" b="1" dirty="0" smtClean="0">
                <a:solidFill>
                  <a:schemeClr val="tx1">
                    <a:lumMod val="95000"/>
                  </a:schemeClr>
                </a:solidFill>
                <a:latin typeface="Gabriola" panose="04040605051002020D02" pitchFamily="82" charset="0"/>
              </a:rPr>
              <a:t>What does it do?</a:t>
            </a:r>
            <a:endParaRPr lang="bg-BG" sz="8800" b="1" dirty="0">
              <a:solidFill>
                <a:schemeClr val="tx1">
                  <a:lumMod val="95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457199" y="2006077"/>
            <a:ext cx="8229600" cy="4032448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en-US" sz="3200" b="1" dirty="0" smtClean="0">
                <a:solidFill>
                  <a:schemeClr val="tx1">
                    <a:lumMod val="95000"/>
                  </a:schemeClr>
                </a:solidFill>
                <a:latin typeface="Gabriola" panose="04040605051002020D02" pitchFamily="82" charset="0"/>
              </a:rPr>
              <a:t>It helps people to share photos.</a:t>
            </a:r>
          </a:p>
          <a:p>
            <a:pPr lvl="1"/>
            <a:r>
              <a:rPr lang="en-US" sz="3200" b="1" dirty="0" smtClean="0">
                <a:solidFill>
                  <a:schemeClr val="tx1">
                    <a:lumMod val="95000"/>
                  </a:schemeClr>
                </a:solidFill>
                <a:latin typeface="Gabriola" panose="04040605051002020D02" pitchFamily="82" charset="0"/>
              </a:rPr>
              <a:t>It is great to explore new photos.</a:t>
            </a:r>
          </a:p>
          <a:p>
            <a:pPr lvl="1"/>
            <a:r>
              <a:rPr lang="en-US" sz="3200" b="1" dirty="0" smtClean="0">
                <a:solidFill>
                  <a:schemeClr val="tx1">
                    <a:lumMod val="95000"/>
                  </a:schemeClr>
                </a:solidFill>
                <a:latin typeface="Gabriola" panose="04040605051002020D02" pitchFamily="82" charset="0"/>
              </a:rPr>
              <a:t>You can write comments for the posts you like.</a:t>
            </a:r>
          </a:p>
          <a:p>
            <a:pPr lvl="1"/>
            <a:r>
              <a:rPr lang="en-US" sz="3200" b="1" dirty="0" smtClean="0">
                <a:solidFill>
                  <a:schemeClr val="tx1">
                    <a:lumMod val="95000"/>
                  </a:schemeClr>
                </a:solidFill>
                <a:latin typeface="Gabriola" panose="04040605051002020D02" pitchFamily="82" charset="0"/>
              </a:rPr>
              <a:t>You can like/dislike photos and comments.</a:t>
            </a:r>
          </a:p>
          <a:p>
            <a:pPr lvl="1"/>
            <a:r>
              <a:rPr lang="en-US" sz="3200" b="1" dirty="0" smtClean="0">
                <a:solidFill>
                  <a:schemeClr val="tx1">
                    <a:lumMod val="95000"/>
                  </a:schemeClr>
                </a:solidFill>
                <a:latin typeface="Gabriola" panose="04040605051002020D02" pitchFamily="82" charset="0"/>
              </a:rPr>
              <a:t>You can see posts from different categories.</a:t>
            </a:r>
          </a:p>
          <a:p>
            <a:pPr lvl="1"/>
            <a:r>
              <a:rPr lang="en-US" sz="3200" b="1" dirty="0" smtClean="0">
                <a:solidFill>
                  <a:schemeClr val="tx1">
                    <a:lumMod val="95000"/>
                  </a:schemeClr>
                </a:solidFill>
                <a:latin typeface="Gabriola" panose="04040605051002020D02" pitchFamily="82" charset="0"/>
              </a:rPr>
              <a:t>You can see the 10 most liked posts from our page.</a:t>
            </a:r>
          </a:p>
          <a:p>
            <a:pPr lvl="1"/>
            <a:r>
              <a:rPr lang="en-US" sz="3200" b="1" dirty="0" smtClean="0">
                <a:solidFill>
                  <a:schemeClr val="tx1">
                    <a:lumMod val="95000"/>
                  </a:schemeClr>
                </a:solidFill>
                <a:latin typeface="Gabriola" panose="04040605051002020D02" pitchFamily="82" charset="0"/>
              </a:rPr>
              <a:t>You can follow people.</a:t>
            </a:r>
          </a:p>
          <a:p>
            <a:pPr lvl="1"/>
            <a:r>
              <a:rPr lang="en-US" sz="3200" b="1" dirty="0" smtClean="0">
                <a:solidFill>
                  <a:schemeClr val="tx1">
                    <a:lumMod val="95000"/>
                  </a:schemeClr>
                </a:solidFill>
                <a:latin typeface="Gabriola" panose="04040605051002020D02" pitchFamily="82" charset="0"/>
              </a:rPr>
              <a:t>You can see posts from your followed users.</a:t>
            </a:r>
          </a:p>
          <a:p>
            <a:endParaRPr lang="en-US" sz="3600" dirty="0" smtClean="0">
              <a:solidFill>
                <a:srgbClr val="7F3779"/>
              </a:solidFill>
              <a:latin typeface="Gabriola" panose="04040605051002020D02" pitchFamily="82" charset="0"/>
            </a:endParaRPr>
          </a:p>
        </p:txBody>
      </p:sp>
      <p:pic>
        <p:nvPicPr>
          <p:cNvPr id="6146" name="Picture 2" descr="C:\Users\Angel\workspace\MyWif Spring\src\main\webapp\static\img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6237312"/>
            <a:ext cx="11049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82612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368152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tx1">
                    <a:lumMod val="95000"/>
                  </a:schemeClr>
                </a:solidFill>
                <a:latin typeface="Gabriola" panose="04040605051002020D02" pitchFamily="82" charset="0"/>
              </a:rPr>
              <a:t>What technologies does it use?</a:t>
            </a:r>
            <a:endParaRPr lang="bg-BG" sz="4800" b="1" dirty="0">
              <a:solidFill>
                <a:schemeClr val="tx1">
                  <a:lumMod val="95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979712" y="3645024"/>
            <a:ext cx="3072627" cy="38627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chemeClr val="tx1">
                    <a:lumMod val="95000"/>
                  </a:schemeClr>
                </a:solidFill>
                <a:latin typeface="Gabriola" panose="04040605051002020D02" pitchFamily="82" charset="0"/>
              </a:rPr>
              <a:t>Front-End</a:t>
            </a:r>
            <a:endParaRPr lang="en-US" sz="2800" b="1" dirty="0">
              <a:solidFill>
                <a:schemeClr val="tx1">
                  <a:lumMod val="95000"/>
                </a:schemeClr>
              </a:solidFill>
              <a:latin typeface="Gabriola" panose="04040605051002020D02" pitchFamily="82" charset="0"/>
            </a:endParaRPr>
          </a:p>
          <a:p>
            <a:pPr lvl="1"/>
            <a:r>
              <a:rPr lang="en-US" sz="2800" b="1" dirty="0" smtClean="0">
                <a:solidFill>
                  <a:schemeClr val="tx1">
                    <a:lumMod val="95000"/>
                  </a:schemeClr>
                </a:solidFill>
                <a:latin typeface="Gabriola" panose="04040605051002020D02" pitchFamily="82" charset="0"/>
              </a:rPr>
              <a:t>HTML</a:t>
            </a:r>
            <a:endParaRPr lang="en-US" sz="2800" b="1" dirty="0">
              <a:solidFill>
                <a:schemeClr val="tx1">
                  <a:lumMod val="95000"/>
                </a:schemeClr>
              </a:solidFill>
              <a:latin typeface="Gabriola" panose="04040605051002020D02" pitchFamily="82" charset="0"/>
            </a:endParaRPr>
          </a:p>
          <a:p>
            <a:pPr lvl="1"/>
            <a:r>
              <a:rPr lang="en-US" sz="2800" b="1" dirty="0">
                <a:solidFill>
                  <a:schemeClr val="tx1">
                    <a:lumMod val="95000"/>
                  </a:schemeClr>
                </a:solidFill>
                <a:latin typeface="Gabriola" panose="04040605051002020D02" pitchFamily="82" charset="0"/>
              </a:rPr>
              <a:t>CSS</a:t>
            </a:r>
          </a:p>
          <a:p>
            <a:pPr lvl="1"/>
            <a:r>
              <a:rPr lang="en-US" sz="2800" b="1" dirty="0" smtClean="0">
                <a:solidFill>
                  <a:schemeClr val="tx1">
                    <a:lumMod val="95000"/>
                  </a:schemeClr>
                </a:solidFill>
                <a:latin typeface="Gabriola" panose="04040605051002020D02" pitchFamily="82" charset="0"/>
              </a:rPr>
              <a:t>JavaScript</a:t>
            </a:r>
          </a:p>
          <a:p>
            <a:pPr lvl="1"/>
            <a:r>
              <a:rPr lang="en-US" sz="2800" b="1" dirty="0" err="1" smtClean="0">
                <a:solidFill>
                  <a:schemeClr val="tx1">
                    <a:lumMod val="95000"/>
                  </a:schemeClr>
                </a:solidFill>
                <a:latin typeface="Gabriola" panose="04040605051002020D02" pitchFamily="82" charset="0"/>
              </a:rPr>
              <a:t>JQuery</a:t>
            </a:r>
            <a:endParaRPr lang="en-US" sz="2800" b="1" dirty="0" smtClean="0">
              <a:solidFill>
                <a:schemeClr val="tx1">
                  <a:lumMod val="95000"/>
                </a:schemeClr>
              </a:solidFill>
              <a:latin typeface="Gabriola" panose="04040605051002020D02" pitchFamily="82" charset="0"/>
            </a:endParaRPr>
          </a:p>
          <a:p>
            <a:pPr marL="411480" lvl="1" indent="0">
              <a:buNone/>
            </a:pPr>
            <a:endParaRPr lang="en-US" sz="2800" dirty="0"/>
          </a:p>
          <a:p>
            <a:pPr lvl="1"/>
            <a:endParaRPr lang="en-US" sz="2800" dirty="0" smtClean="0">
              <a:solidFill>
                <a:schemeClr val="accent5">
                  <a:lumMod val="75000"/>
                </a:schemeClr>
              </a:solidFill>
              <a:latin typeface="Gabriola" panose="04040605051002020D02" pitchFamily="82" charset="0"/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7F3779"/>
              </a:solidFill>
              <a:latin typeface="Gabriola" panose="04040605051002020D02" pitchFamily="82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bg-BG" dirty="0"/>
          </a:p>
        </p:txBody>
      </p:sp>
      <p:pic>
        <p:nvPicPr>
          <p:cNvPr id="5122" name="Picture 2" descr="C:\Users\Angel\workspace\MyWif Spring\src\main\webapp\static\img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175" y="6237312"/>
            <a:ext cx="11049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Контейнер за съдържание 2"/>
          <p:cNvSpPr txBox="1">
            <a:spLocks/>
          </p:cNvSpPr>
          <p:nvPr/>
        </p:nvSpPr>
        <p:spPr>
          <a:xfrm>
            <a:off x="4716016" y="2558676"/>
            <a:ext cx="3072627" cy="3862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b="1" dirty="0" smtClean="0">
                <a:solidFill>
                  <a:schemeClr val="tx1">
                    <a:lumMod val="95000"/>
                  </a:schemeClr>
                </a:solidFill>
                <a:latin typeface="Gabriola" panose="04040605051002020D02" pitchFamily="82" charset="0"/>
              </a:rPr>
              <a:t>Back-End</a:t>
            </a:r>
          </a:p>
          <a:p>
            <a:pPr lvl="1"/>
            <a:r>
              <a:rPr lang="en-US" sz="2800" b="1" dirty="0" smtClean="0">
                <a:solidFill>
                  <a:schemeClr val="tx1">
                    <a:lumMod val="95000"/>
                  </a:schemeClr>
                </a:solidFill>
                <a:latin typeface="Gabriola" panose="04040605051002020D02" pitchFamily="82" charset="0"/>
              </a:rPr>
              <a:t>Spring</a:t>
            </a:r>
          </a:p>
          <a:p>
            <a:pPr lvl="1"/>
            <a:r>
              <a:rPr lang="en-US" sz="2800" b="1" dirty="0" smtClean="0">
                <a:solidFill>
                  <a:schemeClr val="tx1">
                    <a:lumMod val="95000"/>
                  </a:schemeClr>
                </a:solidFill>
                <a:latin typeface="Gabriola" panose="04040605051002020D02" pitchFamily="82" charset="0"/>
              </a:rPr>
              <a:t>MySQL</a:t>
            </a:r>
          </a:p>
          <a:p>
            <a:pPr lvl="1"/>
            <a:r>
              <a:rPr lang="en-US" sz="2800" b="1" dirty="0" smtClean="0">
                <a:solidFill>
                  <a:schemeClr val="tx1">
                    <a:lumMod val="95000"/>
                  </a:schemeClr>
                </a:solidFill>
                <a:latin typeface="Gabriola" panose="04040605051002020D02" pitchFamily="82" charset="0"/>
              </a:rPr>
              <a:t>JDBC</a:t>
            </a:r>
          </a:p>
          <a:p>
            <a:pPr lvl="1"/>
            <a:endParaRPr lang="en-US" sz="2800" dirty="0" smtClean="0">
              <a:solidFill>
                <a:schemeClr val="accent5">
                  <a:lumMod val="75000"/>
                </a:schemeClr>
              </a:solidFill>
              <a:latin typeface="Gabriola" panose="04040605051002020D02" pitchFamily="82" charset="0"/>
            </a:endParaRPr>
          </a:p>
          <a:p>
            <a:pPr marL="0" indent="0">
              <a:buFont typeface="Arial" pitchFamily="34" charset="0"/>
              <a:buNone/>
            </a:pPr>
            <a:endParaRPr lang="en-US" sz="2800" dirty="0" smtClean="0">
              <a:solidFill>
                <a:srgbClr val="7F3779"/>
              </a:solidFill>
              <a:latin typeface="Gabriola" panose="04040605051002020D02" pitchFamily="82" charset="0"/>
            </a:endParaRPr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745801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411560"/>
          </a:xfrm>
        </p:spPr>
        <p:txBody>
          <a:bodyPr>
            <a:normAutofit fontScale="90000"/>
          </a:bodyPr>
          <a:lstStyle/>
          <a:p>
            <a:r>
              <a:rPr lang="en-US" sz="8800" b="1" dirty="0" smtClean="0">
                <a:solidFill>
                  <a:schemeClr val="tx1">
                    <a:lumMod val="95000"/>
                  </a:schemeClr>
                </a:solidFill>
                <a:latin typeface="Gabriola" panose="04040605051002020D02" pitchFamily="82" charset="0"/>
              </a:rPr>
              <a:t>Future plans</a:t>
            </a:r>
            <a:endParaRPr lang="bg-BG" sz="8800" b="1" dirty="0">
              <a:solidFill>
                <a:schemeClr val="tx1">
                  <a:lumMod val="95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611560" y="1700808"/>
            <a:ext cx="8229600" cy="4525963"/>
          </a:xfrm>
        </p:spPr>
        <p:txBody>
          <a:bodyPr/>
          <a:lstStyle/>
          <a:p>
            <a:pPr lvl="1"/>
            <a:r>
              <a:rPr lang="en-US" sz="4000" b="1" dirty="0" smtClean="0">
                <a:solidFill>
                  <a:schemeClr val="tx1">
                    <a:lumMod val="95000"/>
                  </a:schemeClr>
                </a:solidFill>
                <a:latin typeface="Gabriola" panose="04040605051002020D02" pitchFamily="82" charset="0"/>
              </a:rPr>
              <a:t>Make the project more secure and faster.</a:t>
            </a:r>
          </a:p>
          <a:p>
            <a:pPr lvl="1"/>
            <a:r>
              <a:rPr lang="en-US" sz="4000" b="1" dirty="0" smtClean="0">
                <a:solidFill>
                  <a:schemeClr val="tx1">
                    <a:lumMod val="95000"/>
                  </a:schemeClr>
                </a:solidFill>
                <a:latin typeface="Gabriola" panose="04040605051002020D02" pitchFamily="82" charset="0"/>
              </a:rPr>
              <a:t>Add chat</a:t>
            </a:r>
          </a:p>
          <a:p>
            <a:pPr lvl="1"/>
            <a:r>
              <a:rPr lang="en-US" sz="4000" b="1" dirty="0" smtClean="0">
                <a:solidFill>
                  <a:schemeClr val="tx1">
                    <a:lumMod val="95000"/>
                  </a:schemeClr>
                </a:solidFill>
                <a:latin typeface="Gabriola" panose="04040605051002020D02" pitchFamily="82" charset="0"/>
              </a:rPr>
              <a:t>Add more fields.</a:t>
            </a:r>
          </a:p>
          <a:p>
            <a:pPr lvl="1"/>
            <a:r>
              <a:rPr lang="en-US" sz="4000" b="1" dirty="0">
                <a:solidFill>
                  <a:schemeClr val="tx1">
                    <a:lumMod val="95000"/>
                  </a:schemeClr>
                </a:solidFill>
                <a:latin typeface="Gabriola" panose="04040605051002020D02" pitchFamily="82" charset="0"/>
              </a:rPr>
              <a:t>I</a:t>
            </a:r>
            <a:r>
              <a:rPr lang="en-US" sz="4000" b="1" dirty="0" smtClean="0">
                <a:solidFill>
                  <a:schemeClr val="tx1">
                    <a:lumMod val="95000"/>
                  </a:schemeClr>
                </a:solidFill>
                <a:latin typeface="Gabriola" panose="04040605051002020D02" pitchFamily="82" charset="0"/>
              </a:rPr>
              <a:t>mprove </a:t>
            </a:r>
            <a:r>
              <a:rPr lang="en-US" sz="4000" b="1" dirty="0">
                <a:solidFill>
                  <a:schemeClr val="tx1">
                    <a:lumMod val="95000"/>
                  </a:schemeClr>
                </a:solidFill>
                <a:latin typeface="Gabriola" panose="04040605051002020D02" pitchFamily="82" charset="0"/>
              </a:rPr>
              <a:t>the design</a:t>
            </a:r>
            <a:r>
              <a:rPr lang="en-US" sz="4000" b="1" dirty="0" smtClean="0">
                <a:solidFill>
                  <a:schemeClr val="tx1">
                    <a:lumMod val="95000"/>
                  </a:schemeClr>
                </a:solidFill>
                <a:latin typeface="Gabriola" panose="04040605051002020D02" pitchFamily="82" charset="0"/>
              </a:rPr>
              <a:t>.</a:t>
            </a:r>
            <a:endParaRPr lang="en-US" sz="4000" b="1" dirty="0">
              <a:solidFill>
                <a:schemeClr val="tx1">
                  <a:lumMod val="95000"/>
                </a:schemeClr>
              </a:solidFill>
              <a:latin typeface="Gabriola" panose="04040605051002020D02" pitchFamily="82" charset="0"/>
            </a:endParaRPr>
          </a:p>
          <a:p>
            <a:endParaRPr lang="bg-BG" dirty="0"/>
          </a:p>
        </p:txBody>
      </p:sp>
      <p:pic>
        <p:nvPicPr>
          <p:cNvPr id="4098" name="Picture 2" descr="C:\Users\Angel\workspace\MyWif Spring\src\main\webapp\static\img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6237312"/>
            <a:ext cx="11049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7361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67544" y="1772816"/>
            <a:ext cx="8229600" cy="3573016"/>
          </a:xfrm>
        </p:spPr>
        <p:txBody>
          <a:bodyPr/>
          <a:lstStyle/>
          <a:p>
            <a:pPr algn="ctr"/>
            <a:r>
              <a:rPr lang="en-US" sz="6600" dirty="0" smtClean="0">
                <a:solidFill>
                  <a:schemeClr val="tx1">
                    <a:lumMod val="95000"/>
                  </a:schemeClr>
                </a:solidFill>
                <a:latin typeface="Gabriola" panose="04040605051002020D02" pitchFamily="82" charset="0"/>
              </a:rPr>
              <a:t>Thank you for your attention!</a:t>
            </a:r>
            <a:br>
              <a:rPr lang="en-US" sz="6600" dirty="0" smtClean="0">
                <a:solidFill>
                  <a:schemeClr val="tx1">
                    <a:lumMod val="95000"/>
                  </a:schemeClr>
                </a:solidFill>
                <a:latin typeface="Gabriola" panose="04040605051002020D02" pitchFamily="82" charset="0"/>
              </a:rPr>
            </a:b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95000"/>
                  </a:schemeClr>
                </a:solidFill>
              </a:rPr>
            </a:br>
            <a:endParaRPr lang="bg-BG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3074" name="Picture 2" descr="C:\Users\Angel\workspace\MyWif Spring\src\main\webapp\static\img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6165304"/>
            <a:ext cx="11049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3359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838</TotalTime>
  <Words>186</Words>
  <Application>Microsoft Office PowerPoint</Application>
  <PresentationFormat>On-screen Show (4:3)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Gabriola</vt:lpstr>
      <vt:lpstr>Mesh</vt:lpstr>
      <vt:lpstr>My world in frames</vt:lpstr>
      <vt:lpstr>Who are we?</vt:lpstr>
      <vt:lpstr>What did we do?</vt:lpstr>
      <vt:lpstr>What does it do?</vt:lpstr>
      <vt:lpstr>What technologies does it use?</vt:lpstr>
      <vt:lpstr>Future plans</vt:lpstr>
      <vt:lpstr>Thank you for your attention!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world in frames</dc:title>
  <dc:creator>Beloslava</dc:creator>
  <cp:lastModifiedBy>Iliyana Vitanova</cp:lastModifiedBy>
  <cp:revision>25</cp:revision>
  <dcterms:created xsi:type="dcterms:W3CDTF">2016-09-19T15:40:02Z</dcterms:created>
  <dcterms:modified xsi:type="dcterms:W3CDTF">2016-10-13T07:15:05Z</dcterms:modified>
</cp:coreProperties>
</file>