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61" r:id="rId5"/>
    <p:sldId id="264" r:id="rId6"/>
    <p:sldId id="278" r:id="rId7"/>
    <p:sldId id="263" r:id="rId8"/>
    <p:sldId id="265" r:id="rId9"/>
    <p:sldId id="258" r:id="rId10"/>
    <p:sldId id="267" r:id="rId11"/>
    <p:sldId id="268" r:id="rId12"/>
    <p:sldId id="269" r:id="rId13"/>
    <p:sldId id="277" r:id="rId14"/>
    <p:sldId id="270" r:id="rId15"/>
    <p:sldId id="272" r:id="rId16"/>
    <p:sldId id="276" r:id="rId17"/>
    <p:sldId id="279" r:id="rId18"/>
    <p:sldId id="259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>
        <p:scale>
          <a:sx n="33" d="100"/>
          <a:sy n="33" d="100"/>
        </p:scale>
        <p:origin x="-616" y="-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239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37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6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6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 defTabSz="825500">
              <a:lnSpc>
                <a:spcPct val="100000"/>
              </a:lnSpc>
              <a:buSzTx/>
              <a:buNone/>
              <a:defRPr sz="5400"/>
            </a:lvl1pPr>
            <a:lvl2pPr marL="0" indent="0" algn="ctr" defTabSz="825500">
              <a:lnSpc>
                <a:spcPct val="100000"/>
              </a:lnSpc>
              <a:buSzTx/>
              <a:buNone/>
              <a:defRPr sz="5400"/>
            </a:lvl2pPr>
            <a:lvl3pPr marL="0" indent="0" algn="ctr" defTabSz="825500">
              <a:lnSpc>
                <a:spcPct val="100000"/>
              </a:lnSpc>
              <a:buSzTx/>
              <a:buNone/>
              <a:defRPr sz="5400"/>
            </a:lvl3pPr>
            <a:lvl4pPr marL="0" indent="0" algn="ctr" defTabSz="825500">
              <a:lnSpc>
                <a:spcPct val="100000"/>
              </a:lnSpc>
              <a:buSzTx/>
              <a:buNone/>
              <a:defRPr sz="5400"/>
            </a:lvl4pPr>
            <a:lvl5pPr marL="0" indent="0" algn="ctr" defTabSz="825500">
              <a:lnSpc>
                <a:spcPct val="100000"/>
              </a:lnSpc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 algn="ctr" defTabSz="8255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323514" indent="-323514"/>
            <a:lvl2pPr marL="882315" indent="-323514"/>
            <a:lvl3pPr marL="1441115" indent="-323515"/>
            <a:lvl4pPr marL="1999914" indent="-323514"/>
            <a:lvl5pPr marL="2558714" indent="-323514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Изображение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903652" indent="-268652"/>
            <a:lvl3pPr marL="1538652" indent="-268652"/>
            <a:lvl4pPr marL="2173652" indent="-268652"/>
            <a:lvl5pPr marL="2808652" indent="-268652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29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926040" marR="0" indent="-291041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56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196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83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44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07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1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4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Интернет-маркетолог с 0"/>
          <p:cNvSpPr txBox="1"/>
          <p:nvPr/>
        </p:nvSpPr>
        <p:spPr>
          <a:xfrm>
            <a:off x="1145015" y="2706350"/>
            <a:ext cx="14935417" cy="5697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Inter Bold" panose="020B0604020202020204" charset="0"/>
                <a:ea typeface="Inter Bold" panose="020B0604020202020204" charset="0"/>
              </a:rPr>
              <a:t>Дипломный </a:t>
            </a:r>
            <a:r>
              <a:rPr lang="en-US" dirty="0" smtClean="0">
                <a:solidFill>
                  <a:srgbClr val="FF0000"/>
                </a:solidFill>
                <a:latin typeface="Inter Bold" panose="020B0604020202020204" charset="0"/>
                <a:ea typeface="Inter Bold" panose="020B0604020202020204" charset="0"/>
              </a:rPr>
              <a:t>проект</a:t>
            </a:r>
            <a:endParaRPr lang="ru-RU" dirty="0" smtClean="0">
              <a:solidFill>
                <a:srgbClr val="FF0000"/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Inter Bold" panose="020B0604020202020204" charset="0"/>
                <a:ea typeface="Inter Bold" panose="020B0604020202020204" charset="0"/>
              </a:rPr>
              <a:t> </a:t>
            </a:r>
            <a:endParaRPr lang="en-US" dirty="0">
              <a:solidFill>
                <a:srgbClr val="1B1B1B"/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pPr algn="ctr"/>
            <a:r>
              <a:rPr lang="ru-RU" sz="8000" dirty="0" smtClean="0">
                <a:latin typeface="Inter Bold" panose="020B0604020202020204" charset="0"/>
                <a:ea typeface="Inter Bold" panose="020B0604020202020204" charset="0"/>
              </a:rPr>
              <a:t>Курс  </a:t>
            </a:r>
            <a:r>
              <a:rPr lang="ru-RU" sz="6000" b="1" dirty="0">
                <a:latin typeface="Inter Bold" panose="020B0604020202020204" charset="0"/>
                <a:ea typeface="Inter Bold" panose="020B0604020202020204" charset="0"/>
              </a:rPr>
              <a:t>«</a:t>
            </a:r>
            <a:r>
              <a:rPr lang="ru-RU" sz="6000" b="1" dirty="0" err="1">
                <a:latin typeface="Inter Bold" panose="020B0604020202020204" charset="0"/>
                <a:ea typeface="Inter Bold" panose="020B0604020202020204" charset="0"/>
              </a:rPr>
              <a:t>Data</a:t>
            </a:r>
            <a:r>
              <a:rPr lang="ru-RU" sz="6000" b="1" dirty="0">
                <a:latin typeface="Inter Bold" panose="020B0604020202020204" charset="0"/>
                <a:ea typeface="Inter Bold" panose="020B0604020202020204" charset="0"/>
              </a:rPr>
              <a:t> </a:t>
            </a:r>
            <a:r>
              <a:rPr lang="ru-RU" sz="6000" b="1" dirty="0" err="1">
                <a:latin typeface="Inter Bold" panose="020B0604020202020204" charset="0"/>
                <a:ea typeface="Inter Bold" panose="020B0604020202020204" charset="0"/>
              </a:rPr>
              <a:t>Scientist</a:t>
            </a:r>
            <a:r>
              <a:rPr lang="ru-RU" sz="6000" b="1" dirty="0">
                <a:latin typeface="Inter Bold" panose="020B0604020202020204" charset="0"/>
                <a:ea typeface="Inter Bold" panose="020B0604020202020204" charset="0"/>
              </a:rPr>
              <a:t>. Аналитика. Средний уровень»</a:t>
            </a:r>
            <a:endParaRPr sz="4800" dirty="0">
              <a:latin typeface="Inter Bold" panose="020B0604020202020204" charset="0"/>
              <a:ea typeface="Inter Bold" panose="020B0604020202020204" charset="0"/>
            </a:endParaRPr>
          </a:p>
        </p:txBody>
      </p:sp>
      <p:pic>
        <p:nvPicPr>
          <p:cNvPr id="121" name="Лого.png" descr="Лого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МОДУЛЬ 1"/>
          <p:cNvSpPr txBox="1"/>
          <p:nvPr/>
        </p:nvSpPr>
        <p:spPr>
          <a:xfrm>
            <a:off x="16466064" y="4965432"/>
            <a:ext cx="5158984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00FFB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>
              <a:lnSpc>
                <a:spcPts val="4204"/>
              </a:lnSpc>
              <a:spcBef>
                <a:spcPct val="0"/>
              </a:spcBef>
            </a:pPr>
            <a:r>
              <a:rPr lang="en-US" dirty="0">
                <a:solidFill>
                  <a:srgbClr val="00B050"/>
                </a:solidFill>
                <a:latin typeface="Inter Bold" panose="020B0604020202020204" charset="0"/>
                <a:ea typeface="Inter Bold" panose="020B0604020202020204" charset="0"/>
              </a:rPr>
              <a:t>Исследование для компании «Мегафон»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696" y="12330608"/>
            <a:ext cx="3384376" cy="301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 spc="179" dirty="0" smtClean="0">
                <a:solidFill>
                  <a:schemeClr val="bg1"/>
                </a:solidFill>
                <a:latin typeface="Inter Bold" panose="020B0604020202020204" charset="0"/>
                <a:ea typeface="Inter Bold" panose="020B0604020202020204" charset="0"/>
              </a:rPr>
              <a:t>Б</a:t>
            </a:r>
            <a:r>
              <a:rPr lang="ru-RU" sz="2000" spc="179" dirty="0" smtClean="0">
                <a:solidFill>
                  <a:srgbClr val="FFFF00"/>
                </a:solidFill>
                <a:latin typeface="Inter Bold" panose="020B0604020202020204" charset="0"/>
                <a:ea typeface="Inter Bold" panose="020B0604020202020204" charset="0"/>
              </a:rPr>
              <a:t>ЕЛОУСОВ В.А</a:t>
            </a:r>
            <a:r>
              <a:rPr lang="ru-RU" sz="2000" spc="179" dirty="0" smtClean="0">
                <a:solidFill>
                  <a:srgbClr val="FFFF00"/>
                </a:solidFill>
                <a:latin typeface="Inter"/>
              </a:rPr>
              <a:t>.</a:t>
            </a:r>
            <a:endParaRPr lang="en-US" sz="2000" spc="179" dirty="0">
              <a:solidFill>
                <a:srgbClr val="FFFF00"/>
              </a:solidFill>
              <a:latin typeface="Inter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618" y="7434064"/>
            <a:ext cx="4119350" cy="3987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651260" y="593304"/>
            <a:ext cx="22682520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>
                <a:sym typeface="Helvetica"/>
              </a:rPr>
              <a:t>Коэффициент корреляции показывает (шкала </a:t>
            </a:r>
            <a:r>
              <a:rPr lang="ru-RU" dirty="0" err="1">
                <a:sym typeface="Helvetica"/>
              </a:rPr>
              <a:t>Чеддока</a:t>
            </a:r>
            <a:r>
              <a:rPr lang="ru-RU" dirty="0">
                <a:sym typeface="Helvetica"/>
              </a:rPr>
              <a:t>), что '</a:t>
            </a:r>
            <a:r>
              <a:rPr lang="en-US" dirty="0">
                <a:sym typeface="Helvetica"/>
              </a:rPr>
              <a:t>Video Streaming Download Throughput(Kbps)' (</a:t>
            </a:r>
            <a:r>
              <a:rPr lang="ru-RU" dirty="0">
                <a:sym typeface="Helvetica"/>
              </a:rPr>
              <a:t>скорость загрузки потокового видео) заметно коррелирует с '</a:t>
            </a:r>
            <a:r>
              <a:rPr lang="en-US" dirty="0">
                <a:sym typeface="Helvetica"/>
              </a:rPr>
              <a:t>Downlink Throughput(Kbps)' (</a:t>
            </a:r>
            <a:r>
              <a:rPr lang="ru-RU" dirty="0">
                <a:sym typeface="Helvetica"/>
              </a:rPr>
              <a:t>средняя скорость «к абоненту») и с </a:t>
            </a:r>
            <a:r>
              <a:rPr lang="en-US" dirty="0">
                <a:sym typeface="Helvetica"/>
              </a:rPr>
              <a:t>Web Page Download Throughput(Kbps) (</a:t>
            </a:r>
            <a:r>
              <a:rPr lang="ru-RU" dirty="0">
                <a:sym typeface="Helvetica"/>
              </a:rPr>
              <a:t>скорость загрузки </a:t>
            </a:r>
            <a:r>
              <a:rPr lang="en-US" dirty="0">
                <a:sym typeface="Helvetica"/>
              </a:rPr>
              <a:t>web-</a:t>
            </a:r>
            <a:r>
              <a:rPr lang="ru-RU" dirty="0">
                <a:sym typeface="Helvetica"/>
              </a:rPr>
              <a:t>страниц через браузер). Остальные параметры слабо и умеренно коррелируют друг с другом.</a:t>
            </a:r>
            <a:endParaRPr dirty="0"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664" y="3113584"/>
            <a:ext cx="2268252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Разобьем полученный </a:t>
            </a:r>
            <a:r>
              <a:rPr lang="ru-RU" sz="3600" dirty="0" err="1" smtClean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датасет</a:t>
            </a:r>
            <a:r>
              <a:rPr lang="ru-RU" sz="3600" dirty="0" smtClean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 </a:t>
            </a: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на две группы клиенты с оценкой на первый вопрос Q1=10 или 9 и остальные клиенты</a:t>
            </a:r>
            <a:r>
              <a:rPr lang="ru-RU" dirty="0"/>
              <a:t>.</a:t>
            </a: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534" y="4530465"/>
            <a:ext cx="2267371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</a:rPr>
              <a:t>В отличии от среднего значения медиана практически не чувствительна к выбросам и асимметрии распределения. Вычислим разницу медианных значений технических показателей и определим показатель для дальнейшего исследования.</a:t>
            </a:r>
          </a:p>
        </p:txBody>
      </p:sp>
      <p:sp>
        <p:nvSpPr>
          <p:cNvPr id="4" name="AutoShape 2" descr="data:image/png;base64,iVBORw0KGgoAAAANSUhEUgAAAzYAAAHSCAYAAAA+BV78AAAABHNCSVQICAgIfAhkiAAAAAlwSFlzAAALEgAACxIB0t1+/AAAADh0RVh0U29mdHdhcmUAbWF0cGxvdGxpYiB2ZXJzaW9uMy4xLjMsIGh0dHA6Ly9tYXRwbG90bGliLm9yZy+AADFEAAAgAElEQVR4nOzdeZhUxdn+8e8tKIprImJAJKPigmyjoLgmoGIS4gpGJYSIGo0matSo8ffG12CMLy5JXELUqDHgEtxXJKiICqLIIiNgVDCKskzcFxBQgef3x6mGZuiZ6YEZoPH+XNdcc7pOnao6p0c5Tz91qhURmJmZmZmZlbIN1vYAzMzMzMzMVpcDGzMzMzMzK3kObMzMzMzMrOQ5sDEzMzMzs5LnwMbMzMzMzEqeAxszMzMzMyt5jdf2AMxs7WrWrFmUlZWt7WGYmZmZ1WrSpEkfRMQ2hfY5sDH7misrK2PixIlrexhmZmZmtZL0dnX7PBXNzMzMzMxKngMbMzMzMzMreQ5szMzMzMys5DmwMTMzMzOzkufAxszMzMzMSp4DGzMzMzMzK3kObMzMzMzMrOQ5sDEzMzMzs5LnwMbMzMzMzEqeAxszMzMzMyt5DmzMzMzMzKzkObAxMzMzM7OS13htD8DM1rJJk0Ba26MwMzOz1RGxtkew1jljY2ZmZmZmJc+BjZmZmZmZlTwHNmZmZmZmVvIc2JiZmZmZWclzYGNmZmZmth64+uqradeuHe3bt6dPnz4sWrSI/v37s8MOO1BeXk55eTkVFRUARARnnXUWbdq0oWPHjrz00ksF2/ztb3/L9ttvz2abbbZC+ejRo9lzzz1p3Lgx9913X4OfWzEc2JiZmZmZlbg5c+Zw3XXXMXHiRKZNm8aSJUu46667ALjqqquoqKigoqKC8vJyAP71r38xY8YMZsyYwU033cTpp59esN3DDz+c8ePHr1TeunVrBg8ezI9//OOGO6k68nLPZmZmZmbrgcWLF7Nw4UI23HBDFixYQMuWLaut+/DDD/PTn/4USeyzzz588sknVFZW0qJFixXq7bPPPgWPLysrA2CDDdadPMm6MxIzMzMzM1sl2223Heeddx6tW7emRYsWbLnllhx66KFANp2sY8eOnHPOOXzxxRdAluHZfvvtlx3fqlUr5syZs1bGXl8aJLCR9Iyk71UpO1vS9ZJaSio4ES8d16Ue+t9H0ouSKiS9KmlAKu8mab/VbX8VxnOapJ/WU1vPSHpd0hRJr0kaJGmr+mi7mv4GSDqvntqaX+X11uk9qpD0X0lz8l7vImlaffRbxzHOlNSsnto6W1LTvNeSNErSFun1/Lx9PSXNkNRa0mBJx9RD/3dJ2nl12zEzM7N138cff8zDDz/MW2+9xdy5c/n888+54447GDhwIK+99hoTJkzgo48+4oorrgCyZ2yqUol/YXdDZWyGAsdXKTseGBoRcyNitW/aajEEODUiyoH2wD2pvBtQMLCR1GDT8iLixoi4rR6b7BsRHYGOwBfAw/XY9hoTER9GRHl6n24Ers57/WUxbTTk+1YPzgaa5r3uCbwcEZ/lV5J0MPAX4PsR8U499n8DcEE9tmdmZmbrqJEjR7LDDjuwzTbbsOGGG9KrVy+ef/55WrRogSSaNGnCiSeeuOx5mVatWjFr1qxlx8+ePbvGqWuloKECm/uAwyQ1AZBUBrQEnpNUlvskXtIm6VPlKZLuBjbJNSDpUEkvSHpJ0r2SNkvlB0uaLGmqpFtzfVTRHKgEiIglEfHvNIbTgHNSRuDA9Mn4nyU9DVwhadPU5oTUx5G58Usak8byUi7rkzJAz0q6R9J0SZdL6itpfBrfTqnesqxHyrhckepMl3RgKm+a2pki6e6UcaoxexURX5LduLaW1Cm1c66kaenn7FR2gaSz0vbVkkblXcs70vZ8SZdJelnSOEnbVu1PUnnaN0XSg5K+kcpPSdfsZUn357IUknZI7+EESZfWdC7VaCTpZkmvSHpC0iZ51/D/JD0L/ErStyU9lcb1lKTWqd4KmY9chkTSBsqyh69IGiZpeJUMyZnpfZ4qabd0zABJtyvLuMyQdEoq7yZpWF4fgyT1T9e7JfB0+vsC6EuVIDS9/zcDP4yI/+TtOiT9zU2XdFiq21/Sw5JGKMva/S6VbyrpsXT9p0k6LrUxJrWzLgd/ZmZmVg9at27NuHHjWLBgARHBU089Rdu2bamsrASyDM1DDz1E+/btATjiiCO47bbbiAjGjRvHlltuudLzNaWmQQKbiPgQGA98PxUdD9wdK+e8TgcWpOzDZUBnAGVTgS4CDomIPYGJwLmSNgYGA8dFRAeyxQ8KLeFwNfB6uvn+uaSNI2ImK2YFxqS6u6R+fg38FhgVEXsB3YGrJG0KvAf0SGM5Drgur69OwK+ADkA/YJeI2Bu4BTizmkvUONU5G/hdKvsF8HG6FpfmrkVtImIJ8DKwm6TOwIlAV2Af4BRJewCjgQPTIV2AzSRtCBxAdvMLsCkwLiI6pfqnFOjuNuA3aYxT88b+QETslY59FTg5lV8L3JCu53+LOZ8qdgb+GhHtgE+A3nn7toqI70bEn4BBwG1pXHey4vtTSC+gjOw9+xmwb5X9H6T3+gYgfxpeR+CHqf7Fkqr9WCMirgPmAt0jonsq3h+YlFetCVmgc1REvFaliTLgu6m/G9PfPsDeZAFSOfCjFPx+H5gbEZ0ioj0wIo1hKfAG2d+omZmZrce6du3KMcccw5577kmHDh1YunQpp556Kn379qVDhw506NCBDz74gIsuugiAnj17suOOO9KmTRtOOeUUrr/++mVt5VZOA7jgggto1aoVCxYsoFWrVgwYMACACRMm0KpVK+69915+/vOf065duzV6voU05Ce5ueloD6ffJxWo8x3STWhETJE0JZXvA+wOjFU2128j4AVgV+CtiJie6g0Bfglck99oRPxe0p3AocCPgT5k09AKuTcFB6T6R2j5MyUbA63JblAHSSoHlpAFQzkTIqISQNJ/gCdS+VSy4KiQB9LvSWQ3sJAFGdem8U/LuxbFyE2IPAB4MCI+T+N5gCyguQHoLGlzsqlrL5EFOAcCZ6VjvwRymYdJQI8VOpC2JAsmnk1FQ4B703Z7SX8AtgI2Ax5P5fuzPBi5HbiiDucE2XtdkTemsrx9d+dt70sWrOT6ubKWdg8ge9+XAv/Ny6jk5L8/vfLKH46IhcDCdMzeZAFXsb4ZEfPyXn8FPE8WCP6qSt170vhmSHoT2C2VP5k+OMi9vwcAw4E/SroCGJYXtEMWlLdkxYAKSacCp0L2B25mZmal75JLLuGSSy5ZoWzUqFEF60rir3/9a8F9ue+6Abjyyiu58sqVb6322msvZs+evRqjrX8NuSraQ8DBkvYENomIwt/6Ays/uZTdqD+Ze94iInaPiJNZfgNfq4j4T0TcABwMdJK0dTVVP6/Sb++8fltHxKvAOcC7ZJ98dyELtHK+yNtemvd6KdUHjrk6S/LqrNLTWpIakWUeXq2ujYj4CphJls15nixL0x3YKR0H8FVeRi1/XMUYDJyRsmiXkAWEy7qvQztV5V/bqmP6nOrl+lxM+htXFiHn3rfarnWh9ye/3fzXy/pINqZ6iyXl110KHAvsJel/CrRd6PVK5SnQ70wWTA+UdHGV8SysOpCIuCkiukREl21qGLCZmZlZqWiwwCYi5gPPALeSZW8KGU02rQZJ7cmm+gCMA/aX1CbtayppF+A1oCxXTjb161mqkPTDdCML2XSmJWSfrM8DNq9h2I+TPV+h1M4eqXxLoDJ9gt4PaFRDG6vqObKbXCTtThas1ChNJxsIzIqIKWTX86h0vTYFjmb5VLPRZNOqRqey04CKAtMDC4qIT4GP0zMhsOK13xyoTOPpm3fYWJYvIpFfXt+er9LPc2l7Jsun9B0JbJi2nwN6p2dttqX6bF5VR0raOAXJ3YAJwNvA7pKapKzWwXn1q/69vQ7smN9gRCwADgP6Sjo5b9eP0vh2Sse8nsp7SPpmet7oKLKsZkuyKZ13AH8E9sxrZxfglSLPz8zMzKxkNfRDxUPJpvVUXSEt5wbgH2naVQXZczlExPuS+gNDtXxxgIsiYrqkE4F70wPRE8iem6mqH3C1pAVkn6j3jYglkh4F7lO2KECh518uJZvWNiUFNzPJbjqvB+6X9CPgaWrOFqyq64Eh6VpMBqYAn1ZT905JX5A9ozGS7KadiHhJ0mDSdQRuiYjJaXsM2TNEL0TE55IWsTzoKdYJZM97NAXeJMsAAfwv8CLZTf5Ult/M/wr4p6RfAffXsa+6OAu4VdL5wPt547oZeFjSeOAplr9v95MFINOA6Wns1V3rfOOBx8hmb10aEXMBJN1D9n7NIHvvcm4C/iWpMj1n8xhZQPRGfqMR8ZGk7wOjJX2Qil8nCxy3BU6LiEUp3n6ObLpdG+CfETFR2dLqV0laSja97fQ0rm2BhbmpkmZmZmbrMxX5gb01sDSlbMN0A7sT2Y34LmnlM6tnkjaLiPkp+zIe2D8iql3gQNl3Ic2PiD+uRp8tyBY56FFr5cLH9we6RMQZRdY/B/gsIv5eU70uUkxclQGZmZnZuuNrck8vaVJEFFw52MvArjuaki0NvCHZMyCnO6hpUMOUfbHpRmTZl1VZta1OIqJS2fLVW1T9LpsG8glZdsfMzMxsveeMjdnXnDM2ZmZm64GvyT19TRmbhlwVzczMzMzMbI1wYGNmZmZmZiXPgY2ZmZmZmZU8BzZmZmZmZlbyHNiYmZmZmVnJc2BjZmZmZmYlz4GNmZmZmZmVPH9Bp9nXXefOMNHfZGNmZmalzRkbMzMzMzMreQ5szMzMzMys5DmwMTMzMzOzkufAxszMzMzMSp4DGzMzMzMzK3kObMzMzMzMrOQ5sDEzMzMzs5LnwMbMzMzMzEqeAxszMzMzMyt5DmzMzMzMzKzkObAxMzMzM7OS58DGzMzMzMxKngMbMzMzMzMreQ5szMzMzMys5DmwMTMzMzOzkufAxszMzMzMSp4DGzMzMzMzK3kObMzMzMzMrOQ5sDEzMzMzs5LnwMbMzMzMzEqeAxszMzMzMyt5DmzMzMzMzKzkObAxMzMzM7OS58DGzMzMzMxKngMbMzMzMzMreQ5szMzMzMys5DVe2wMws7Vs0iSQ1vYozEpHxNoegZmZFeCMjZmZmZmZlTwHNmZmZmZmVvIc2JiZmZmZWclzYGNmZmZmZiXPgY2ZmZmZmZU8BzZmZmZ1tGjRIvbee286depEu3bt+N3vfrfC/jPPPJPNNtts2et33nmH7t27s8cee9CxY0eGDx9ebdtLlixhjz324LDDDltWNmjQINq0aYMkPvjgg/o/ITOz9YADGzMzszpq0qQJo0aN4uWXX6aiooIRI0Ywbtw4ACZOnMgnn3yyQv0//OEPHHvssUyePJm77rqLX/ziF9W2fe2119K2bdsVyvbff39GjhzJt7/97fo/GTOz9YQDGzMzszqStCwj89VXX/HVV18hiSVLlnD++edz5ZVXrlT/s88+A+DTTz+lZcuWBdudPXs2jz32GD/72c9WKN9jjz0oKyur/xMxM1uPOLAxMzNbBUuWLKG8vJzmzZvTo0cPunbtyqBBgzjiiCNo0aLFCnUHDBjAHXfcQatWrejZsyd/+ctfCrZ59tlnc+WVV7LBBv7n2cysrvx/zhInaYmkCkmvSHpZ0rmSGux9lfSMpC5pe7ikrYqtX83+B9P435D0adqukLSfpJmSmtX3OdQy3sGSjqmnto6StHuVsmskfSdt51/LMkkzJH1PUn9Jg+qh/zMknbi67ZhZYY0aNaKiooLZs2czfvx4Ro8ezb333suZZ565Ut2hQ4fSv39/Zs+ezfDhw+nXrx9Lly5doc6wYcNo3rw5nTt3XlOnYGa2XnFgU/oWRkR5RLQDegA9gd/Vcky9iIieEfFJ7TVrbOPoiCgHfgaMSedSHhHPF3O8pMar038DOwpYFthI+iawT0SMzq8kqRXwOPDriHi8Hvu/FTirHtszswK22morunXrxtNPP80bb7xBmzZtKCsrY8GCBbRp0waAv//97xx77LEA7LvvvixatGilRQDGjh3LI488QllZGccffzyjRo3iJz/5yRo/HzOzUuXAZj0SEe8BpwJnKLOxpH9ImippsqTusCzT0jFtT5Z0cdq+VNLPJHVL2YT7JL0m6U5JqtpfLqOSsg2vSro5ZY6ekLRJlbobSBoi6Q91PK0zJb2UzmG31NYASTdJegK4rYbzXCHzIWmYpG5p+2RJ09N53lwlQ/IdSc9LejOXvUnXZHTKMP1b0o25zJik+Xl9HJOyPvsBRwBXpQzUTsAxwIgq5/ct4Angooh4JK98e0kjJL0u6Xep7bL0fgyRNCW9P03TvsvTuKZI+iNARCwAZkrau47X3Mxq8f777y9bIGDhwoWMHDmSzp0789///peZM2cyc+ZMmjZtyhtvvAFA69ateeqppwB49dVXWbRoEdtss80KbQ4cOJDZs2czc+ZM7rrrLg466CDuuOOONXtiZmYlzIHNeiYi3iR7X5sDv0xlHYA+wBBJGwOjgQMlbQEsBvZPhx8AjEnbewBnk2UcdsyrU52dgb+mzNEnQO+8fY2BO4HpEXFRHU/pg4jYE7gBOC+vvDNwZET8uIbzLEhSS+B/gX3Isly7VanSguxaHAZcnle+N/BroAOwE9Cruj5SxukR4PyUgfoP2TWcVKXqbcCgiLi3SvneQF+gHPhR3nS+XYGbIqIj8Bnwi5QJOhpol8rzg8eJwIEFrsGpkiZKmvh+dSdhZtWqrKyke/fudOzYkb322osePXqssDxzVX/605+4+eab6dSpE3369GHw4MFIYu7cufTs2bPW/q677jpatWrF7Nmz6dix40qLC5iZWXbDaeufXHblAOAvABHxmqS3gV3IgpezgLeAx4Ae6ZP/soh4XVILYHxEzAaQVAGUAc/V0OdbEVGRtiel+jl/A+6JiMtW4VweyGszP5B4JCIW1nKe1dkbeDYiPgKQdG+V+g9FxFLg35K2zSsfnwJHJA1N/d5Xh3NpAVSNI0YC/SQNThmWnCcj4sPU1wOpr4eAWRExNtW5g+x9vAZYBNwi6TFgWF4777Fy4EZE3ATcBNBFijqcg5kBHTt2ZPLkyTXWmT9/WTKX3XffnbFjx65Up2XLlgW/06Zbt25069Zt2euzzjqLs87yzFIzs5o4Y7OekbQjsITshnal6WPJBKAL2Sf5o4HJwCmsmE34Im97CbUHwTXVfx7oXlMWpYh2q7b5ed52dee5mBX/xnP9V1e/ap9V61YNAKJAeU3nuLDA/iuBF4F7qzwvVExfABERi8mCtfvJnuvJn+62cerXzMzMbL3mwGY9Imkb4EayqU1BFrT0Tft2AVoDr0fEl8As4FhgHFkG5zyWT0Orb38HhrPyzXt9KXiewEygPD3fsz3ZzT/AeOC7kr6RxtN75SYL2lvSDunZmuNYnsF6V1LbVH50Xv15wOZ5r18F2hRo9xyyaWV/z3uWqYekb6ZnlY4Cch/1tpa0b9ruAzwnaTNgy4gYTjZ9sDyv7V2AaUWen5mZmVnJcmBT+jZJD6e/Qjat6QngkrTveqCRpKnA3UD/iMhlI8YA76bpT2OAVjRcYENE/Bl4Cbhd9b8cdXXnOZZsut1U4I+pfyJiDvB/ZJmSkcC/gU+L6OcFsmdupqV2H0zlF5JN/xoFVObVvws4Py1osBPZtL9uVRtNQegJZFPVct/q9xxwO1AB3B8RE1P5q8AJkqYA3yR79mhzYFgqe5YsUMrZP52jmZmZ2XpN2T2V2deLpM0iYn7K2DwI3BoRD9ZQvxtwXkRU/3Rwcf0+Bxy2KstkSyoDhkVE+yLr7wGcGxH9aqrXRVoWNZlZEfzvppnZWiNpUkQU/I5EZ2zs62pAWhQhl315aA31+2uyqXJrQjOy1d/MzMzM1nvO2Jh9zTljY1ZH/nfTzGytccbGzMzMzMzWaw5szMzMzMys5DmwMTMzMzOzkufAxszMzMzMSp4DGzMzMzMzK3kObMzMzMzMrOQ1XtsDMLO1rHNnmOgFn83MzKy0OWNjZmZmZmYlz4GNmZmZmZmVPAc2ZmZmZmZW8hzYmJmZmZlZyXNgY2ZmZmZmJc+BjZmZmZmZlTwHNmZmZmZmVvIc2JiZmZmZWclzYGNmZmZmZiXPgY2ZmZmZmZU8BzZmZmZmZlbyHNiYmZmZmVnJc2BjZmZmZmYlz4GNmZmZmZmVPAc2ZmZmZmZW8hzYmJmZmZlZyXNgY2ZmZmZmJc+BjZmZmZmZlTwHNmZmZmZmVvIc2JiZmZmZWclzYGNmZmZmZiXPgY2ZmZmZmZU8BzZmZmZmZlbyHNiYmZmZmVnJc2BjZmZmZmYlz4GNmZmZmZmVvMZrewBmtpZNmgTS2h6FfR1ErO0RmJnZeswZGzMzMzMzK3kObMzMzMzMrOQ5sDEzMzMzs5LnwMbMzMzMzEqeAxszMzMzMyt5DmzMzGyNmTVrFt27d6dt27a0a9eOa6+9dtm+v/zlL+y66660a9eOCy64AIDx48dTXl5OeXk5nTp14sEHHyzY7sknn0ynTp3o2LEjxxxzDPPnzwdg8ODBbLPNNsvauOWWWxr+JM3MbK1QePlNs6+1LlJMXNuDsK+HCCorK6msrGTPPfdk3rx5dO7cmYceeoh3332Xyy67jMcee4wmTZrw3nvv0bx5cxYsWMBGG21E48aNqayspFOnTsydO5fGjVf8toLPPvuMLbbYAoBzzz2X5s2bc+GFFzJ48GAmTpzIoEGD1sYZm5lZPZM0KSK6FNrn77ExM7M1pkWLFrRo0QKAzTffnLZt2zJnzhxuvvlmLrzwQpo0aQJA8+bNAWjatOmyYxctWoSq+c6lXFATESxcuLDaemZmtv7yVDQzM1srZs6cyeTJk+natSvTp09nzJgxdO3ale9+97tMmDBhWb0XX3yRdu3a0aFDB2688caVsjU5J554It/61rd47bXXOPPMM5eV33///cumqM2aNavBz8vMzNaO9TawkXS1pLPzXj8u6Za813+SdG4Nx5dJmlZEP4MlvSWpQtJLkvZd/dHX2N9MSVPTz78l/UFSkwbsb7CkY+qhnZWup6QO6bpVSPoo7zqOlNRN0rDV7XcVxjm/Htv6nyqvN5H0rKRGVa+HpFPS3883JD0jqWCKtY79j5T0jdVtx6whzJ8/n969e3PNNdewxRZbsHjxYj7++GPGjRvHVVddxbHHHktuqnTXrl155ZVXmDBhAgMHDmTRokUF2/zHP/7B3Llzadu2LXfffTcAhx9+ODNnzmTKlCkccsghnHDCCWvsHM3MbM1abwMb4HlgPwBJGwDNgHZ5+/cDxtZTX+dHRDlwIfC3emqzJt0jogOwN7AjcNMa6LPeRcTUiChP1+4R0nWMiEOKbUNSo4Yb4Wr7nyqvTwIeiIgl+YWS+gFnAodGxMf12P/twC/qsT2zevHVV1/Ru3dv+vbtS69evQBo1aoVvXr1QhJ77703G2ywAR988MEKx7Vt25ZNN92UadOq/8ypUaNGHHfccdx///0AbL311sumt51yyilMmjSpgc7KzMzWtvU5sBlLCmzIApppwLz0iXgToC0wGUDS+ZImSJoi6ZK8NhpLGpLK75PUlJqNBtqkNk9Jbb4s6f7csZJ2kjQu7ft9foaghnEUFBHzgdOAoyR9U5mrJE1LGZ3jUrvXSzoibT8o6da0fXLK+JRJelXSzZJekfSEpE2q9ifpYEmTU9u35jJFki5O454m6Salye2SOqfzfwH4ZW3nU8Bm6bq/JunOvHZnpj6fA34kqTxd0ynp/L6R6i3LfEhqJmlm2m4q6Z5U/25JL+ZnSCRdlsY9TtK2qWywpBsljZE0XdJhqby/pEF5xw5L2abLgU1SBurOtLsv8HCVa3osWUB8aETk38X9RNLz6ZruneoOkHS7pFGSZkg6JZW3kDQ69TVN0oGpjUeAPqtw3c0aTERw8skn07ZtW849d3nS/KijjmLUqFEATJ8+nS+//JJmzZrx1ltvsXjxYgDefvttXn/9dcrKylZq84033li2/eijj7LbbrsBUFlZuazeI488Qtu2bRvy9MzMbC1abwObiJgLLJbUmizAeQF4EdgX6AJMiYgvJR0K7EyW/SgHOkv6TmpmV+CmiOgIfEbtn34fDkxN2w9ExF4R0Ql4FTg5lV8LXBsRewFzcwfWMo6azvMz4K10bK90bCfgEOAqSS3IAq7cze52wO5p+wBgTNreGfhrRLQDPgF65/cjaWNgMHBcyhY1Bk5Puwelc20PbAIclsr/AZwVEas6PW8P4Ow03h2B/fP2LYqIAyLiLuA24DfpfZoK/K6Wdn8BfJzqXwp0ztu3KTAuvW+jgVPy9pUB3wV+CNyYrklBEXEhsDBloPpK2gjYMSJm5lX7NjCILKj5b5UmNo2I/dJYb80r75j63xe4WFJL4MfA4ynz1QmoSGP4GGgiaetarofZGjN27Fhuv/12Ro0atWwJ5uHDh3PSSSfx5ptv0r59e44//niGDBmCJJ577jk6depEeXk5Rx99NNdffz3NmjUDoGfPnsydO5eI4IQTTqBDhw506NCByspKLr74YgCuu+462rVrR6dOnbjuuusYPHjwWjx7MzNrSOv7qmi5rM1+wJ/Jbur3Az4lm6oGcGj6mZxeb0Z2k/8OMCsictPV7gDOAv5YoJ+rJF0EvM/yAKa9pD8AW6U2H0/l+wJHpe1/5rVX3ThGF3GeueV/DgCGpqlO70p6FtiLLHg5W9LuwL+Bb6SAZ990TlsDb0VERWpnEtlNfL5dU53p6fUQsizMNUB3SRcATYFvAq9IGg1sFRHPpvq3Az8o4lzyjY+I2QCSKtKYnkv77k7lW1bpZwhwby3tHkAWYBIR0yRNydv3JZB7tmcS0CNv3z0RsRSYIelNYLc6nEszsoAx3/vAR8CxwNVV9g1N4xstaQtJW6XyhyNiIbBQ0tNkgfAE4FZJGwIP5b2PAO8BLYEP8xuXdCpwKkDrOpyE2eo64IADlj07U9Udd9yxUlm/fv3o169fwfrDhw9ftj12bOGZxQMHDmTgwIGrMFIzMys163tgk3vOpgPZVLRZwI6qSyEAACAASURBVK/Jsi+5T8EFDIyIFZ6NkVQGVP3Xt7ov/Tk/Iu6rUjYYOCoiXpbUH+hWy1gLjqM2kjYnu+GfzvIAZwURMSdNz/o+WaD0TbKb6fkRMS99ov9F3iFLyDIvVcdXqP+NgeuBLhExS9IAYONUf3W/JKnqmPL/Xj8v4vjFLM9K5mdXaloH9qtYftdVtc9Cfw/5fVTtJ9/CAvsWkAV7z0l6LyLuzNtX3d/eSuUp+PkOWSbndklXRcRteeNZWHUwEXET6dmsLpK/zMrMzMxK3no7FS0ZSzYt6qOIWBIRH5FlUPYlm5oGWSblJEmbAUjaTlLztK+1lq9y1ofl2YJibA5Upk/R++aVj2P5NK/j88prGkdBqe71ZJ/Sf0wWtBynbNWtbYDvAONT9RfIpnWNJsvgnMfyaWjFeA0ok9Qmve4HPMvym/UP0niOAYiIT4BPJR2Q9udfg3oTEZ8CH+c9V5IbF8BMlk8zy1/Z7TmywI6UxepQZHc/krSBpJ3Ipsa9nvooT+Xbk2VQcr5K739uWlijqtPXIuJ9soDz/yR9L29X7vmoA4BP03kCHClp4xSMdgMmSPo28F5E3Az8HdgzHSvgW2mMZmZmZuu19T1jM5VsCtA/q5RtlntQOyKekNQWeCE9mz4f+AnZp/WvAidI+hswA7ihDn3/L9kzPW+nPjdP5WcDd0j6NfAY2bS4msbxXoG2n043rRsAD5I9J0La3hd4meyT/Qvynt0YQ/YsxxuS3ibL2hQd2ETEIkknAvdKakw2/enGiPhC0s3pHGem8pwTyaZILWD5VLyGcALZMy9NgTdTv5BN87tH2apjo/LqXw8MSVPQJgNTSO9DLV4nC5q2BU5L12Qs2TNOU8mygi/l1b8JmCLppYjoCzxBNg1uZH6jEfGWssUdhkvqlYo/lvQ8sAXZamo548n+bloDl0bEXEknAOdL+ors7+anqW5nsueFFhdxbmZmZmYlTdXNdbaGkW6+F0ZESDoe6BMRR67tcX2dKFsiesMUmOwEPAXsEhFf1nDMYGBYgSmHdel3D+DciCj8wEDtxw8gmz5Y6DmvQvWvBR6JiKdqqtdFiomrMiCzuvK/N2ZmtpokTYqIgt/3t75nbNZFnYFBKePyCSt+Gm9rRlOyrNeGZM/bnF5TUFNfImKypKclNar6XTYNZFptQY2ZmZnZ+sIZG7OvOWdsbI3xvzdmZraaasrYrO+LB5iZmZmZ2deAAxszMzMzMyt5DmzMzMzMzKzkObAxMzMzM7OS58DGzMzMzMxKngMbMzMzMzMref4eG7Ovu86dYaIXfDYzM7PS5oyNmZmZmZmVPAc2ZmZmZmZW8hzYmJmZmZlZyXNgY2ZmZmZmJc+BjZmZmZmZlTwHNmZmZmZmVvIc2JiZmZmZWclzYGNmZmZmZiXPgY2ZmZmZmZU8BzZmZmZmZlbyHNiYmZmZmVnJc2BjZmZmZmYlz4GNmZmZmZmVPAc2ZmZmZmZW8hzYmJmZmZlZyXNgY2ZmZmZmJc+BjZmZmZmZlTwHNmZmZmZmVvIc2JiZmZmZWclzYGNmZmZmZiXPgY2ZmZmZmZU8BzZmZmZmZlbyagxsJDWSNHJNDcbMzMzMzGxV1BjYRMQSYIGkLdfQeMzMzMzMzOqscRF1FgFTJT0JfJ4rjIizGmxUZmZmZmZmdVBMYPNY+jEzMzMzM1sn1RrYRMQQSRsBu6Si1yPiq4YdlpmZmZmZWfFqDWwkdQOGADMBAdtLOiEiRjfs0MxsjZg0CaS1PQrLF7G2R2BmZlZyipmK9ifg0Ih4HUDSLsBQoHNDDszMzMzMzKxYxXyPzYa5oAYgIqYDGzbckMzMzMzMzOqmmIzNREl/B25Pr/sCkxpuSGZmZmZmZnVTTGBzOvBL4CyyZ2xGA39tyEGZmZmZmZnVRTFT0U6LiD9HRK+IODoiriYLdszMrIGcdNJJNG/enPbt2y8rO+644ygvL6e8vJyysjLKy8sBePLJJ+ncuTMdOnSgc+fOjBo1qmCbH330ET169GDnnXemR48efPzxx2vkXMzMzNaEYgKbEwqU9a/ncZiZWZ7+/fszYsSIFcruvvtuKioqqKiooHfv3vTq1QuAZs2a8eijjzJ16lSGDBlCv379CrZ5+eWXc/DBBzNjxgwOPvhgLr/88gY/DzMzszVFUc2yopL6AD8GDgDG5O3aHFgSEYc0/PDMrKF1kWLi2h6ErSj9f3nmzJkcdthhTJs2rcruoHXr1owaNYqdd955pX3NmjVj7ty5NGnSZIV9u+66K8888wwtWrSgsrKSbt268frrr2NmZlYqJE2KiC6F9tX0jM3zQCXQjGzJ55x5wJT6G56ZmdXFmDFj2HbbbVcKagDuv/9+9thjj5WCGoB3332XFi1aANCiRQvee++9Bh+rmZnZmlLtVLSIeDsinomIfSPi2byflyJi8ZocZEOR9Iyk71UpO1vS9ZJaSrqvhuMKRop17H8fSS9KqpD0qqQBqbybpP1Wt/1VGM9pkn7awH3MlNQsbXeW9JakPST1l/R+uhavSLpPUtMCx28raZiklyX9W9LwVF4m6cerMJ6tJP2ihv1L8sb0sqRzJdU4hTONZVpNdWo5fg9Jt6zq8XntnCHpxNVtx9Y9Q4cOpU+fPiuVv/LKK/zmN7/hb3/721oYlZmZ2dpV6zM26eZ7gqT5kr5MN3qfrYnBrQFDgeOrlB0PDI2IuRFxTAP3PwQ4NSLKgfbAPam8G1AwsJFUzEp2qyQiboyI2xqq/XySOgL3AcdFxORUfHdElEdEO+BL4LgCh/4eeDIiOkXE7sCFqbyMbOpkXcbQCNgKqDawARbmjakH0BP4XV36WQX/A/ylHtq5lWw1Q1uPLF68mAceeIDjjlvxP4/Zs2dz9NFHc9ttt7HTTjsVPHbbbbelsrISgMrKSpo3b97g4zUzM1tTilk8YBDQB5gBbAL8jPq56VoX3AccJqkJZJ+0Ay2B5/I/dZe0iaS7JE2RdDfZdSDtO1TSC5JeknSvpM1S+cGSJkuaKunWXB9VNCeb7kdELImIf6cxnAackzIFB0oaLOnPkp4GrpC0aWpzQurjyNz4JY1JY3kpl/VJGaBnJd0jabqkyyX1lTQ+jW+nVG+ApPPS9jOSrkh1pks6MJU3Te1MkXR3yjitkL2StKWk1yXtml4PlXRKXpW2wENAv4gYX/WipOBtU6DQkk0tgNm5FxGRmxZ5OXBgumbn1HItnpb0T2BqOm6ndNxVBfpbJiLeA04FzlCmkaSr0vswRdLPC5xLdeO4Pfe+pdd3SjpC0uZAx4h4OZUPkDRE0hPKsl29JF2Z3rcRkjZM9S5XlsGaIumPabwLgJmS9q7pvKy0jBw5kt12241WrVotK/vkk0/44Q9/yMCBA9l///2rPfaII45gyJAhAAwZMoQjjzyy2rpmZmYlJyJq/AEmpt9T8sqer+24UvkBHgOOTNsXAlel7TJgWto+F7g1bXcEFgNdyJ4/Gg1smvb9BrgY2BiYBeySym8Dzi7Q98VkN+8PAj8HNk7lA4Dz8uoNBoYBjdLr/wN+kra3AqaTBQJN89rYOe+96wZ8QhYUNAHmAJekfb8CrqnaL/AM8Ke03RMYmbbPA/6WttvnrkWBc+sBvECWARuRVz4T+AjoWaV+f+B9oAJ4l2zBikYF2v1eOpengd8CLfPOcVhevZquxefADlXf52r+PuYXKPsY2JYsyLkolTUBJgI7sOLfTnXj+C7wUNreEniL7Jm37sD9eX0NAJ4DNgQ6AQuAH6R9DwJHAd8EXmf5YiBb5R3/W+DXNf030Dl7VN0/69JPRBx//PHxrW99Kxo3bhzbbbdd3HLLLRERccIJJ8QNN9wQ+S699NJo2rRpdOrUadnPu+++GxERJ598ckyYMCEiIj744IM46KCDok2bNnHQQQfFhx9+GGZmZqUkdy9V6KeYaU0LJG0EVEi6kizDsGkRx5WK3HS0h9PvkwrU+Q5wHWQZAkm5LME+wO7AWEkAG5HdzO8KvBUR01O9IWRfcnpNfqMR8XtJdwKHkk2j6kN2413IvRGxJG0fChyRy66QBVKtgbnAIEnlwBJgl7zjJ0REJYCk/wBPpPKpZDfThTyQfk8iu1mHbJW8a9P4p+VdixVExJOSfkT2Za6dquweCfxM0uN55wTZVLQzlF3MvwLnk2VU8tt9XNKOwPeBHwCTJbVnZRtS/bUYHxFvVXPOxVD6fSjQUVJuyuKWZMHL9Ly6BccREc9K+quk5kAvsmBmsaQWZAFevn9FxFeSpgKNgNwawFPJ3pdhwCLgFkmPpdc57wG7rXQC0qlkgRmt63jytmYMHTq0YPngwYNXKrvooou46KKLCta/5Zblj2ttvfXWPPXUU/UyPjMzs3VNMVPR+qV6Z5B90r090LshB7WGPQQcLGlPYJOIeKmaelGgTGTPe5Snn90j4mSW3/jWKiL+ExE3AAcDnSRtXU3Vz6v02zuv39YR8SpwDlm2oxNZRmmjvGO+yNtemvd6KdWvjpersySvTlHnpuwB+7bAQrKMQr4z0u/rCx2bovFHyQLKQvs/ioh/RkQ/YEI19Wq6Fp8XqF+UFFQtIQsYBJyZ9z7sEBFPVDmkpnHcDvQFTgT+kcoWkgWq+b4AiIilwFfp+kB67yJbzGNv4H6yDE7+l59snNpcQUTcFBFdIqLLNkWfvZmZmdm6q5jA5gPgy4j4LCIuIfsUfW7DDmvNiYj5ZNOubiXL3hQymuwGlJQd6JjKxwH7S2qT9jWVtAvwGlCWKycLDp+t2qikH6bsBGSf9C8hm2Y1j+z7gqrzOHBm7lhJe6TyLYHKdAPcj+zT/fr2HHBs6nd3oEM19c4BXiXLQt2aexYkWZrKd5X0+2qOPwD4T9VCSQcprZaWnkfZCXiHla9Zsdeitmud3/c2wI3AoBRcPA6cnvecyy6SqmYzaxrHYOBsgIh4JZW9CrShDpQ917VlRAxP7ZXn7d4FWOUV2szMzMxKRTGBzVNkzwnkbEI2lWh9MpTsE/W7qtl/A7BZmnZ1ATAeICLeJ3s2ZGjaNw7YLSIWkX0Kf2+aPrSU7Ia4qn7A65IqSJ/ep6lZjwJHpwfaDyxw3KVkU5ymKFvg4NJUfj1wgqRxZDe0q5yZqMH1wDbpfH9D9p1Gn+ZXSMHdz8ie7RhDFhiuME8mIr4AjiSbUvfLVHxcOucpwB5555WvMzAx1XkBuCUiJqRxLFa2JPM5FHktIuJDsqmE06pZPGCTNKZXyP7unwAuSftuAf4NvJTeh7+xcvar2nFExLtkgcw/8speA7ZMQVuxNgeGpWvyLFlQmbM/699/r2ZmZmYr0fJZLdVUkCoiW464xjL7elC2RPKGEbFI2WpqT5EtkvDlWh5ayUmZp6nAnhHxaV75OcC8iFit77JJmbxz05S9anWRYuLqdGT1r5b/L5uZmX1dSZoUEQW/T7KYjM3n6fmTXGOdKTBn3742mpIth/0y2apcpzuoqTtJh5BNWfxLflCT3MCKz0StqmbA/9ZDO2ZmZmbrvGIyNnuRTdHKPVfTguxLFSc18NjMbA1wxmYd5IyNmZlZQTVlbGpd7jkiJkjajWwJYwGvRcRX9TxGMzMzMzOzVVZtYCPpoIgYJalXlV07SyIiHih4oJmZmZmZ2RpWU8bmu8Ao4PAC+4LlX95oZmZmZma2VtX6jI2Zrd/8jM06yP9fNjMzK2iVnrGRdG5NjUbEn1d3YGZmZmZmZvWhpqlouS8I3BXYC3gkvT6c7AsXzczMzMzM1gnVBjYRcQmApCfIvkBwXno9ALh3jYzOzMzMzMysCLUu9wy0BvK/gPFLoKxBRmNma17nzjDRT9mYmZlZaSsmsLkdGC/pQbLV0I4GbmvQUZmZmZmZmdVBMV/QeZmkEcABqejEiJjcsMMyMzMzMzMrXjEZG4AKoDJXX1LriHinwUZlZmZmZmZWB7UGNpLOBH4HvAssAUQ2Ja1jww7NzMzMzMysOMVkbH4F7BoRHzb0YMzMzMzMzFbFBkXUmQV82tADMTMzMzMzW1XFZGzeBJ6R9BjwRa4wIv7cYKMyMzMzMzOrg2ICm3fSz0bpx8zMzMzMbJ1SzHLPl6yJgZiZmZmZma2qagMbSddExNmSHiVbBW0FEXFEg47MzMzMzMysSDVlbG5Pv/+4JgZiZmZmZma2qqoNbCJiUvr97JobjpmZmZmZWd0Vs9yzmZmZmZnZOs2BjZmZmZmZlTwHNmZmZmZmVvJqWhWt4GpoOV4VzczMzMzM1hU1rYrm1dDMzMzMzKwk1LQqmldDMzMzMzOzklBTxgYASTsDA4HdgY1z5RGxYwOOy8zMzMzMrGjFLB7wD+AGYDHQHbiN5V/eaWZmZmZmttYVE9hsEhFPAYqItyNiAHBQww7LzMzMzMyseLVORQMWSdoAmCHpDGAO0Lxhh2VmZmZmZla8YjI2ZwNNgbOAzsBPgBMaclBmZmZmZmZ1UWvGJiImpM35wIkNOxwzMzMzM7O6qzVjI+lJSVvlvf6GpMcbdlhmZmZmZmbFK2YqWrOI+CT3IiI+xs/YmJmZmZnZOqSYwGappNa5F5K+DUTDDcnM1qhJk0Cq24+ZmZnZOqaYVdF+Czwn6dn0+jvAqQ03JDMzMzMzs7opZvGAEZL2BPYBBJwTER80+MjMzMzMzMyKVO1UNEm7pd97Aq2BuWTfYdM6lZmZmZmZma0TasrYnEs25exPBfYFcFCDjMjMzMzMzKyOqg1sIuLU9Lv7mhuOmZmZmZlZ3RWzKhqS9pP0Y0k/zf009MDMbN02a9YsunfvTtu2bWnXrh3XXnstAOeffz677bYbHTt25Oijj+aTTz4pePyIESPYddddadOmDZdffvmaHLqZmZmthxRR88rNkm4HdgIqgCWpOCLirAYem5mtAV2kmFjXgyKorKyksrKSPffck3nz5tG5c2ceeughZs+ezUEHHUTjxo35zW9+A8AVV1yxwuFLlixhl1124cknn6RVq1bstddeDB06lN13371+TsrMzMzWS5ImRUSXQvuKWe65C7B71BYBmdnXSosWLWjRogUAm2++OW3btmXOnDkceuihy+rss88+3HfffSsdO378eNq0acOOO+4IwPHHH8/DDz/swMbMzMxWWTFT0aYB32rogZhZ6Zo5cyaTJ0+ma9euK5Tfeuut/OAHP1ip/pw5c9h+++2XvW7VqhVz5sxp8HGamZnZ+quYjE0z4N+SxgNf5Aoj4ogGG5WtFklXA29HxDXp9ePArIj4WXr9J2BORPy5muPLgGER0b6IvhoD/wVujoj/Vz9n0DAkvQg0Ab4JbEK2fDnAUcAHZCsAHgIsAj4Ezo+IFyUtAaaS/ffyKnBCRCyo0vZMYB7ZioEfAz8F5gNPpSrfIpvK+T7QKP18WaUcYO+0bwRwUETkpn+uyvl2AH4dEf1XtY1izJ8/n969e3PNNdewxRZbLCu/7LLLaNy4MX379l3pmEIJYEkNOUwzMzNbzxUT2Axo6EFYvXse+BFwjaQNyILTLfL27wecXU99HQq8Dhwr6X/qY8qipEarc0NfnYjomtrvD3SJiDPy+rwLeAvYOSKWStoRaJt2L4yI8lTvTuA0oFBQ2D0iPpB0CXBRRJwC5I4bAMyPiD/mH1CoXNIvgQdW9xpExFRJrSS1joh3Vqet6nz11Vf07t2bvn370qtXr2XlQ4YMYdiwYTz11FMFA5ZWrVoxa9asZa9nz55Ny5YtG2KIZmZm9jVR61S0iHi20M+aGJytsrFkwQtAO7LphPMkfUNSE7Ib9skAks6XNEHSlHRDntNY0pBUfp+kptX01Qe4FngH2Ce1+QNJ9+QqSOom6dG0faikFyS9JOleSZul8pmSLpb0HPAjSaekcb0s6f5c/5J2kjQu7fu9pPl5/VR3LjWStBPQlSwYWQoQEW9GxGMFqo8B2tTS5AvAdsX2X0Bf4OE0tm6SnpV0j6Tpki6X1FfSeElT09iR9CNJ09L1Gp3X1qPA8asxlmpFBCeffDJt27bl3HPPXVY+YsQIrrjiCh555BGaNi38Z7PXXnsxY8YM3nrrLb788kvuuusujjjCSWAzMzNbdbUGNpJ6SZoh6VNJn0maJ+mzNTE4WzURMRdYLKk1WYDzAvAisC/ZYhBTIuJLSYcCO5NNfyoHOkv6TmpmV+CmiOgIfAb8omo/kjYBDgaGAUPJghyAJ4F9JG2aXh8H3C2pGXARcEhE7AlMJPsi2JxFEXFARNxFlrHYKyI6kU3/OjnVuRa4NiL2AubmjaWmc6lNO6CitgxJmnb3A7JpaTX5PvBQkX1X7WMjYMeImJlX3An4FdAB6AfsEhF7A7cAZ6Y6FwPfS9crP0KYCBy4KmOpzdixY7n99tsZNWoU5eXllJeXM3z4cM444wzmzZtHjx49KC8v57TTTgNg7ty59OzZE4DGjRszaNAgvve979G2bVuOPfZY2rVr1xDDNDMzs6+JYqaiXQkcHhGvNvRgrF7lsjb7kU2b2i5tf0o2VQ2yaWSHkrI3wGZkwcE7ZM/kjE3ldwBnAStMowIOA56OiAWS7gf+V9I5EbFY0gjgcEn3AT8ELgC+C+wOjE3TkzYiC7py7s7bbi/pD8BWaVyPp/J9yZ6JAfhn3piqO5f87MWq2kRSRdoeA/y9mnpPS9oWeI8sgFsVzYCqX/wyISIqAST9B3gilU8Fcl+gOxYYnDJlD+Qd+x6w0hwvSacCpwK0XsWBHnDAAQWflckFL1W1bNmS4cOHr1CvurpmZmZmdVVMYPOug5qS9DxZINOBbCraLODXZNmXW1MdAQMj4m/5B6bFA6resRZ6dqYPsH96cB5ga7Ib7ZFkQcovgY/IbsznKYtmnoyIPgXaAvg8b3swcFREvJyeielW7ZnWcC5FegXoJGmD3FS0KpY9Y1OL7mTnMBj4PStmo4q1ENi4StkXedtL814vJf03HBGnSepKFkRWSCqPiA9TWwurdhIRNwE3QfY9NqswTjMzM7N1SrVT0dIUtF7AREl3S+qTK0vltm4bS5ZR+SgilkTER2TZj31ZniV5HDgp7zmX7SQ1T/v+f3t3HmdHWSZ6/PdkgbBvBifQiQmLATp7AknYBB0QEQGZCARmEJARvSjqDCAu4AX13oC4ATMCioKKoESUDIKXnSAhkAAhhH1VGhTCThYISZ77R1U3J53u5HRI0l3J7/v5nE9XvfVuVcUJ5znvW+/pFxFjy+3xwF9qK4+IjYHdgX6Z2T8z+1MEMs1By63ACODfeXckZipFILRdWcf6EfHBdvq/EfD3iOhJ8cxJs6nAv5Tbtc+OLOtclikzn6SYsnVGGXwREdtHxEH1lG9V13yKhRmOiojNV6D8q0D3iGgd3CxTRGybmXdl5ukUK7w1r6X8QYrAVpIkaY22rGdsPlG+NgbmUUzzaU47YNV3Te/RAxTTmqa2Sns9M18CyMzrKaZz3RkRDwATKQIKKJc1joiZFMsj/6RV/YcAN2dm7WjC1cCBEbFu+bzKNRTPpFxTtjcbOBq4vKx3KrBDO/0/jeK5oBuAR2rSvwz8RxTLj/ehmFq3vHOpx3EUSy8/UZb/KTXP8HREOW3scopAb0VcTxE0dsT3ysUEZlFMv7u/TN8baGsRBEmSpDVKrITVeaXVplwdbX5mZkQcDozPzA6PrHRlETEc+I/M/Lf3WM+6wG3A7pm5sL18oyJyekcr998NSZLUCSLinswc1daxelZFuzQiNq3Z3ywifr6sMtIqNJLiGZKZFCu1/Wcn92ely8z7KBYi6P4eq+oHnLqsoEaSJGlNUc/iAUMys2WVpsx8tfxGWVrtMvN2iuWP12iZ+Z6/PMjMx4HHV0J3JEmSurzljtgA3SJis+ad8oHoegIiSZIkSVot6glQvg9MKX+PJIFDge+u0l5JkiRJUgcsN7DJzF9GxHTgwxS/FXJIZj60ynsmSZIkSXWqZyoaFMv9zs3M84DZETFgFfZJkiRJkjqknlXRvgV8FfhamdQT+PWq7JQkSZIkdUQ9IzafBA4E5gJk5vN07IcPJUmSJGmVqiewWZDFr3gmQERssGq7JGm1Gjmy+MHNjrwkSZK6mHoCm99FxIXAphHx78CNwM9WbbckSZIkqX71rIp2TkTsA7wBDAROz8wbVnnPJEmSJKlOyw1sIuKszPwqcEMbaZIkSZLU6eqZirZPG2kfW9kdkSRJkqQV1e6ITUR8HvhfwDYRMbPm0EbAHau6Y5IkSZJUr2VNRfsNcB3wf4FTa9LfzMxXVmmvJEmSJKkD2g1sMvN14HVg/OrrjiRJkiR1XD3P2EiSJElSl2ZgI0mSJKnyDGwkSZIkVZ6BjSRJkqTKM7CRJEmSVHkGNpIkSZIqz8BGkiRJUuUZ2EiSJEmqPAMbSZIkSZVnYCNJkiSp8gxsJEmSJFWegY0kSZKkyjOwkSRJklR5BjaSJEmSKs/ARpIkSVLlGdhIkiRJqjwDG0mSJEmVZ2AjSZIkqfIMbCRJkiRVXo/O7oCkTnbPPRCx/HyZq74vkiRJK8gRG0mSJEmVZ2AjSZIkqfIMbCRJkiRVnoGNJEmSpMozsJEkSZJUeQY2kup27LHHsuWWWzJo0KAl0s877zwGDhxIY2Mjp5xySptlX3vtNcaNG8cOO+zAjjvuyJ133rnE8XPOOYeI4KWXXlpl/ZckSWsul3uWVLejjz6aL3zhCxx11FEtabfccgtXX301M2fOZN111+XFF19ss+yXvvQl9ttvPyZOnMiCBQuYN29ey7Fnn32WG264gX79+q3yc5AkSWsmR2wk1W3PPfdk8803XyLtJz/5CaeeeirrrrsuAFtuueVS5d544w0mT57MZz7zGQDWWWcdNt1005bjX/nKVzj77LOJen5PR5IkqQ0GNpLek8cee4zbb7+d0aNH86EPfYhp06Ytleepp56id+/eHHPMMQwfPpzjjjuOuXPnAjBp0iS23nprhg4durq7LkmS1iAGvub1BAAAIABJREFUNpLek4ULF/Lqq68ydepUvve973HooYeSmUvluffee/n85z/PfffdxwYbbMCECROYN28e3/3udznzzDM7qfeSJGlNYWCjLisitoiIGeXrHxHxXM3+Om3k3zwiPldHvT0i4rVWaVsuo63uHejzRyLiweZyEXFuuf/diDgxIg5bTvl+EXFVub1fRGREHFlzfGyZ9oVy/4qIeKps75GI+FpN3qsi4gP19n1FNTQ0cMghhxAR7LLLLnTr1m2pBQAaGhpoaGhg9OjRAIwbN457772XJ598kqeffpqhQ4fSv39/mpqaGDFiBP/4xz9WdbclSdIaxsUD1GVl5svAMICI+N/AnMw8ZxlFNgc+B1ywAm29WNPWd4CXMvNHrfNFRLcie6shiXf9G/CdzLy8DIg+DWyRmQvr7MrJwIU1+zOBw4HLyv3DgftblTkxM6+JiPWBxyLiksz8e1nPScAX62x7hRx88MHcfPPN7LXXXjz22GMsWLCA973vfUvk+ad/+if69u3Lo48+ysCBA7npppvYaaedGDx48BKLDfTv35/p06cvVV6SJGl5HLFRJUXEKRExq3w1f3CfAAwsRy8mRMTGEXFzRNwbETMj4oAVbGuHiLg/Ii4C7gW2jIiLI2J6ORrz9TLfCcBBwHcj4hfAdcAGwPSI+GTZpy/U1HlLWe89EdG3DJoOAG6qaf5xoHdEbFYe3xu4sZ2urgcsAuaX+zcBB5TlVorx48czduxYHn30URoaGrj44os59thjeeqppxg0aBCHH344l156KRHB888/z/77799S9rzzzuPII49kyJAhzJgxg69//esrq1uSJElE+188S11H7YhNROwC/BQYC3QH7gYOA+YBEzOzeeSlJ9ArM9+MiC2BOzJz+4joQTEis2k7bS0xYhMROwAPAqMy874ybfPMfKWsazJwdGY+FhFXAL8uR1B6AU2Z+b6yzIRy//yImAF8LTOvi4j1yqb7Az/LzN3K/PsBx5Xn9wrwNDAOeL2mniuAXYA3gO2BszKz5YGViLgd+FxmPtjqHD8LfBagH4z8az03wX8rJElSJ4uIezJzVFvHHLFRFe0B/D4z52Xmm8Afgd3byBfAWRExE7ge6BsRKzrH6bHmoKb0rxFxH8UIzkBgp3oriojewEaZeR1AZs7PzPlAH2B2G0WuAA4FxgOXt3H8xDKY6wMcHBEja469CGzVukBmXpSZozJzVO96Oy5JktSFGdioiur9sZOjgE2AEeUH/5eAXivY5tyWxosRnM8De2XmEOCGDtYbQFvDH/Pbqicz/1amjwFub6/SzHyjPL5bTXIv3p2aJkmStMYysFEVTQY+GRHrRcSGFM+13A68CWxUk28T4MXMXBgR+wBbr6T2NynbeiMitgL26UjhcqGCORHxMYDyPNYDHgG2aafYNymmrrU7H6ycercL8GRN8nbAQx3pnyRJUhW5KpoqJzPvjojLgeZfgvxJZj4AUD7Q/wDwJ+AHwP9ExHSKKWOPr6Qu3A08QfHczZPAHStQx3jggog4C1gAHJyZTRHxYkT0zcxnazNn5uRl1HVu+VzQusC1mfkngIjoC8zOzFdWoH+SJEmV4uIBUhcSEeOBbTPzOyuhrq8Bf8vMy5aVb1RETq+nQv+tkCRJnczFA6Tq+C3w95VU14u0vdiAJEnSGsepaFIXkpmLgYtXUl0rpR5JkqQqcMRGkiRJUuUZ2EiSJEmqPAMbSZIkSZVnYCNJkiSp8gxsJEmSJFWegY20ths5sviNmuW9JEmSujADG0mSJEmVZ2AjSZIkqfIMbCRJkiRVnoGNJEmSpMozsJEkSZJUeQY2kiRJkirPwEaSJElS5RnYSJIkSao8AxtJkiRJlWdgI0mSJKnyDGwkSZIkVZ6BjSRJkqTKM7CRJEmSVHkGNpIkSZIqz8BGkiRJUuUZ2EiSJEmqPAMbSZIkSZVnYCNJkiSp8gxsJEmSJFWegY0kSZKkyjOwkSRJklR5BjaSJEmSKs/ARpIkSVLlGdhIkiRJqjwDG0mSJEmVZ2AjSZIkqfIMbCRJkiRVXo/O7oCkTnbPPRCxZFpm5/RFkiRpBTliI0mSJKnyDGwkSZIkVZ6BjSRJkqTKM7CRJEmSVHkGNpIkSZIqz8BGUrt++MMf0tjYyKBBgxg/fjxvvfXWEscnT57MiBEj6NGjBxMnTmxJ/+tf/8rIkSMZNmwYjY2NXHDBBau765IkaS1jYCOpTc899xznnnsu06dPZ9asWSxatIgrrrhiiTz9+vXjkksu4YgjjlgivU+fPkyZMoUZM2Zw1113MWHCBJ5//vnV2X1JkrSW8XdsJLVr4cKFzJ8/n549ezJv3jy22mqrJY73798fgG7dlvyOZJ111mnZfvvtt1m8ePEq76skSVq7OWIjqU1bb701J510Ev369aNPnz5ssskm7LvvvnWXf/bZZxkyZAh9+/blq1/96lJBkSRJ0spkYLOWioj+ETGrVdr/joiTllPu6Ig4v9z+XEQcVW/+do4fExEzyteCiHig3J5QT39WtojYKyKuWUl19Y+II1qlDY+In5XbtdeyW0RcGhE/j8KcldB+74j484qWf/XVV7n66qt5+umnef7555k7dy6//vWv6y7ft29fZs6cyRNPPMGll17KCy+8sKJdkSRJWi4DG62wzLwgM3/5Huv4RWYOy8xhwPPA3uX+qfWUL4OArvrfcX/giFZpXwfOq02IiAAuAHoCx2VmrozGM3M28PeI2G1Fyt94440MGDCA3r1707NnTw455BCmTJnS4Xq22morGhsbuf3221ekG5IkSXXpqh8I1cki4taI+FFETImIWRGxSxt5WkZUyvxnRcTdEfFYROzRRv6PR8SdEfG+DnRlp7LupyLixLKe/hHxcET8N3Av0DcixpejPbMi4qyaNufUbI+LiEvK7W0jYmpETIuIM1uNkGwYERMj4pGIuKwMPIiIZ2rO8e6I2K5MvyQixrXR5gRgj3IE6isRsREwJDPvb3WOPwa2AI7KzMU19Xw/Iu6NiJsionfNdV7qvkTEh2pGvu4r2wL4I3BkB653i379+jF16lTmzZtHZnLTTTex44471lW2qamJ+fPnA8XIzx133MHAgQNXpBuSJEl1MbDRsmyQmbsC/wv4eR35e2TmLsCXgW/VHoiITwKnAvtn5ksd6MMOwEeBXYBvRUTPMn0g8MvMHA68A5wFfBgYBuwcEQcvp94fAz/OzJ0pRopqDS/PYSdgG6B2xOON8hzPB360nDZOBW4vR6B+CIwCZrXKcwQwEjg8MxfWpG8A3JuZI4DbWPJ6tnVfTgJOKEe+9gDml+nTy/0lRMRnI2J6REyf3U7nR48ezbhx4xgxYgSDBw9m8eLFfPazn+X0009n0qRJAEybNo2GhgauvPJKjj/+eBobGwF4+OGHGT16NEOHDuVDH/oQJ510EoMHD17O5ZIkSVpxroq29mpvulNt+uUAmTk5IjaOiE2XU+dV5d97KKZhNdub4kP9vpn5Rgf7+afMfBt4OyJeBN5fpv81M6eW2zsDt5ZTr4iIy4A9KUYr2jMWaA5+fgOcU3Ps7sxsKuuaUZ7LX8pjl9f8/WEHz6UP0DqOuJcieNsFuKMmfTHw23L717x7bVv60Oq+3AH8oDz3q5r7D7wILPXUfmZeBFwEMCqi3alvZ5xxBmecccYSaWeeeWbL9s4770xTU1PrYuyzzz7MnDmzvWolSZJWOkds1l4vA5u1StscqB1Naf2Bd3nPfrxd/l3EkkHzU8BGwAc72MfaOlvXO7cmPZZRvrbPvd5jm63ra95eSPleKqetrUPb5rfRh0eAQ4HfRkTjMvrUVrst+5k5ATgOWA+YGhE7lMd68e7ojSRJ0hrLwGYtlZlzKB4s/whARGwO7Me7IxMAh5XHdgdez8zXV7C5vwKHAL9czof3FXUX8KGIeF9EdAfGU0zfAnghInYsFxj4ZE2ZqcC/lNuHd6Ctw2r+3lluP0MxnQzgIIpFAADepAjomj0MbNe6wsycAnwO+FNE9CuTuwHNz+0cwXLuS0Rsm5kPZOZZFNPPmgObD7L09DdJkqQ1jlPR1m5HAf8VEd8v98/IzCdrjr8aEVOAjYFj30tDmfloRBwJXBkRn2jVznuSmX+PiK8Bt1CM3lybmVeXh08FrgGepfiAv2GZ/mXg1xHxn8CfgHqDtnUj4i6KwGN8mfZT4OqIuBu4iXdHk2YCCyPifuCSzPxhRGwSERtl5putzuGacoGAP5cLL8wFGiPinrJvh9Vkb+u+fDki9qYYYXoIuK5M37s8P0mSpDVarKSVZbWGiYhbgZMyc3pn92VViIj1gfmZmRFxODA+Mw9aTplngFEdXPygdR1fAd7MzJ+tYPlb6cB9iYjJwEGZ+Wp7eUZFLF2Z/y5IkqQuKCLuycxRbR1zxEZrq5HA+eUzMa/xHkekOuAnwKdWR0PlCNAPlhXUSJIkrSkcsZHWco7YSJKkqljWiI2LB0iSJEmqPAMbSZIkSZVnYCNJkiSp8gxsJEmSJFWegY0kSZKkyjOwkSRJklR5BjbS2m7kyGJ559qXJElSxRjYSJIkSao8AxtJkiRJlWdgI0mSJKnyDGwkSZIkVZ6BjSRJkqTKM7CRJEmSVHkGNpIkSZIqz8BGkiRJUuUZ2EiSJEmqPAMbSZIkSZVnYCNJkiSp8gxsJEmSJFWegY0kSZKkyjOwkSRJklR5BjaSJEmSKs/ARpIkSVLlGdhIkiRJqjwDG0mSJEmVZ2AjSZIkqfIMbCRJkiRVnoGNJEmSpMozsJEkSZJUeQY2kiRJkirPwEaSJElS5RnYSJIkSao8AxtJkiRJlWdgI0mSJKnyDGwkSZIkVZ6BjSRJkqTKM7CRJEmSVHkGNpIkSZIqz8BGkiRJUuUZ2EgC4M9//jMDBw5ku+22Y8KECUsdnzx5MiNGjKBHjx5MnDhxiWOnnHIKjY2N7Ljjjpx44olk5urqtiRJEmBgIwlYtGgRJ5xwAtdddx0PPfQQl19+OQ899NASefr168cll1zCEUccsUT6lClTuOOOO5g5cyazZs1i2rRp3Hbbbauz+5IkSfTo7A5I6nx333032223Hdtssw0Ahx9+OFdffTU77bRTS57+/fsD0K3bkt+HRARvvfUWCxYsIDN55513eP/737/a+i5JkgSO2EgCnnvuOfr27duy39DQwHPPPVdX2bFjx7L33nvTp08f+vTpw0c/+lF23HHHVdVVSZKkNq11gU1ELIqIGRHxYETcHxH/ERGr7DpExK0RMarcvjYiNq03fzvH/1D2/4mIeL3cnhERu0ZEz4iYEBGPR8SsiLg7Ij5WlnsmIh4oz/n6iPindtp+tMwzLSKG1XF+X46I9Zd/JVa9iDgwIk5dgXJTVlL7l0TE0+X9uD8iPlJHmaMjYqs66/9RROxZbl8WETMj4v/UHD8tIg6q2T8gIs6op+62nomJiHqK8sQTT/Dwww/T1NTEc889x80338zkyZPrKitJkrSyrHWBDTA/M4dlZiOwD7A/8K3V0XBm7p+Zr73HOj6ZmcOA44Dby3MZlplTgG8DfYBBmTkI+ASwUU3xvTNzKDAd+Ho7TRxZ5vlv4Ht1dOnLQJuBTUR0r+ukVpLMnJSZSz/1vvxyu67Ebpxc3p8vAxfUkf9oYLmBTURsDozJzMkRMQQgM4cAe0TEJhHRB9glM6+uKfYn4MB6As+GhgaeffbZlv2mpia22qqueIs//OEPjBkzhg033JANN9yQj33sY0ydOrWuspIkSSvL2hjYtMjMF4HPAl+IQq+I+EU5snFfROwNLSMtQ8rt+yLi9HL72xFxXETsVY52TIyIR8pv05f6urscNXlfRPSPiIcj4qflyNH1EbFeq7zdIuLSiPhOPedSfnj9d+CLmfl2eX4vZObv2sg+GdhuOVXeCWxdU/++EXFnRNwbEVdGxIYRcSLFh/JbIuKWMt+ciDgzIu4CxkbE6eXoz6yIuKj5upTX66xyVOmxiNijTG8s02aUIxLbl9frkYj4WVnPZRHxzxFxRzk6tUtZ9uiIOL/c/lSZ9/6ImNxe3c19Lv9GRHyvLPdARBxWptd1f5dz/Za6DhExDhgFXFb2ab2IGBkRt0XEPRHx/8qABWAc8Ody+x1gvShGGtcBFgFnAqfXdiCLYZhbgQOW01d23nlnHn/8cZ5++mkWLFjAFVdcwYEHHri8YkCxqMBtt93GwoULeeedd7jtttuciiZJkla7tTqwAcjMpyiuw5bACWXaYGA8cGlE9KIIBPaIiI2BhcBuZfHdgdvL7eEU39LvBGxTk6c92wP/VY4cvQb8S82xHsBlwGOZ+c06T2U74G+Z+UYdeQ8AHlhOnv2APwJExPuAbwL/nJkjKEZ8/iMzzwWepxgJ2rsstwEwKzNHZ+ZfgPMzc+dyBGk9lvyQ3SMzd6G4bs2jZp8DflyOeowCmmrO78fAEGAH4AiK638SbY8+nQ58tBx9av6E3l7dzQ4BhgFDgX8GvlcTWHT0/rZcv9JS1yEzJ1JcyyPLPi0EzgPGZeZI4OfAd8vyuwH3AGTmw8DfgHuB35XXJjLzvjb6MR3YYzl9pUePHpx//vktz8cceuihNDY2cvrppzNp0iQApk2bRkNDA1deeSXHH388jY2NAIwbN45tt92WwYMHM3ToUIYOHconPvGJ5TUpSZK0UrkqWqH52/fdKT5YkpmPRMRfgQ9SBC8nAk9TTO/Zpxwh6Z+Zj5Yffu/OzCaAiJgB9Af+sow2n87MGeX2PWX+ZhcCv8vM7y5V6r25JSIWATMpApW2XBYRGwDdgRFl2hiKD/R3lAMV61CMSLRlEfD7mv29I+IUiulqmwMPAv9THruq/Ft7/ncC34iIBuCqzHy8bPPpzHwAICIeBG7KzIyIB1jy2jW7A7gkIn5X085SdbcqsztweWYuAl6IiNuAnYE3qP/+fi8izqYIlMfUeR2aDQQGATeU59wd+Ht5rA8wuzljZn65eTsi/gc4PiK+QRGU3ZCZPy0Pv0gbU90i4rMUo5X069cPgP3335/9999/iXxnnnlmy/bOO+9MU1PrWBC6d+/OhRdeuFS6JEnS6rTWj9hExDYUH8Zf5N0Ap7VpFN/w70ExenMfxbSve2ryvF2zvYjlB43Lyj+F4oNwr+X1v8YTQL+I2GgZefYun8c5ahnP+hwJDAB+A/xXmRYUH5abn+fZKTM/0075t8rAgLL//00xAjEY+ClQe07N16Dl/DPzNxQjLPOB/xcRH26VF2Bxzf5i2rjWmfk5iuCtLzAjIrZYRt3NljW9rN77ezLFCMo3gUuhrutQ2/6DNdd5cGbuWx6b31aZKBYLmE4xUjYoMw8F/i3efa6mV1l2CZl5UWaOysxRvXv3XsZpS5IkVcNaHdhERG+KB7zPL59HmEzxwZ6I+CDQD3g0MxcAzwKHAlMpRnBO4t1paCvbxcC1wJURUdeoWmbOK8udGxHrAEREn4j41442npnvUHwwHxMRO1Kc824RsV1Z7/rl9QF4kyUXKKjV/EH8pYjYkOI5kWUqA82nymlukyimnnVYRGybmXdl5unAS0DfOuqeDBwWEd3L/zb2BO7uaNuZuZhi2ly3iPgoy74OtdfvUaB3RIwtz6FnRDSWxx6m1XNREdET+BLFIg/rA81LmzU/ewPFiOOsjp6DJElS1ayNgc165YPaDwI3AtcDzUvi/jfQvZze9Fvg6OYH8SmCmBfKAOJ2oIFVF9iQmT+geIbiV1H/ctTfpJiu9FBEzKJ4xmP2sou02/584PvASZk5m2L1rssjYiZFoLNDmfUi4LooFw9oVcdrFKMTD5R9mVZH04cBs8rpXjsAv1yR/lNMCXugvA6TgfvrqPsPFNP07gduBk7JzH+sSONloPydso5lXYdLgAvKPnWnCHrOioj7gRlA84ptfwL2atXMCcCl5X+TMynWP3gAuKNmRG7vsqwkSdIaLdr6/QpJXU9E/IVi0YG6lgyPiPcDv8nMZf6ezqhRo3L69Okro4uSJK1077zzDk1NTbz11lud3RWtRr169aKhoYGePXsukR4R92Rmm7/56OIBUnX8J8X0yHp/C6lfWUaSpMpqampio402on///nX/eLSqLTN5+eWXaWpqYsCAAXWXM7CRKiIz7+pg/nqm/kmS1KW99dZbBjVrmYhgiy22YPbsjj1RsTY+YyNJkqQKMahZ+6zIPTewkSRJklaTvfbai+ZnW/fff39ee63eGeb169+/Py+99BIAu+66a0v6ySefTGNjIyeffDKzZ89m9OjRDB8+nNtvX2XrYa1WTkWTJElSdazs0ZtOXEjr2muvXeVtTJkypWX7wgsvZPbs2ay77rpcccUV7LDDDlx66aV117Vo0SK6d+++Krq5UjhiI0mSJLXjmWeeYYcdduC4445j0KBBHHnkkdx4443stttubL/99tx9d/GTd3PnzuXYY49l5513Zvjw4Vx99dUAzJ8/n8MPP5whQ4Zw2GGHMX/+u7+bXTuycvDBBzNy5EgaGxu56KKLWvJsuOGGfOMb32Do0KGMGTOGF154Yak+vvzyy+y7774MHz6c448/ntpVjzfccEMADjzwQObOncvo0aM566yzOOWUU7j22msZNmwY8+fP5/rrr2fs2LGMGDGCT33qU8yZM6elj2eeeSa77747V155JU8++ST77bcfI0eOZI899uCRRx4B4Oijj+bEE09k1113ZZtttmHixIktfTj77LMZPHgwQ4cO5dRTTwVot573JDN9+fK1Fr9GjhyZkiR1VQ899NCSCcUYy8p7LcfTTz+d3bt3z5kzZ+aiRYtyxIgRecwxx+TixYvzj3/8Yx500EGZmfm1r30tf/WrX2Vm5quvvprbb799zpkzJ7///e/nMccck5mZ999/f3bv3j2nTZuWmZkf+MAHcvbs2ZmZ+fLLL2dm5rx587KxsTFfeuml8nTJSZMmZWbmySefnN/+9reX6uMXv/jFPOOMMzIz85prrkmgpd4NNtigJV/t9i9+8Ys84YQTMjNz9uzZuccee+ScOXMyM3PChAkt9X3gAx/Is846q6Xchz/84XzssccyM3Pq1Km59957Z2bmpz/96Rw3blwuWrQoH3zwwdx2220zM/Paa6/NsWPH5ty5c5c4z/bqqbXUvS+ux/Rs5zONU9EkSZKkZRgwYACDBw8GoLGxkY985CNEBIMHD+aZZ54B4Prrr2fSpEmcc845QLGa29/+9jcmT57MiSeeCMCQIUMYMmRIm22ce+65/OEPfwDg2Wef5fHHH2eLLbZgnXXW4YADDgBg5MiR3HDDDUuVnTx5MldddRUAH//4x9lss806dH5Tp07loYceYrfddgNgwYIFjB07tuX4YYcdBsCcOXOYMmUKn/rUp1qOvf322y3bBx98MN26dWOnnXZqGVm68cYbOeaYY1h//fUB2HzzzZdbz4oysJEkSZKWYd11123Z7tatW8t+t27dWLhwIVDMgvr973/PwIEDlyq/vBW+br31Vm688UbuvPNO1l9/ffbaa6+WHyTt2bNnS/nu3bu3tNfRNpYlM9lnn324/PLL2zy+wQYbALB48WI23XRTZsyY0Wa+2utUDK4Uf1v3bXn1rCifsZEkSZLeo49+9KOcd955LR/o77vvPgD23HNPLrvsMgBmzZrFzJkzlyr7+uuvs9lmm7H++uvzyCOPMHXq1A61XdvGddddx6uvvtqh8mPGjOGOO+7giSeeAGDevHk89thjS+XbeOONGTBgAFdeeSVQBC3333//Muved999+fnPf868efMAeOWVV1aonnoY2EiSJEnv0WmnncY777zDkCFDGDRoEKeddhoAn//855kzZw5Dhgzh7LPPZpdddlmq7H777cfChQsZMmQIp512GmPGjOlQ29/61reYPHkyI0aM4Prrr6dfv34dKt+7d28uueQSxo8fz5AhQxgzZky7D/NfdtllXHzxxQwdOpTGxsaWRRLas99++3HggQcyatQohg0b1jJVr6P11COao0pJa6dRo0Zl83r6kiR1NQ8//DA77rhjZ3dDnaCtex8R92TmqLbyO2IjSZIkqfIMbCRJkiRVnoGNJEmSpMozsJEkSVKX5jPha58VuecGNpIkSeqyevXqxcsvv2xwsxbJTF5++WV69erVoXL+QKckSZK6rIaGBpqampg9e3Znd0WrUa9evWhoaOhQGQMbSZIkdVk9e/ZkwIABnd0NVYBT0SRJkiRVnoGNJEmSpMozsJEkSZJUeeEKE9LaLSLeBB7t7H5opXsf8FJnd0Irlfd0zeR9XfN4T1etD2Rm77YOuHiApEczc1Rnd0IrV0RM976uWbynaybv65rHe9p5nIomSZIkqfIMbCRJkiRVnoGNpIs6uwNaJbyvax7v6ZrJ+7rm8Z52EhcPkCRJklR5jthIkiRJqjwDG2ktFhH7RcSjEfFERJza2f1RfSKib0TcEhEPR8SDEfGlMn3ziLghIh4v/25WpkdEnFve55kRMaJzz0DtiYjuEXFfRFxT7g+IiLvKe/rbiFinTF+33H+iPN6/M/ut9kXEphExMSIeKd+zY32vVltEfKX8t3dWRFweEb18r3YNBjbSWioiugP/BXwM2AkYHxE7dW6vVKeFwH9m5o7AGOCE8t6dCtyUmdsDN5X7UNzj7cvXZ4GfrP4uq05fAh6u2T8L+GF5T18FPlOmfwZ4NTO3A35Y5lPX9GPgz5m5AzCU4v76Xq2oiNgaOBEYlZmDgO7A4fhe7RIMbKS11y7AE5n5VGYuAK4ADurkPqkOmfn3zLy33H6T4oPS1hT379Iy26XAweX2QcAvszAV2DQi+qzmbms5IqIB+Djws3I/gA8DE8ssre9p872eCHykzK8uJCI2BvYELgbIzAWZ+Rq+V6uuB7BeRPQA1gf+ju/VLsHARlp7bQ08W7PfVKapQsppDcOBu4D3Z+bfoQh+gC3LbN7ravgRcAoCgjZ0AAACSElEQVSwuNzfAngtMxeW+7X3reWelsdfL/Ora9kGmA38opxi+LOI2ADfq5WVmc8B5wB/owhoXgfuwfdql2BgI6292vrGyGUSKyQiNgR+D3w5M99YVtY20rzXXUhEHAC8mJn31Ca3kTXrOKauowcwAvhJZg4H5vLutLO2eF+7uPJ5qIOAAcBWwAYUUwhb873aCQxspLVXE9C3Zr8BeL6T+qIOioieFEHNZZl5VZn8QvO0lfLvi2W697rr2w04MCKeoZgW+mGKEZxNy+kusOR9a7mn5fFNgFdWZ4dVlyagKTPvKvcnUgQ6vler65+BpzNzdma+A1wF7Irv1S7BwEZae00Dti9XclmH4uHHSZ3cJ9WhnJ99MfBwZv6g5tAk4NPl9qeBq2vSjypXXBoDvN48DUZdQ2Z+LTMbMrM/xXvx5sw8ErgFGFdma31Pm+/1uDK/3wJ3MZn5D+DZiBhYJn0EeAjfq1X2N2BMRKxf/lvcfE99r3YB/kCntBaLiP0pvhXuDvw8M7/byV1SHSJid+B24AHefR7j6xTP2fwO6EfxP99PZeYr5f98zwf2A+YBx2Tm9NXecdUlIvYCTsrMAyJiG4oRnM2B+4B/zcy3I6IX8CuK56teAQ7PzKc6q89qX0QMo1gQYh3gKeAYii+Wfa9WVEScARxGsULlfcBxFM/S+F7tZAY2kiRJkirPqWiSJEmSKs/ARpIkSVLlGdhIkiRJqjwDG0mSJEmVZ2AjSZIkqfIMbCRJkiRVnoGNJEmSpMozsJEkSZJUef8fxEfpmgCXIO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32" y="6353945"/>
            <a:ext cx="19289338" cy="72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684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102768" y="967851"/>
            <a:ext cx="2223101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Самая большая разница медиан между двух групп у технического показателя </a:t>
            </a:r>
            <a:r>
              <a:rPr lang="en-US" dirty="0"/>
              <a:t>Video Streaming </a:t>
            </a:r>
            <a:r>
              <a:rPr lang="en-US" dirty="0" smtClean="0"/>
              <a:t>Download </a:t>
            </a:r>
            <a:r>
              <a:rPr lang="en-US" dirty="0"/>
              <a:t>Throughput(Kbps)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850.11 </a:t>
            </a:r>
            <a:r>
              <a:rPr lang="ru-RU" dirty="0" smtClean="0"/>
              <a:t>затем </a:t>
            </a:r>
            <a:r>
              <a:rPr lang="ru-RU" dirty="0"/>
              <a:t>у </a:t>
            </a:r>
            <a:r>
              <a:rPr lang="en-US" dirty="0"/>
              <a:t>Downlink Throughput(Kbps) </a:t>
            </a:r>
            <a:r>
              <a:rPr lang="ru-RU" dirty="0" smtClean="0">
                <a:solidFill>
                  <a:srgbClr val="FF0000"/>
                </a:solidFill>
              </a:rPr>
              <a:t>348.41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/>
              <a:t>Web Page Download Throughput(Kbps</a:t>
            </a:r>
            <a:r>
              <a:rPr lang="en-US" dirty="0" smtClean="0"/>
              <a:t>) </a:t>
            </a:r>
            <a:r>
              <a:rPr lang="ru-RU" dirty="0">
                <a:solidFill>
                  <a:srgbClr val="FF0000"/>
                </a:solidFill>
              </a:rPr>
              <a:t>348.41</a:t>
            </a:r>
            <a:r>
              <a:rPr lang="en-US" dirty="0" smtClean="0"/>
              <a:t>, </a:t>
            </a:r>
            <a:r>
              <a:rPr lang="ru-RU" dirty="0"/>
              <a:t>которые как мы видели выше заметно коррелируют друг с другом.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02768" y="2900020"/>
            <a:ext cx="22231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Выберем показатель </a:t>
            </a:r>
            <a:r>
              <a:rPr lang="en-US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Video Streaming Download Throughput(Kbps) </a:t>
            </a: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с самой большой разницей медиан и показатель </a:t>
            </a:r>
            <a:r>
              <a:rPr lang="en-US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Downlink TCP Retransmission Rate(%) </a:t>
            </a:r>
            <a:r>
              <a:rPr lang="ru-RU" sz="3600" dirty="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rPr>
              <a:t>с самой маленькой разницей медиан и исследуем их.</a:t>
            </a: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588" y="11998266"/>
            <a:ext cx="224169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/>
              <a:t>Проверка </a:t>
            </a:r>
            <a:r>
              <a:rPr lang="ru-RU" sz="3600" dirty="0"/>
              <a:t>гипотезы о нормальности распределения. Критерий </a:t>
            </a:r>
            <a:r>
              <a:rPr lang="ru-RU" sz="3600" dirty="0" smtClean="0"/>
              <a:t>Шапиро-</a:t>
            </a:r>
            <a:r>
              <a:rPr lang="ru-RU" sz="3600" dirty="0" err="1" smtClean="0"/>
              <a:t>Уилка</a:t>
            </a:r>
            <a:r>
              <a:rPr lang="ru-RU" sz="3600" dirty="0" smtClean="0"/>
              <a:t> p-</a:t>
            </a:r>
            <a:r>
              <a:rPr lang="ru-RU" sz="3600" dirty="0" err="1" smtClean="0"/>
              <a:t>value</a:t>
            </a:r>
            <a:r>
              <a:rPr lang="ru-RU" sz="3600" dirty="0" smtClean="0"/>
              <a:t> </a:t>
            </a:r>
            <a:r>
              <a:rPr lang="ru-RU" sz="3600" dirty="0"/>
              <a:t>получился маленьким (меньше 𝛼= 0.05). Нулевую гипотезу о нормальности отвергаем.</a:t>
            </a:r>
            <a:endParaRPr lang="ru-RU" sz="3600" dirty="0">
              <a:solidFill>
                <a:srgbClr val="6234BE"/>
              </a:solidFill>
              <a:latin typeface="Graphik LCG Regular"/>
              <a:ea typeface="Graphik LCG Regular"/>
              <a:cs typeface="Graphik LCG Regular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2" y="4110608"/>
            <a:ext cx="22091864" cy="788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907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102768" y="762277"/>
            <a:ext cx="21674408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>
                <a:solidFill>
                  <a:srgbClr val="FF0000"/>
                </a:solidFill>
              </a:rPr>
              <a:t>Гипотеза №1. </a:t>
            </a:r>
            <a:r>
              <a:rPr lang="ru-RU" dirty="0"/>
              <a:t>Выдвигаем нулевую гипотезу: Оценка, которую ставит клиент в ответе на вопрос Q1 не зависит от технических показателей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Download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 и </a:t>
            </a:r>
            <a:r>
              <a:rPr lang="ru-RU" dirty="0" err="1"/>
              <a:t>Downlink</a:t>
            </a:r>
            <a:r>
              <a:rPr lang="ru-RU" dirty="0"/>
              <a:t> TCP </a:t>
            </a:r>
            <a:r>
              <a:rPr lang="ru-RU" dirty="0" err="1"/>
              <a:t>Retransmission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(%) (медианы в обеих выборках равны). Проверяем с помощью доверительных интервалов на основе </a:t>
            </a:r>
            <a:r>
              <a:rPr lang="ru-RU" dirty="0" err="1"/>
              <a:t>bootstrap</a:t>
            </a:r>
            <a:r>
              <a:rPr lang="ru-RU" dirty="0"/>
              <a:t> если полученные доверительные интервалы не будут пересекаться, то отвергаем нулевую гипотезу. Уровень значимости берем равный 0,05.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534816" y="9980085"/>
            <a:ext cx="2124236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Как видно доверительные интервалы на уровне значимости 0,05 не пересекаются, следовательно нулевая гипотеза отвергается.</a:t>
            </a:r>
            <a:endParaRPr lang="ru-RU" sz="3600" dirty="0">
              <a:solidFill>
                <a:srgbClr val="6234BE"/>
              </a:solidFill>
              <a:latin typeface="Graphik LCG Regular"/>
              <a:ea typeface="Graphik LCG Regular"/>
              <a:cs typeface="Graphik LCG 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96" y="3744840"/>
            <a:ext cx="10940604" cy="644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4816" y="11164616"/>
            <a:ext cx="21798964" cy="213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ru-RU" sz="2800" dirty="0"/>
              <a:t>Проверим нашу гипотезу с помощью критерий Манна-Уитни (о равенстве средних). Критерий Манна-Уитни является непараметрическим критерием, поэтому, в отличие от t-критерия Стьюдента, не требует наличия нормального распределения сравниваемых совокупностей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p-value: </a:t>
            </a:r>
            <a:r>
              <a:rPr lang="en-US" sz="2800" dirty="0" smtClean="0"/>
              <a:t>1.2115836966452135e-09</a:t>
            </a:r>
            <a:r>
              <a:rPr lang="ru-RU" sz="2800" dirty="0" smtClean="0"/>
              <a:t> и </a:t>
            </a:r>
            <a:r>
              <a:rPr lang="en-US" sz="2800" dirty="0"/>
              <a:t>p-value: 7.406600541939611e-07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265" y="3744840"/>
            <a:ext cx="10407911" cy="648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90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102768" y="669945"/>
            <a:ext cx="22231012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200" dirty="0">
                <a:solidFill>
                  <a:srgbClr val="FF0000"/>
                </a:solidFill>
              </a:rPr>
              <a:t>Гипотеза </a:t>
            </a:r>
            <a:r>
              <a:rPr lang="ru-RU" sz="3200" dirty="0" smtClean="0">
                <a:solidFill>
                  <a:srgbClr val="FF0000"/>
                </a:solidFill>
              </a:rPr>
              <a:t>№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ru-RU" sz="3200" dirty="0" smtClean="0">
                <a:solidFill>
                  <a:srgbClr val="FF0000"/>
                </a:solidFill>
              </a:rPr>
              <a:t>. </a:t>
            </a:r>
            <a:r>
              <a:rPr lang="ru-RU" sz="3200" dirty="0"/>
              <a:t>Выдвигаем нулевую гипотезу: Оценка, которую ставит клиент в ответе на вопрос Q1 неудовлетворенный качеством связи не зависит от технических показателей </a:t>
            </a:r>
            <a:r>
              <a:rPr lang="ru-RU" sz="3200" dirty="0" err="1"/>
              <a:t>Video</a:t>
            </a:r>
            <a:r>
              <a:rPr lang="ru-RU" sz="3200" dirty="0"/>
              <a:t> </a:t>
            </a:r>
            <a:r>
              <a:rPr lang="ru-RU" sz="3200" dirty="0" err="1"/>
              <a:t>Streaming</a:t>
            </a:r>
            <a:r>
              <a:rPr lang="ru-RU" sz="3200" dirty="0"/>
              <a:t> </a:t>
            </a:r>
            <a:r>
              <a:rPr lang="ru-RU" sz="3200" dirty="0" err="1"/>
              <a:t>Download</a:t>
            </a:r>
            <a:r>
              <a:rPr lang="ru-RU" sz="3200" dirty="0"/>
              <a:t> </a:t>
            </a:r>
            <a:r>
              <a:rPr lang="ru-RU" sz="3200" dirty="0" err="1"/>
              <a:t>Throughput</a:t>
            </a:r>
            <a:r>
              <a:rPr lang="ru-RU" sz="3200" dirty="0"/>
              <a:t>(</a:t>
            </a:r>
            <a:r>
              <a:rPr lang="ru-RU" sz="3200" dirty="0" err="1"/>
              <a:t>Kbps</a:t>
            </a:r>
            <a:r>
              <a:rPr lang="ru-RU" sz="3200" dirty="0"/>
              <a:t>) и </a:t>
            </a:r>
            <a:r>
              <a:rPr lang="ru-RU" sz="3200" dirty="0" err="1"/>
              <a:t>Downlink</a:t>
            </a:r>
            <a:r>
              <a:rPr lang="ru-RU" sz="3200" dirty="0"/>
              <a:t> TCP </a:t>
            </a:r>
            <a:r>
              <a:rPr lang="ru-RU" sz="3200" dirty="0" err="1"/>
              <a:t>Retransmission</a:t>
            </a:r>
            <a:r>
              <a:rPr lang="ru-RU" sz="3200" dirty="0"/>
              <a:t> </a:t>
            </a:r>
            <a:r>
              <a:rPr lang="ru-RU" sz="3200" dirty="0" err="1"/>
              <a:t>Rate</a:t>
            </a:r>
            <a:r>
              <a:rPr lang="ru-RU" sz="3200" dirty="0"/>
              <a:t>(%). Проверяем с помощью доверительных интервалов на основе </a:t>
            </a:r>
            <a:r>
              <a:rPr lang="ru-RU" sz="3200" dirty="0" err="1"/>
              <a:t>bootstrap</a:t>
            </a:r>
            <a:r>
              <a:rPr lang="ru-RU" sz="3200" dirty="0"/>
              <a:t> если полученные доверительные интервалы не будут пересекаться, то отвергаем нулевую гипотезу. Уровень значимости берем равный 0,05</a:t>
            </a:r>
            <a:r>
              <a:rPr lang="ru-RU" sz="3200" dirty="0" smtClean="0"/>
              <a:t>. </a:t>
            </a:r>
            <a:r>
              <a:rPr lang="ru-RU" sz="3200" dirty="0"/>
              <a:t>Группа А клиенты с оценкой на первый вопрос Q1 от 1 до 4</a:t>
            </a:r>
            <a:r>
              <a:rPr lang="ru-RU" sz="3200" dirty="0" smtClean="0"/>
              <a:t>. Группа </a:t>
            </a:r>
            <a:r>
              <a:rPr lang="ru-RU" sz="3200" dirty="0"/>
              <a:t>Б клиенты с оценкой на первый вопрос Q1 от 5 до 8.</a:t>
            </a:r>
            <a:endParaRPr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74589" y="10457864"/>
            <a:ext cx="2179062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/>
              <a:t>Как видно доверительные интервалы на уровне значимости 0,05 не пересекаются, следовательно нулевая гипотеза отвергается.</a:t>
            </a:r>
            <a:endParaRPr lang="ru-RU" sz="3600" dirty="0">
              <a:solidFill>
                <a:srgbClr val="6234BE"/>
              </a:solidFill>
              <a:latin typeface="Graphik LCG Regular"/>
              <a:ea typeface="Graphik LCG Regular"/>
              <a:cs typeface="Graphik LCG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588" y="11727487"/>
            <a:ext cx="22059192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dirty="0"/>
              <a:t>Проверим нашу гипотезу с помощью критерий Манна-Уитни (о равенстве средних). Критерий Манна-Уитни является непараметрическим критерием, поэтому, в отличие от t-критерия Стьюдента, не требует наличия нормального распределения сравниваемых совокупностей</a:t>
            </a:r>
            <a:r>
              <a:rPr lang="ru-RU" sz="2800" dirty="0" smtClean="0"/>
              <a:t>.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p-value</a:t>
            </a:r>
            <a:r>
              <a:rPr lang="en-US" sz="2800" dirty="0"/>
              <a:t>: </a:t>
            </a:r>
            <a:r>
              <a:rPr lang="en-US" sz="2800" dirty="0" smtClean="0"/>
              <a:t>8.301975697951158e-05</a:t>
            </a:r>
            <a:r>
              <a:rPr lang="ru-RU" sz="2800" dirty="0" smtClean="0"/>
              <a:t>  и </a:t>
            </a:r>
            <a:r>
              <a:rPr lang="en-US" sz="2800" dirty="0"/>
              <a:t>p-value: </a:t>
            </a:r>
            <a:r>
              <a:rPr lang="ru-RU" sz="2800" dirty="0"/>
              <a:t>0.015745662814821954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7" y="3712305"/>
            <a:ext cx="11017226" cy="68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608" y="3740308"/>
            <a:ext cx="10250544" cy="688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002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102768" y="710981"/>
            <a:ext cx="2223101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>
                <a:solidFill>
                  <a:srgbClr val="FF0000"/>
                </a:solidFill>
              </a:rPr>
              <a:t>Гипотеза </a:t>
            </a:r>
            <a:r>
              <a:rPr lang="ru-RU" dirty="0" smtClean="0">
                <a:solidFill>
                  <a:srgbClr val="FF0000"/>
                </a:solidFill>
              </a:rPr>
              <a:t>№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ru-RU" dirty="0"/>
              <a:t>Выдвигаем нулевую гипотезу: Наличие оценки при ответе на второй вопрос Q2 не зависит от </a:t>
            </a:r>
            <a:r>
              <a:rPr lang="ru-RU" dirty="0" smtClean="0"/>
              <a:t>технических показателей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Download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 smtClean="0"/>
              <a:t>) и </a:t>
            </a:r>
            <a:r>
              <a:rPr lang="en-US" dirty="0"/>
              <a:t>Downlink TCP Retransmission Rate(%)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14736" y="11220991"/>
            <a:ext cx="22106456" cy="213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ru-RU" sz="2800" dirty="0"/>
              <a:t>Проверим нашу гипотезу с помощью критерий Манна-Уитни (о равенстве средних). Критерий Манна-Уитни является непараметрическим критерием, поэтому, в отличие от t-критерия Стьюдента, не требует наличия нормального распределения сравниваемых совокупностей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p-value: </a:t>
            </a:r>
            <a:r>
              <a:rPr lang="en-US" sz="2800" dirty="0" smtClean="0"/>
              <a:t>0.19269747721674318</a:t>
            </a:r>
            <a:r>
              <a:rPr lang="ru-RU" sz="2800" dirty="0" smtClean="0"/>
              <a:t> и  </a:t>
            </a:r>
            <a:r>
              <a:rPr lang="en-US" sz="2800" dirty="0"/>
              <a:t>p-value: 0.4182594984587737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88" y="2492372"/>
            <a:ext cx="9952581" cy="735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14736" y="10170329"/>
            <a:ext cx="2210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sz="3600" dirty="0"/>
              <a:t>Как видно доверительные интервалы на уровне значимости 0,05 пересекаются, следовательно нулевую гипотезу отвергнуть нельзя.</a:t>
            </a:r>
            <a:endParaRPr lang="ru-RU" sz="3600" dirty="0">
              <a:solidFill>
                <a:srgbClr val="6234BE"/>
              </a:solidFill>
              <a:latin typeface="Graphik LCG Regular"/>
              <a:ea typeface="Graphik LCG Regular"/>
              <a:cs typeface="Graphik LCG Regular"/>
            </a:endParaRPr>
          </a:p>
        </p:txBody>
      </p:sp>
      <p:sp>
        <p:nvSpPr>
          <p:cNvPr id="5" name="AutoShape 2" descr="data:image/png;base64,iVBORw0KGgoAAAANSUhEUgAAAdoAAAFzCAYAAACZ98iJAAAABHNCSVQICAgIfAhkiAAAAAlwSFlzAAALEgAACxIB0t1+/AAAADh0RVh0U29mdHdhcmUAbWF0cGxvdGxpYiB2ZXJzaW9uMy4xLjMsIGh0dHA6Ly9tYXRwbG90bGliLm9yZy+AADFEAAAgAElEQVR4nOzdd3gc1bn48e/salVWvXfZcje2ZNm42xg3THdC74E0aojNDdyE3BBIAuRSkpCbgHO5JJhgyM+mJeBgYmwwxsZNLrjKcpdk9d7rzu+PsRQXlR1pZ7bo/TzPPGOk2Xlf6/jw6kw5R1FVFSGEEEIYw+LuBIQQQghfJoVWCCGEMJAUWiGEEMJAUmiFEEIIA0mhFUIIIQwkhVYIIYQwkJ8RJ42JiVGHDh1qxKlFdxwObW8x9vcmh6rFsSjy+5kv8+p2NqkvCHG+nTt3lquqGtvd9wwptEOHDiU7O9uIUwshhBAeR1GUUz19T37t8wWvvKJtRofZ8Qqv7DA+jnAvr25nk/qCEHpIofUFq1Zpm9FhDqxi1QHj4wj38up2NqkvCKGHFFohhBDCQIbcoxVCiP5qa2ujoKCA5uZm/R9+8kltf+iQa5MS4ozAwEBSUlKw2WxOf0YKrRDCoxQUFBAaGsrQoUNRFEXfhzufNh492vWJiUFPVVUqKiooKCggPT3d6c/JpWMhhEdpbm4mOjpaf5EVwmCKohAdHa37aouMaH3Bhg3mhLnHnDjCvTyhnftdZGUkKwzWn3+bMqIVQgghDCQjWl/w4ova/tFHjQ3zlRbn0ZnGxhHu5Wnt/Pa2POcPrq3R9mHhPR5y+7S0AWbkel9++SX3338/NpuNLVu2EBQUNOBzdk4cFBMT45bPi3+TEa0vWL1a24wOk7ua1bnGxxHu5dXt3NSkbV7mrbfe4tFHH2XPnj0uKbKerKOjw90pmE4KrRBCnOfkyZOMGTOG733ve4wfP5477riDdevWMWvWLEaOHMn27dtpaGjgO9/5DlOmTGHixIn84x//AKCxsZGbb76ZzMxMbrnlFqZNm9Y1Je0DDzzA5MmTGTduHE+eeRXptddeY9WqVfzyl7/kjjvuQFVVHnvsMcaPH09GRgYrV64EYMOGDcydO5cbb7yRMWPGdB3bmxdeeIGpU6cydepUjh49CsBHH33EtGnTmDhxIgsXLqSkpASAiooKFi1axMSJE7nvvvt6Pfef/vQnsrKyyMrKIj09nXnz5gGwdu1aZsyYwaRJk7jpppuor68HtNHxL3/5S2bPns0777zDnj17mD59OpmZmVx33XVUVVX1GGvu3Lk88sgjzJkzh7Fjx7Jjxw6uv/56Ro4cyc9+9rOu41asWMHUqVPJysrivvvu6yro3f3MO3N68sknmTRpEhkZGeTk5PT6sxwIKbRCCNGNo0ePsmTJEvbu3UtOTg5vv/02mzZt4sUXX+TZZ5/lmWeeYf78+ezYsYPPP/+cxx57jIaGBl555RUiIyPZu3cvTzzxBDt37uw65zPPPEN2djZ79+7liy++YO/evXzve99j8eLFvPDCC7z11lu8//777Nmzh6+//pp169bx2GOPUVRUBMDu3bt56aWXOHjwIMePH2fz5s29/h3CwsLYvn07P/jBD1i6dCkAs2fPZuvWrezevZtbb72V559/HoBf/OIXzJ49m927d7N48WLy8nq+ZH///fezZ88eduzYQUpKCv/xH/9BeXk5Tz/9NOvWrWPXrl1MnjyZ3/72t12fCQwMZNOmTdx6661861vf4rnnnmPv3r1kZGTwi1/8ote/h7+/Pxs3buT+++/nG9/4Bi+//DL79+9n+fLlVFRUcOjQIVauXMnmzZvZs2cPVquVt956q8efeaeYmBh27drFAw88wIudt+AMIPdohRCiG+np6WRkZAAwbtw4FixYgKIoZGRkcPLkSQoKCvjwww+7/gfd3NxMXl4emzZtYsmSJQCMHz+ezMzMrnOuWrWKV199lfb2doqKijh48OA53wfYtGkTt912G1arlfj4eC699FJ27NhBWFgYU6dOJSUlBYCsrCxOnjzJ7Nmze/w73HbbbV37Rx55BNDeU77lllsoKiqitbW1633QjRs38v777wNw9dVXExkZ2efPaMmSJcyfP59rr72W1atXc/DgQWbNmgVAa2srM2bM6Dr2lltuAaCmpobq6mouvfRSAO6++25uuummXuMsXrwYgIyMDMaNG0diYiIAw4YNIz8/n02bNrFz506mTJkCQFNTE3FxcUDvP/Prr78egIsvvrjr724EKbS+wKR7OkE2H7h3lP1638dM/rbxeXgw725n1717GxAQ0PVni8XS9d8Wi4X29nasVivvvfceo897painS64nTpzgxRdfZMeOHURGRnLPPfd0+z5mb5dsz87JarXS3t7e69/h7FdROv/88MMP8x//8R8sXryYDRs28NRTT3V7fF+WL1/OqVOn+OMf/9iV92WXXcbf/va3bo8PDg52+tznO/tnf367tLe3o6oqd999N7/+9a/P+VxfP/POcznzsxwIuXTsC9as0Tajw9yxhjV3GB9HuJdXt3N8vLaZ4PLLL+cPf/hDV2HcvXs3oF2aXXVmYYODBw+yb98+AGprawkODiY8PJySkhLW9NBn58yZw8qVK+no6KCsrIyNGzcyderUfuXYeX935cqVXaPLmpoakpOTAXjjjTfOidt5uXXNmjW93jfduXMnL774IitWrMByZjau6dOns3nz5q57wY2NjeTm5l7w2fDwcCIjI/nyyy8BePPNN7tGt/21YMEC3n33XUpLSwGorKzk1KlTTv/MjSYjWiGER/PE13EAnnjiCZYuXUpmZiaqqjJ06FBWr17Ngw8+yN13301mZiYTJ04kMzOT8PBwRo4cycSJExk3bhzDhg3rusR6vuuuu44tW7YwYcIEFEXh+eefJyEhoV8P67S0tDBt2jQcDkfXSPOpp57ipptuIjk5menTp3PixAkAnnzySW677TYmTZrEpZdeSlpazz/3P/7xj1RWVnY9BDV58mRee+01li9fzm233UZLSwsATz/9NKNGjbrg82+88Qb3338/jY2NDBs2jNdfd+JKUy8uuuginn76aRYtWoTD4cBms/Hyyy8zffp0p37mRlP6emqtPyZPnqzKwu8m+tWvtP0TTxgb5gstzhOXGhvHUHLpuE/ubudDhw4xduzY/n24sFDbJyW5LiGdOjo6aGtrIzAwkGPHjrFgwQJyc3Px9/d3W07Ctbr7N6ooyk5VVSd3d7xcOvYF69drm9FhTqxn/Qnj4wj38up2rqvTNjdqbGxk9uzZTJgwgeuuu45ly5ZJkR3k5NKxEEK4UGhoKGZe0bvuuuu6Lv92eu6557j88ssHfO6KigoWLFhwwdfXr19PdHT0gM9/toceeuiC15WWLFnCt7/t/VeYpNAKIYQX++CDDww7d3R0NHv27DHs/Gd7+eWXTYnjDnLpWAghhDBQnyNaRVFGAyvP+tIw4Oeqqr5kWFZCHxdfwukxjN2cOMK9vLqdrVZ3ZyDEBfostKqqHgayABRFsQKnAeOuVQj93nvPnDA3mxNHuJdXt/OIEe7OQIgL6L10vAA4pqrqKSOSEUIIIXyN3oehbgW6nV9LUZR7gXuBXl90FgZ4/HFtf970Yy4Ps06L8+uFxsYR7uVx7ezMu8+dqs/MZhTRyzy9HvietKxH69ucLrSKovgDi4HHu/u+qqqvAq+CNmGFS7ITztmyxZwwBebEEe7l1e3c0uruDPqlcz1aX3iVpT/a29vx8/Pdl2D0XDq+EtilqmqJUckIIYQnkPVoe1+PtqGhgauvvpoJEyYwfvz4rhx37NjBzJkzmTBhAlOnTqWuro7m5ma+/e1vk5GRwcSJE/n8888BbVGCm266iWuvvZZFixZ15TtlyhQyMzPPWTu2P+3TmWd3bXTy5EkuueQSJk2axKRJk/jqq6/6/TN2hp5fIW6jh8vGQgjha44ePco777zDq6++ypQpU7rWo/3www959tlnueiii5g/fz5/+ctfqK6uZurUqSxcuJBly5Z1rUe7f/9+srKyus75zDPPEBUVRUdHBwsWLOhaj3bTpk1cc8013Hjjjbz33ntd69GWl5czZcoU5syZA2gLFxw4cICkpCRmzZrF5s2be10mr3M92r/+9a8sXbqU1atXd61HqygKr732Gs8//zy/+c1vutaj/fnPf84///lPXn311R7P+8knn5CUlMQ///lPQFuooLW1lVtuuYWVK1cyZcoUamtrCQoK4ve//z0A+/btIycnh0WLFnUtNrBlyxb27t1LVFQUa9eu5ciRI2zfvh1VVVm8eDEbN27s+rvrbZ+///3vXWsGn99GcXFxfPrppwQGBnLkyBFuu+22rl+G9P6MneHUiFZRFDtwGWDcgn1CCOFBOtejtVgs3a5Hu3btWv77v/+brKws5s6de856tLfeeivQ/Xq0kyZNYuLEiRw4cICDBw9eELen9WiBrvVoLRZL13q0vTl7PdotZ24xFRQUcPnll5ORkcELL7zAgQMHAG092jvvvBPoez3ajIwM1q1bx49//GO+/PJLwsPDOXz4MImJiV1rwoaFheHn58emTZu46667ABgzZgxDhgzpKrSXXXYZUVFRAKxdu5a1a9cyceJEJk2aRE5ODkeOHOl3+3Ses7s2amtr4/vf/z4ZGRncdNNN57SD3p+xM5wa0aqq2gh48ct1Pu7MQtCGhwkzJ45wL69uZxe+Ryvr0fZs1KhR7Ny5k48//pjHH3+cRYsW8c1vfrPbz/f29zl7jVpVVXn88ce57777nMqhr/bpPGd3bfTUU08RHx/P119/jcPhIDAwsNvzumqdWpkZyhesWKFtRoe5fgUrrjc+jnAvr27nmBhtM8FgXo+2sLAQu93OnXfeyaOPPsquXbsYM2YMhYWFXaPvuro62tvbzzlvbm4ueXl5FxQ+0H6ef/nLX6ivrwfg9OnTXevL9ldPbVRTU0NiYiIWi4U333yTjo6OAcXpi+8+5iWE8A0e+DoODO71aPft28djjz2GxWLBZrN1rVC0cuVKHn74YZqamggKCmLdunU8+OCD3H///WRkZODn58fy5cvPGTV2WrRoEYcOHer6hSAkJIQVK1YQFxen++/dqbc2uuGGG3jnnXeYN2/eOSNrI8h6tL5g6VJt/5Kxs2Iu/USL89IVXjz7Zm/vZLY2QHMNzH0cLIP3Yo+723lA69Hm5Wl7N77LL+vR+j6969HKiNYXmLS6xp5ic+KYrrYIDn4AFUdBdcCO12DCrbDgSbAF9v15H+PV7dzU5O4MaGxsZN68ebS1taGqqqxHK6TQikGu9jRseQUUBYbPh+BY6GiDra9A3ha4+U2ISHV3lsKLyHq0ruPu+K4ihVYMXo0VWpG12mDGQ1qRBe2e4Pjr4YP74c1vwvfWQVAvU/oJl1NV1eknYAc7X1mP1hPjd6c/t1sH740oIQ78HRxt5xbZTmOuhttXQdUpePe70DHwR/yFcwIDA6moqHDJjDxCuJKqqlRUVJzzOpAzZETrC0aNMidMtDlxTFGWAyX7tIJ6fpHtNGQGXP0b+OiHsPEFmNftNN8+x93tnJKSQkFBAWVlZfo/XFGh7R0O1yYlxBmBgYGk6Jy7QJ46FoNL9uvg6ICNz2n/M770J2A97/fN818nee/7cOADeGAzxF74/p8QQvT21LFcOhaDT+kBqC+FMddcWGS7c/mzEBACHy2VkZIQQjcptL7g3nu1zegwH93LvR8ZH8dwJzdDYAQkZDh3fEgsLHoa8r6CfauMzc0DeHU7m9QXhNBD7tH6gjMTdBsepsKcOIaqL4PywzDqSrDomBd3wu2w7X9hw69h/A2w28kpCj10VqPeeHU7m9QXhNBDRrRicMnbDIoF0qbr+5zFAvOfgKqTsPtNQ1ITQvgmGdGKwaOjDfJ3QEImBIb3fFxP0zSqKkSmw7qnYN7PtPdvhRCiDzKiFYPHqc3Q1gBJk/r3eUWB0Vdq8yGflqfqhRDOkRGtL8jKMidMgjlxDHPoI7DYIG5M/88RPRLCUuD4BkidrhVfH+PV7WxSXxBCD3mPVgwODgf8diyExMHk7wzsXAXZsGcFTL0P4vpYZcYLH4YSQugn79EKcTob6oshccLAz5WUBQHhcPzzgZ9LCOHzpND6gjvv1Dajw7x/J3e+b3wcQxz68Mxl44sGfi6LHwydDeW52sQXPsar29mkviCEHnKP1hcUFJgTptacOIbI/RekXwK2INecL3Uq5K6B/G0w9lrXnNNDeHU7m9QXhNBDRrTC99Wc1kafw+e77pyB4drouGCHNneyEEL0QAqt8H0nvtD2w+a69ryp06GlFkoPufa8QgifIoVW+L7jX4A9BuLGufa8cWMhIAzyt7r2vEIInyL3aH3BjBnmhEkxJ45Lqar2zuuwS7VpFF3JYoXki7URc2sD+Ae79vxu4pXt3MmkviCEHlJofcGvf21OmIXmxHGpssPaaz3D5hpz/qSJ2ms+xfv0z5/sobyynTuZ1BeE0EMuHQvfdnyDth8215jzh6eCPRoKdxtzfiGE15NC6wtuuEHbjA6z6gZuWGV8HJc6+SVEDIGINGPOryjaqLbiCLTUGxPDZF7Zzp1M6gtC6CGF1hdUVGib0WEaK6hoND6Oy6iq9p5rmsH37ZImguqA4q+NjWMSr2vns5nUF4TQQwqt8F2Vx6GhDNKmGRsnNAmC46DINwqtEMK1pNAK35W/TdunGvyQkqJAwnioOAptTcbGEkJ4HSm0wnflbdVmcIodwLJ4zoofr10+LssxPpYQwqvI6z2+YMECc8KkmxPHZfK3QcpU178/252IIWCzQ8kB7Z6tF/O6dj6bSX1BCD2k0PqCJ54wJ8yl5sRxicZKbXSZcaM58SxWbe7j0kPayFbx3otFXtXO5zOpLwihh/f+30CI3hTs0PapBj8Idbb4cdDWAFUnzYsphPB4To1oFUWJAF4DxgMq8B1VVbcYmZjQ4cortf2aNcaGeUuLs+YOY+P0W/br//7z4Y8BBUoOQsUxc+LHjtFGsiUHIGqYOTEN4PHt3BuT+oIQejh76fj3wCeqqt6oKIo/YDcwJ6FXkzlPujZ50xO11XkQmgB+AebFtAVB5FBtST4v5lXtfD6T+oIQevR56VhRlDBgDvBnAFVVW1VVrTY6MSH6TVW1QmvUbFC9iRkFNQXaIgNCCIFz92iHAWXA64qi7FYU5TVFUS5YpkRRlHsVRclWFCW7rKzM5YkK4bTGCmhrdE+hjR0NqFB+xPzYQgiP5Eyh9QMmActUVZ0INAA/Of8gVVVfVVV1sqqqk2NjY12cphA61ORp+3A3FNrwNPALhPLD5scWQngkZ+7RFgAFqqqemWaHd+mm0Ao3uuYac8KMMifOgFXna6/bhCWaH9tihegRXn2f1mvauTsm9QUh9Oiz0KqqWqwoSr6iKKNVVT0MLAAOGp+acNqjj5oTZqY5cQasOg/CksHiptfEY0ZDyX5oKHdP/AHymnbujkl9QQg9nP0/0cPAW2eeOD4OfNu4lIQYANUBNfnajFDuEjtK23vxqFYI4TpOFVpVVfcAkw3ORfTX3LnafsMGY8Ms1+JsuMfYOANSXwodre55EKpTcBwEhGqrB3khr2jnnpjUF4TQQ2aGEr6lJl/bR6S6LwdFgajhUGnSRBlCCI8mhVb4ltrTYLFpo0p3ihoOTVVQdcq9eQgh3E4KrfAtNachNFF7+tedoodr+1NfuTcPIYTbSaEVvkNVobYAwpPdnYk2/aPNDqc2uzsTIYSbyTJ5vuDmm80JM86cOP3WVAVtTRCe4u5MtMUFooZ55YjW49u5Nyb1BSH0kELrCx580JwwU8yJ02+1Bdo+zANGtKDdpz30D6gr1ka4XsLj27k3JvUFIfSQS8e+oLFR24wO09ZIY5vxcfqt5jSgQFiSuzPRRKVr+/xtvR/nYTy+nXtjUl8QQg8ptL7gqqu0zegwb13FVW8ZH6ffak9DSBxY/d2diSY8BawBkL/d3Zno4vHt3BuT+oIQekihFb6jpgDCPOD+bCeLHyROgIId7s5ECOFGUmiFb2ishOZqz3ji+GypU6FwD7S3ujsTIYSbSKEVvqHkgLb3lPuznVKmQEcLFO9zdyZCCDeRQit8Q+mZBaVC3bA0Xm9SzyxuUOBd92mFEK4jr/f4gnvuMSdMljlx+qX0INiCISDM3ZmcKyxJu2+cvx2mP+DubJzi0e3cF5P6ghB6KKqquvykkydPVrOzs11+XiF69Npl0FgBMx92dyYX2rkcqk/Bgie7//5kWXVSCG+nKMpOVVW7XeVOLh37gvJybTM6TGM55Y0euJi5qkLpIc+7P9spcog2a1VzrbszcYrHtrMzTOoLQughl459wY03anuD1+C8cZUWx+PWKa3Og9Y6z7s/2yn8zNq4NfkQOM69uTjBY9vZGSb1BSH0kBGt8H6dD0KFeWqhTQGUf6+VK4QYVKTQCu/XWWhDPLTQ+gVoM1ZVS6EVYjCSQiu8X8lB7fKsLdDdmfQsPFVGtEIMUlJohfcrPQjxF7k7i96Fp0JLLTTXuDsTIYTJ5GEoX/CAOe9nPjDZA98DbW+F8lwYdYW7M+ldRKq2r8mHwHD35tIHj2xnZ5nUF4TQQwqtL7jlFnPCjDcnji4VR8HRDnEXQWu9u7PpWVgyoGj3aePHuzubXnlkOzvLpL4ghB5y6dgX5Odrm9FhavLJ97T7jJ0PQnn6pWO/AAiN94r7tB7Zzs4yqS8IoYeMaH3BXXdpe4PfHbzrAy2OR71fWXJAW44ueqTnr/sangplOdoEG4ri7mx65JHt7CyT+oIQesiIVni30oMQMwr8PGSx996Ep0JLnTwQJcQgI4VWeLfSgxA31t1ZOOfsB6KEEIOGFFrhvVrqtOkX4zz8/mynzgeipNAKMahIoRXeq/SQto/3/PmDAbD6Q2iCzBAlxCAjD0P5gh/9yJwwM8yJ47SSA9reW0a0oF0+Ljno0Q9EeVw762FSXxBCDym0vuDaa80JM9qcOE4rPQT+IdpDRt4iPFV7Orq5GoIi3Z1NtzyunfUwqS8IoYdcOvYFhw9rm9Fhyg9zuNz4OE7rfBDK4kX/jDt/KfDgy8ce1856mNQXhNBDRrS+4L77tL3B7w7et1qL4zHvV5blwOgr3Z2FPmFJoFi0B6ISM92dTbc8rp31MKkvCKGHFw0FhDhLQwU0lEHsGHdnok/nA1E1ee7ORAhhEqdGtIqinATqgA6gXVXVyUYmJUSfOi9txo52bx79EZ7i8Q9ECSFcR8+Idp6qqllSZIVHKMvR9jFeWGjDUrQFEGSGKCEGBbl0LLxT2eEzTxynuDsT/Tpzrj3t3jyEEKZw9mEoFVirKIoK/K+qqq8amJPQ62c/MyfMHHPiXCD79Qu/duwzCIqCnctNT2fAwpLQZogq8MjJNtzWzq5gUl8QQg9nC+0sVVULFUWJAz5VFCVHVdWNZx+gKMq9wL0AaWlpLk5T9GrhQnPCDDMnjlPqSiB2lLuz6B+/QAiO0QqtB/KodtbLpL4ghB5OXTpWVbXwzL4U+ACY2s0xr6qqOllV1cmxsbGuzVL0bs8ebTM6TPEe9hQbH6dPbY3QUgMhCe7OpP/CU6DWMwutx7Rzf5jUF4TQo88RraIowYBFVdW6M39eBPzS8MyE85Yu1fYGvzu49BMtjtvfr6wv0fahXlxow5KhcDe0Nrg7kwt4TDv3h0l9QQg9nLl0HA98oGivIfgBb6uq+omhWQnRm7ozhTYk3r15DIQ8ECXEoNFnoVVV9TgwwYRchHBOfTFYbGCPcncm/Rd2ptDWSKEVwtfJ6z3C+9QVa6NZxYv/+QaEQGCExz4QJYRwHZnrWHif+hKIGuby0247UTmgz09L1znCDk/22AeihBCuI4XWFzz7rDlhFpgTp1ftLdBU5d1PHHcKOzMVY2sj+NvdnU0Xj2jn/jKpLwihhxRaXzBzpjlhUs2J06t6H3gQqlN4CqBqC9inTnF3Nl08op37y6S+IIQeXnyTS3T56ittMzpM/ld8lW98nF7VF2v7UF8ptECRZ7336RHt3F8m9QUh9JARrS/46U+1vcHvDv50vRbHre9X1pWAYgV7jPtycJXACLDZoXivuzM5h0e0c3+Z1BeE0ENGtMK71BdDSBxYrO7OZOAURRvVFnlWoRVCuJYUWuFd6kp84/5sp7BkKD0IHW3uzkQIYRAptMJ7dLRCY4V3T714vvAU7e9VdtjdmQghDCKFVniP+lJA9Y1Xezp1PRD1tXvzEEIYRh6G8gUvvWROmCvMidOjrsUEfOjScXDsWQ9E3eHubAAPaOeBMKkvCKGHFFpfkJVlTpgEc+L0qK5Ym3Yx2IeWYVQsED/eox6Icns7D4RJfUEIPeTSsS9Yt07bjA5zfB3rjhsfp0f1JdprPRYf+/0wcQIU7wOHw92ZAB7QzgNhUl8QQg8f+z/WIPX009p+4UJjw2zU4iwcZmycHtUX+9aDUJ0SM2HH/0HVCYge7u5s3N/OA2FSXxBCDxnRCu/gaIeGct96tadTQqa2lweihPBJUmiFd2goA9Xhm4U2bqx2OdzDZogSQriGFFrhHeo6nzj2wUvHfgFasfWgB6KEEK4jhVZ4h/piQNGmX/RFCRO0S8eq6u5MhBAuJg9D+YL//V9zwlxjTpxu1ZeAPQqs/u7LwUiJmbBnBdQVQViSW1NxazsPlEl9QQg9pND6gtGjzQkTY06cbvnaHMfn63ogaq/bC61b23mgTOoLQughl459wUcfaZvRYQ5/xEeHjY9zAUcHNJT61tSL50sYDyge8UCU29rZFUzqC0LoISNaX/Cb32j7a681NswWLc61o42Nc4HGSu31Hl+aevF8AaHaO7Qe8IqP29rZFUzqC0LoISNa4fk65zj25UvHoF0+9oARrRDCtWREKzxffbG2d8Ol49PN/pS02Khq86OmzY/kwFYmhtfjbzHg6eDETDjwvjaCt0e5/vxCCLeQQis8X10xBIaDLdC0kCUtNlYUxLG9OvSC79mtHUyLqGNRbBXDgltcF7TzgajifTDsUtedVwjhVlJoheerLzFtNNvqUHinMIaPSyOxKnBzUhkTwhqIsLUT6kVvDcYAACAASURBVNfB4fogNlWGs7UqlC8qwrk1uYxr4yuxKC4InjhB2xfvlUIrhA+RQusL3nzTnDDXmRPnHA6HVmjTphseqtWh8OKxZL6uDeHS6GpuTSonyr/9nGMywxrJDGvknlQLr55K4O3TcRyss/PQ0KKBJxAcA2HJbp8hyi3t7Com9QUh9JBC6wtSU80JE25OnHPUFkBHq+Ej2lYH/O64VmTvH1LEvJiaXo+3Wx0sSS9kXGgjb+TH8ZNDQxmdVENayACXukvIdPuTx25pZ1cxqS8IoYc8dewLVq7UNqPD7F/Jyv3GxzlHWa62N/CJ4zYHPLw1jF01IXwvrbjPIttJUeCy2Gp+OfoUzQ4Lt2+MpLBxgF0qMRMqjkBrw8DOMwBuaWdXMakvCKGHFFpfsGyZthkdJnsZy7KNj3OOshxtb+BiAr/6OoR/FQZyT2oJl8VW6/78sOAW/mtkPjWtCndujKC0eQDdKmmitkpR8b7+n2OA3NLOrmJSXxBCDym0wrOV5YB/CPgHG3L69YX+/PWYne+ObOTKuKp+n2d4cDOvz66hqMnKXRsjqGnt59NRyRdr+4LsfucihPAsUmiFZyvPNeyycVmzwn/uDGNMeBv/Ob5+wOebHNPGazOrOVZnZcn2MDr686ptSByEp8HpnQPORwjhGaTQCs+lqtqI1oDLxqoK/5kdRn2bwv9MrSXA6przzopv4xcT69hQHMAL+/s5Ck+eJIVWCB8ihVZ4rvoSaK4x5InjFceD+Lw4gMcz6xkV3uHSc98xrJk7hjXyp8PB/CMvQP8Jki+G6lPQUO7SvIQQ7uH06z2KoliBbOC0qqrXGJeS0O3dd80Jc7M5cbqUHdb2Ll5MoKxZ4fl9wVwS18rdw5tceu5OT2bVk1vjx493hjEirIpxEe19f6hT533a0zth1OWG5Ncb09vZlUzqC0LooWdEuwQ4ZFQiYgBiYrTN6DD2GGLsxsfp0lloXXyP9oX9ITR1KDw1sQ7FFTM6dcPfAstm1BDh7+ChrWHUtukIlJQFisVtl49Nb2dXMqkvCKGHU4VWUZQU4GrgNWPTEf2yfLm2GR1mz3KW7zE+TpeyHG2O44Awl53y60o/3jkZyHdGNjI81LWXjM8XE6jyx2m15DdY+Ul2KKqzD0f5B0PcRW4rtKa3syuZ1BeE0MPZEe1LwH8CA5z2RhjCVwtteS7EjMZVw06HCk/tCSU6wMHDYxtdcs6+TI5p4z/HN/Dx6UDeOBbk/AeTJ2mv+DjM73JSaIVwrT4LraIo1wClqqr2+uu1oij3KoqSrShKdllZmcsSFINYWQ7EjnbZ6f6eF8juShs/zmgg1GbAMnc9+P6oRhYmtvDM1yF8XenkYxEpU6G5GiqOGpucEMJwzoxoZwGLFUU5Cfw/YL6iKCvOP0hV1VdVVZ2squrk2NhYF6cpBp3GSmgog9gxLjldcwc8ty+YCZFt3DCk2SXndJZFgRen1BIX5ODBreHOTWbRuYhC/lZjkxNCGK7PQquq6uOqqqaoqjoUuBX4TFXVOw3PTAxunQ9CuWhE+9ejQZQ0W/mvzHrXLGmnU4S/yh+n1VDaZOFHO8L6vl8bPQKCoiB/myn5CSGMI+/RCs/UOcexCwptXZvCK4eDmRPfwtTYtgGfr78mRrfz08x61hUF8NqRPu7XKgqkToM8KbRCeDtdy+SpqroB2GBIJqL/Pv7YnDB3mBMH0Ea0tmAISxnwqf58JIjqVguPjXffijid7hnRxPZyG/+9L4RJUW1cHNPL+7WpUyF3DTRUQHC0aTma2s6uZlJfEEIPGdH6Artd24wOY7NjtxkfB4DywxAzEiwD+yda1aLwWq6dK5KbyYjUMWmEQRQFnptcR4q9gwe3hve+0k/nfdqC7eYkd4ap7exqJvUFIfSQhd99wSuvaPsHHzQ2zA4tzoNTjI0DaCPaoZcM+DR/OmynoV3hR+OMH81uO1Hp9LEPpdXzxOEhfGuDndutJ/GzWLh9Wtq5ByVNBItNu087+koXZ9szU9vZ1UzqC0LoISNaX7BqlbYZHebAKlYdMD4OzTVQe3rA92dLmy28cczOdUOaGRlm7OQUeg2xt3DfkCJy6u18vK+o+4NsQZA4AfLMffLYtHY2gkl9QQg9pNAKz1NyUNvHjxvQaf7vsJ02B/zQpMkp9JoVVce18RVsPV7JzlM9jIaHzNRmiGozZk5mIYTx5NKx8DylB7T9AAptRYvCiuNBfCO1maEhnjWaPdttyWWcaAzkH7vzuSV0/4VPRbc1QUcrFOyA9DnuSVIIMSAyohWep+QgBIRDWHK/T/Farp3mDnhwjGeOZjtZFXhk2Gni/Nu4d0s4x+vOWxg3ahigwMnNbslPCDFwUmiF5yk9CPEX9XuO4+pWhb8eC+LqlBZGeNi92e6E+Dn48cgCLMC3N4VT0XLW39sWBOEpcHKT2/ITQgyMXDr2BRs2mBPmHhPiqKo2os24sd+n+MsROw3tFh4e6/73Zp2VENDG/82q5vYvIvn+5gjemlNFUGfvjB4Bp76CtmawBRqeiyntbBST+oIQesiIVniWmgJoqen3/dnaNoXXjwZxRXIzo8M9fzR7touj23lpai27K/24f0s4rZ0L90QPh44WOJ3t1vyEEP0jI1pf8OKL2v7RR40N85UW59GZLoyT/fq5/11y5kGoqpMXfs8Jbx4Loq7Nwg88/N5sT65MaeHXF9fxk51hLNkWxh+m1eLXdZ92EwydbXgOhrSzWUzqC0LoISNaX7B6tbYZHSZ3NatzDY5Td+ad0tBE3R9t7oDXjwQxJ76F8R4wC1R/3ZrezM8y61hzOpAf7wzF4WfX3qc9sdGU+Ka0s1FM6gtC6CEjWuFZaosgKFJ7CEin904FUt5i5f7RtQYkZq7vjWqivl3hpYMh+Fvg2WHzUbb8D7TUQUCou9MTQugghVZ4lrpCCE3S/bEtxyv5w4FhDLc3YakvYZv3PAfV5fwpHKcHVvKNhFj+diKagJZ4nnK088W/PuB0/Nwez3HBNI5CCLeTS8fCczjaob4EwvRfNt5eHUpxiz+LEyr7+1aQx1EUuC2pjMXxFbxdmECzEkhC+VfuTksIoZMUWl8QFKRtRoexBRHUj0u6TqsvBdWh+/6sqsI/iqNIDGhlakSdQcm5h6LA7cllTBuRyOb2sYSe3oja56rxA2N4OxvJpL4ghB5y6dgXrFljTpg7DI7T9SCUvkvHW8psHG8M4vtpRVh8ZDR7NkWBK8YncLpuOgtqlrF1126mT5qIYtDQ3fB2NpJJfUEIPWREKzxHbSEoVgiJ0/WxZYfthPu1Myfa+x+C6omiKERmXAFA8Okv+ee+IsNHtkII15BC6wt+9SttMzrMF7/iV18YGKeuCELiwWLt+9gz9lf58WVJAFfFV+Jv8e3CUxeSTkNgAteFHuarYxV8bFCxNbydjWRSXxBCDym0vmD9em0zOsyJ9aw/YWCc2kLdD0L9b66dED8Hl8VUG5SUB1EUimNmkNW+h5nDIth8rII1+4tdXmwNb2cjmdQXhNBD7tEKj5B9tJDJzdXktUVQdKKHtVnPU9JiY3V+LNfEVxLs5+j7Az6gKGYmwws+4FtplTiIZdPRchS0e7hG3bMVQgyMFFrhEezNJQA0Bjp/f3Z1SRRWReWquCqj0vI4JdHTUFFIqtjCtZn3ASpfHi1HURSuGJ/g7vSEEN2QS8fCIwS1lALQFBjv1PE1bVY+Lw/nkqhaovy9d7pFvVr8I6kMv4iE8i0oisK1mUlMTY9i45EythyvcHd6QohuSKH1BdHR2mZ0GHs00XZj4tibS2m3BNLq59z0gv8qi6RdVbg2wbnLzL6kKGYmMdVf49dWj6IoLJ6QxJiEUFZ/XcjnOaUDPr+R7Ww4k/qCEHrIpWNf8N575oS52bg49uZi7bKxE/cZmzsUPimNZHJEPcmBrYbl5KmKo2cw/tj/kVCxjYKEBVgUhVumpPJ/G4/zg7d38c79M7koKazf5zeynQ1nUl8QQg8Z0Qr3Ux3Ym0toCHLuieP15RE0dFhZHD84L5WWR2bRZg0msXxz19cC/KzcNWMooYE2vvvGDsrrW9yYoRDibFJofcHjj2ub0WHWPc7j6wyIU1+KVW2nMbDvQtuuwj9Lohgb0siokGbX5+IFHBYbxTHTtEJ71qs94UE2Xrt7MhUNrTyycg8OR/9e+zGsnc1gUl8QQg+5dOwLtmwxJ0yBQXFqCgBoCOz7qdnNlWFUtNn4/pBiY3LxEkUxs0gt+YywhhPUhgzr+vr45HB+fs1F/Ozv+1n2xTEemjdC97kNa2czmNQXhNBDCq1wv5p8OhQ/mgJiej3MocKHxdGkBTWTFeaF6+ANwPC8d875b1trDQAZuS9THDMdgGNpNwFwx7Q0thyv4Lef5jI1PYopQ6PMTVYIcQ65dCzcr6ZAe61H6f2f4+6aYAqaA1gc7ztL4fVXq38ETf4xhNcfveB7iqLw39dnkBIZxA//tpuqhsH3wJgQnkQKrXAv1QG1p2lw4v7shyXRxPi3MSPKdxcP0KM6ZDhhjaewONou+F5ooI2Xb59EeX0LT310wA3ZCSE6SaH1BSkp2mZ0mLAUUsJcHKexAtqbaQjq/f7s4fogcurtXBNfid8gH812qgkdgUXtILThZLffH58czoNzR/CPPYWsO1ji9HkNaWezmNQXhNBD7tH6ghUrzAlzvQFxak4DfT8I9WFxFCHWDuZFD4LFA5xUax9Ch+JHRP0xakJHdnvMQ/NG8Mn+Yv7r7/uYkh5FeJCtz/Ma0s5mMakvCKGHFFrhXjX5oFhpCuh5juOCJn+ya0K5IbGcQKtvL4Wnh2rxoy54KOH1x7q+9va2vAuOWzA2jmUbjvHd5Tu4flLvo73bp6W5PE8hBju5dOwLli7VNqPDfLKUpZ+4OE51HoQloVp6/p3vo5Io/BUHVwyixQOcVR0ynKDWCgJae/7ZpETauWRkDNmnqjhaWt/nOQ1pZ7OY1BeE0KPPEa2iKIHARiDgzPHvqqr6pNGJCR327DEnTLGL4zgcUJMHyZN7PKSi1Y8vK8NZGFNNmF+Ha+P7gJqQEcC/un36+GwLxsZzoLCWD78u5IcLRuBn6fl3bJe3s5lM6gtC6OHMiLYFmK+q6gQgC7hCUZTpxqYlBoWKI9DeAhE9X678uDQSVYVr4gff4gHOaPaPotkWQcRZl4+7Y7NauDozkfL6FrYcG5xTVwrhLn0WWlXTeb3JdmaTG2Vi4E7v1PYRQ7r9dn27hXVlEcyIqiUu4MJXWASgKNSEjCCs4US3r/mcbUxCGKPjQ/ksp5S6Zvl5CmEWp+7RKopiVRRlD1AKfKqq6rZujrlXUZRsRVGyy8rKXJ2n8EWnd4JfAIR0/yDUp2WRNDusLJbRbK9qQoZhdbQRXb23z2OvzkikvUPlXwcG9xSWQpjJqUKrqmqHqqpZQAowVVGU8d0c86qqqpNVVZ0cGxvr6jxFb0aN0jajw0SPYlS0C+Oc3gnhad3OCNXqUFhTGklWWD1D7bISTW9q7UNQgfiK7X0eGxMawKwRMezKqyavsrHbY1zezmYyqS8IoYeu13tUVa1WFGUDcAWw35CMhH6vvmpOmGtdGKe9BYr3Q/qcbr/9RUU4Ne1+LB6EC7vr1eEXRENgIgkVW9k/8oE+j583Opbd+VX8c28h9186HOW8+Sxd2s5mM6kvCKFHnyNaRVFiFUWJOPPnIGAhkGN0YsLHFe8HR1u3D0I5VO2VnuH2Ji4K6X7UJc5VG5xOdPVerO19/7wCbFYuGxtPflUT+wtlOkshjObMpeNE4HNFUfYCO9Du0a42Ni2hy733apvRYT66l3s/clGcgh3avpsHobZVh1LS4s83EmTxAGfVhqRjVduJq9rt1PET0yKJCw1g7YFiOs5bt9al7Ww2k/qCEHr0eelYVdW9wEQTchH9lZtrTpgKF8bJ3wZhKRAUcc6XVVWbbjExoJUpEXWui+fj6uxpdCh+xFdsoyh2Vp/HWy0KV4xL4K9bT7HjZCXTh0V3fc+l7Ww2k/qCEHrIzFDCPfK3Qdq0C768r87O8cYgro2vwCKjWac5LDbKIyaQULHV6c+MTghlaHQwn+WU0tIuk4EIYRQptMJ8NQVQexpSLyy0HxRFE2lrY0603DvUqyR6GpG1OfifWRS+L4qicOX4BOpb2tl0pNzg7IQYvKTQCvPlnRl1pU4958s59UEcrA/m2vhKbBaZE0Wv4pjpKKjEVe5w+jOpUXbGJ4Xx5dFyGlraDcxOiMFLCq0vyMrSNqPDJGSRleCCOPnbwWaH+IxzvvxBUTShfu0siJGl8PqjInw8bVa7rsvHAAvHxtPW7mDjEW2iGZe1szuY1BeE0EOWyfMFL71kTpgrXBQnfyskXwzWf//zO94YwJ7aEG5NKpOl8PppWMHfqQ9KIrV4HVWho7s95ljaTRd8LS4skAmpEWw9XkFZXYvr2tkdTOoLQughI1phrpZ67R3atHPXpfh7UTR2aweXy1J4A1IbnE5QawW2Nn33uBeMiaPDobJsQ++LEwgh9JNC6wvuvFPbjA7z/p3c+f4A4xTsALXjnAehjtRa2V4dyhWxVditjgFmObjVBqcDEN5wUtfnokMCmJgWyYptp7hh5W0Db2d3MakvCKGHXDr2BQUF5oSpdUGcU5u1uY3PKrSv5ATjb1G5Ml5GswPVGBhPm9VOWMMJyiMydX123ug4vs6vJjv/KOkxwQZlaDCT+oIQesiIVpjr5GZInACBYQDk1Vv4MD9AFnZ3FUWhzp5GaEOe7o9GBftz85RUSutaaGmXKwtCuIoUWmGetiY4nQ1D/j1z0bLDwVgVWdjdlersaQS2VWFr0z+z1g/mjUABTlc1uT4xIQYpKbTCPAXZ0NEKQ2cDUFTTxLsnA7l5aBNR/vIOp6vUBWsLNYQ26h/VJkUEERcWQFl9C6cqGlydmhCDkhRaXzBjhrYZHSZlBjNSBhDn1GZAgTTtHK9uPI4DuG+0rNDjSg2BCXRY/PtVaAEWj51LkDqG368/4uLMTGBSXxBCD3kYyhf8+tfmhFk4wDgnN0HCeAiKoLy+hb9tz+Obac2kBjsodE2KAkCxUB+U0q/7tAD/c9ULxKsH+fOmEzw4dwQj4kJcnKCBTOoLQughI1phjvYW7dWeIdpl4z9vOkFLu4MHx8ho1gi19jTsLSVYO5r79fn7Lx1OoM3qnaNaITyMFFpfcMMN2mZ0mFU3cMOqfsYp2AHtzZB+CeX1Lbzx1UmuzkhkeKg8aWyE+uBUFPp3n/aGVTdw78e3c/fMoazeW8jhYi9artCkviCEHlJofUFFhbYZHaaxgorGfsY5/oX2/uyQWfxpwzGa2zp45LJRrk1QdKkPSsGhWPpVaDvb+b45wwj29+P3671ojVeT+oIQekihFeY4vgGSJlLcGsibW09x/aQUhsd60b0/L+Ow2GgITCS0Mb/f54iw+/PtWUP5eF8xh4pk2UIh+ksKrTBecy2c3gnD5vLy50fpcKgsWTDS3Vn5vDp7GsFNhSiO/r869d3Z6YQG+PH7dXKvVoj+kkIrjHfqK1A7KI2Zzv/bkcctU1JJjbK7OyufVxechkXtIKTpdL/P0Tmq/eRAMQcKnVtQXghxLnm9xxcsWGBOmPR+xjnxBfgF8rucCBSlgh/MH+HaxES36oL+PXFFXfAQpz7z9rY8Ym0Xd/0ZIDzIn0Cbhcfe2cud03s/z+3T0gaQsQuY1BeE0EMKrS944glzwlzazzjHv6AhfjIr95Tx7VnpJIYHuTYx0a0OvyAaA+J0PxB13Ygl5/x3kL+VmcNj+CynlMLqJpIiPLj9TOoLQughl46FsWqLoPQAqxtGExLgx8MymjVVnT1VeyBKHdgiAbOGxxBos7A+p9RFmQkxeMiI1hdceaW2X7PG2DBvaXHW3OFknOzXIX8bAMtLRvDDjCoiDr5lVHqiG3X2NOKrdmJvLqExKNGpzzyX/S0Afjz5r11fC/K3MmtEDOsPlXK6uolkTx3VmtQXhNBDRrS+oKlJ24wO09ZEU5u+OI7SHCoJpyEombuGy4owZuvPAgNtHS20dbRc8PWuUe2hEpfl53Im9QUh9JBCK4yjOmgrzeXzjkx+nNlAgNXdCQ0+rbZwWmzh/V5g4GyBNiuzR8SSU1xHQZVMnSmEs6TQCsM0VRQQ0NHAqaBxXJV84QhJmKPOnnbmPq064HPNHB5NkM3K+kNyr1YIZ0mhFYbZnXMUh6owP3MoiuLubAavOnsa/u31BLRWDfhcgTYrl4yM4XBJHfmVMqoVwhnyMJQvuOYac8KMcj5OSW0zgZWHyPMfSlZCoIFZib7U2VMB5+/TToyb3+v3ZwyLZtPRctbnlHDPzPQB5+dSJvUFIfSQQusLHn3UnDAznY/zyppsfq4cpT55kYEZCWc0BcTSbg10et7jq9Pv6/X7ATYrl4yI4V8HS8irbCTNk2b5MqkvCKGHXDoWLneoqJayvWuxKirhyaPdnY5QlDP3aQf+QFSn6cOisftbPfsJZCE8hBRaXzB3rrYZHWb5XOYu7z2Oqqo8+/EhFtr2o/oFQYRzU/8JY9XZUwlqrSCgpe8l5J7edgtPb7ul12MCbFYuGRnLkdJ68ioaXJXmwJnUF4TQQwqtcKkvcsv48kgZiwL2o8SMAou80+MJ6uza+7SxVXtcds7pw6K0Ua3MFiVEr6TQCpdp73Dw7MeHuDSykpCWEogd4+6UxBkNgUk4FD/iqna67JwBflbmnBnVnvKkUa0QHkYehhIu8fa2PHacqCS3pJ4l6YehCXY3J9B6otLdqQlAtVipD0omtmq3S887fVg0Xx4tZ/2hUr4z28OeQBbCQ/Q5olUUJVVRlM8VRTmkKMoBRVGW9PUZMfi0tHXw6aEShkTbmdi6i5rgYbT6h7s7LXGWOnsqkbWH8Gt33fuv/n4W5oyM4WhZPSfLZVQrRHecGdG2Az9SVXWXoiihwE5FUT5VVfWgwbkJZ918szlhxvUcZ+ORcupb2vn2lHjid2VzJM2cnITz6uxpJJdvIrp6LyUx03s8blri1brOOy09mi+PlLMup4SfXj12oGkOjEl9QQg9+iy0qqoWAUVn/lynKMohIBmQQuspHnzQnDBTuo9TVNPEpqNlZKaEM4mDWB2tFMXMxt5UaEpewjn19lQcWIit2t1rob0s7Vu6zuvvZ2HOqFg+3lfEtuMVTBsWPdBU+8+kviCEHroehlIUZSgwEdjWzffuVRQlW1GU7LKyMtdkJ5zT2KhtRodpa6Sx7cI4v1mbi0OFyy9KILF8M+2WAEqjLjY8H6FPhzWA6tBRfT4Q1dLRREuHvhVwpqVHERrgx+/W5Q4kxYEzqS8IoYfThVZRlBDgPWCpqqq1539fVdVXVVWdrKrq5NjYWFfmKPpy1VXaZnSYt67iqrfOjXOgsIb3dhUwc3g0kcH+JJZtpjRqMh1WmXbRE5VFTSK6ei+Ko63HY17IvocXsu/RdV6bVRvVbj1eyZZjfb+raxiT+oIQejhVaBVFsaEV2bdUVX3f2JSEt1BVlWf+eYiIIBtzR8VhbyokvOEERTEz3Z2a6EFZ5ERsHU1E1h52+bmnpkcRFxrA79blorpgpSAhfIUzTx0rwJ+BQ6qq/tb4lIS3+PxwKV8dq2DJgpEE+VtJLNsMQFHMLDdnJnpSFjkJgNiqXS4/t81q4YG5w9l+ws2jWiE8jDMj2lnAXcB8RVH2nNnk2swgp01OkUN6TDB3TNemWUws/4qGwARqQ4a5OTvRk6bAOOqCUlz+Pm2n26amER8mo1ohztZnoVVVdZOqqoqqqpmqqmad2T42IznhuVZm53O0tJ6fXDkGm9WC4mgjoWKrNpqVxWc9WlnUJOKqdrlkIfjzBdqsPDh3BDtOVrH5qIxqhQCZGco33HOPOWGytDhNrR28tO4IU4ZGsuiieABiqvfh315PUaxcNvZ0ZZGTGHb6Q0IbT1EXPPSC71+SfOOAzn/LlFSWbTjGS+tymTUiGsXMX7xM6gtC6CGF1heYXGj/9MUxyupaeOWOSV3/E00s34xDsVIcPc2UXET/lUVOBCC2cne3hfbSlJsGdP5Am5WH5g3niX8cYNPRci4ZaeJbCFJohQeSRQV8QXm5thkdprGcE5VFLNtwjHmjY5kyNKrre4nlmymPyKTNFmZ4HmJgaoPTabZFEtvD+7R1rZXUtQ5sjuqbp6SSFB7I7z41+V6tSX1BCD2k0PqCG2/UNqPDrLqRhW98g5qmNn606KwF3RsqiKo5SLG81uMdFIWyqInEVXZfaH+/+wF+v/uBAYUI8LPy4LwR7MqrZuMREwufSX1BCD3k0rHg7W15Th1XVNNMUXUzC5LD2VtQw96CGgCGFH7MLFQKY2YbmaZwoZKoqaSWfIa9qZDGoCRDYtw8WbtX+7tPc5kzMsbce7VCeBAZ0QqnVTe2oqJy2dj4c76eWL6ZZlsEVeFunlBeOK0keioA8RXbDYvh72fhoXkj2JNfzYZcmZZVDF5SaIVTqhtbqW1uJyTARkxowL+/oTpILNtMccwMVMXqvgSFLjUhI2jyjyKh4oJpy13qxotTSI4I4iWz79UK4UGk0AqnfJZTCkCk3XbO1yPqcglqrZDZoLyNolASPU0b0RpYAP39LPxg/gi+Lqjh88OlhsURwpPJPVpf8MDAHlzpS1ldC7vyqrg48WYmpkWe871/T7soD0J5m5LoqQwtWkNow0nqQtK7vr4g7U6Xxrnx4hRe/vwoL607wrzRccbeqzW4LwjRH1JofcEttxh6+nWHSvCzWPhW1u2EBJz7Tyax/CuqQkfTHCgrNnmbzneeEyq2nVNoZyRe69I4NquFh+eP4Mfv7WP9oVIWXhTf94f6y+C+IER/yKVjX5Cfr20GKKxuYt/pGmaNiKbFUUrFWYu5+7U3Elu1S0azXqohKIX6oCTiz7tPW9FUeE47u8L1k1JIi7Lz0nqD79UaQR/2bgAAIABJREFU2BeE6C8ptL7grru0zQCfHiwhyGZl9ohYlu19hGV7H+n6XnzFNqxqO4Wx8lqPV1IUimNmkFCx9Zz1ac9vZ1ewWbV7tftP1/LpwRKXnvscBvYFIfpLCq3o0cnyBg6X1DFnVCxB/hc+UZxUtok2q53yM1P6Ce9TGDMb//Z6Yqr3Gh7r+onJDIm289K6I/IEshhUpNCKbqmqytqDxYQG+DFjWHR3B5BYvonimOk4LLYLvy+8Qkn0NByKH0llmwyP5We18PD8kRwsqmWtkaNaITyMPAwlunWktJ6TFY0snpCEv9+Fv4+NO7qMkKZCyiImMjzvHTdkKFyhzRZKWcQEEss38/XoJYbH+2ZWUtcTyJeNjcdikdmihO+TEa24gOPMaDbSbmPy0Mhuj4moOwZAdcgIM1MTBiiKnU1U7SECW4yfk9jvzBPIh4pqWXuw2PB4QngCGdH6gh/9yKWnO1BYS2F1MzdenIKf5d+/i12V/v2uP0fUH6UxIJZW/3CXxhbmK4ydTVbu70ks28SJlG+e0856OTNvdodDJSbEn6c+PEh5fSuW896rvX1aWr/ju7ovCOEKUmh9wbWue++xw6Gy7mAJcaEBZKVGnPO9SXELAbC2NxLaeIqSqCkuiyvcpzp0NI0BsSSXbuREyje72tkoVovC/DFxrMou4EBhLRnJLvxlzYV9QQhXkUvHvuDwYW1zgT351ZTVt3DZRfEXjDQK649RWH+M+MpsLGqHXDb2FYrC6bh5JJVvwtrR3NXORspMiSAmJIDPckpwuPIJZBf2BSFcRUa0vuC++7T9hg0DOk17h4P1h0pIjgjiosQLF3D/y4GfArA4JJMOxUadfQCX+IRHyY9fwMj8VSSUb+EXJ/8EwM+mrTQsnkXpHNXms/90DZkpEX1/yBku6gtCuJKMaEWX7ScrqW5qY9G4+F7mo1VJLNtEbfBQVIv8nuYrSqOn0OoXSkrJZ6bFzEwJJzY0gM9ySl07qhXCw0ihFQC0tjv4/HAZw2KCGREb0uNxVkcLoU0FVIfKZWNf4rDYKIy9hOTSDYA5Ra9zVFta18K+0zWmxBTCHWRIIgD46lg5DS3tLJqW1uvqKv6t2v8Qa+T+rFfq7Z3nNqudwLZqQhrbqTfptkBGcjif55Ty2aFSMpLDL3guQAhfICNaQVNrBxuPlDEmIZS06OBejw1oq6E2eCgt/t2/Xyu8V3XICDoUP/zaG02LaVEUFoyNp6y+hT351abFFcJMMqL1BT/72YA+/kVuGS1tDi7rY/my69Pv45JdSylMkkUEfJHD6k9V6Gh+Xn+IL4eZt67ruKQwkiICWX+ohMyUAb7qM8C+IIQRZETrCxYu1LZ+KKpp4qtj5UxIjSAxPKjXYxco/lyuqhTJaj0+qyIigyscDhY5zItpURQuG5tAVWMb2SerBnayAfQFIYwihdYX7Nmjbf3wu09zUYHLxva9GHfN6b+TrVgpjbq4X7GE56sJGc4Oix8NeW+ZGndUfAhDou18friUptaO/p9oAH1BCKNIofUFS5dqm065JXW8u7OA6elRRAb793n8b0o/5od+Ch3WwP5kKbyAqlhZYnHwXMXn+LU3mBZXURQWXZRAXXM7b2492f8T9bMvCGEkKbSD2POf5BDs78e80XF9HhvSkI+1o5kWm8xt7Ova/IJRVAdpRWtNjZseE8zIuBBe2XCM2ua2vj8ghJeQQjtIbT9RybpDpdw/dzj2gL6fiUss19YrlUUEfF+HNYB2ayAj8t81PfaicQlUN7bxpw3GTgEphJmk0A5CDofKM/88SHxYAN+Zle7UZ5LLNtJhDaDDIpeNB4OmgFhiavYSUWvuvMHJEUF8MyuJP286QVFNk6mxhTCKFNpB6N1dBXxdUMNPrhxDkL+1z+P92huIL99Gi81F89EKj9ccEEOHxZ/hBe+ZHvtHi0ajqvDbtbmmxxbCCPIerS949lmnD61rbuP5Tw4zKS2Cb2Yld3vM+bMHRdYewqq2sSRiLo1Bib3OLiS83wNxV3E6fh75p94h/fRq9oxaSoef3bT4qVF27p45hD9vOsF3L0lnTMKFC1z0SEdfEMIsMqL1BTNnapsT/vDZUSoaWnhq8bhep1o8W2TtYdqsQYyImkamfegAEhXeINM+lFGRk8kdciv+7XWkn/7I9BwemjeCkAA/nluTo++DOvqCEGbps9AqivIXRVFKFUXZb0ZCoh+++krb+nC8rJ7XN5/gpotTnF+WTHUQUX+E6pCR7G3KY2/jyYHlKjze3saT5FZlUx6RRUX4OEafWgGqiTNYABF2f34wfwSfHy5j05Fy5z/oZF8QwkzOjGiXA1cYnIcYiJ/+VNt6oaoqv/joIIF+Vh67fIzTpw5tzMfW0URV2GiWlX7MstKPB5qt8HDLSj9mVe4LoCjkDL2L8IaTJJVtMj2Pb80YSlqUnV98dIC2DicLvRN9QQiz9VloVVXdCFSakIsw0IdfF/JFbhmPXDaK2NAApz8XWXcYh2KlJniYgdkJT5WXsIjGgDjGnPyr6bEDbVZ+dvVYjpTWs2LrKdPjC+EqLnsYSlGUe4F7AdLSzFliSzinor6FX3x0kKzUCO6eOdT5D6oqkXWHqQ0eisPqfHEW3i+wpbTrobfyiEzSStaRmfMSDfZ/P0B3LO0mw/O47KJ4LhkZw+8+zWXxhP/f3pmHR1WdDfz3zkwy2Ybse0jCvsgmOyogaq3yadWKthbFWlv9alutfWy1u9bWtl9Lq9bWpWjRuqEIVsCNAgoq+x6QnQDZQ/Y9mZnz/XFvYAxZJslMJgnn9zzzzJl7zz3nfe+5c997lvu+KcRG6OtQ0/fw2WIopdRzSqnJSqnJ8fHxvipW4wN+s3K/sdp43jisFu/jfYY0niaksYwyxwg/Sqfp7RRGT6LJGkpq8foer1tE+NU1o6lpdLFwtX7dR9M30auO+zlrDxTyn1153HPpUIYnOjp1bLTprKDMMdwfomn6CG6rnYLY6URXHyasLr/H6x+W6GDBjAxe23KSrNyKHq9fo+ku+j3a/sDjj7e6uaK2iV8sz2JYQgT3zBnS6WKjqw5RHZJCU5DxHuP9Sdd1S0xN36C1di6MmULy6Y2kFm/gcPrNPS7TD68Yzordefx8+V6W3XNx2yMzbfwXNJpA4s3rPa8BG4ERIpIjInf6XyxNp5gwwfh4oJTioWV7KKpq4M83jcdu69gDlCc2ZzURdTlf6M0OD0lleEjrTi40/YfW2tllDaEgdhoxVQcIrS/scZkiQ4P45TWj2Z1TwYufZbedsZX/gkYTaLxZdXyLUipZKRWklEpTSj3fE4JpOsF//2t8PHhtyyneyyrggS+PYPzAzrtOjKk8iABlA87Oz26pPsSWaj1P1t9pq50LYqfisgSTWrwhAFLBV8ancOmIeP784UFyy9vwg9zKf0GjCTR6jrY/8NvfGh+TQ4VVPLJiHzOHxXHXzK69lhNTuZ+64Fjq7GdD6P3r9H/512l9E+vvtNXOLmsoBTFTiancT2h9cY/LJSI8et0YlIJfvp2FUurcTC3+CxpNb0DP0fYz6hpd/ODVnThCbCy8eTyWTqwybsbmrGFATTZ5cZeAl24aNecHBbHTSSrdQmrxx2QNv8cvdby6+WS7++eMTODdvfn8dNneczycXV7ZQOIA/QqQpnehe7T9CKUUDyzdzaGiKhbePIEER9dC2sVUfo6gKIkc7WMJNX0dpy2M/NhpxFbuJ7piX0BkmDE4lrToUP6zK4/KOh0gXtP70Ya2H/HkmiOs2pPPg1eNZPbwrr/LbAwbx31h2FijaaYg9iKarKFMOPhEQOq3WoSbJg3E6XazdEcO7taGkDWaXoQ2tP2EkppG/vrfQ3x1Yip3z+q6u8SQhtMMqDlBSeQoPWysaRWX1U5e3EySSzaSeHpTQGSId9iZOzaZI0XVbDxaEhAZNBpv0XO0/YBFtz7IG9tOkR4TxoS0KF7bcqrLZWXmrTKHjcecs++h5HndEVPTR/CmnQtjJhNXsYcJh57gg9hpAXkom5oZw6GCKj7YV8CQ+AiSIkPY8tBjXDs+pcdl0WjaQ/do+ziHCqtYeEIoTslk/rR0bNbuNemg3BVUh6ZQbz936DnDnkCGHk7u93jTzspiY8+w7xFbkcXAwsCsRBcRbpiYRkiQlde3nqShyUVVxhAYoV2GanoX2tD2YU6W1HLros1cfmQzj1qO4wgJ6lZ5UZUHia46yOnIca3u31C1jw1VgVkAo+k5vG3n7NRrKY8YwrhDTyJuZw9Idi4Rdhs3Tx5IcVUDb27PIXn9aljR84HqNZr20Ia2j1JQUc/85zfR6HLz4P53mbJscbfLzMxbiVtsrQ4bA7xa8jGvlnzc7Xo0vRtv21mJld3D7yWyJpvBuW/3gGStMzQhgqvHJrM/v5KU5/8BCxcGTBaNpjW0oe2D5JbX8fXnNlJa3ciLd0wluJvDxQDibiIzbxW58TNx2sJ8IKXmfCA3YQ7FUeMZe/hprK76gMlx8ZBYJgyMoqy2kdLaxoDJodG0hja0fYzs0zXc/MxGSmoaeenOaV1yr9gaqUXrCWso5ljaDT4pT3OeIMKuET8krKGI4SdeDaAYwg0XphJss3KkqJo9OeUBk0WjaYk2tH2Iw4VV3PzsRmobnbz2nelMyoj2WdnDTi6hJiSJvIRZPitTc35QHDOZvPhLuODoIoIbAxfGLshqIXGAnSCLhQUvbOFQYVXAZNFoPNGGto+w/UQpNz27EQUsuXsGY1IjfVa2o+YEySUbOTrwRpR0LsqPRgOwc8T92Jw1jD3yj4DKYbNYGJXsINhq4dZFmzlRUhNQeTQa0O/R9gnezyrgvtd3khIVyuI7ppARG/6F/Rsf/mu3yh9yailusXIk7cZ28z2c+o1u1aPpG3SlnSscwzmSfhPDTi7hyMCbqHAM9YNkHbPx4b9y/YWpvBwcxc3PbmT+os289p3pDIzR6w40gUNajYDRTSZPnqy2bdvm83L7K+05Ud94rISVu/NIiw7lthmZRNh9+2xkc9Zw/bovURA3nU8u/AsAQ06+6dM6NOcHNmct4w8/RU1oCgcy5oMIR9Nv6nE5vjEtHYA9OeXc9vwWgqzCC9+cck4AAo3Gl4jIdqXU5Nb26aHjXorLrXhndy4rducxMsnBnZcMbtPIpq9eQfrqrr07OPTUUoKdVXw+6I4O866u2MXqil1dqkfTd+hqOzttYeQkzCay5hhRVYGJW5y+egUsWQLAuLQo3vruDOw2K19/bhPrDhQFRCaNRhvaXkhto5PFnx1n07FSZg6NY/70DIJtbTfVsGUvM2zZy52ux+JqZOTxlyiImUpJ1NgO8y8r+4xlZZ91uh5N36I77VwUM5m64DgyCj8MiBOLYctehqefPvN7aIKD5d+7iMHx4Xz7pW08t/4obrcOQqDpWbSh7WUUVdbz9EdHyS6pZd7ENK4em4zFT35kM/NWEdZQxP7Bd/qlfM35hxIrJ5KvJKSxjKSSzYEWB4AERwhL7prBFaMSeOzdA9z+ry0UVQXunV/N+Yc2tL2IgwVVPP3xUeqdbr59ySAm+vD1nZZYXI2MOfospQNGURA3w2/1aM4/KiKGUuYYTmrxesJrcwMtDgDhdhvP3DqJ390whq3ZpVz9+Abe25uPP9aoaDQt0Ya2F6CU4pPDxby0MZuY8GC+d+mQc1YW+5rhJ18joi6XnSPu1+HwND4nO+lqEJiy71HoJcZMRJg/LYMV37+EhAEhfPeVHdz2/BYO6/dtNX5GG9oAU9Pg5I1tp3g3q4DRKQO4e9YQosKC/VpncGMFY448S17cxRTq3qzGDzQGR3Iq4TJSTn9KZt6qQIvzBYYlOljx/Yt55CsXsCennKue2MCv/pNFXnldoEXT9FP06z0B5HBhFd99ZQdHi6q5YnQis4fHd2k+1l5eCkBDVIxX+Sfv+y3DTr7Bu5cspcIx/Jz9bb3eU+40Xv6Psvm3t60JLD5rZ+VmcN4KIquP8e4ly6gNTfKBdO1jLy/lxklpEBfnVf7SmkYWfniQJVtPIQI3Tkzjf2cPITNOX+OazqFf7+mFLN+Zw1ee+pTy2ka+dckg5oxI6PKip4aoGK+NbELJVoafXMLBzFtbNbLtEWUL10b2PMBn7SwWNo77PaJczNjzM0S5ul9mBzRExXhtZAFiwoP53Q1j+ejHl3LL1HSW7cxlzsKPuP2FLXywrwCny+1HaTXnC9rQ9jD1TS5+umwv9y/Zzdi0SFbdO5Mh8RHdKnPQyjcZtLJjJxNWZy3T9v6KqrB0dg//QafrWVm+lZXlW7sioqYP4ct2rg4fyPbRD5FYupULjv7TJ2W2x6CVb8LixZ0+Li06jN9cN4ZPfjKHey8bxsGCKu7+93Yu/uNa/vLhQXL1sLKmG2gXjD3IiZIa7nllB/vyKvnf2UN44Mrh2HwQ4m7wqqUAHL+mHS88SjE969dE1OXy32kv4LKGdrqeVebN95qoKV2SU9M38HU7H0u9nsSSzYw9/A9KB4wiL2G2T8ptjcGrllIIrBl1WZfLSBwQwvfmDOVQYRWbj5fwt7VH+NvaIwxPdDApI5qRyQ5slvb/t83eqTQa0Ia2R1BKsWTrKR5duR+b1cLzt0/m8lGJPSrD6GOLyMh/n50j7qc4ptVpBI3GP4iwZczDRFYf46LdD7F6+r8D5gvZW6wWYVTyAEYlD6CsppFtJ0rZdqKMg1uqCAu2Mi4tiknp0aREhSB61b6mA7Sh9TNFVfU89NZe1h4oYsbgWP500zjSonvWwfngU8sZf+hvZCfP9crVokbja1zWENZPfIIrN85nzta7WD39RWrCBgZaLK+IDg/mS6OTuGxkIkeKqtlxsoxt2aVsOlZCgsPOxPRoJqRHMSAkKNCianop2tD6Cbdb8ca2U/z+vQPUN7n49bWjuX1GJhZLzz79Dj35BlP3PUp+3EVsHvuIfmdWEzBqQ5NZN+U5rtj8TS7f8h3WTvkn1eF9w9iC0csdkeRgRJKDukYXe3LL2XmynPf3FfDBvgKGJUYwMT2aUckDAi2qppehDa0fOFBQyc+XZ7H9RBlTM2N47KtjGZrQvQVPncXibuLCAwsZceIVcuNnseHCv+C22ntUBo2mJRWOoayb8ixztt7NlZtu5eNJT3nlZ7u3ERpsZdqgWKYNiqW4qoGdJ8vYeaqc17eeIiTIwsHCKm6cmMbE9Cg9tKzR79H6kvyKOp5cc5g3tuUwIMTGz+aOYt6ktA7/aO2FyfMGa30dg08tw203HF2E1hcxOG8FEXW55MdM41TSFT4J6F7vbgQgxOJfhxqawOLLdm4rTJ6j+jhztn2XkIbT7Br5Iw6l3+KT0RZrvbE62BXS+cV+3cWtFMeKa9hxsowDBZXUN7kZFBfONeOSmTs2mZFJDm10+zHtvUerDa0PKK5qYNGGYyz+LBu3UsyflsF9lw8jOty7G1V3DS0YTiZszlpSTn9CYskWXNYQspPnUho5uttlazRdpb14tPaGEmbs/QUpxZ+QH3cR20c9SGXE4B6Uzn9cOz6Z9/YWsHxnLpuPl+BWMDgunCtGJ3LpiHgmZ8S0G5FL0/fQhtZPfJ5vDBHvzinH7VZMGBjFFaMSvTawvmL0638nM3cljjFFWNxNFEeN51TiFThtvl10tbT0UwDmxVzs03I1vQtftnOHgd+VYtjJ1xl/6ElsrjqOpV7PgUELumxwhy19CYDD8xZ06Xhf4fl6T3FVAx/uL+C9vQVsPl5Ck0sRYbcxdVAMUzJjmDoomjGpkdht3R910gSO9gytnqPtJKerG1i1J5+3d+Wy82Q5QVZhckY0Fw+JI87Rc3OgFncTycUbGJz7H9KWrwQUpdOnkJMwm3p7vF/qXFO5G9CGtr/jy3Zuy52nJ26xsXfI3aQVfczg3LcZmvMWFeGZlESOpcwxHKctvGODbZK+xvCrHGhD60m8w878aRnMn5ZBdYOTz46cZt3BYjYfL2GtGYzeZhGGJkQwOmUAI5McZMSGkxEbRnpMGGHB+jbd1/GqBUXkKuAJwAosUkr9wa9S9SLcbsX+/ErWHy5mw6HTbMkuxeVWjExy8NOrR2K1SI/9ESyuRhLKtpFa9BEZee8T0lRGXXAstSGJKLFyZOC8HpFDo/E1Tls42SlzyUmYTULpduIr9jA4bwUANSFJRNTlUBg7jZLIsTQFOQIsbdeJsNu48oIkrrzA8Pt8urqBbdml7MmpYH9+JZ8eOc2yHV8MLRgWbCU2IpjYcDtx5ndMRDCRoUGE221E2K1E2IMIt1uJsNsIt9twmN9hwVY9L9wL6NBCiIgV+DvwJSAH2Coi7yil9vtbuJ6mrtFFdkkNx4pryMqrYG9OBXtyyqmsdwIwMsnB3bMGc92EVEYkGX92X8yvtoXF1UB01UFiK7JILNlM0umNBLnqcFmCyU2YzbHU68mPu4jLls4ntKHIb3JoND2F0xZOXsIs8uJnElafT1T1USKrjzLq+EtccOwFACrCB1ESNZYyx0gqHEOoiBhCnT2hV7261tn7Qlp0GGnRYVw5Oom6RhdTBkVzoqSWU2W1lFQ3UlLdQElNI7nl9ezNraCkuhGnu+NpPwGCbRbsNgt2mxV7kIVgm4UQmxW7zWLusxISdDZtt1mwB1m4dnzKGcMdYbcRHmz1iSe78xFvumJTgSNKqWMAIvI6cB0QEEOrlEIpY4WfyyPtVuByK5RSuNyKBqebuiYX9Wc+buoaXVTWNxkXbs3Zi7ekuoGiqgbyK+rP1GOzCCOTHfzPuGSmDorh4qFxJDhCuiM4opxYlAtxO7EoJzZXPUHOSoKbqghuqiSsvpDwujzC6/Jw1JwgqvoIFmUY+ZqQJLJTriU3YRaFsVO75EJRo+kziFAbmkJtaAp58TM5kTKX+LJdxFRkEVuRRfLpzxic+86Z7I02B9VhaYRVH8FtsTPy+Is0BEXREBxFY1AkjTYHLmswbosdp9WO22LHZQkG6X2GIzTYSlZuJQBRocFEhQaf4w9dKUWTS9HgdNHgdNPQ5D6bdprpJiPdaG6vb043uSltaPxCflcrRvtfn2afs80ixvvExseCzUy3/LZahPSYMIKshgEPtlrOpM9ukzO/PfOd3SbnbDvzfSZt5LFaBIsIIiAIFjHiDzd/BxpvDG0qcMrjdw4wzT/inMulf1pHXnm9aUwNg+oLgq0WYzjGHIoZmuAgMzaMzLhwBsWFMzQhgpCg7i9OSClaz6wd92LxMnKJS4KoDU2mOiyNz+O/SUnkGEojL6A2JLFXPbFrND2J0xZOfvzF5MefnTe2N5QQWX2MyOojRFYfJaIulwGufViaKpl44M9el+3GAmLBZbHz5pWb/CG+zxERgm2GkfHFQLrT5f6CkW50uqlvOptu3u50Gx2Z5m+Xy+jwOF3uL2x3uhQlNY00Ot00utw0udw0Ot00udSZbY3OnouMJAKWZsOLYZB//j+jWDAjs2fq72jVsYjcBHxZKfVt8/dtwFSl1A9a5LsLuMv8OQI46HtxA0IccDrQQviB/qoX9F/d+qte0H9103r1PbqqW4ZSqtWVqN70aHMATz9paUBey0xKqeeA57ogXK9GRLa1tWS7L9Nf9YL+q1t/1Qv6r25ar76HP3TzZoJiKzBMRAaJSDDwdeCdDo7RaDQajUaDFz1apZRTRL4PfIDxes8LSql9fpdMo9FoNJp+gFcvgCql3gXe9bMsvZV+Nxxu0l/1gv6rW3/VC/qvblqvvofPdfOLC0aNRqPRaDQGve8lMo1Go9Fo+hHa0AIi8oKIFIlIVhv7fywiu8xPloi4RCSmp+XsCl7oFikiK0Rkt4jsE5E7elrGruCFXtEislxE9ojIFhEZ09MydgURGSgi60Tkc7M97mslj4jIkyJyxNRvYiBk7Qxe6jVSRDaKSIOIPBAIObuCl7rNN9tqj4h8JiLjAyFrZ/BSr+tMnXaJyDYRuSQQsnYWb3TzyDvFvOd33cet4Wnp/P4As4CJQJYXea8F1gZaZl/pBvwM+KOZjgdKgeBAy+0Dvf4E/NpMjwTWBFpmL/VKBiaaaQdwCBjdIs9c4D0MD3vTgc2BlttHeiUAU4DfAQ8EWmYf63YREG2mr+5HbRbB2SnIccCBQMvtK93MfVZgLcYapXldrU/3aAGl1HoMA+MNtwCv+VEcn+KFbgpwiOGnLMLM6+wJ2bqDF3qNBtaYeQ8AmSKS2BOydQelVL5SaoeZrgI+x/DO5sl1wEvKYBMQJSLJPSxqp/BGL6VUkVJqK9AUABG7jJe6faaUKjN/bsLwR9Cr8VKvamVaJCAc437S6/HyfwbwA+AtoFvO5LWh7QQiEgZchXHi+wtPAaMwnJDsBe5TSvWcbzT/sRv4KoCITAUy6AM3N09EJBO4ENjcYldrblFbu0n0StrRq8/jpW53YoxI9Bna00tEbhCRA8Aq4Fs9K1n3aUs3EUkFbgCe6W4d2tB2jmuBT5VS3vZ++wJfBnYBKcAE4CkRGRBYkXzCH4BoEdmF8VS6kz7QU29GRCIwHuh+qJSqbLm7lUP6RE+iA736NN7oJiJzMAztgz0pW3foSC+l1HKl1EjgeuDRnpavO3Sg2+PAg0p56ai+HXRE4c7xdfrQsLGX3AH8wRz+OSIixzHmNLcEVqzuYf5p7gBj8RBw3Pz0ekQkCOPP/4pSalkrWbxyi9rb8EKvPos3uonIOGARcLVSqqQn5esqnWkzpdR6ERkiInFKqV7vB9kL3SYDr5vRf+KAuSLiVEq93dm6dI/WS0QkEpgN/CfQsviYk8DlAOYc5gjgWEAl8gEiEmW6DAX4NrC+L/SgzIeC54HPlVJ/aSPbO8ACc/XxdKBCKZXfY0J2AS/16pN4o5uIpAPLgNuUUod6Ur6u4qVeQ818mKvfg4Fe/xDhjW5KqUFKqUylVCawFLinK0YWtMMKAETkNeBSjKeWQuDXQBCAUuoZM883gauUUl8PjJRdoyPdRCQ2mAvZAAAIdUlEQVQFWIyxCk8wercvB0TYTuCFXjOAlwAXRuzkOz0Wo/RazNcjNmDMlzfPlf8MSIczugnG3PpVQC1wh1JqWwDE9Rov9UoCtgEDzDzVGCtBe/UDkpe6LQJuBE6Y+52qlzvl91KvB4EFGAvY6oAfK6U+CYC4ncIb3VrkXwysVEot7VJ92tBqNBqNRuM/9NCxRqPRaDR+RBtajUaj0Wj8iDa0Go1Go9H4EW1oNRqNRqPxI9rQajQajUbjR7ShPQ8RkUzxiHojInEikh1AkTQavyMiISLymIhsMqPNzA20TJrzA+0ZSqPRnC88B3wCzFRK9anABZq+je7Rnp/UY3hwOQcRiRCRNSKyQ0T2ish1HvsWmLEnd4vIv013a81xel0e6RQRmWD2HPaIERc2WkRmmvv3i0hdc36z7F+JyFYx4v0+1+xtpoVsi0XkuEc9daZDcETkVjHizu4SkWdFxGpurxaRhaY+a0Qk3tw+RETeF5HtIrJBREaa2zPMfHvM7/QO9PxIRA567jfLuVRE1pu67xeRZ0TEYu57WozYnftE5BEP/bLNc35ARD4UkXBz+y3m9iwR+aNH/mrzO8ms+5wYpx5l7jK/s83tmabeO8zPRR5yrzTTs0Vksxhe0ZrjMm81z80j5rY/mWUXiEiumf6NGPzJlHmviHzNo/wKM98xEflRWxepR5tkitEbPTMSIyKjxLgOB7Zy3DnnVwyftpdiOL3f0XxNmvvOuVbN7R+JyGSPcqs90q2di5YjRfPEuGbbun4uFpEdHvmHicj2FrqPbOv8aPoQPRH7T3961wfDA1QuMMT8HQdkm2kbMMBj+xEz/wXAQSDO3BfToszqFr/3ALPN9G+Axz32ZdIijqxnecC/gWtbkXsxHjEhgSyzrFHACiDI3P4PYIGZVsB8M/0r4CkzvQYYZqanYcYYNsu53Ux/C3i7Az0/Aia33I9xU68HBmPEtFzdLHuzrub2j4Bx5u9s85xbMaIPjcMI9nASI1awDSM25vXNdWF4UdoEzGmjrbM92syzncOAEDM9DNjmIfdKYCxmsAlz+5UYPULBeEBfCczyqOdhPGLIYnhBWm3qkmjqkNxcvplnCrCjDbkvwohwMwLDg4/dbOssjEhFu4EL2jj2nPOLEb1J0co1SRvXajtt2+q5oMV1DcwDFndw/awDJpjpx4AfmOmnMDwuPQj8PND3DP3p3kcPHZ+HKKWUiNwNvCVGx9HqsVuAx0RkFoZrslSMG+VlwFJlOgtX7UQwMntAUUqpj81NLwJvdiDWHBH5CYYBiAH2YRg9b7gcmARsNfUJ5Wz8SDewxEy/DCwzezcXAW/K2Y6z3fyegRleD8Pg/5+XMrTGFqXUMTjjMvISDJ+pN4vIXRiGMxkjdu4e85h1QCyGQdkLfAX4SClVbJbzCsZN/W2Mm/xyoFApta6TsgVhRGqagOGmcrjHvhQMI7dQKdUcrOBK87PT/B2BYaDXt1H+JcBryoh8UigiH2MY1kpgphgjGUOB77c8UEQmYQR/vw/DjeY8pVSD2VYRwPsYD0b72qi7tfO7CTjV8pr04lp9RUTqzHRoB+fiJDDE1A0gEmguty0WAXeYPfuvAVPN7fdhXK8rgAki8pBS6g8dlKXppWhDe56ilFqJ8SSOiMRh+JgFmI/Re5qklGoyhxpDMAywX/x1ikgIRi90slLqlIg8bNbpdRHAi0qpn3qRV2EYqHKl1AQv83eVlscqERkEPABMUUqVieFD1VPXORhO2V8CbsHwZdwWoRg34utE5DKl1NpOyHY/ho/o8Rjno95j30iMSFX/JyIvm0ZegN8rpZ71svzWQvk1s0EpdY153W0XkdeVUp7155oyxQBlGD3S5vi7A4HbgIdEZJRS6vMvVNr2+e2qv+T5yvQj7TF03Oq5EGMa42jzdSUi84BrOij/LQw/3WuB7epsVJ8kzkZlWgD8tYvya3oBeo5W05JIoMg0snMwhtzAGGq9WURiAUQkpq0ClFIVQJmIzDQ33Ub7T/bNhua02duc10mZ1wDzRCShWTYRaZbb4lHeN4BPlOGk/riI3GTmFzk7v/kZhpEB46GjOw7Sp4rIIDHmZr9mljUAqAEqxIiWdHXLg5RSCqjCGOrdDMwWY2W4FcP4Np/LGqXU48DdwJMiEtqyrHaIBPKVUm6M9vEc1VirlHoHYyjzCXPbB8C3zPZBRFKbz3cbrAe+JiJWMebFZ3Fu6MVajIcFu+dGpVQBxqjCjzACb3+nuV6MaCuvYsQYflbknLn8Vs+vOQJT3/Ka7MK12pVz0SbmA8YHwNPAvzx2PQzchRE44ndKqQ+6Ur6md6B7tJqWvAKsEJFtGHN0BwCUUvtE5HfAx2Is+NkJfLOdcm4HnhGRMIywe3e0lVEpVS4i/8QYKs0GtnZGYKXUfhH5BfChadSagO9hREqpAS4wF5lUYBg8MIzo0+ZxQcDrGPN+9wIviMiPgeL25PaCjRgB6MdiGJ7lSim3iOzEGBo/Bnza4ph1IqIweps/M8/NTzGGlAV4Vyn1hVCNSqlDIvIq8AjwEy9l+wfG1MFNZtk1LTMopV4SkfkiMlcp9a6IjAI2mratGriVs0P0LVmOMQy/G6Nn/xOlVIG5uKd56DgE+Itp7FrWXSIiX1NK1Zkyulvs/1hEDgDfNXVp3r67nfO7APi7GHFIj2LMwUMnrlWzjg/bOBddDRD+CsaDxYce2+41dX9EKVXXxnGaPoKO3qPp14hItVIqouOcPq/3UozFQR0NHWrOc0TkASBSKfXLQMui8Q+6R6vRaDQBQkSWA0MwFhtq+im6R6vRaDQajR/Ri6E0Go1Go/Ej2tBqNBqNRuNHtKHVaDQajcaPaEOr0Wg0Go0f0YZWo9FoNBo/og2tRqPRaDR+5P8BWQ4K9brzSm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706" y="2492372"/>
            <a:ext cx="9402932" cy="735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336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085256" y="544526"/>
            <a:ext cx="2167440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>
                <a:solidFill>
                  <a:srgbClr val="FF0000"/>
                </a:solidFill>
              </a:rPr>
              <a:t>Гипотеза </a:t>
            </a:r>
            <a:r>
              <a:rPr lang="ru-RU" dirty="0" smtClean="0">
                <a:solidFill>
                  <a:srgbClr val="FF0000"/>
                </a:solidFill>
              </a:rPr>
              <a:t>№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ru-RU" dirty="0"/>
              <a:t>Выдвигаем нулевую гипотезу: Наличие нескольких оценок при ответе на второй вопрос Q2 не зависит от </a:t>
            </a:r>
            <a:r>
              <a:rPr lang="ru-RU" dirty="0" smtClean="0"/>
              <a:t>технических показателей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Download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 smtClean="0"/>
              <a:t>) и </a:t>
            </a:r>
            <a:r>
              <a:rPr lang="en-US" dirty="0"/>
              <a:t>Downlink TCP Retransmission Rate(%)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380606" y="9445406"/>
            <a:ext cx="1064787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dirty="0"/>
              <a:t>Как видно доверительные интервалы на уровне значимости 0,05 </a:t>
            </a:r>
            <a:r>
              <a:rPr lang="ru-RU" sz="2800" dirty="0" smtClean="0"/>
              <a:t>не пересекаются</a:t>
            </a:r>
            <a:r>
              <a:rPr lang="ru-RU" sz="2800" dirty="0"/>
              <a:t>, следовательно </a:t>
            </a:r>
            <a:r>
              <a:rPr lang="ru-RU" sz="2800" dirty="0" smtClean="0"/>
              <a:t>нулевую гипотезу отвергаем.</a:t>
            </a:r>
            <a:endParaRPr lang="ru-RU" sz="2800" dirty="0">
              <a:solidFill>
                <a:srgbClr val="6234BE"/>
              </a:solidFill>
              <a:latin typeface="Graphik LCG Regular"/>
              <a:ea typeface="Graphik LCG Regular"/>
              <a:cs typeface="Graphik LCG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800" y="10912891"/>
            <a:ext cx="21746416" cy="213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ru-RU" sz="2800" dirty="0"/>
              <a:t>Проверим нашу гипотезу с помощью критерий Манна-Уитни (о равенстве средних). Критерий Манна-Уитни является непараметрическим критерием, поэтому, в отличие от t-критерия Стьюдента, не требует наличия нормального распределения сравниваемых совокупностей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p-value: </a:t>
            </a:r>
            <a:r>
              <a:rPr lang="en-US" sz="2800" dirty="0" smtClean="0"/>
              <a:t>7.326703446420571e-06 </a:t>
            </a:r>
            <a:r>
              <a:rPr lang="ru-RU" sz="2800" dirty="0" smtClean="0"/>
              <a:t>и </a:t>
            </a:r>
            <a:r>
              <a:rPr lang="en-US" sz="2800" dirty="0"/>
              <a:t>p-value: 0.024966071706403293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88" y="2609528"/>
            <a:ext cx="10647872" cy="68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518" y="2609528"/>
            <a:ext cx="10561146" cy="698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92558" y="9445406"/>
            <a:ext cx="11069772" cy="1119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ru-RU" sz="2800" dirty="0"/>
              <a:t>Доверительные интервалы пересекаются</a:t>
            </a:r>
            <a:r>
              <a:rPr lang="ru-RU" sz="2800" dirty="0" smtClean="0"/>
              <a:t>. </a:t>
            </a:r>
            <a:r>
              <a:rPr lang="ru-RU" sz="2800" dirty="0"/>
              <a:t>Нулевую гипотезу о равенстве медиан нельзя отвергнуть с уровнем значимости </a:t>
            </a:r>
            <a:r>
              <a:rPr lang="ru-RU" sz="2800" dirty="0" smtClean="0"/>
              <a:t>0,05.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625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822798" y="1025352"/>
            <a:ext cx="219624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Посмотрим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 распределение оценок абонентов на второй вопрос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Q2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учитывая количество ответов.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 descr="data:image/png;base64,iVBORw0KGgoAAAANSUhEUgAAAfQAAAGECAYAAADA9NJLAAAABHNCSVQICAgIfAhkiAAAAAlwSFlzAAALEgAACxIB0t1+/AAAADh0RVh0U29mdHdhcmUAbWF0cGxvdGxpYiB2ZXJzaW9uMy4xLjMsIGh0dHA6Ly9tYXRwbG90bGliLm9yZy+AADFEAAAgAElEQVR4nO3de7xUdb3/8dcbQcEbmJAh6NlUZAooIJClqGCBiml56VRqcEzpYqZ2vKAek66HypTUtDQULTUNU0j5lWmQUt5AUVFU0PZRwhJvCAjK5fP7Y63B2cO+rH2ZPXuv/X4+HvOYWd91mc9aM7M+8/2u71pLEYGZmZm1b50qHYCZmZk1nxO6mZlZDjihm5mZ5YATupmZWQ44oZuZmeWAE7pZByapS6VjMLOW4YRu1oFI+qykuyRVS1oN/LXSMVnbImlHSa9L6i1pF0lLJG1f6bisYU7oKUnTJUX6WC/pBUkXS9qu0rGZtQRJ5wHXAHcC44DBwBEVDcranIh4C7gBWAYsB2ZFxOrKRlV5kr4o6QFJqyWtkfSQpBNKptlH0s2SXpK0VtKzks6W1Cq5tnNrvEk7cg9wItAFGAn8CtgO+FolgzJrLkkfBC4A9ouIRZWOx9q2iDhD0nfS129UOp5Kk/Qj4AzgImACEMBngWmSBkbEpHTSfYEVJHnkRWAEyZ/oLsAPyx5oRPiRXC1vOnBnSdk1wMvp662AacA/gLXAEuAcoFPJPOOBJ4F3gH8D04vGRR2P4mmqgcnAb4DVwL+As0reoztwNfAKsIqk2XRYLetUXct7TSiZ5r+Ap4F1wHPAmbWs0/RalnNF1nhIfgCrS5bZM13Owenwwelwz6JpfpOWHVtU1gf4LfBG+rgL6N/AZ7s7cHsa2yrg90DfovGTgUUl8wxL37uqJdczLTsQeCjd5v8GLgW2Lho/t2T7Hp++38h61vFQ4P50m7wO/AnYs2j810i+lzeS7HC22A7pdF8BlgLvps+nlIyv8XmkZXdS8zu8NfAjkhreGuARYGzR+C0+67R8Nen3s5bv2xbf4Yyfa2GeDcBLwEUNfFdqbPu07Cygumh4OHA38CrwFjAP+HgDy60zFqCqgfUt/EYGkVQ61qaf8XSge+k+DPif9Hu1GrgO6FY0zTbA1HT8OuBB4ID6Phtq+R3Wsf8sxLs+/e58rWSao3lv3/gSyR9MNbC/CmBuyefzC+BnvLcP+AlF+yxgJ+D6dNzadJsNKIllP+AvJN/PlcC9wK51rNuINI4zahl3RjpuRD3b5sfAgvq+Hy31cJN7/daS/LOC5PDEP4HPAXuSfBnPJ0mIAEj6CvBLkh/R3sDhwFMlyzwF6F30uKeW9/0WsBgYSvKP8IeSjk7fQyRJrA9Jc+kQ4D7gL5J617Ks7xa919vFIySdQvKv8dvpOv03cC7w9ZJlKI2zsJwHipbR2HgykbQv8OmSsm2BOSQ7ooOAjwMvA/ek42pbjoA7gF2A0cAoYFfgjnRc1nhaZD0l9QH+H/BYuowvA18A/reO6Y8i+RNxbETcX8+ityPZUY8g2SmvBP4gaet0fC9gINCP5Hu5xXaQ9FnginQ5A0l2mldKqvE5ZHAdyefzRZIkdH0ayz6NWEbxbwTgmKLhWxrxuT6bztOfZBtPlnRAI9en1A7Ar0la8UYAC4HZkno2MF9dsbxUtG4j0mlHFJX9Pf1+/5EkSY8gqR1+Ari25D0OAvYBDiHZZmNI/lwV/Bj4T+Akku/fk8Af6/oO1/Y7rEdhH7EXcBPJd2e3ouX8juRP1yBgEnAe8I2SZRTvr3qTfJdKHU+yP/44yR/QiSSJtWA68DHgKJJt9Xa6jt3SWPYh2Y8sBfYnSe63UneL9fEk2/3KWsZdRfKn4At1zAuwI8mfi/JrjX8N7eFBSQ2d5IvwKnBLPfNMAe4pGl4GTKln+iy1m2rgzyXT/AqYl74eTfLl6lYyzULgnJKyl4HTi4Y314DS4ReBE0vmOQN4uqTsJuD2ouG5pLWYLPHQhBo6yQ/uf4q3GclOaAk1/9VvBbwGfK6Obf4pYCM1a9ofBDYBn0yHJ9NADb0F1/MHJDuS4hrFBJJay7bF2xf4JMnO4pgmfJ+3S9f7gKJ1bGg7/A24tpbfxbys32HgQ+kydy+Z5g7gyto+67q+nyXveXBzP1eSJLcJGFTPdptLAzX0WuYRyW/thHqmyRQL79XWq0rKTyH5k7ZDUVlhO3646LN6E9i+aJoT0u/WdunjXeBLJb+f54HvZ/0d1rF+06m5/zyJpELUKx2+EfhLLdtkWdFwNVu2Rl7BljX056i5D/ifwnJI/iwFcGDR+O7ptju5KJYHG/Fb+n/A4/WMfxyYXce4oSQVkEb/hpvy8DH0mg5Ne/52JqmZzwROK4yU9FXgZOA/gG7pNP+Xjns/Se3t3haI44Faho9OX+8LbAusKKlgdiXZmRbbiaRJcAuSegG7Ab+UdFXRqM4kO6hi3an7H2bWeLZLt22D0lrph0lqkt8rea9+wKqS99qWLde9YE9geURUFwoi4gVJy0lqErW1kNSmpdZzT+CBiNhUVDaPpJn6w8ATRe83gWQH/LeGgpP0IZJt9TGS2nin9LF70WQNbYc92bLGNw84sqTs15KmFw13JWmWhWQHJuDpku20DUkTZ7Hqkmka0wE16+e6Z8lv+vyIeLKBZU+UNKFouAtJwgY2/9a/R9IqsAtJUuxGzW1da8xNiGXzvMATEbGqqOzvJH8K9iL5k0g6TfH37wGS71bhO9qFou9TRGyU9EC6jBrq+R3WpbD/7EKSVE+JiBVF8d9VMv084CJJO0bSES+rByPNlqkHgO9J2jF9n00U7UMjYqWkJ3lvHYeQHKppjKhnnEh+pzULpT1I1nlqRNzWyPdrEif0mu4jab5ZT7KzWF8YIek/SZoizyL5Ib0FnErS9AVbJsFy6URy/GtkLeM2/ygk9SXZif6jnuUAfJVkfeqzK1seOmhUPCTNXoOLhncCHq5lns4kTYQXRMTakh1+J5Ia8edrme/1OuITdf8Y6/uRlmqp9cwaz34kfybHkRzGOaqB+P5AckjoK+nzBpK+EYUm9zcyvm9t05SWnU3S/FtwddHrTun0w0l+R8XWlgyPouYfxcfriK82Wbfj8yQJqRPJn6SrJS2IiD/Xs+xbgO8UDRcOixRcT5LIzySpVb5D8kd+a+rXlFgKWuJ7XPgxZfmM6/sd1qWw/+xM0gLxC0mPRsRTtNzvsCH1BRoZpqnNc8BISdtExDs13kzahqRl6I8l5R8lad34bbzXYa7snNBrejsiltYx7gDgoYi4olCQ1ooAiIh/S/onyRc5yw+0PvvVMrw4ff0oyc5kU0S8UM8yDiJp6nmktpFF8X4oIm6oayGSdiD51/vjOibJGk8Ub9t6jjd+hSQp/rqO9/oC8GpEvFnPexV7GugjqapQm0t7fO+ajsuqpdbzaeBzkjoV1dIPIPmH/3zRdDdHxBWSbgeeknRiRNS2TZC0M8lndGpEzEnLhlLz9/0MDW+HxWksxbX0A9hyO/2rZB2L+2Y8RrLD/EAhlnr8IyJeLVpOY3bsWT/Xd4tifS7t53IU9f9GV5as32sl4w8AvhkRd6Xjd+G9Y/31aUosBU8DJ0naoaiW/gmSPweLi6YbJGm7iFiTDu9Hze/Wu2n8L6Sxb0VyLPqmkver73dYl+L95zOSzgYOI6kMPJ2+b7EDSJrKV9E4H5Okolr6fiQVsLckPc17x9fvg+S8epLj9oXj8Y+SHELL6kbgmyQdS6eWjPs6Scvd5n2opL1IWqNujYgzG7NizeVOcdk9BwyVdJik/pIuJEmaxX4AnCHpTEkfkTRY0n834b32k3Re+j6nAF8i6QkNSVPi34CZaSz9JH1c0nckjYTNfzQmkdTadpD0AUkfINnRdi90DiE5hnVOGu8ekgZK+pKS85WRtCdwM8nxp9LmsoIG42mks0mOo9W2c7+RpJY8U9JB6XsdKOmnkvrXE9/jwI2S9pU0LF3Oo9RsApakroUH79W2tlFSPWmp9bySJOlcKWlPSeNI+mJcERHFifF1gIj4J3A68DNJu9axzDdI+nucIunDkg4i6Qm8oWiaP5PsVOvbDj8BTpR0avrdO42kQ1Bdf+a2EBHPpcudLulYSR+UNEzSWUo7draQrJ9r5/T7v6ukw0lqxs80872fA06QtJek4SRnXWzR5FqL5sRyI0l/ihskDZJ0IEnLze9LKiGdgWslDZD0KZLv1jURsSZN8lcBUyQdnv6+ryL5o1ra4au+32FdtknXr6+S87N3K1q/nwIHSZqc7huPJ+mEm/m7VWRXYGq6zzo2jfVSgIhYQnKo9JeSRkoaRHI46C3e+9PyE2CIpKuVnDe+h6STJdV6yCQiHk7j/JGkc9P4+0s6h2T7/k+kp4JKGkBSM59L0pn5A0X73/JrjQP17eFBLaetlYzfmuS0tTdIOp5MI+kdXl0y3ZdJdpzvkpxydm3RuKyd4iaTJNLVJAns3JJ5diDpgbwsfZ+XSHYqHypaRtTzmFC0rC+Q7ATXpes2D/h8Om4GMBsYWPL+c6l5WlVD8Uwge6e4P5RMV2Obkex8riM5dewdkkMK11LSwapkGbuTdMoqnN50O3Wf3lTbo6ql1jMtK5y2Vji18VJgm7q2b1o2i/q/n6OBRennuAgYy5adID9I8n1bw3unefUpWc5XSY7HFk49asppa13SbfoC7/0OZgH7lnzWTe4U14TPdWP6uf0E2Kqe7Vjbti89bW2f9PNbS1LzPTHd5pPrWW6mWKijU1w6bhBJ0/5akt/qdGo/be3bJL+P1SSHB7Ytmqb4tLV3qPu0tXp/h7XENr1o/Takn33pfqtw2lrht1PbaWtZOsX9Ii1/M90OPy3ejmQ7be0Akhr82nQ59wC961q/dJ4T0u31dtG6HlfP51zjUd+yW+qhNAhrIyRVk+xQLm7mMg6Oog5DReOmk/xApjd1+R1JfdvSrC1Jf9s9IyK3V/+TNJfkbIHS091aO45dSFqCVgCHR83WtYpxk3s+rSCpBdRmJVt2TrK6vUPLdtoxs3YuIv5N0io2hy37PFWMO8XlUEQMr2fc6a0ZS3sXEXtUOgYza3vSpP6dBidsRW5yNzMzywE3uZuZmeWAE7qZmVkOtOtj6D179oyqqqpKh2FmZtYqFixY8GpE9KptXLtO6FVVVcyfP7/SYZiZmbUKSf9X1zg3uZuZmeWAE7qZmVkOOKGbmZnlQLs+hm5m1lGsX7+eZcuWsW7dukqHYq2ga9eu9O3bly5dumSexwndzKwdWLZsGTvssANVVVUo2/3JrZ2KCF577TWWLVtGv379Ms/nJnczs3Zg3bp17Lzzzk7mHYAkdt5550a3xjihm5m1E07mHUdTPmsndDMzsxzwMXQzs3aoatJdLbq86injWnR55VJdXc3f//53vvjFLwIwf/58brjhBi677LJmL3v69OmMGTOGXXfdtdnLqgTX0M3MrN2orq7mpptu2jw8bNiwFknmkCT05cuXt8iyKsEJ3czMMrnkkksYOHAgAwcOZOrUqVRXV7PnnntyyimnMGDAAMaMGcPatWsBeP755zn00EPZd999GTlyJM8880ydy12xYgXHHHMMw4cPZ/jw4fztb38D4K9//SuDBw9m8ODBDBkyhFWrVjFp0iTuv/9+Bg8ezKWXXsrcuXM54ogjAJg8eTLjx49nzJgxVFVV8fvf/55zzjmHQYMGceihh7J+/XoAvvvd7zJ8+HAGDhzIxIkTiQhmzJjB/PnzOf744xk8eDBr165lwYIFHHTQQey7776MHTuWl19+ucxbuHmc0M3MrEELFizguuuu46GHHuLBBx/kmmuu4Y033mDJkiWceuqpPPXUU/To0YPbbrsNgIkTJ3L55ZezYMECLr74Yr7+9a/XuezTTz+dM888k0ceeYTbbruNk08+GYCLL76Yn//85yxcuJD777+fbt26MWXKFEaOHMnChQs588wzt1jW888/z1133cXMmTM54YQTGDVqFE8++STdunXjrruSwxTf+MY3eOSRR1i0aBFr167lzjvv5Nhjj2XYsGHceOONLFy4kM6dO3PaaacxY8YMFixYwEknncQFF1xQhi3bcnwM3czMGjRv3jw++9nPst122wFw9NFHc//999OvXz8GDx4MwL777kt1dTWrV6/m73//O8cdd9zm+d955506l33PPffw9NNPbx5+6623WLVqFfvvvz/f+ta3OP744zn66KPp27dvg3EedthhdOnShUGDBrFx40YOPfRQAAYNGkR1dTUAc+bM4cc//jFvv/02r7/+OgMGDODTn/50jeU8++yzLFq0iE996lMAbNy4kd69e2fYUpXjhG7WVJO7N2PelS0Xh1kriIhay7fZZpvNr7faaivWrl3Lpk2b6NGjBwsXLsy07E2bNvHAAw/QrVu3GuWTJk1i3LhxzJ49m/3224977rmnwWUV4unUqRNdunTZfPpXp06d2LBhA+vWrePrX/868+fPZ7fddmPy5Mm1nu8dEQwYMIAHHngg0zq0BW5yNzOzBh144IHccccdvP3226xZs4bbb7+dkSNH1jrtjjvuSL9+/fjd734HJMnx8ccfr3PZY8aM4Yorrtg8XPgj8PzzzzNo0CDOPfdchg0bxjPPPMMOO+zAqlWrmrweheTds2dPVq9ezYwZMzaPK172HnvswYoVKzYn9PXr1/PUU081+X1bg2voZmbtUGufZjZ06FAmTJjAiBEjADj55JPZaaed6pz+xhtv5Gtf+xrf//73Wb9+PZ///OfZZ599ap32sssu49RTT2Xvvfdmw4YNHHjggfziF79g6tSpzJkzh6222oq99tqLww47jE6dOtG5c2f22WcfJkyYwJAhQxq1Hj169OCUU05h0KBBVFVVMXz48M3jJkyYwFe/+lW6devGAw88wIwZM/jmN7/JypUr2bBhA2eccQYDBgxo1Pu1JtXVjNIeDBs2LObPn1/pMKyjcpO7taLFixez5557VjoMa0W1feaSFkTEsNqmd5O7mZlZDrjJ3czMWsUPfvCDzcfVC4477rg2fzpYe1HWhC6pGlgFbAQ2RMQwSe8DbgGqgGrgcxHxhpKuiD8DDgfeBiZExKPljM/MzFrPBRdc4ORdRq3R5D4qIgYXtflPAu6NiP7AvekwwGFA//QxEbiqFWIzMzPLhUocQz8KuD59fT3wmaLyGyLxINBDUts+i9/MzKyNKHdCD+BuSQskTUzLdomIlwHS5/en5X2Al4rmXZaW1SBpoqT5kuavWLGijKGbmZm1H+XuFLd/RCyX9H7gz5Lqvjo/1HY39y3OqYuIq4GrITltrWXCNDMza9/KmtAjYnn6/Iqk24ERwL8l9Y6Il9Mm9VfSyZcBuxXN3hdov/exMzMrp+ZcB6HW5ZX/2gjbb789q1evbtI9zaurqzniiCNYtGhRWWOcOnUqEydOZNtttwXg8MMP56abbqJHjx7NWu7ChQtZvnw5hx9+eEuEWauyNblL2k7SDoXXwBhgETALGJ9ONh6Ymb6eBXxJif2AlYWmeTMzy49y3tO8uaZOncrbb7+9eXj27NnNTuaQJPTZs2c3ezn1Kecx9F2AeZIeBx4G7oqIPwJTgE9JWgJ8Kh0GmA28ACwFrgHqvteemZm1uurqaj760Y9y8sknM3DgQI4//njuuece9t9/f/r378/DDz/M5MmTufjiizfPM3DgwM13OSto6J7mJ554IqNHj6Z///5cc801W8SxceNGzj77bIYPH87ee+/NL3/5y3rj/slPfrJ52osuugiANWvWMG7cOPbZZx8GDhzILbfcwmWXXcby5csZNWoUo0aNAqCqqopXX30107oDPPzww3ziE59gyJAhfOITn+DZZ5/l3Xff5dvf/ja33HILgwcP5pZbbmHNmjWcdNJJDB8+nCFDhjBz5sw648+qbE3uEfECsMWFeyPiNeCQWsoDOLVc8ZiZWfMtXbqU3/3ud1x99dUMHz6cm266iXnz5jFr1ix++MMfbr6Van2mTJnCxRdfzJ133gnA3Llza4x/4oknePDBB1mzZg1Dhgxh3Lia162fNm0a3bt355FHHuGdd95h//33Z8yYMfTr12+L97r77rtZsmQJDz/8MBHBkUceyX333ceKFSvYddddN98jfeXKlXTv3p1LLrmEOXPm0LNnz0av+x133MFHP/pR7rvvPjp37sw999zD+eefz2233cZ3v/td5s+fv/kmNOeffz6jR4/m2muv5c0332TEiBF88pOf3Hx72qbwleLMzCyzfv36MWjQIAAGDBjAIYccgqTN9xvPktAbctRRR9GtWze6devGqFGjePjhh2ss9+677+aJJ57YfKe0lStXsmTJkjoT+t133735Ji6rV69myZIljBw5krPOOotzzz2XI444os47xzVm3QuxjB8/niVLliCJ9evX17qsu+++m1mzZm1uzVi3bh0vvvhis67X74RuZmaZFd//vFOnTjXuP75hwwY6d+7Mpk2bNk9T273GG1K4h3ldwxHB5ZdfztixYxtcVkRw3nnn8ZWvfGWLcQsWLGD27Nmcd955jBkzhm9/+9v1LquhdQe48MILGTVqFLfffjvV1dUcfPDBdcZ12223scceezS4Dln55ixmZtZiqqqqePTR5Krdjz76KP/4xz+2mKahe5rPnDmTdevW8dprrzF37twatzgFGDt2LFddddXm2u9zzz3HmjVral3W2LFjufbaa1m9ejUA//znP3nllVdYvnw52267LSeccAJnnXXW5pibe7/1lStX0qdPcgmV6dOn17nOY8eO5fLLL6dwx9PHHnusye9Z4Bq6mVl71EZvwXvMMcdwww03MHjwYIYPH85HPvKRLabZe++9672n+YgRIxg3bhwvvvgiF154IbvuumuNjnUnn3wy1dXVDB06lIigV69e3HHHHbXGM2bMGBYvXszHP/5xIDl17je/+Q1Lly7l7LPPplOnTnTp0oWrrkquNj5x4kQOO+wwevfuzZw5cxq9/ueccw7jx4/nkksuYfTo0ZvLR40axZQpUxg8eDDnnXceF154IWeccQZ77703EUFVVdXmPgVN5fuhmzWV74duraij3A998uTJbL/99px11lmVDqXifD90MzOzDshN7mZm1mZMnjy5SfM9+eSTnHjiiTXKttlmGx566KEWiKp9cEJvjuZeetHNrmbWCBGxRY9vSwwaNIiFCxdWOowW05TD4W5yNzNrB7p27cprr73WpB29tS8RwWuvvUbXrl0bNZ9r6GZm7UDfvn1ZtmwZvm10x9C1a1f69u3bqHmc0M3M2oEuXbrUeiU0swI3uZuZmeWAE7qZmVkOOKGbmZnlgBO6mZlZDjihm5mZ5YATupmZWQ44oZuZmeWAE7qZmVkOOKGbmZnlgBO6mZlZDvjSr2bWeL7ToFmb4xq6mZlZDjihm5mZ5YATupmZWQ44oZuZmeWAE7qZmVkOOKGbmZnlgBO6mZlZDjihm5mZ5YATupmZWQ44oZuZmeWAE7qZmVkOOKGbmZnlgBO6mZlZDjihm5mZ5YATupmZWQ44oZuZmeWAE7qZmVkOOKGbmZnlgBO6mZlZDjihm5mZ5YATupmZWQ44oZuZmeWAE7qZmVkOOKGbmZnlgBO6mZlZDjihm5mZ5YATupmZWQ44oZuZmeWAE7qZmVkOlD2hS9pK0mOS7kyH+0l6SNISSbdI2jot3yYdXpqOryp3bGZmZnnRGjX004HFRcM/Ai6NiP7AG8CX0/IvA29ExIeBS9PpzMzMLIOyJnRJfYFxwK/SYQGjgRnpJNcDn0lfH5UOk44/JJ3ezMzMGlDuGvpU4BxgUzq8M/BmRGxIh5cBfdLXfYCXANLxK9PpzczMrAFlS+iSjgBeiYgFxcW1TBoZxhUvd6Kk+ZLmr1ixogUiNTMza//KWUPfHzhSUjXwW5Km9qlAD0md02n6AsvT18uA3QDS8d2B10sXGhFXR8SwiBjWq1evMoZvZmbWfpQtoUfEeRHRNyKqgM8Df4mI44E5wLHpZOOBmenrWekw6fi/RMQWNXQzMzPbUiXOQz8X+JakpSTHyKel5dOAndPybwGTKhCbmZlZu9S54UmaLyLmAnPT1y8AI2qZZh1wXGvEY2Zmlje+UpyZmVkOOKGbmZnlgBO6mZlZDjihm5mZ5YATupmZWQ44oZuZmeWAE7qZmVkOOKGbmZnlgBO6mZlZDjihm5mZ5YATupmZWQ44oZuZmeWAE7qZmVkOOKGbmZnlgBO6mZlZDjSY0CX9p6QZkg6R9IykVySd0BrBmZmZWTZZaujfA34L3AYcAewNnFfOoMzMzKxxsiT0NRExA/i/iFgaEf8C3ilzXGZmZtYInTNM00fSZUDv9FlAn/KGZWZmZo2RJaGfnT4vKCqbX4ZYzMzMrIkaTOgRcb2krYGPpEXPRsT68oZlZmZmjdFgQpd0MHA9UE3S3L6bpPERcV95QzMzM7OssjS5/xQYExHPAkj6CHAzsG85AzMzM7PssvRy71JI5gAR8RzQpXwhmZmZWWNlqaHPlzQN+HU6fDw1O8iZmZlZhWVJ6F8DTgW+SXIM/T7gynIGZWZmZo2TJaGPj4hLgEvKHYyZmZk1TZZj6F8texRmZmbWLFlq6D0kHV1aGBG/L0M8ZmZm1gRZEnp3kpuyqKgsACd0MzOzNiJLQn8xIk4qeyRmZmbWZFmOoT9V9ijMzMysWRpM6BFxQmsEYmZmZk2X5Vruq0iOmXcD1pIcS4+I2LHMsZmZmVlGWe62tgOApMciYkj5QzIzM7PGynIMvSDKFoWZmZk1S5Ym96Hpy26ShpCevhYRj5YzMDMzM8su6+1TAf7Fe5d/DWB0WSIyMzOzRstyDH1UawRiZmZmTdfgMXRJu0iaJun/pcN7Sfpy+UMzMzOzrLJ0ipsO/AnYNR1+DjijXAGZmZlZ42VJ6D0j4lZgE0BEbAA2ljUqMzMza5QsCX2NpJ1JT1uTtB+wsqxRmZmZWaNk6eX+LWAW8CFJfwN6AceWNSozMzNrlCy93B+VdBCwB8k56M9GxPqyR2ZmZmaZZbmwzJdKioZKIiJuKFNMZmZm1khZmtyHp8+fA25NXwfghG5mZtZGZP5bpSoAABLHSURBVGlyPw1A0gGF12ZmZta2+OYsZmZmOZDlGPrlJMm8r6TLCuUR8c1yBmZmZmbZZTmGPj99XlDOQMzMzKzpshxDv17S1sBH0iKftmZmZtbGZLk5y8HAEuDnwJXAc5IOzDBfV0kPS3pc0lOSvpOW95P0kKQlkm5J/ywgaZt0eGk6vqoZ62VmZtahZOkU91NgTEQcFBEHAmOBSzPM9w4wOiL2AQYDh6aXjf0RcGlE9AfeAAp3bvsy8EZEfDhd/o8atypmZmYdV5aE3iUini0MRMRzQJeGZorE6sIy0kcAo4EZafn1wGfS10elw6TjD5GkDPGZmZl1eFkS+vz0fugHp49ryNhBTtJWkhYCrwB/Bp4H3kzv2AawDOiTvu4DvASb7+i2Eti5lmVOlDRf0vwVK1ZkCcPMzCz3siT0rwFPAd8ETgeeBr6aZeERsTEiBgN9gRHAnrVNlj7XVhvf4tz3iLg6IoZFxLBevXplCcPMzCz3svRyf0fSFSQ17KAJvdwj4k1Jc4H9gB6SOqe18L7A8nSyZcBuwDJJnYHuwOuNeR8zM7OOqs4auqRfpM8Hk/Ryv4LG9XLvJalH+rob8ElgMTCH926/Oh6Ymb6elQ6Tjv9LRPjqdGZmZhnUV0MfnD4Xerk/CyDpI8BNwLAGlt0buF7SViR/HG6NiDslPQ38VtL3gceAaen004BfS1pKUjP/fFNWyMzMrCOqL6GvltQL2Lq0l7ukbRpacEQ8AQyppfwFkuPppeXrgOMyRW1mZmY11JfQLyepNb8saRrw67T8eGBRuQMzMzOz7OpM6BExU9JqYCLQD7gIeAt4CPhZ64RnZmZmWdTbyz0i7gXubaVYzMzMrImy3D61F3AOMADoWiiPiNFljMvMzMwaIcuFZW4EniFpdv8OUA08UsaYzMzMrJGyJPSdI2IasD4i/hoRJ5FcIMbMzMzaiAab3IHCVeFeljSO5MpufcsXkpmZmTVWloT+fUndgf8mOZVtR+DMskZlZmZmjZLlWu53pi9XAqPKG46ZmZk1RZZj6GZmZtbGOaGbmZnlgBO6mZlZDjSY0CV1l3SppPnp46dpJzkzMzNrI7LU0K8luYb759LHW8B15QzKzMzMGifLaWsfiohjioa/I2lhuQIyMzOzxstSQ18r6YDCgKT9gbXlC8nMzMwaK0sN/WvA9elxcwGvAxPKGZSZmZk1TpYLyywE9pG0Yzr8VtmjMjMzs0bJ0st9L0nfALoBP5E0Q9KQ8odmZmZmWWU5hn4TsAfwEPAwcCvwq3IGZWZmZo2TJaF3iojTgHcjYlpE3JpxPjMzM2slWTrFbS/paKCzpM+SJPMdyxuWmZmZNUaWhP5X4NPp85Fp2X1li8jMzMwaLUtCvzwiHi17JGZmZtZkWY6FuwOcmZlZG5elht5Z0k4kF5XZLCJeL09IZmZm1lhZEvoewAJqJvQAPliWiMzMzKzRsiT0pyPCF5IxMzNrw3w+uZmZWQ5kSegfL3sUZmZm1ixZEvofJPUoDEjaSdKfyhiTmZmZNVKWhN4rIt4sDETEG8D7yxeSmZmZNVaWhL5R0u6FAUn/QdLL3czMzNqILL3cLwDmSfprOnwgMLF8IZmZmVljNZjQI+KPkoYC+5Gci35mRLxa9sjMzMwsswab3CUJOBQYGhF/ALaVNKLskZmZmVlmWY6hX0ly6toX0uFVwM/LFpGZmZk1WpZj6B+LiKGSHoOkl7ukrcscl5mZmTVClhr6eklbkfZsl9QL2FTWqMzMzKxRsiT0y4DbgfdL+gEwD/hhWaMyMzOzRsnSy/1GSQuAQ0h6uX8mIhaXPTIzMzPLrMGELul9wCvAzcVlvh+6mZlZ25GlU9wCkuPnAnoDL+P7oZuZmbUpWZrc+xVeS3rM90Y3MzNrezLfDz09Vc2nq5mZmbVBWY6h/yF9uSdwU3nDMTMzs6bIcgz9YpLzzpdFxD/KHI+ZWds3uXsz51/ZMnGYFcmS0J8svEh7vAPgXu5mZmZtR5aE/irwb2AtSU93cC93MzOzNiVLp7iJwDLgp0D/iOgXEU7mZmZmbUiDCT0ifgUcAGwD/F3S8WWPyszMzBoly/3QjwbGAdXAVcC5kh7PMN9ukuZIWizpKUmnp+Xvk/RnSUvS553Sckm6TNJSSU9IGtqsNTMzM+tAshxD/3TJ8IKMy94A/HdEPCppB2CBpD8DE4B7I2KKpEnAJOBc4DCgf/r4GMmfh49lfC8zM7MOLcuV4v6rKQuOiJdJLhNLRKyStBjoAxwFHJxOdj0wlyShHwXcEBEBPCiph6Te6XLMzMysHlkuLDOrtvKIODLrm0iqAoYADwG7FJJ0RLws6f3pZH2Al4pmW5aW1UjokiaSdNRj9913zxqCmZlZrmVpct8TOLmpbyBpe+A24IyIeEtSnZPWUhZbFERcDVwNMGzYsC3Gm5mZdURZEvqqiPhrUxYuqQtJMr8xIn6fFv+70JQuqTfJrVkhqZHvVjR7X2B5U97XzMyso8lyHvo+kt6U9C9Jj0q6XFLPhmZSUhWfBiyOiEuKRs0CxqevxwMzi8q/lPZ23w9Y6ePnZmZm2WTpFLeVpE5AN2BX4HMkndnGNTDr/sCJwJOSFqZl5wNTgFslfRl4ETguHTcbOBxYCrwNNKkznllWVZPuatb81V1bKBAzsxaQpcmdiNgErAGWAD+QdFqGeeZR+3FxgENqmT6AU7PEY2ZmZjVlSuiSjgQOTAf/GhGXly8kMzMza6wsV4r7X+B04On08c20zMzMzNqILDX0ccDgtNkdSdcDjwHnlTMwMzMzyy5LL3eAHkWvu5cjEDMzM2u6LDX0/wUekzSHpJPbgSS91c3MzKyNyHLa2s2S5gLDSRL6uRHxr3IHZmZmZtnV2eQuafN55hHxckTMioiZwBpJ7uVuZmbWhtR3DP1n6cVfNpP0ReAJ3rtcq5mZmbUB9TW5jwTuktQH+C1wJfAu8MmIeL41gjMzM7Ns6qyhp9dRP4gksT8B/CoiDncyNzMza3vq7RQXEaskHQZcC3xR0h0Rsa51QrM2b3Izz2CcvLJl4jAzs7oTuqRVvHc/cgHbAa9L2khy6fUdWyE+MzMzy6DOhB4RO7RmIGbWenynObP8yXRzlrzyTs3MzPIi66VfzczMrA1zQjczM8sBJ3QzM7MccEI3MzPLASd0MzOzHHBCNzMzywEndDMzsxxwQjczM8sBJ3QzM7MccEI3MzPLASd0MzOzHHBCNzMzywEndDMzsxxwQjczM8sBJ3QzM7MccEI3MzPLASd0MzOzHHBCNzMzywEndDMzsxxwQjczM8sBJ3QzM7MccEI3MzPLASd0MzOzHHBCNzMzywEndDMzsxxwQjczM8sBJ3QzM7MccEI3MzPLASd0MzOzHHBCNzMzywEndDMzsxxwQjczM8sBJ3QzM7MccEI3MzPLASd0MzOzHHBCNzMzywEndDMzsxwoW0KXdK2kVyQtKip7n6Q/S1qSPu+UlkvSZZKWSnpC0tByxWVmZpZH5ayhTwcOLSmbBNwbEf2Be9NhgMOA/uljInBVGeMyMzPLnbIl9Ii4D3i9pPgo4Pr09fXAZ4rKb4jEg0APSb3LFZuZmVnetPYx9F0i4mWA9Pn9aXkf4KWi6ZalZVuQNFHSfEnzV6xYUdZgzczM2ou20ilOtZRFbRNGxNURMSwihvXq1avMYZmZmbUPrZ3Q/11oSk+fX0nLlwG7FU3XF1jeyrGZmZm1W62d0GcB49PX44GZReVfSnu77wesLDTNm5mZWcM6l2vBkm4GDgZ6SloGXARMAW6V9GXgReC4dPLZwOHAUuBt4L/KFZeZmVkelS2hR8QX6hh1SC3TBnBquWIxMzPLu7bSKc7MzMyawQndzMwsB5zQzczMcsAJ3czMLAec0M3MzHLACd3MzCwHnNDNzMxywAndzMwsB5zQzczMcsAJ3czMLAec0M3MzHLACd3MzCwHnNDNzMxyoGx3WzMzM2uLqibd1az5q6eMa6FIWpZr6GZmZjnghG5mZpYDTuhmZmY54IRuZmaWA07oZmZmOeCEbmZmlgNO6GZmZjnghG5mZpYDTuhmZmY54IRuZmaWA07oZmZmOeCEbmZmlgNO6GZmZjnghG5mZpYDTuhmZmY54IRuZmaWA07oZmZmOeCEbmZmlgNO6GZmZjnghG5mZpYDTuhmZmY54IRuZmaWA07oZmZmOeCEbmZmlgNO6GZmZjnghG5mZpYDTuhmZmY54IRuZmaWA50rHYCZmVm7Mrl7M+df2TJxlHAN3czMLAec0M3MzHLACd3MzCwHnNDNzMxywJ3izMw6mKpJdzVr/uop41ooEmtJTugdWLN/1F1bKBAzM2s2J3Qz63D8Z9byyMfQzczMcqBNJXRJh0p6VtJSSZMqHY+ZmVl70WYSuqStgJ8DhwF7AV+QtFdlozIzM2sf2tIx9BHA0oh4AUDSb4GjgKcrGpWZmdXURi992tG1mRo60Ad4qWh4WVpmZmZmDVBEVDoGACQdB4yNiJPT4ROBERFxWsl0E4GJ6eAewLOtGmhNPYFXK/j+leb177jr35HXHbz+Xv/Krf9/RESv2ka0pSb3ZcBuRcN9geWlE0XE1cDVrRVUfSTNj4hhlY6jUrz+HXf9O/K6g9ff6982178tNbk/AvSX1E/S1sDngVkVjsnMzKxdaDM19IjYIOkbwJ+ArYBrI+KpCodlZmbWLrSZhA4QEbOB2ZWOoxHaRNN/BXn9O66OvO7g9ff6t0FtplOcmZmZNV1bOoZuZmZmTeSE3gSSrpX0iqRFlY6ltUnaTdIcSYslPSXp9ErH1JokdZX0sKTH0/X/TqVjqgRJW0l6TNKdlY6ltUmqlvSkpIWS5lc6ntYkqYekGZKeSfcBH690TK1F0h7pZ154vCXpjErHVcxN7k0g6UBgNXBDRAysdDytSVJvoHdEPCppB2AB8JmI6BBX9JMkYLuIWC2pCzAPOD0iHqxwaK1K0reAYcCOEXFEpeNpTZKqgWER0eHOw5Z0PXB/RPwqPRtp24h4s9Jxtbb0UuX/BD4WEf9X6XgKXENvgoi4D3i90nFUQkS8HBGPpq9XAYvpQFf0i8TqdLBL+uhQ/4ol9QXGAb+qdCzWeiTtCBwITAOIiHc7YjJPHQI835aSOTihWzNIqgKGAA9VNpLWlTY3LwReAf4cER1q/YGpwDnApkoHUiEB3C1pQXrlyo7ig8AK4Lr0cMuvJG1X6aAq5PPAzZUOopQTujWJpO2B24AzIuKtSsfTmiJiY0QMJrma4QhJHeawi6QjgFciYkGlY6mg/SNiKMmdIU9ND8F1BJ2BocBVETEEWAN0uNtcp4cajgR+V+lYSjmhW6Olx45vA26MiN9XOp5KSZsb5wKHVjiU1rQ/cGR6HPm3wGhJv6lsSK0rIpanz68At5PcKbIjWAYsK2qRmkGS4Duaw4BHI+LflQ6klBO6NUraKWwasDgiLql0PK1NUi9JPdLX3YBPAs9UNqrWExHnRUTfiKgiaXb8S0ScUOGwWo2k7dLOoKTNzWOADnG2S0T8C3hJ0h5p0SF0zNtbf4E22NwObexKce2FpJuBg4GekpYBF0XEtMpG1Wr2B04EnkyPIwOcn17lryPoDVyf9nLtBNwaER3u1K0ObBfg9uR/LZ2BmyLij5UNqVWdBtyYNju/APxXheNpVZK2BT4FfKXSsdTGp62ZmZnlgJvczczMcsAJ3czMLAec0M3MzHLACd3MzCwHnNDNzMxywAndzMwsB5zQzToQSX0lzZS0RNLzkn6WnlNsZu2cE7pZB5Fe5e/3wB0R0R/4CLA98IOKBmZmLcIJ3azjGA2si4jrILnJDHAmcJKkr0u6ojChpCskTUhfbyfpWkmPpHfZOiotn1DPPNWSekraXtLfJI1Jy7+dLmeRpKvTPxlm1gKc0M06jgFAjbukpXfKe5H6LwN9Ack124cDo4CfZLxtZheSO1JdFRF3p2VXRMTwiBgIdAOOaOQ6mFkdfC13s45DJPfyzlpeMIbkDmtnpcNdgd3T1/8p6YD0dR9gftF81wC9I6L4bmyjJJ0DbAu8D3gK+EOj1sLMauUaulnH8RQwrLhA0o7AbsDGeuYTcExEDE4fu0fE4nTcLYVy4JaS+ZYAj0s6KX2vrsCVwLERMYgk4Xdt9lqZGeCEbtaR3AtsK+lLAOkd434KTAferme+PwGnFY53SxqS8f1+AHwLOEfSLryXvF+VtD1wbKPXwMzq5IRu1kFEcmvFzwLHSVoCPAesA85PJzla0jxJ84CjgfMlfQD4Hsnx8CckLUqHs77na8B3gcsj4k2SWvmTwB3AIy2zZmYGvn2qmdVB0nRgckRUVzgUM8vANXQzq8ttwBuVDsLMsnEN3czMLAdcQzczM8sBJ3QzM7MccEI3MzPLASd0MzOzHHBCNzMzy4H/D/6DW7oI/4Q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576376" y="4419824"/>
            <a:ext cx="7560840" cy="4751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kumimoji="0" lang="ru-RU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Клиенты  поставившие несколько оценок при ответе на второй </a:t>
            </a:r>
            <a:r>
              <a:rPr kumimoji="0" lang="ru-RU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вопрос преобладают над клиентами поставившие одну оценку. Чем больше ответов на второй вопрос тем ниже у клиента качество связи. (</a:t>
            </a:r>
            <a:r>
              <a:rPr lang="ru-RU" sz="3200" dirty="0"/>
              <a:t>технический показатель </a:t>
            </a:r>
            <a:r>
              <a:rPr lang="ru-RU" sz="3200" dirty="0" err="1"/>
              <a:t>Video</a:t>
            </a:r>
            <a:r>
              <a:rPr lang="ru-RU" sz="3200" dirty="0"/>
              <a:t> </a:t>
            </a:r>
            <a:r>
              <a:rPr lang="ru-RU" sz="3200" dirty="0" err="1"/>
              <a:t>Streaming</a:t>
            </a:r>
            <a:r>
              <a:rPr lang="ru-RU" sz="3200" dirty="0"/>
              <a:t> </a:t>
            </a:r>
            <a:r>
              <a:rPr lang="ru-RU" sz="3200" dirty="0" err="1"/>
              <a:t>Download</a:t>
            </a:r>
            <a:r>
              <a:rPr lang="ru-RU" sz="3200" dirty="0"/>
              <a:t> </a:t>
            </a:r>
            <a:r>
              <a:rPr lang="ru-RU" sz="3200" dirty="0" err="1"/>
              <a:t>Throughput</a:t>
            </a:r>
            <a:r>
              <a:rPr lang="ru-RU" sz="3200" dirty="0"/>
              <a:t>(</a:t>
            </a:r>
            <a:r>
              <a:rPr lang="ru-RU" sz="3200" dirty="0" err="1"/>
              <a:t>Kbps</a:t>
            </a:r>
            <a:r>
              <a:rPr lang="ru-RU" sz="3200" dirty="0" smtClean="0"/>
              <a:t>)</a:t>
            </a:r>
            <a:r>
              <a:rPr kumimoji="0" lang="ru-RU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).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AutoShape 4" descr="data:image/png;base64,iVBORw0KGgoAAAANSUhEUgAAAfQAAAGECAYAAADA9NJLAAAABHNCSVQICAgIfAhkiAAAAAlwSFlzAAALEgAACxIB0t1+/AAAADh0RVh0U29mdHdhcmUAbWF0cGxvdGxpYiB2ZXJzaW9uMy4xLjMsIGh0dHA6Ly9tYXRwbG90bGliLm9yZy+AADFEAAAgAElEQVR4nO3deZgU1bnH8e8PQcENjBKDYC4kIUYBWQSicUUTXDCauGRTA3EhizFqrrtXJYu5JjFq1GiiomDijlGIchOXQJTEbUBcUUEzUYLRcUNWBXnvH1WNTdMzUzPQ0zM1v8/z9NNdp6qr3qrurrfPqVNVigjMzMysbetQ7QDMzMxs3Tmhm5mZ5YATupmZWQ44oZuZmeWAE7qZmVkOOKGbtWOSOlU7BjNbP5zQzdoRSV+WdLekWkmLgb9VOyZrXSRtLuktST0kbS1prqRNqx2XNc4JPSVpgqRIHyskvSTpQkmbVDs2s/VB0pnA1cBdwChgEHBgVYOyVici3gWuB+YDC4ApEbG4ulFVn6RvSHpI0mJJSyQ9IunIkmkGSrpJ0iuSlkl6XtKpklok13ZsiYW0IfcBRwGdgN2Ba4BNgO9WMyizdSXpE8DZwM4R8XS147HWLSJOkvSj9PXb1Y6n2iT9HDgJOA8YAwTwZWC8pP4RcUY66U5AHUkeeRkYTvInuhPws4oHGhF+JFfLmwDcVVJ2NfBq+noDYDzwT2AZMBc4DehQ8p7RwFPAe8BrwISicVHPo3iaWmAc8AdgMfAf4JSSZXQFrgJeBxaRNJsOLbNOtWWWNaZkmm8BzwLLgReAk8us04Qy87k8azwkP4DFJfPcKp3PXunwXunwVkXT/CEtO6yorCdwM/B2+rgb6NvIZ/tx4I40tkXAH4FeRePHAU+XvGdouuze63M907I9gEfSbf4acDGwYdH46SXb94h0ebs3sI77AQ+m2+Qt4C/A9kXjv0vyvbyBZIez1nZIp/s2MA94P30+rmT8Gp9HWnYXa36HNwR+TlLDWwI8BuxbNH6tzzotX0z6/SzzfVvrO5zxcy28ZyXwCnBeI9+VNbZ9WnYKUFs0PAy4B3gDeBeYAezSyHzrjQXo3cj6Fn4jA0gqHcvSz3gC0LV0Hwb8T/q9WgxcB3QpmmYj4JJ0/HLgYWC3hj4byvwO69l/FuJdkX53vlsyzSF8uG98heQPphrZXwUwveTz+S3waz7cB/ySon0WsAUwMR23LN1m/Upi2Rn4K8n3cyFwP7BNPes2PI3jpDLjTkrHDW9g2/wCmNnQ92N9Pdzk3rBlJP+sIDk88W/gK8D2JF/Gs0gSIgCSvg38juRHtCNwAPBMyTyPA3oUPe4rs9wfAnOAIST/CH8m6ZB0GSJJYj1JmksHAw8Af5XUo8y8fly0rKXFIyQdR/Kv8dx0nf4bOB34Xsk8lMZZmM9DRfNoajyZSNoJ+GJJ2cbANJId0Z7ALsCrwH3puHLzEXAnsDWwNzAC2Aa4Mx2XNZ71sp6SegL/BzyezuMY4OvA/9Yz/cEkfyIOi4gHG5j1JiQ76uEkO+WFwJ8kbZiO7w70B/qQfC/X2g6Svgxcns6nP8lO8wpJa3wOGVxH8vl8gyQJTUxjGdiEeRT/RgAOLRq+pQmf6/Ppe/qSbONxknZr4vqU2gz4PUkr3nBgNjBV0laNvK++WF4pWrfh6bTDi8r+kX6//0ySpIeT1A4/B1xbsow9gYHAPiTbbCTJn6uCXwBfBY4m+f49Bfy5vu9wud9hAwr7iB2AG0m+O9sWzec2kj9dA4AzgDOB75fMo3h/1YPku1TqCJL98S4kf0DHkiTWggnAZ4GDSbbV0nQdu6SxDCTZj8wDdiVJ7rdSf4v1ESTb/Yoy464k+VPw9XreC7A5yZ+LymuJfw1t4UFJDZ3ki/AGcEsD77kAuK9oeD5wQQPTZ6nd1AL3lkxzDTAjfb03yZerS8k0s4HTSspeBU4sGl5dA0qHXwaOKnnPScCzJWU3AncUDU8nrcVkiYdm1NBJfnD/U7zNSHZCc1nzX/0GwJvAV+rZ5l8APmDNmvYngFXA59PhcTRSQ1+P63k+yY6kuEYxhqTWsnHx9gU+T7KzOLQZ3+dN0vXerWgdG9sOfweuLfO7mJH1Owx8Mp3nx0umuRO4otxnXd/3s2SZe63r50qS5FYBAxrYbtNppIZe5j0i+a0d2cA0mWLhw9p675Ly40j+pG1WVFbYjp8q+qzeATYtmubI9Lu1Sfp4H/hmye/nReCnWX+H9azfBNbcfx5NUiHqng7fAPy1zDaZXzRcy9qtkZezdg39BdbcB/xPYT4kf5YC2KNofNd02x1bFMvDTfgt/R/wRAPjnwCm1jNuCEkFpMm/4eY8fAx9TfulPX87ktTMJwMnFEZK+g5wLPBfQJd0mn+l4z5KUnu7fz3E8VCZ4UPS1zsBGwN1JRXMziQ702JbkDQJrkVSd2Bb4HeSriwa1ZFkB1WsK/X/w8wazybptm1UWiv9FElN8icly+oDLCpZ1sasve4F2wMLIqK2UBARL0laQFKTKNdCUs76Ws/tgYciYlVR2QySZupPAU8WLW8MyQ74740FJ+mTJNvqsyS18Q7p4+NFkzW2HbZn7RrfDOCgkrLfS5pQNNyZpFkWkh2YgGdLttNGJE2cxWpLpmlKB9Ssn+v2Jb/psyLiqUbmPVbSmKLhTiQJG1j9W/8JSavA1iRJsQtrbuuyMTcjltXvBZ6MiEVFZf8g+VOwA8mfRNJpir9/D5F8twrf0U4UfZ8i4gNJD6XzWEMDv8P6FPafnUiS6nERUVcU/90l088AzpO0eSQd8bJ6ONJsmXoI+ImkzdPlrKJoHxoRCyU9xYfrOJjkUE1TRAPjRPI7XbNQ2o5knS+JiNubuLxmcUJf0wMkzTcrSHYWKwojJH2VpCnyFJIf0rvA8SRNX7B2EqyUDiTHv3YvM271j0JSL5Kd6D8bmA/Ad0jWpyHbsPahgybFQ9LsNahoeAvg0TLv6UjSRHh2RCwr2eF3IKkRf63M+96qJz5R/4+xoR9pqfW1nlnj2Znkz+QoksM4BzcS359IDgl9O31eSdI3otDk/nbG5ZabprTsVJLm34Kril53SKcfRvI7KrasZHgEa/5RfKKe+MrJuh1fJElIHUj+JF0laWZE3NvAvG8BflQ0XDgsUjCRJJGfTFKrfI/kj/yGNKw5sRSsj+9x4ceU5TNu6HdYn8L+syNJC8RvJc2KiGdYf7/DxjQUaGSYppwXgN0lbRQR762xMGkjkpahP5eUf4akdePm+LDDXMU5oa9paUTMq2fcbsAjEXF5oSCtFQEQEa9J+jfJFznLD7QhO5cZnpO+nkWyM1kVES81MI89SZp6His3sijeT0bE9fXNRNJmJP96f1HPJFnjieJt28Dxxm+TJMXf17OsrwNvRMQ7DSyr2LNAT0m9C7W5tMf3Num4rNbXej4LfEVSh6Ja+m4k//BfLJrupoi4XNIdwDOSjoqIctsESVuSfEbHR8S0tGwIa/6+n6Px7TAnjaW4lr4ba2+n/5SsY3HfjMdJdpgfK8TSgH9GxBtF82nKjj3r5/p+UawvpP1cDqbh3+jCkvV7s2T8bsAPIuLudPzWfHisvyHNiaXgWeBoSZsV1dI/R/LnYE7RdAMkbRIRS9LhnVnzu/V+Gv9LaewbkByLvrFkeQ39DutTvP98TtKpwP4klYFn0+UW242kqXwRTfNZSSqqpe9MUgF7V9KzfHh8/QFIzqsnOW5fOB4/i+QQWlY3AD8g6Vh6Scm475G03K3eh0ragaQ16taIOLkpK7au3CkuuxeAIZL2l9RX0jkkSbPY+cBJkk6W9GlJgyT9dzOWtbOkM9PlHAd8k6QnNCRNiX8HJqex9JG0i6QfSdodVv/ROIOk1raZpI9J+hjJjrZroXMIyTGs09J4t5PUX9I3lZyvjKTtgZtIjj+VNpcVNBpPE51Kchyt3M79BpJa8mRJe6bL2kPSryT1bSC+J4AbJO0kaWg6n1ms2QQsSZ0LDz6sbW2kpHqyvtbzCpKkc4Wk7SWNIumLcXlEFCfGtwAi4t/AicCvJW1TzzzfJunvcZykT0nak6Qn8Mqiae4l2ak2tB1+CRwl6fj0u3cCSYeg+v7MrSUiXkjnO0HSYZI+IWmopFOUduxcT7J+rh3T7/82kg4gqRk/t47LfgE4UtIOkoaRnHWxVpNrGesSyw0k/SmulzRA0h4kLTd/LKmEdASuldRP0hdIvltXR8SSNMlfCVwg6YD0930lyR/V0g5fDf0O67NRun69lJyfvW3R+v0K2FPSuHTfeARJJ9zM360i2wCXpPusw9JYLwaIiLkkh0p/J2l3SQNIDge9y4d/Wn4JDJZ0lZLzxreTdKyksodMIuLRNM6fSzo9jb+vpNNItu//RHoqqKR+JDXz6SSdmT9WtP+tvJY4UN8WHpQ5ba1k/IYkp629TdLxZDxJ7/DakumOIdlxvk9yytm1ReOydoobR5JIF5MksNNL3rMZSQ/k+elyXiHZqXyyaB7RwGNM0by+TrITXJ6u2wzga+m4ScBUoH/J8qez5mlVjcUzhuyd4v5UMt0a24xk53Mdyalj75EcUriWkg5WJfP4OEmnrMLpTXdQ/+lN5R6919d6pmWF09YKpzZeDGxU3/ZNy6bQ8Pdzb+Dp9HN8GtiXtTtBfoLk+7aED0/z6lkyn++QHI8tnHrUnNPWOqXb9CU+/B1MAXYq+ayb3SmuGZ/rB+nn9ktggwa2Y7ltX3ra2sD081tGUvM9Kt3m4xqYb6ZYqKdTXDpuAEnT/jKS3+oEyp+2di7J72MxyeGBjYumKT5t7T3qP22twd9hmdgmFK3fyvSzL91vFU5bK/x2yp22lqVT3G/T8nfS7fCr4u1IttPWdiOpwS9L53Mf0KO+9Uvfc2S6vZYWrevhDXzOazwamvf6eigNwloJSbUkO5QL13Eee0VRh6GicRNIfiATmjv/9qShbWnWmqS/7a0iIrdX/5M0neRsgdLT3Vo6jq1JWoLqgANizda1qnGTez7VkdQCylnI2p2TrH7vsX477ZhZGxcRr5G0ik1j7T5PVeNOcTkUEcMaGHdiS8bS1kXEdtWOwcxanzSp/6jRCVuQm9zNzMxywE3uZmZmOeCEbmZmlgNt+hj6VlttFb179652GGZmZi1i5syZb0RE93Lj2nRC7927NzU1NdUOw8zMrEVI+ld949zkbmZmlgNO6GZmZjnghG5mZpYDbfoYuplZe7FixQrmz5/P8uXLqx2KtYDOnTvTq1cvOnXqlPk9TuhmZm3A/Pnz2WyzzejduzfKdn9ya6MigjfffJP58+fTp0+fzO9zk7uZWRuwfPlyttxySyfzdkASW265ZZNbY5zQzczaCCfz9qM5n7UTupmZWQ74GLqZWRvU+4y71+v8ai8YtV7nVym1tbX84x//4Bvf+AYANTU1XH/99Vx66aXrPO8JEyYwcuRIttlmm3WeVzW4hm5mZm1GbW0tN9544+rhoUOHrpdkDklCX7BgwXqZVzU4oZuZWSYXXXQR/fv3p3///lxyySXU1tay/fbbc9xxx9GvXz9GjhzJsmXLAHjxxRfZb7/92Gmnndh999157rnn6p1vXV0dhx56KMOGDWPYsGH8/e9/B+Bvf/sbgwYNYtCgQQwePJhFixZxxhln8OCDDzJo0CAuvvhipk+fzoEHHgjAuHHjGD16NCNHjqR379788Y9/5LTTTmPAgAHst99+rFixAoAf//jHDBs2jP79+zN27FgigkmTJlFTU8MRRxzBoEGDWLZsGTNnzmTPPfdkp512Yt999+XVV1+t8BZeN07oZmbWqJkzZ3LdddfxyCOP8PDDD3P11Vfz9ttvM3fuXI4//nieeeYZunXrxu233w7A2LFjueyyy5g5cyYXXngh3/ve9+qd94knnsjJJ5/MY489xu23386xxx4LwIUXXshvfvMbZs+ezYMPPkiXLl244IIL2H333Zk9ezYnn3zyWvN68cUXufvuu5k8eTJHHnkkI0aM4KmnnqJLly7cfXdymOL73/8+jz32GE8//TTLli3jrrvu4rDDDmPo0KHccMMNzJ49m44dO3LCCScwadIkZs6cydFHH83ZZ59dgS27/vgYupmZNWrGjBl8+ctfZpNNNgHgkEMO4cEHH6RPnz4MGjQIgJ122ona2loWL17MP/7xDw4//PDV73/vvffqnfd9993Hs88+u3r43XffZdGiRey666788Ic/5IgjjuCQQw6hV69ejca5//7706lTJwYMGMAHH3zAfvvtB8CAAQOora0FYNq0afziF79g6dKlvPXWW/Tr148vfvGLa8zn+eef5+mnn+YLX/gCAB988AE9evTIsKWqp2IJXdJ2wC1FRZ8AzgWuT8t7A7XAVyLibSV99H8NHAAsBcZExKxKxWfGuK5VXPbC6i3brBkiomz5RhtttPr1BhtswLJly1i1ahXdunVj9uzZmea9atUqHnroIbp06bJG+RlnnMGoUaOYOnUqO++8M/fdd1+j8yrE06FDBzp16rT69K8OHTqwcuVKli9fzve+9z1qamrYdtttGTduXNnzvSOCfv368dBDD2Vah9agYk3uEfF8RAyKiEHATiRJ+g7gDOD+iOgL3J8OA+wP9E0fY4ErKxWbmZk1zR577MGdd97J0qVLWbJkCXfccQe777572Wk333xz+vTpw2233QYkyfGJJ56od94jR47k8ssvXz1c+CPw4osvMmDAAE4//XSGDh3Kc889x2abbcaiRYuavR6F5L3VVluxePFiJk2atHpc8by322476urqVif0FStW8MwzzzR7uS2hpZrc9wFejIh/SToY2CstnwhMB04HDgauj+Rv4MOSuknqERGtuxeCmVkVtPRpZkOGDGHMmDEMHz4cgGOPPZYtttii3ulvuOEGvvvd7/LTn/6UFStW8LWvfY2BAweWnfbSSy/l+OOPZ8cdd2TlypXsscce/Pa3v+WSSy5h2rRpbLDBBuywww7sv//+dOjQgY4dOzJw4EDGjBnD4MGDm7Qe3bp147jjjmPAgAH07t2bYcOGrR43ZswYvvOd79ClSxceeughJk2axA9+8AMWLlzIypUrOemkk+jXr1+TlteSVF8zynpdiHQtMCsiLpf0TkR0Kxr3dkRsIeku4IKImJGW3w+cHhE19c136NChUVNT72izhrnJ3dqQOXPmsP3221c7DGtB5T5zSTMjYmi56Svey13ShsBBwG2NTVqmbK1/G5LGSqqRVFNXV7c+QjQzM2vzWuK0tf1JauevpcOvSeoBkD6/npbPB7Ytel8vYK0z/CPiqogYGhFDu3fvXsGwzcxsfTr//PNXn1deeJx//vnVDis3WuIY+teBm4qGpwCjgQvS58lF5d+XdDPwWWChj5+bmeXH2Wef3erP5W7LKprQJW0MfAH4dlHxBcCtko4BXgYKJypOJTllbR5Jj/hvVTI2MzOzPKloQo+IpcCWJWVvkvR6L502gOMrGY+ZmVle+dKvZmZmOeCEbmZmlgO+lruZWVu0vq+j0ALXRth0001ZvHhxs+5pXltby4EHHsjTTz9d0RgvueQSxo4dy8YbbwzAAQccwI033ki3bt0aeWfDZs+ezYIFCzjggAPWR5hluYZuZmYtqpL3NF9Xl1xyCUuXLl09PHXq1HVO5pAk9KlTp67zfBrihG5mZpnU1tbymc98hmOPPZb+/ftzxBFHcN9997HrrrvSt29fHn30UcaNG8eFF164+j39+/dffZezgsbuaX7UUUex995707dvX66++uq14vjggw849dRTGTZsGDvuuCO/+93vGoz7l7/85eppzzvvPACWLFnCqFGjGDhwIP379+eWW27h0ksvZcGCBYwYMYIRI0YA0Lt3b954441M6w7w6KOP8rnPfY7Bgwfzuc99jueff57333+fc889l1tuuYVBgwZxyy23sGTJEo4++miGDRvG4MGDmTx5cr3xZ+UmdzMzy2zevHncdtttXHXVVQwbNowbb7yRGTNmMGXKFH72s5+tvpVqQy644AIuvPBC7rrrLgCmT5++xvgnn3yShx9+mCVLljB48GBGjVrzuvXjx4+na9euPPbYY7z33nvsuuuujBw5kj59+qy1rHvuuYe5c+fy6KOPEhEcdNBBPPDAA9TV1bHNNtusvkf6woUL6dq1KxdddBHTpk1jq622avK633nnnXzmM5/hgQceoGPHjtx3332cddZZ3H777fz4xz+mpqZm9U1ozjrrLPbee2+uvfZa3nnnHYYPH87nP//51benbQ4ndDMzy6xPnz4MGDAAgH79+rHPPvsgafX9xrMk9MYcfPDBdOnShS5dujBixAgeffTRNeZ7zz338OSTT66+U9rChQuZO3duvQn9nnvuWX0Tl8WLFzN37lx23313TjnlFE4//XQOPPDAeu8c15R1L8QyevRo5s6diyRWrFhRdl733HMPU6ZMWd2asXz5cl5++eV1ul6/E7qZmWVWfP/zDh06rHH/8ZUrV9KxY0dWrVq1eppy9xpvTOEe5vUNRwSXXXYZ++67b6PzigjOPPNMvv3tb681bubMmUydOpUzzzyTkSNHcu655zY4r8bWHeCcc85hxIgR3HHHHdTW1rLXXnvVG9ftt9/Odttt1+g6ZOVj6GZmtt707t2bWbNmATBr1iz++c9/rjVNY/c0nzx5MsuXL+fNN99k+vTpa9ziFGDfffflyiuvXF37feGFF1iyZEnZee27775ce+21LF68GIB///vfvP766yxYsICNN96YI488klNOOWV1zOt6v/WFCxfSs2dPACZMmFDvOu+7775cdtllFO54+vjjjzd7mQWuoZuZtUWt9Ba8hx56KNdffz2DBg1i2LBhfPrTn15rmh133LHBe5oPHz6cUaNG8fLLL3POOeewzTbbrNGx7thjj6W2tpYhQ4YQEXTv3p0777yzbDwjR45kzpw57LLLLkBy6twf/vAH5s2bx6mnnkqHDh3o1KkTV155JQBjx45l//33p0ePHkybNq3J63/aaacxevRoLrroIvbee+/V5SNGjOCCCy5g0KBBnHnmmZxzzjmcdNJJ7LjjjkQEvXv3Xt2noLla5H7oleL7ods68f3QrQ1pL/dDHzduHJtuuimnnHJKtUOpulZ3P3QzMzOrPDe5m5lZqzFu3Lhmve+pp57iqKOOWqNso4024pFHHlkPUbUNTuhmZm1ERKzV49sSAwYMYPbs2dUOY71pzuFwN7mbmbUBnTt35s0332zWjt7alojgzTffpHPnzk16n2voZmZtQK9evZg/fz51dXXVDsVaQOfOnenVq1eT3uOEbmbWBnTq1KnsldDMCtp3Qq/maUvgU5fMzGy98TF0MzOzHHBCNzMzywEndDMzsxxwQjczM8sBJ3QzM7MccEI3MzPLASd0MzOzHHBCNzMzywEndDMzsxxwQjczM8uB9n3pV7P2ypc9Nssd19DNzMxywAndzMwsB5zQzczMcsAJ3czMLAec0M3MzHLACd3MzCwHKprQJXWTNEnSc5LmSNpF0kck3Stpbvq8RTqtJF0qaZ6kJyUNqWRsZmZmeVLpGvqvgT9HxGeAgcAc4Azg/ojoC9yfDgPsD/RNH2OBKyscm5mZWW5ULKFL2hzYAxgPEBHvR8Q7wMHAxHSyicCX0tcHA9dH4mGgm6QelYrPzMwsTypZQ/8EUAdcJ+lxSddI2gTYOiJeBUifP5pO3xN4pej989MyMzMza0QlE3pHYAhwZUQMBpbwYfN6OSpTFmtNJI2VVCOppq6ubv1EamZm1sZVMqHPB+ZHxCPp8CSSBP9aoSk9fX69aPpti97fC1hQOtOIuCoihkbE0O7du1cseDMzs7akYgk9Iv4DvCJpu7RoH+BZYAowOi0bDUxOX08Bvpn2dt8ZWFhomjczM7OGVfpuaycAN0jaEHgJ+BbJn4hbJR0DvAwcnk47FTgAmAcsTac1MzOzDCqa0CNiNjC0zKh9ykwbwPGVjMfMzCyvfKU4MzOzHHBCNzMzywEndDMzsxxwQjczM8sBJ3QzM7MccEI3MzPLASd0MzOzHHBCNzMzywEndDMzsxxwQjczM8sBJ3QzM7MccEI3MzPLASd0MzOzHHBCNzMzywEndDMzsxxwQjczM8sBJ3QzM7MccEI3MzPLASd0MzOzHHBCNzMzywEndDMzsxxwQjczM8sBJ3QzM7MccEI3MzPLASd0MzOzHHBCNzMzywEndDMzsxxwQjczM8sBJ3QzM7MccEI3MzPLASd0MzOzHHBCNzMzywEndDMzsxxwQjczM8sBJ3QzM7McqGhCl1Qr6SlJsyXVpGUfkXSvpLnp8xZpuSRdKmmepCclDalkbGZmZnnSEjX0ERExKCKGpsNnAPdHRF/g/nQYYH+gb/oYC1zZArGZmZnlQqMJXdJXJU2StI+k5yS9LunIdVjmwcDE9PVE4EtF5ddH4mGgm6Qe67AcMzOzdiNLDf0nwM3A7cCBwI7AmRnnH8A9kmZKGpuWbR0RrwKkzx9Ny3sCrxS9d35atgZJYyXVSKqpq6vLGIaZmVm+ZUnoSyJiEvCviJgXEf8B3ss4/10jYghJc/rxkvZoYFqVKYu1CiKuioihETG0e/fuGcMwMzPLt44Zpukp6VKgR/osytScy4mIBenz65LuAIYDr0nqERGvpk3qr6eTzwe2LXp7L2BBxvUwMzNr17LU0E8FZhY91wCnNfYmSZtI2qzwGhgJPA1MAUank40GJqevpwDfTHu77wwsLDTNm5mZWcMaraFHxERJGwKfTouej4gVGea9NXCHpMJyboyIP0t6DLhV0jHAy8Dh6fRTgQOAecBS4FtNWhMzM7N2rNGELmkvkt7otSTN7dtKGh0RDzT0voh4CRhYpvxNYJ8y5QEcnylqMzMzW0OWY+i/AkZGxPMAkj4N3ATsVMnAzMzMLLssx9A7FZI5QES8AHSqXEhmZmbWVFlq6DWSxgO/T4ePIOkcZ2ZmZq1EloT+XZJj2z8gOYb+AHBFJYMyMzOzpsmS0EdHxEXARZUOxszMzJonyzH071Q8CjMzM1snWWro3SQdUloYEX+sQDxmZmbWDFkSeleSm7IUX2s9ACd0MzOzViJLQn85IhiSx5cAABU6SURBVI6ueCRmZmbWbFmOoT9T8SjMzMxsnTSa0CPiyJYIxMzMzJovy7XcF5EcM+8CLCM5lh4RsXmFYzMzM7OMstxtrXAL1McjYnDlQzIzM7OmynIMvSAqFoWZmZmtkyxN7kPSl10kDSY9fS0iZlUyMDMzM8su6+1TAf7Dh5d/DWDvikRkZmZmTZblGPqIlgjEzMzMmq/RY+iStpY0XtL/pcM7SDqm8qGZmZlZVlk6xU0A/gJskw6/AJxUqYDMzMys6bIk9K0i4lZgFUBErAQ+qGhUZmZm1iRZEvoSSVuSnrYmaWdgYUWjMjMzsybJ0sv9h8AU4JOS/g50Bw6raFRmZmbWJFl6uc+StCewHck56M9HxIqKR2ZmZmaZZbmwzDdLioZIIiKur1BMZmZm1kRZmtyHpc9fAW5NXwfghG5mZtZKZGlyPwFA0m6F12ZmZta6+OYsZmZmOZDlGPplJMm8l6RLC+UR8YNKBmZmZmbZZTmGXpM+z6xkIGZmZtZ8WY6hT5S0IfDptMinrZmZmbUyWZrc9wImArUk56FvK2l0RDxQ2dDMzMwsq6z3Qx8ZEc8DSPo0cBOwUyUDMzMzs+yy9HLvVEjmABHxAtCpciGZmZlZU2XqFCdpPPD7dPgI3EHOzMysVcmS0L8LHA/8gOQY+gPAFZUMyszMzJomSy/39yRdDtxLcj56k3q5S9qA5NS3f0fEgZL6ADcDHwFmAUdFxPuSNiK5nOxOwJvAVyOitqkrZGZm1h7Vewxd0m/T572AucDlJDXzFyTt0YRlnAjMKRr+OXBxRPQF3gaOScuPAd6OiE8BF6fTmZmZWQYNdYoblD4XernvGRF7APsCF2WZuaRewCjgmnRYwN7ApHSSicCX0tcHp8Ok4/dJpzczM7NGNJTQF0vqDmxYppf7RhnnfwlwGrAqHd4SeCciVqbD84Ge6euewCvpMlYCC9Pp1yBprKQaSTV1dXUZwzAzM8u3hhL6ZcB44FVJ4yXtlT6uBp5ubMaSDgRej4jiHvHlatyRYdyHBRFXRcTQiBjavXv3xsIwMzNrF+rtFBcRkyUtBsYCfYDzgHeBR4BfZ5j3rsBBkg4AOgObk9TYu0nqmNbCewEL0unnA9sC8yV1BLoCbzVrrczMzNqZBnu5R8T9wP3NmXFEnAmcCas71p0SEUdIug04jKSn+2hgcvqWKenwQ+n4v0aEb9lqZmaWQZZruXcnOQ7ej6SmDUBE7N3MZZ4O3Czpp8DjJM36pM+/lzSPpGb+tWbO38zMrN3JcmGZG4BbgAOB75DUopvUGy0ipgPT09cvAcPLTLMcOLwp8zUzM7NElmu5bxkR44EVEfG3iDga2LnCcZmZmVkTZKmhF64K96qkUSSd2HpVLiQzMzNrqiwJ/aeSugL/TXIq2+bAyRWNyszMzJoky7Xc70pfLgRGVDYcMzMza44sx9DNzMyslXNCNzMzywEndDMzsxxoNKFL6irp4sINUST9Ku0kZ2ZmZq1Elhr6tSTXcP9K+ngXuK6SQZmZmVnTZDlt7ZMRcWjR8I8kza5UQGZmZtZ0WWroyyTtVhiQtCuwrHIhmZmZWVNlqaF/F5iYHjcXyY1TxlQyKDMzM2uaLBeWmQ0MlLR5OvxuxaMyMzOzJsnSy30HSd8HugC/lDRJ0uDKh2ZmZmZZZTmGfiOwHfAI8ChwK3BNJYMyMzOzpsmS0DtExAnA+xExPiJuzfg+MzMzayFZOsVtKukQoKOkL5Mk880rG5aZmZk1RZaE/jfgi+nzQWnZAxWLyMzMzJosS0K/LCJmVTwSMzMza7Ysx8LdAc7MzKyVy1JD7yhpC5KLyqwWEW9VJiQzMzNrqiwJfTtgJmsm9AA+UZGIzMzMrMmyJPRnI8IXkjEzM2vFfD65mZlZDmRJ6LtUPAozMzNbJ1kS+p8kdSsMSNpC0l8qGJOZmZk1UZaE3j0i3ikMRMTbwEcrF5KZmZk1VZaE/oGkjxcGJP0XSS93MzMzayWy9HI/G5gh6W/p8B7A2MqFZGZmZk3VaEKPiD9LGgLsTHIu+skR8UbFIzMzM7PMGm1ylyRgP2BIRPwJ2FjS8IpHZmZmZpllOYZ+Bcmpa19PhxcBv6lYRGZmZtZkWY6hfzYihkh6HJJe7pI2rHBcZmZm1gRZaugrJG1A2rNdUndgVUWjMjMzsybJktAvBe4APirpfGAG8LOKRmVmZmZNkqWX+w2SZgL7kPRy/1JEzGnsfZI6Aw8AG6XLmRQR50nqA9wMfASYBRwVEe9L2gi4HtgJeBP4akTUNm+1zMzM2pcsvdw/ArwO3ATcCLyWljXmPWDviBgIDAL2k7Qz8HPg4ojoC7wNHJNOfwzwdkR8Crg4nc7MzMwyyNLkPhOoSZ8XFA03KBKL08FO6SOAvYFJaflE4Evp64PTYdLx+6SnzJmZmVkjGk3oEdEnIj4REX2AOYXhLDOXtIGk2SQ1/HuBF4F3ImJlOsl8oGf6uifwSrrMlcBCYMsy8xwrqUZSTV1dXZYwzMzMci/z/dDTU9WadLpaRHwQEYOAXsBwYPtykxUW0cC44nleFRFDI2Jo9+7dmxKOmZlZbjXaKU7Sn9KX25McQ2+yiHhH0nSSy8d2k9QxrYX3ImnGh6S2vi0wX1JHoCvwVnOWZ2Zm1t5kubDMhSTnnc+PiH9mnXF6vvqKNJl3AT5P0tFtGnAYSU/30cDk9C1T0uGH0vF/jQjf1c3MzCyDLAn9qcKL4t7tEdFY7bkHMDG9KE0H4NaIuEvSs8DNkn4KPA6MT6cfD/xe0jySmvnXsq+GmZlZ+5Ylob8BvAYs48Pj3AE02DEuIp4EBpcpf4nkeHpp+XLg8AzxmJmZWYksneLGkhzf/hXQtym93M3MzKxlZDlt7RpgN5Irvv1D0hEVj8rMzMyaJMuV4g4BRgG1wJXA6ZKeqHBcZmZm1gRZjqF/sWR4ZiUCMTMzs+bLcnOWb7VEIGZmZtZ8WS4sM6VceUQctP7DMTMzs+bI0uS+PXBspQMxMzOz5suS0BdFxN8qHomZmZk1W5bz0AdKekfSfyTNknSZpK0qHpmZmZllluU89A2AjwCfBL4K/IcP71tuZmZmrUCm26dGxKqIWBIRcyPifODPFY7LzMzMmiDLMXQkHQTskQ7+LSIuq1xIZmZm1lRZrhT3v8CJwLPp4wdpmZmZmbUSWWroo4BBEbEKQNJEktuenlnJwMzMzCy7TMfQgW5Fr7tWIhAzMzNrviw19P8FHpc0jeR+6HsAZ1U0KjMzM2uSLNdyv0nSdGAYSUI/PSL+U+nAzMzMLLt6m9wljSq8johXI2JKREwGlkhyL3czM7NWpKFj6L+WdExxgaRvAE8Cr1c0KjMzM2uShprcdwfultQTuBm4Angf+HxEvNgSwZmZmVk29dbQI+JVYE+SxP4kcE1EHOBkbmZm1vo0eNpaRCwC9gduBb4hqXOLRGVmZmZNUm+Tu6RFQBQGgU2AtyR9AEREbN4C8ZmZmVkG9Sb0iNisJQMxMzOz5st6pTgzMzNrxZzQzczMcsAJ3czMLAec0M3MzHIgy81ZzMzyZVyVbxo5bmF1l2+55Bq6mZlZDjihm5mZ5YATupmZWQ44oZuZmeWAE7qZmVkOOKGbmZnlQMUSuqRtJU2TNEfSM5JOTMs/IuleSXPT5y3Sckm6VNI8SU9KGlKp2MzMzPKmkjX0lcB/R8T2wM7A8ZJ2AM4A7o+IvsD96TAkt2ntmz7GAldWMDYzM7NcqVhCj4hXI2JW+noRMAfoCRwMTEwnmwh8KX19MHB9JB4GuknqUan4zMzM8qRFjqFL6g0MBh4Bto6IVyFJ+sBH08l6Aq8UvW1+WlY6r7GSaiTV1NXVVTJsMzOzNqPiCV3SpsDtwEkR8W5Dk5Ypi7UKIq6KiKERMbR79+7rK0wzM7M2raIJXVInkmR+Q0T8MS1+rdCUnj6/npbPB7YtensvYEEl4zMzM8uLit2cRZKA8cCciLioaNQUYDRwQfo8uaj8+5JuBj4LLCw0zZtVQu/lN1Zt2bVVW7KZ5VUl77a2K3AU8JSk2WnZWSSJ/FZJxwAvA4en46YCBwDzgKXAtyoYm5mZWa5ULKFHxAzKHxcH2KfM9AEcX6l4zMzM8sxXijMzM8uBSja5W2s3rmuVl7+wuss3M8sR19DNzMxywAndzMwsB5zQzczMcsAJ3czMLAec0M3MzHLAvdzN2qFqXiUPfKU8s0po1wndOzUzM8sLN7mbmZnlgBO6mZlZDjihm5mZ5YATupmZWQ44oZuZmeWAE7qZmVkOOKGbmZnlgBO6mZlZDjihm5mZ5YATupmZWQ44oZuZmeWAE7qZmVkOOKGbmZnlgBO6mZlZDjihm5mZ5YATupmZWQ44oZuZmeWAE7qZmVkOOKGbmZnlgBO6mZlZDjihm5mZ5YATupmZWQ44oZuZmeWAE7qZmVkOOKGbmZnlgBO6mZlZDlQsoUu6VtLrkp4uKvuIpHslzU2ft0jLJelSSfMkPSlpSKXiMjMzy6NK1tAnAPuVlJ0B3B8RfYH702GA/YG+6WMscGUF4zIzM8udiiX0iHgAeKuk+GBgYvp6IvClovLrI/Ew0E1Sj0rFZmZmljctfQx964h4FSB9/mha3hN4pWi6+WnZWiSNlVQjqaaurq6iwZqZmbUVraVTnMqURbkJI+KqiBgaEUO7d+9e4bDMzMzahpZO6K8VmtLT59fT8vnAtkXT9QIWtHBsZmZmbVbHFl7eFGA0cEH6PLmo/PuSbgY+CywsNM2bmZmtV+O6Vnn5Cysy24oldEk3AXsBW0maD5xHkshvlXQM8DJweDr5VOAAYB6wFPhWpeIyMzPLo4ol9Ij4ej2j9ikzbQDHVyoWMzOzvGstneLMzMxsHTihm5mZ5YATupmZWQ44oZuZmeWAE7qZmVkOOKGbmZnlgBO6mZlZDrT0leLMzMyqqvfyG6u6/NoKzdc1dDMzsxxwQjczM8sBJ3QzM7MccEI3MzPLASd0MzOzHHBCNzMzywEndDMzsxxwQjczM8sBJ3QzM7MccEI3MzPLASd0MzOzHHBCNzMzywEndDMzsxxwQjczM8sBJ3QzM7MccEI3MzPLASd0MzOzHHBCNzMzywEndDMzsxxwQjczM8sBJ3QzM7MccEI3MzPLASd0MzOzHOhY7QDMzKyFjeta5eUvrO7yc8oJ3cysnem9/MaqLr+2qkvPLyf0dsw/amuv/N23PGpVx9Al7SfpeUnzJJ1R7XjMzMzailaT0CVtAPwG2B/YAfi6pB2qG5WZmVnb0GoSOjAcmBcRL0XE+8DNwMFVjsnMzKxNaE0JvSfwStHw/LTMzMzMGqGIqHYMAEg6HNg3Io5Nh48ChkfECSXTjQXGpoPbAc+3aKBr2gp4o4rLrzavf/td//a87uD19/pXb/3/KyK6lxvRmnq5zwe2LRruBSwonSgirgKuaqmgGiKpJiKGVjuOavH6t9/1b8/rDl5/r3/rXP/W1OT+GNBXUh9JGwJfA6ZUOSYzM7M2odXU0CNipaTvA38BNgCujYhnqhyWmZlZm9BqEjpAREwFplY7jiZoFU3/VeT1b7/a87qD19/r3wq1mk5xZmZm1nyt6Ri6mZmZNZMTejNIulbS65KernYsLU3StpKmSZoj6RlJJ1Y7ppYkqbOkRyU9ka7/j6odUzVI2kDS45LuqnYsLU1SraSnJM2WVFPteFqSpG6SJkl6Lt0H7FLtmFqKpO3Sz7zweFfSSdWOq5ib3JtB0h7AYuD6iOhf7XhakqQeQI+ImCVpM2Am8KWIeLbKobUISQI2iYjFkjoBM4ATI+LhKofWoiT9EBgKbB4RB1Y7npYkqRYYGhHt7jxsSROBByPimvRspI0j4p1qx9XS0kuV/xv4bET8q9rxFLiG3gwR8QDwVrXjqIaIeDUiZqWvFwFzaEdX9IvE4nSwU/poV/+KJfUCRgHXVDsWazmSNgf2AMYDRMT77TGZp/YBXmxNyRyc0G0dSOoNDAYeqW4kLSttbp4NvA7cGxHtav2BS4DTgFXVDqRKArhH0sz0ypXtxSeAOuC69HDLNZI2qXZQVfI14KZqB1HKCd2aRdKmwO3ASRHxbrXjaUkR8UFEDCK5muFwSe3msIukA4HXI2JmtWOpol0jYgjJnSGPTw/BtQcdgSHAlRExGFgCtLvbXKeHGg4Cbqt2LKWc0K3J0mPHtwM3RMQfqx1PtaTNjdOB/aocSkvaFTgoPY58M7C3pD9UN6SWFREL0ufXgTtI7hTZHswH5he1SE0iSfDtzf7ArIh4rdqBlHJCtyZJO4WNB+ZExEXVjqelSeouqVv6ugvweeC56kbVciLizIjoFRG9SZod/xoRR1Y5rBYjaZO0Myhpc/NIoF2c7RIR/wFekbRdWrQP0C46w5b4Oq2wuR1a2ZXi2gpJNwF7AVtJmg+cFxHjqxtVi9kVOAp4Kj2ODHBWepW/9qAHMDHt5doBuDUi2t2pW+3Y1sAdyf9aOgI3RsSfqxtSizoBuCFtdn4J+FaV42lRkjYGvgB8u9qxlOPT1szMzHLATe5mZmY54IRuZmaWA07oZmZmOeCEbmZmlgNO6GZmZjnghG5mZpYDTuhm7YikXpImS5or6UVJv07PKTazNs4J3aydSK/y90fgzojoC3wa2BQ4v6qBmdl64YRu1n7sDSyPiOsguckMcDJwtKTvSbq8MKGkyyWNSV9vIulaSY+ld9k6OC0f08B7aiVtJWlTSX+XNDItPzedz9OSrkr/ZJjZeuCEbtZ+9APWuEtaeqe8l2n4MtBnk1yzfRgwAvhlxttmdiK5I9WVEXFPWnZ5RAyLiP5AF+DAJq6DmdXD13I3az9Eci/vrOUFI0nusHZKOtwZ+Hj6+quSdktf9wRqit53NdAjIorvxjZC0mnAxsBHgGeAPzVpLcysLNfQzdqPZ4ChxQWSNge2BT5o4H0CDo2IQenj4xExJx13S6EcuKXkfXOBJyQdnS6rM3AFcFhEDCBJ+J3Xea3MDHBCN2tP7gc2lvRNgPSOcb8CJgBLG3jfX4ATCse7JQ3OuLzzgR8Cp0namg+T9xuSNgUOa/IamFm9nNDN2olIbq34ZeBwSXOBF4DlwFnpJIdImiFpBnAIcJakjwE/ITke/qSkp9PhrMt8E/gxcFlEvENSK38KuBN4bP2smZmBb59qZvWQNAEYFxG1VQ7FzDJwDd3M6nM78Ha1gzCzbFxDNzMzywHX0M3MzHLACd3MzCwHnNDNzMxywAndzMwsB5zQzczMcuD/AZG2enV7pTE8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4" y="2609528"/>
            <a:ext cx="13177464" cy="1022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510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AutoShape 2" descr="data:image/png;base64,iVBORw0KGgoAAAANSUhEUgAAAfQAAAGECAYAAADA9NJLAAAABHNCSVQICAgIfAhkiAAAAAlwSFlzAAALEgAACxIB0t1+/AAAADh0RVh0U29mdHdhcmUAbWF0cGxvdGxpYiB2ZXJzaW9uMy4xLjMsIGh0dHA6Ly9tYXRwbG90bGliLm9yZy+AADFEAAAgAElEQVR4nO3de7xUdb3/8dcbQcEbmJAh6NlUZAooIJClqGCBiml56VRqcEzpYqZ2vKAek66HypTUtDQULTUNU0j5lWmQUt5AUVFU0PZRwhJvCAjK5fP7Y63B2cO+rH2ZPXuv/X4+HvOYWd91mc9aM7M+8/2u71pLEYGZmZm1b50qHYCZmZk1nxO6mZlZDjihm5mZ5YATupmZWQ44oZuZmeWAE7pZByapS6VjMLOW4YRu1oFI+qykuyRVS1oN/LXSMVnbImlHSa9L6i1pF0lLJG1f6bisYU7oKUnTJUX6WC/pBUkXS9qu0rGZtQRJ5wHXAHcC44DBwBEVDcranIh4C7gBWAYsB2ZFxOrKRlV5kr4o6QFJqyWtkfSQpBNKptlH0s2SXpK0VtKzks6W1Cq5tnNrvEk7cg9wItAFGAn8CtgO+FolgzJrLkkfBC4A9ouIRZWOx9q2iDhD0nfS129UOp5Kk/Qj4AzgImACEMBngWmSBkbEpHTSfYEVJHnkRWAEyZ/oLsAPyx5oRPiRXC1vOnBnSdk1wMvp662AacA/gLXAEuAcoFPJPOOBJ4F3gH8D04vGRR2P4mmqgcnAb4DVwL+As0reoztwNfAKsIqk2XRYLetUXct7TSiZ5r+Ap4F1wHPAmbWs0/RalnNF1nhIfgCrS5bZM13Owenwwelwz6JpfpOWHVtU1gf4LfBG+rgL6N/AZ7s7cHsa2yrg90DfovGTgUUl8wxL37uqJdczLTsQeCjd5v8GLgW2Lho/t2T7Hp++38h61vFQ4P50m7wO/AnYs2j810i+lzeS7HC22A7pdF8BlgLvps+nlIyv8XmkZXdS8zu8NfAjkhreGuARYGzR+C0+67R8Nen3s5bv2xbf4Yyfa2GeDcBLwEUNfFdqbPu07Cygumh4OHA38CrwFjAP+HgDy60zFqCqgfUt/EYGkVQ61qaf8XSge+k+DPif9Hu1GrgO6FY0zTbA1HT8OuBB4ID6Phtq+R3Wsf8sxLs+/e58rWSao3lv3/gSyR9MNbC/CmBuyefzC+BnvLcP+AlF+yxgJ+D6dNzadJsNKIllP+AvJN/PlcC9wK51rNuINI4zahl3RjpuRD3b5sfAgvq+Hy31cJN7/daS/LOC5PDEP4HPAXuSfBnPJ0mIAEj6CvBLkh/R3sDhwFMlyzwF6F30uKeW9/0WsBgYSvKP8IeSjk7fQyRJrA9Jc+kQ4D7gL5J617Ks7xa919vFIySdQvKv8dvpOv03cC7w9ZJlKI2zsJwHipbR2HgykbQv8OmSsm2BOSQ7ooOAjwMvA/ek42pbjoA7gF2A0cAoYFfgjnRc1nhaZD0l9QH+H/BYuowvA18A/reO6Y8i+RNxbETcX8+ityPZUY8g2SmvBP4gaet0fC9gINCP5Hu5xXaQ9FnginQ5A0l2mldKqvE5ZHAdyefzRZIkdH0ayz6NWEbxbwTgmKLhWxrxuT6bztOfZBtPlnRAI9en1A7Ar0la8UYAC4HZkno2MF9dsbxUtG4j0mlHFJX9Pf1+/5EkSY8gqR1+Ari25D0OAvYBDiHZZmNI/lwV/Bj4T+Akku/fk8Af6/oO1/Y7rEdhH7EXcBPJd2e3ouX8juRP1yBgEnAe8I2SZRTvr3qTfJdKHU+yP/44yR/QiSSJtWA68DHgKJJt9Xa6jt3SWPYh2Y8sBfYnSe63UneL9fEk2/3KWsZdRfKn4At1zAuwI8mfi/JrjX8N7eFBSQ2d5IvwKnBLPfNMAe4pGl4GTKln+iy1m2rgzyXT/AqYl74eTfLl6lYyzULgnJKyl4HTi4Y314DS4ReBE0vmOQN4uqTsJuD2ouG5pLWYLPHQhBo6yQ/uf4q3GclOaAk1/9VvBbwGfK6Obf4pYCM1a9ofBDYBn0yHJ9NADb0F1/MHJDuS4hrFBJJay7bF2xf4JMnO4pgmfJ+3S9f7gKJ1bGg7/A24tpbfxbys32HgQ+kydy+Z5g7gyto+67q+nyXveXBzP1eSJLcJGFTPdptLAzX0WuYRyW/thHqmyRQL79XWq0rKTyH5k7ZDUVlhO3646LN6E9i+aJoT0u/WdunjXeBLJb+f54HvZ/0d1rF+06m5/zyJpELUKx2+EfhLLdtkWdFwNVu2Rl7BljX056i5D/ifwnJI/iwFcGDR+O7ptju5KJYHG/Fb+n/A4/WMfxyYXce4oSQVkEb/hpvy8DH0mg5Ne/52JqmZzwROK4yU9FXgZOA/gG7pNP+Xjns/Se3t3haI44Faho9OX+8LbAusKKlgdiXZmRbbiaRJcAuSegG7Ab+UdFXRqM4kO6hi3an7H2bWeLZLt22D0lrph0lqkt8rea9+wKqS99qWLde9YE9geURUFwoi4gVJy0lqErW1kNSmpdZzT+CBiNhUVDaPpJn6w8ATRe83gWQH/LeGgpP0IZJt9TGS2nin9LF70WQNbYc92bLGNw84sqTs15KmFw13JWmWhWQHJuDpku20DUkTZ7Hqkmka0wE16+e6Z8lv+vyIeLKBZU+UNKFouAtJwgY2/9a/R9IqsAtJUuxGzW1da8xNiGXzvMATEbGqqOzvJH8K9iL5k0g6TfH37wGS71bhO9qFou9TRGyU9EC6jBrq+R3WpbD/7EKSVE+JiBVF8d9VMv084CJJO0bSES+rByPNlqkHgO9J2jF9n00U7UMjYqWkJ3lvHYeQHKppjKhnnEh+pzULpT1I1nlqRNzWyPdrEif0mu4jab5ZT7KzWF8YIek/SZoizyL5Ib0FnErS9AVbJsFy6URy/GtkLeM2/ygk9SXZif6jnuUAfJVkfeqzK1seOmhUPCTNXoOLhncCHq5lns4kTYQXRMTakh1+J5Ia8edrme/1OuITdf8Y6/uRlmqp9cwaz34kfybHkRzGOaqB+P5AckjoK+nzBpK+EYUm9zcyvm9t05SWnU3S/FtwddHrTun0w0l+R8XWlgyPouYfxcfriK82Wbfj8yQJqRPJn6SrJS2IiD/Xs+xbgO8UDRcOixRcT5LIzySpVb5D8kd+a+rXlFgKWuJ7XPgxZfmM6/sd1qWw/+xM0gLxC0mPRsRTtNzvsCH1BRoZpqnNc8BISdtExDs13kzahqRl6I8l5R8lad34bbzXYa7snNBrejsiltYx7gDgoYi4olCQ1ooAiIh/S/onyRc5yw+0PvvVMrw4ff0oyc5kU0S8UM8yDiJp6nmktpFF8X4oIm6oayGSdiD51/vjOibJGk8Ub9t6jjd+hSQp/rqO9/oC8GpEvFnPexV7GugjqapQm0t7fO+ajsuqpdbzaeBzkjoV1dIPIPmH/3zRdDdHxBWSbgeeknRiRNS2TZC0M8lndGpEzEnLhlLz9/0MDW+HxWksxbX0A9hyO/2rZB2L+2Y8RrLD/EAhlnr8IyJeLVpOY3bsWT/Xd4tifS7t53IU9f9GV5as32sl4w8AvhkRd6Xjd+G9Y/31aUosBU8DJ0naoaiW/gmSPweLi6YbJGm7iFiTDu9Hze/Wu2n8L6Sxb0VyLPqmkver73dYl+L95zOSzgYOI6kMPJ2+b7EDSJrKV9E4H5Okolr6fiQVsLckPc17x9fvg+S8epLj9oXj8Y+SHELL6kbgmyQdS6eWjPs6Scvd5n2opL1IWqNujYgzG7NizeVOcdk9BwyVdJik/pIuJEmaxX4AnCHpTEkfkTRY0n834b32k3Re+j6nAF8i6QkNSVPi34CZaSz9JH1c0nckjYTNfzQmkdTadpD0AUkfINnRdi90DiE5hnVOGu8ekgZK+pKS85WRtCdwM8nxp9LmsoIG42mks0mOo9W2c7+RpJY8U9JB6XsdKOmnkvrXE9/jwI2S9pU0LF3Oo9RsApakroUH79W2tlFSPWmp9bySJOlcKWlPSeNI+mJcERHFifF1gIj4J3A68DNJu9axzDdI+nucIunDkg4i6Qm8oWiaP5PsVOvbDj8BTpR0avrdO42kQ1Bdf+a2EBHPpcudLulYSR+UNEzSWUo7draQrJ9r5/T7v6ukw0lqxs80872fA06QtJek4SRnXWzR5FqL5sRyI0l/ihskDZJ0IEnLze9LKiGdgWslDZD0KZLv1jURsSZN8lcBUyQdnv6+ryL5o1ra4au+32FdtknXr6+S87N3K1q/nwIHSZqc7huPJ+mEm/m7VWRXYGq6zzo2jfVSgIhYQnKo9JeSRkoaRHI46C3e+9PyE2CIpKuVnDe+h6STJdV6yCQiHk7j/JGkc9P4+0s6h2T7/k+kp4JKGkBSM59L0pn5A0X73/JrjQP17eFBLaetlYzfmuS0tTdIOp5MI+kdXl0y3ZdJdpzvkpxydm3RuKyd4iaTJNLVJAns3JJ5diDpgbwsfZ+XSHYqHypaRtTzmFC0rC+Q7ATXpes2D/h8Om4GMBsYWPL+c6l5WlVD8Uwge6e4P5RMV2Obkex8riM5dewdkkMK11LSwapkGbuTdMoqnN50O3Wf3lTbo6ql1jMtK5y2Vji18VJgm7q2b1o2i/q/n6OBRennuAgYy5adID9I8n1bw3unefUpWc5XSY7HFk49asppa13SbfoC7/0OZgH7lnzWTe4U14TPdWP6uf0E2Kqe7Vjbti89bW2f9PNbS1LzPTHd5pPrWW6mWKijU1w6bhBJ0/5akt/qdGo/be3bJL+P1SSHB7Ytmqb4tLV3qPu0tXp/h7XENr1o/Takn33pfqtw2lrht1PbaWtZOsX9Ii1/M90OPy3ejmQ7be0Akhr82nQ59wC961q/dJ4T0u31dtG6HlfP51zjUd+yW+qhNAhrIyRVk+xQLm7mMg6Oog5DReOmk/xApjd1+R1JfdvSrC1Jf9s9IyK3V/+TNJfkbIHS091aO45dSFqCVgCHR83WtYpxk3s+rSCpBdRmJVt2TrK6vUPLdtoxs3YuIv5N0io2hy37PFWMO8XlUEQMr2fc6a0ZS3sXEXtUOgYza3vSpP6dBidsRW5yNzMzywE3uZuZmeWAE7qZmVkOtOtj6D179oyqqqpKh2FmZtYqFixY8GpE9KptXLtO6FVVVcyfP7/SYZiZmbUKSf9X1zg3uZuZmeWAE7qZmVkOOKGbmZnlQLs+hm5m1lGsX7+eZcuWsW7dukqHYq2ga9eu9O3bly5dumSexwndzKwdWLZsGTvssANVVVUo2/3JrZ2KCF577TWWLVtGv379Ms/nJnczs3Zg3bp17Lzzzk7mHYAkdt5550a3xjihm5m1E07mHUdTPmsndDMzsxzwMXQzs3aoatJdLbq86injWnR55VJdXc3f//53vvjFLwIwf/58brjhBi677LJmL3v69OmMGTOGXXfdtdnLqgTX0M3MrN2orq7mpptu2jw8bNiwFknmkCT05cuXt8iyKsEJ3czMMrnkkksYOHAgAwcOZOrUqVRXV7PnnntyyimnMGDAAMaMGcPatWsBeP755zn00EPZd999GTlyJM8880ydy12xYgXHHHMMw4cPZ/jw4fztb38D4K9//SuDBw9m8ODBDBkyhFWrVjFp0iTuv/9+Bg8ezKWXXsrcuXM54ogjAJg8eTLjx49nzJgxVFVV8fvf/55zzjmHQYMGceihh7J+/XoAvvvd7zJ8+HAGDhzIxIkTiQhmzJjB/PnzOf744xk8eDBr165lwYIFHHTQQey7776MHTuWl19+ucxbuHmc0M3MrEELFizguuuu46GHHuLBBx/kmmuu4Y033mDJkiWceuqpPPXUU/To0YPbbrsNgIkTJ3L55ZezYMECLr74Yr7+9a/XuezTTz+dM888k0ceeYTbbruNk08+GYCLL76Yn//85yxcuJD777+fbt26MWXKFEaOHMnChQs588wzt1jW888/z1133cXMmTM54YQTGDVqFE8++STdunXjrruSwxTf+MY3eOSRR1i0aBFr167lzjvv5Nhjj2XYsGHceOONLFy4kM6dO3PaaacxY8YMFixYwEknncQFF1xQhi3bcnwM3czMGjRv3jw++9nPst122wFw9NFHc//999OvXz8GDx4MwL777kt1dTWrV6/m73//O8cdd9zm+d955506l33PPffw9NNPbx5+6623WLVqFfvvvz/f+ta3OP744zn66KPp27dvg3EedthhdOnShUGDBrFx40YOPfRQAAYNGkR1dTUAc+bM4cc//jFvv/02r7/+OgMGDODTn/50jeU8++yzLFq0iE996lMAbNy4kd69e2fYUpXjhG7WVJO7N2PelS0Xh1kriIhay7fZZpvNr7faaivWrl3Lpk2b6NGjBwsXLsy07E2bNvHAAw/QrVu3GuWTJk1i3LhxzJ49m/3224977rmnwWUV4unUqRNdunTZfPpXp06d2LBhA+vWrePrX/868+fPZ7fddmPy5Mm1nu8dEQwYMIAHHngg0zq0BW5yNzOzBh144IHccccdvP3226xZs4bbb7+dkSNH1jrtjjvuSL9+/fjd734HJMnx8ccfr3PZY8aM4Yorrtg8XPgj8PzzzzNo0CDOPfdchg0bxjPPPMMOO+zAqlWrmrweheTds2dPVq9ezYwZMzaPK172HnvswYoVKzYn9PXr1/PUU081+X1bg2voZmbtUGufZjZ06FAmTJjAiBEjADj55JPZaaed6pz+xhtv5Gtf+xrf//73Wb9+PZ///OfZZ599ap32sssu49RTT2Xvvfdmw4YNHHjggfziF79g6tSpzJkzh6222oq99tqLww47jE6dOtG5c2f22WcfJkyYwJAhQxq1Hj169OCUU05h0KBBVFVVMXz48M3jJkyYwFe/+lW6devGAw88wIwZM/jmN7/JypUr2bBhA2eccQYDBgxo1Pu1JtXVjNIeDBs2LObPn1/pMKyjcpO7taLFixez5557VjoMa0W1feaSFkTEsNqmd5O7mZlZDrjJ3czMWsUPfvCDzcfVC4477rg2fzpYe1HWhC6pGlgFbAQ2RMQwSe8DbgGqgGrgcxHxhpKuiD8DDgfeBiZExKPljM/MzFrPBRdc4ORdRq3R5D4qIgYXtflPAu6NiP7AvekwwGFA//QxEbiqFWIzMzPLhUocQz8KuD59fT3wmaLyGyLxINBDUts+i9/MzKyNKHdCD+BuSQskTUzLdomIlwHS5/en5X2Al4rmXZaW1SBpoqT5kuavWLGijKGbmZm1H+XuFLd/RCyX9H7gz5Lqvjo/1HY39y3OqYuIq4GrITltrWXCNDMza9/KmtAjYnn6/Iqk24ERwL8l9Y6Il9Mm9VfSyZcBuxXN3hdov/exMzMrp+ZcB6HW5ZX/2gjbb789q1evbtI9zaurqzniiCNYtGhRWWOcOnUqEydOZNtttwXg8MMP56abbqJHjx7NWu7ChQtZvnw5hx9+eEuEWauyNblL2k7SDoXXwBhgETALGJ9ONh6Ymb6eBXxJif2AlYWmeTMzy49y3tO8uaZOncrbb7+9eXj27NnNTuaQJPTZs2c3ezn1Kecx9F2AeZIeBx4G7oqIPwJTgE9JWgJ8Kh0GmA28ACwFrgHqvteemZm1uurqaj760Y9y8sknM3DgQI4//njuuece9t9/f/r378/DDz/M5MmTufjiizfPM3DgwM13OSto6J7mJ554IqNHj6Z///5cc801W8SxceNGzj77bIYPH87ee+/NL3/5y3rj/slPfrJ52osuugiANWvWMG7cOPbZZx8GDhzILbfcwmWXXcby5csZNWoUo0aNAqCqqopXX30107oDPPzww3ziE59gyJAhfOITn+DZZ5/l3Xff5dvf/ja33HILgwcP5pZbbmHNmjWcdNJJDB8+nCFDhjBz5sw648+qbE3uEfECsMWFeyPiNeCQWsoDOLVc8ZiZWfMtXbqU3/3ud1x99dUMHz6cm266iXnz5jFr1ix++MMfbr6Van2mTJnCxRdfzJ133gnA3Llza4x/4oknePDBB1mzZg1Dhgxh3Lia162fNm0a3bt355FHHuGdd95h//33Z8yYMfTr12+L97r77rtZsmQJDz/8MBHBkUceyX333ceKFSvYddddN98jfeXKlXTv3p1LLrmEOXPm0LNnz0av+x133MFHP/pR7rvvPjp37sw999zD+eefz2233cZ3v/td5s+fv/kmNOeffz6jR4/m2muv5c0332TEiBF88pOf3Hx72qbwleLMzCyzfv36MWjQIAAGDBjAIYccgqTN9xvPktAbctRRR9GtWze6devGqFGjePjhh2ss9+677+aJJ57YfKe0lStXsmTJkjoT+t133735Ji6rV69myZIljBw5krPOOotzzz2XI444os47xzVm3QuxjB8/niVLliCJ9evX17qsu+++m1mzZm1uzVi3bh0vvvhis67X74RuZmaZFd//vFOnTjXuP75hwwY6d+7Mpk2bNk9T273GG1K4h3ldwxHB5ZdfztixYxtcVkRw3nnn8ZWvfGWLcQsWLGD27Nmcd955jBkzhm9/+9v1LquhdQe48MILGTVqFLfffjvV1dUcfPDBdcZ12223scceezS4Dln55ixmZtZiqqqqePTR5Krdjz76KP/4xz+2mKahe5rPnDmTdevW8dprrzF37twatzgFGDt2LFddddXm2u9zzz3HmjVral3W2LFjufbaa1m9ejUA//znP3nllVdYvnw52267LSeccAJnnXXW5pibe7/1lStX0qdPcgmV6dOn17nOY8eO5fLLL6dwx9PHHnusye9Z4Bq6mVl71EZvwXvMMcdwww03MHjwYIYPH85HPvKRLabZe++9672n+YgRIxg3bhwvvvgiF154IbvuumuNjnUnn3wy1dXVDB06lIigV69e3HHHHbXGM2bMGBYvXszHP/5xIDl17je/+Q1Lly7l7LPPplOnTnTp0oWrrkquNj5x4kQOO+wwevfuzZw5cxq9/ueccw7jx4/nkksuYfTo0ZvLR40axZQpUxg8eDDnnXceF154IWeccQZ77703EUFVVdXmPgVN5fuhmzWV74duraij3A998uTJbL/99px11lmVDqXifD90MzOzDshN7mZm1mZMnjy5SfM9+eSTnHjiiTXKttlmGx566KEWiKp9cEJvjuZeetHNrmbWCBGxRY9vSwwaNIiFCxdWOowW05TD4W5yNzNrB7p27cprr73WpB29tS8RwWuvvUbXrl0bNZ9r6GZm7UDfvn1ZtmwZvm10x9C1a1f69u3bqHmc0M3M2oEuXbrUeiU0swI3uZuZmeWAE7qZmVkOOKGbmZnlgBO6mZlZDjihm5mZ5YATupmZWQ44oZuZmeWAE7qZmVkOOKGbmZnlgBO6mZlZDvjSr2bWeL7ToFmb4xq6mZlZDjihm5mZ5YATupmZWQ44oZuZmeWAE7qZmVkOOKGbmZnlgBO6mZlZDjihm5mZ5YATupmZWQ44oZuZmeWAE7qZmVkOOKGbmZnlgBO6mZlZDjihm5mZ5YATupmZWQ44oZuZmeWAE7qZmVkOOKGbmZnlgBO6mZlZDjihm5mZ5YATupmZWQ44oZuZmeWAE7qZmVkOOKGbmZnlgBO6mZlZDjihm5mZ5YATupmZWQ44oZuZmeWAE7qZmVkOlD2hS9pK0mOS7kyH+0l6SNISSbdI2jot3yYdXpqOryp3bGZmZnnRGjX004HFRcM/Ai6NiP7AG8CX0/IvA29ExIeBS9PpzMzMLIOyJnRJfYFxwK/SYQGjgRnpJNcDn0lfH5UOk44/JJ3ezMzMGlDuGvpU4BxgUzq8M/BmRGxIh5cBfdLXfYCXANLxK9PpzczMrAFlS+iSjgBeiYgFxcW1TBoZxhUvd6Kk+ZLmr1ixogUiNTMza//KWUPfHzhSUjXwW5Km9qlAD0md02n6AsvT18uA3QDS8d2B10sXGhFXR8SwiBjWq1evMoZvZmbWfpQtoUfEeRHRNyKqgM8Df4mI44E5wLHpZOOBmenrWekw6fi/RMQWNXQzMzPbUiXOQz8X+JakpSTHyKel5dOAndPybwGTKhCbmZlZu9S54UmaLyLmAnPT1y8AI2qZZh1wXGvEY2Zmlje+UpyZmVkOOKGbmZnlgBO6mZlZDjihm5mZ5YATupmZWQ44oZuZmeWAE7qZmVkOOKGbmZnlgBO6mZlZDjihm5mZ5YATupmZWQ44oZuZmeWAE7qZmVkOOKGbmZnlgBO6mZlZDjSY0CX9p6QZkg6R9IykVySd0BrBmZmZWTZZaujfA34L3AYcAewNnFfOoMzMzKxxsiT0NRExA/i/iFgaEf8C3ilzXGZmZtYInTNM00fSZUDv9FlAn/KGZWZmZo2RJaGfnT4vKCqbX4ZYzMzMrIkaTOgRcb2krYGPpEXPRsT68oZlZmZmjdFgQpd0MHA9UE3S3L6bpPERcV95QzMzM7OssjS5/xQYExHPAkj6CHAzsG85AzMzM7PssvRy71JI5gAR8RzQpXwhmZmZWWNlqaHPlzQN+HU6fDw1O8iZmZlZhWVJ6F8DTgW+SXIM/T7gynIGZWZmZo2TJaGPj4hLgEvKHYyZmZk1TZZj6F8texRmZmbWLFlq6D0kHV1aGBG/L0M8ZmZm1gRZEnp3kpuyqKgsACd0MzOzNiJLQn8xIk4qeyRmZmbWZFmOoT9V9ijMzMysWRpM6BFxQmsEYmZmZk2X5Vruq0iOmXcD1pIcS4+I2LHMsZmZmVlGWe62tgOApMciYkj5QzIzM7PGynIMvSDKFoWZmZk1S5Ym96Hpy26ShpCevhYRj5YzMDMzM8su6+1TAf7Fe5d/DWB0WSIyMzOzRstyDH1UawRiZmZmTdfgMXRJu0iaJun/pcN7Sfpy+UMzMzOzrLJ0ipsO/AnYNR1+DjijXAGZmZlZ42VJ6D0j4lZgE0BEbAA2ljUqMzMza5QsCX2NpJ1JT1uTtB+wsqxRmZmZWaNk6eX+LWAW8CFJfwN6AceWNSozMzNrlCy93B+VdBCwB8k56M9GxPqyR2ZmZmaZZbmwzJdKioZKIiJuKFNMZmZm1khZmtyHp8+fA25NXwfghG5mZtZGZP5bpSoAABLHSURBVGlyPw1A0gGF12ZmZta2+OYsZmZmOZDlGPrlJMm8r6TLCuUR8c1yBmZmZmbZZTmGPj99XlDOQMzMzKzpshxDv17S1sBH0iKftmZmZtbGZLk5y8HAEuDnwJXAc5IOzDBfV0kPS3pc0lOSvpOW95P0kKQlkm5J/ywgaZt0eGk6vqoZ62VmZtahZOkU91NgTEQcFBEHAmOBSzPM9w4wOiL2AQYDh6aXjf0RcGlE9AfeAAp3bvsy8EZEfDhd/o8atypmZmYdV5aE3iUini0MRMRzQJeGZorE6sIy0kcAo4EZafn1wGfS10elw6TjD5GkDPGZmZl1eFkS+vz0fugHp49ryNhBTtJWkhYCrwB/Bp4H3kzv2AawDOiTvu4DvASb7+i2Eti5lmVOlDRf0vwVK1ZkCcPMzCz3siT0rwFPAd8ETgeeBr6aZeERsTEiBgN9gRHAnrVNlj7XVhvf4tz3iLg6IoZFxLBevXplCcPMzCz3svRyf0fSFSQ17KAJvdwj4k1Jc4H9gB6SOqe18L7A8nSyZcBuwDJJnYHuwOuNeR8zM7OOqs4auqRfpM8Hk/Ryv4LG9XLvJalH+rob8ElgMTCH926/Oh6Ymb6elQ6Tjv9LRPjqdGZmZhnUV0MfnD4Xerk/CyDpI8BNwLAGlt0buF7SViR/HG6NiDslPQ38VtL3gceAaen004BfS1pKUjP/fFNWyMzMrCOqL6GvltQL2Lq0l7ukbRpacEQ8AQyppfwFkuPppeXrgOMyRW1mZmY11JfQLyepNb8saRrw67T8eGBRuQMzMzOz7OpM6BExU9JqYCLQD7gIeAt4CPhZ64RnZmZmWdTbyz0i7gXubaVYzMzMrImy3D61F3AOMADoWiiPiNFljMvMzMwaIcuFZW4EniFpdv8OUA08UsaYzMzMrJGyJPSdI2IasD4i/hoRJ5FcIMbMzMzaiAab3IHCVeFeljSO5MpufcsXkpmZmTVWloT+fUndgf8mOZVtR+DMskZlZmZmjZLlWu53pi9XAqPKG46ZmZk1RZZj6GZmZtbGOaGbmZnlgBO6mZlZDjSY0CV1l3SppPnp46dpJzkzMzNrI7LU0K8luYb759LHW8B15QzKzMzMGifLaWsfiohjioa/I2lhuQIyMzOzxstSQ18r6YDCgKT9gbXlC8nMzMwaK0sN/WvA9elxcwGvAxPKGZSZmZk1TpYLyywE9pG0Yzr8VtmjMjMzs0bJ0st9L0nfALoBP5E0Q9KQ8odmZmZmWWU5hn4TsAfwEPAwcCvwq3IGZWZmZo2TJaF3iojTgHcjYlpE3JpxPjMzM2slWTrFbS/paKCzpM+SJPMdyxuWmZmZNUaWhP5X4NPp85Fp2X1li8jMzMwaLUtCvzwiHi17JGZmZtZkWY6FuwOcmZlZG5elht5Z0k4kF5XZLCJeL09IZmZm1lhZEvoewAJqJvQAPliWiMzMzKzRsiT0pyPCF5IxMzNrw3w+uZmZWQ5kSegfL3sUZmZm1ixZEvofJPUoDEjaSdKfyhiTmZmZNVKWhN4rIt4sDETEG8D7yxeSmZmZNVaWhL5R0u6FAUn/QdLL3czMzNqILL3cLwDmSfprOnwgMLF8IZmZmVljNZjQI+KPkoYC+5Gci35mRLxa9sjMzMwsswab3CUJOBQYGhF/ALaVNKLskZmZmVlmWY6hX0ly6toX0uFVwM/LFpGZmZk1WpZj6B+LiKGSHoOkl7ukrcscl5mZmTVClhr6eklbkfZsl9QL2FTWqMzMzKxRsiT0y4DbgfdL+gEwD/hhWaMyMzOzRsnSy/1GSQuAQ0h6uX8mIhaXPTIzMzPLrMGELul9wCvAzcVlvh+6mZlZ25GlU9wCkuPnAnoDL+P7oZuZmbUpWZrc+xVeS3rM90Y3MzNrezLfDz09Vc2nq5mZmbVBWY6h/yF9uSdwU3nDMTMzs6bIcgz9YpLzzpdFxD/KHI+ZWds3uXsz51/ZMnGYFcmS0J8svEh7vAPgXu5mZmZtR5aE/irwb2AtSU93cC93MzOzNiVLp7iJwDLgp0D/iOgXEU7mZmZmbUiDCT0ifgUcAGwD/F3S8WWPyszMzBoly/3QjwbGAdXAVcC5kh7PMN9ukuZIWizpKUmnp+Xvk/RnSUvS553Sckm6TNJSSU9IGtqsNTMzM+tAshxD/3TJ8IKMy94A/HdEPCppB2CBpD8DE4B7I2KKpEnAJOBc4DCgf/r4GMmfh49lfC8zM7MOLcuV4v6rKQuOiJdJLhNLRKyStBjoAxwFHJxOdj0wlyShHwXcEBEBPCiph6Te6XLMzMysHlkuLDOrtvKIODLrm0iqAoYADwG7FJJ0RLws6f3pZH2Al4pmW5aW1UjokiaSdNRj9913zxqCmZlZrmVpct8TOLmpbyBpe+A24IyIeEtSnZPWUhZbFERcDVwNMGzYsC3Gm5mZdURZEvqqiPhrUxYuqQtJMr8xIn6fFv+70JQuqTfJrVkhqZHvVjR7X2B5U97XzMyso8lyHvo+kt6U9C9Jj0q6XFLPhmZSUhWfBiyOiEuKRs0CxqevxwMzi8q/lPZ23w9Y6ePnZmZm2WTpFLeVpE5AN2BX4HMkndnGNTDr/sCJwJOSFqZl5wNTgFslfRl4ETguHTcbOBxYCrwNNKkznllWVZPuatb81V1bKBAzsxaQpcmdiNgErAGWAD+QdFqGeeZR+3FxgENqmT6AU7PEY2ZmZjVlSuiSjgQOTAf/GhGXly8kMzMza6wsV4r7X+B04On08c20zMzMzNqILDX0ccDgtNkdSdcDjwHnlTMwMzMzyy5LL3eAHkWvu5cjEDMzM2u6LDX0/wUekzSHpJPbgSS91c3MzKyNyHLa2s2S5gLDSRL6uRHxr3IHZmZmZtnV2eQuafN55hHxckTMioiZwBpJ7uVuZmbWhtR3DP1n6cVfNpP0ReAJ3rtcq5mZmbUB9TW5jwTuktQH+C1wJfAu8MmIeL41gjMzM7Ns6qyhp9dRP4gksT8B/CoiDncyNzMza3vq7RQXEaskHQZcC3xR0h0Rsa51QrM2b3Izz2CcvLJl4jAzs7oTuqRVvHc/cgHbAa9L2khy6fUdWyE+MzMzy6DOhB4RO7RmIGbWenynObP8yXRzlrzyTs3MzPIi66VfzczMrA1zQjczM8sBJ3QzM7MccEI3MzPLASd0MzOzHHBCNzMzywEndDMzsxxwQjczM8sBJ3QzM7MccEI3MzPLASd0MzOzHHBCNzMzywEndDMzsxxwQjczM8sBJ3QzM7MccEI3MzPLASd0MzOzHHBCNzMzywEndDMzsxxwQjczM8sBJ3QzM7MccEI3MzPLASd0MzOzHHBCNzMzywEndDMzsxxwQjczM8sBJ3QzM7MccEI3MzPLASd0MzOzHHBCNzMzywEndDMzsxxwQjczM8sBJ3QzM7MccEI3MzPLASd0MzOzHHBCNzMzywEndDMzsxwoW0KXdK2kVyQtKip7n6Q/S1qSPu+UlkvSZZKWSnpC0tByxWVmZpZH5ayhTwcOLSmbBNwbEf2Be9NhgMOA/uljInBVGeMyMzPLnbIl9Ii4D3i9pPgo4Pr09fXAZ4rKb4jEg0APSb3LFZuZmVnetPYx9F0i4mWA9Pn9aXkf4KWi6ZalZVuQNFHSfEnzV6xYUdZgzczM2ou20ilOtZRFbRNGxNURMSwihvXq1avMYZmZmbUPrZ3Q/11oSk+fX0nLlwG7FU3XF1jeyrGZmZm1W62d0GcB49PX44GZReVfSnu77wesLDTNm5mZWcM6l2vBkm4GDgZ6SloGXARMAW6V9GXgReC4dPLZwOHAUuBt4L/KFZeZmVkelS2hR8QX6hh1SC3TBnBquWIxMzPLu7bSKc7MzMyawQndzMwsB5zQzczMcsAJ3czMLAec0M3MzHLACd3MzCwHnNDNzMxywAndzMwsB5zQzczMcsAJ3czMLAec0M3MzHLACd3MzCwHnNDNzMxyoGx3WzMzM2uLqibd1az5q6eMa6FIWpZr6GZmZjnghG5mZpYDTuhmZmY54IRuZmaWA07oZmZmOeCEbmZmlgNO6GZmZjnghG5mZpYDTuhmZmY54IRuZmaWA07oZmZmOeCEbmZmlgNO6GZmZjnghG5mZpYDTuhmZmY54IRuZmaWA07oZmZmOeCEbmZmlgNO6GZmZjnghG5mZpYDTuhmZmY54IRuZmaWA07oZmZmOeCEbmZmlgNO6GZmZjnghG5mZpYDTuhmZmY54IRuZmaWA50rHYCZmVm7Mrl7M+df2TJxlHAN3czMLAec0M3MzHLACd3MzCwHnNDNzMxywJ3izMw6mKpJdzVr/uop41ooEmtJTugdWLN/1F1bKBAzM2s2J3Qz63D8Z9byyMfQzczMcqBNJXRJh0p6VtJSSZMqHY+ZmVl70WYSuqStgJ8DhwF7AV+QtFdlozIzM2sf2tIx9BHA0oh4AUDSb4GjgKcrGpWZmdXURi992tG1mRo60Ad4qWh4WVpmZmZmDVBEVDoGACQdB4yNiJPT4ROBERFxWsl0E4GJ6eAewLOtGmhNPYFXK/j+leb177jr35HXHbz+Xv/Krf9/RESv2ka0pSb3ZcBuRcN9geWlE0XE1cDVrRVUfSTNj4hhlY6jUrz+HXf9O/K6g9ff6982178tNbk/AvSX1E/S1sDngVkVjsnMzKxdaDM19IjYIOkbwJ+ArYBrI+KpCodlZmbWLrSZhA4QEbOB2ZWOoxHaRNN/BXn9O66OvO7g9ff6t0FtplOcmZmZNV1bOoZuZmZmTeSE3gSSrpX0iqRFlY6ltUnaTdIcSYslPSXp9ErH1JokdZX0sKTH0/X/TqVjqgRJW0l6TNKdlY6ltUmqlvSkpIWS5lc6ntYkqYekGZKeSfcBH690TK1F0h7pZ154vCXpjErHVcxN7k0g6UBgNXBDRAysdDytSVJvoHdEPCppB2AB8JmI6BBX9JMkYLuIWC2pCzAPOD0iHqxwaK1K0reAYcCOEXFEpeNpTZKqgWER0eHOw5Z0PXB/RPwqPRtp24h4s9Jxtbb0UuX/BD4WEf9X6XgKXENvgoi4D3i90nFUQkS8HBGPpq9XAYvpQFf0i8TqdLBL+uhQ/4ol9QXGAb+qdCzWeiTtCBwITAOIiHc7YjJPHQI835aSOTihWzNIqgKGAA9VNpLWlTY3LwReAf4cER1q/YGpwDnApkoHUiEB3C1pQXrlyo7ig8AK4Lr0cMuvJG1X6aAq5PPAzZUOopQTujWJpO2B24AzIuKtSsfTmiJiY0QMJrma4QhJHeawi6QjgFciYkGlY6mg/SNiKMmdIU9ND8F1BJ2BocBVETEEWAN0uNtcp4cajgR+V+lYSjmhW6Olx45vA26MiN9XOp5KSZsb5wKHVjiU1rQ/cGR6HPm3wGhJv6lsSK0rIpanz68At5PcKbIjWAYsK2qRmkGS4Duaw4BHI+LflQ6klBO6NUraKWwasDgiLql0PK1NUi9JPdLX3YBPAs9UNqrWExHnRUTfiKgiaXb8S0ScUOGwWo2k7dLOoKTNzWOADnG2S0T8C3hJ0h5p0SF0zNtbf4E22NwObexKce2FpJuBg4GekpYBF0XEtMpG1Wr2B04EnkyPIwOcn17lryPoDVyf9nLtBNwaER3u1K0ObBfg9uR/LZ2BmyLij5UNqVWdBtyYNju/APxXheNpVZK2BT4FfKXSsdTGp62ZmZnlgJvczczMcsAJ3czMLAec0M3MzHLACd3MzCwHnNDNzMxywAndzMwsB5zQzToQSX0lzZS0RNLzkn6WnlNsZu2cE7pZB5Fe5e/3wB0R0R/4CLA98IOKBmZmLcIJ3azjGA2si4jrILnJDHAmcJKkr0u6ojChpCskTUhfbyfpWkmPpHfZOiotn1DPPNWSekraXtLfJI1Jy7+dLmeRpKvTPxlm1gKc0M06jgFAjbukpXfKe5H6LwN9Ack124cDo4CfZLxtZheSO1JdFRF3p2VXRMTwiBgIdAOOaOQ6mFkdfC13s45DJPfyzlpeMIbkDmtnpcNdgd3T1/8p6YD0dR9gftF81wC9I6L4bmyjJJ0DbAu8D3gK+EOj1sLMauUaulnH8RQwrLhA0o7AbsDGeuYTcExEDE4fu0fE4nTcLYVy4JaS+ZYAj0s6KX2vrsCVwLERMYgk4Xdt9lqZGeCEbtaR3AtsK+lLAOkd434KTAferme+PwGnFY53SxqS8f1+AHwLOEfSLryXvF+VtD1wbKPXwMzq5IRu1kFEcmvFzwLHSVoCPAesA85PJzla0jxJ84CjgfMlfQD4Hsnx8CckLUqHs77na8B3gcsj4k2SWvmTwB3AIy2zZmYGvn2qmdVB0nRgckRUVzgUM8vANXQzq8ttwBuVDsLMsnEN3czMLAdcQzczM8sBJ3QzM7MccEI3MzPLASd0MzOzHHBCNzMzy4H/D/6DW7oI/4Q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74588" y="953344"/>
            <a:ext cx="14473608" cy="828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000" dirty="0" smtClean="0">
                <a:solidFill>
                  <a:srgbClr val="FF0000"/>
                </a:solidFill>
              </a:rPr>
              <a:t>Результаты и Выводы</a:t>
            </a:r>
            <a:r>
              <a:rPr kumimoji="0" lang="ru-RU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728" y="2314177"/>
            <a:ext cx="22394488" cy="1027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ru-RU" sz="2800" dirty="0" smtClean="0"/>
              <a:t>Предлагается </a:t>
            </a:r>
            <a:r>
              <a:rPr lang="ru-RU" sz="2800" dirty="0"/>
              <a:t>немного доработать алгоритм опроса, чтобы не было возможности поставить некорректные ответы на вопросы.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Самыми </a:t>
            </a:r>
            <a:r>
              <a:rPr lang="ru-RU" sz="2800" dirty="0"/>
              <a:t>распространёнными ответами на первый вопрос являются оценки 10, на втором месте абоненты с оценкой 1,  на третьем месте абоненты с оценкой 3.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Самыми </a:t>
            </a:r>
            <a:r>
              <a:rPr lang="ru-RU" sz="2800" dirty="0"/>
              <a:t>популярными ответами на второй вопрос являются 3 (Плохое качество связи в зданиях, торговых центрах и т.п.), 1 (</a:t>
            </a:r>
            <a:r>
              <a:rPr lang="ru-RU" sz="2800" dirty="0" err="1"/>
              <a:t>Недозвоны</a:t>
            </a:r>
            <a:r>
              <a:rPr lang="ru-RU" sz="2800" dirty="0"/>
              <a:t>, обрывы при звонках), 4 (Медленный мобильный интернет).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Параметр </a:t>
            </a:r>
            <a:r>
              <a:rPr lang="ru-RU" sz="2800" dirty="0"/>
              <a:t>'</a:t>
            </a:r>
            <a:r>
              <a:rPr lang="ru-RU" sz="2800" dirty="0" err="1"/>
              <a:t>Video</a:t>
            </a:r>
            <a:r>
              <a:rPr lang="ru-RU" sz="2800" dirty="0"/>
              <a:t> </a:t>
            </a:r>
            <a:r>
              <a:rPr lang="ru-RU" sz="2800" dirty="0" err="1"/>
              <a:t>Streaming</a:t>
            </a:r>
            <a:r>
              <a:rPr lang="ru-RU" sz="2800" dirty="0"/>
              <a:t> </a:t>
            </a:r>
            <a:r>
              <a:rPr lang="ru-RU" sz="2800" dirty="0" err="1"/>
              <a:t>Download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)' (скорость загрузки потокового видео) заметно коррелирует с '</a:t>
            </a:r>
            <a:r>
              <a:rPr lang="ru-RU" sz="2800" dirty="0" err="1"/>
              <a:t>Downlink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)' (средняя скорость «к абоненту») и с </a:t>
            </a:r>
            <a:r>
              <a:rPr lang="ru-RU" sz="2800" dirty="0" err="1"/>
              <a:t>Web</a:t>
            </a:r>
            <a:r>
              <a:rPr lang="ru-RU" sz="2800" dirty="0"/>
              <a:t> </a:t>
            </a:r>
            <a:r>
              <a:rPr lang="ru-RU" sz="2800" dirty="0" err="1"/>
              <a:t>Page</a:t>
            </a:r>
            <a:r>
              <a:rPr lang="ru-RU" sz="2800" dirty="0"/>
              <a:t> </a:t>
            </a:r>
            <a:r>
              <a:rPr lang="ru-RU" sz="2800" dirty="0" err="1"/>
              <a:t>Download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 (скорость загрузки </a:t>
            </a:r>
            <a:r>
              <a:rPr lang="ru-RU" sz="2800" dirty="0" err="1"/>
              <a:t>web</a:t>
            </a:r>
            <a:r>
              <a:rPr lang="ru-RU" sz="2800" dirty="0"/>
              <a:t>-страниц через браузер). Улучшая параметр '</a:t>
            </a:r>
            <a:r>
              <a:rPr lang="ru-RU" sz="2800" dirty="0" err="1"/>
              <a:t>Video</a:t>
            </a:r>
            <a:r>
              <a:rPr lang="ru-RU" sz="2800" dirty="0"/>
              <a:t> </a:t>
            </a:r>
            <a:r>
              <a:rPr lang="ru-RU" sz="2800" dirty="0" err="1"/>
              <a:t>Streaming</a:t>
            </a:r>
            <a:r>
              <a:rPr lang="ru-RU" sz="2800" dirty="0"/>
              <a:t> </a:t>
            </a:r>
            <a:r>
              <a:rPr lang="ru-RU" sz="2800" dirty="0" err="1"/>
              <a:t>Download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)' автоматически будут улучшаться и другие параметры коррелирующие с ним.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Качество </a:t>
            </a:r>
            <a:r>
              <a:rPr lang="ru-RU" sz="2800" dirty="0"/>
              <a:t>связи зависит от оценки. У клиентов  поставивших оценку на первый вопрос 9 и 10 (высокая оценка ) '</a:t>
            </a:r>
            <a:r>
              <a:rPr lang="ru-RU" sz="2800" dirty="0" err="1"/>
              <a:t>Video</a:t>
            </a:r>
            <a:r>
              <a:rPr lang="ru-RU" sz="2800" dirty="0"/>
              <a:t> </a:t>
            </a:r>
            <a:r>
              <a:rPr lang="ru-RU" sz="2800" dirty="0" err="1"/>
              <a:t>Streaming</a:t>
            </a:r>
            <a:r>
              <a:rPr lang="ru-RU" sz="2800" dirty="0"/>
              <a:t> </a:t>
            </a:r>
            <a:r>
              <a:rPr lang="ru-RU" sz="2800" dirty="0" err="1"/>
              <a:t>Download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)' (скорость загрузки потокового видео) лучше чем у клиентов поставивших более низкую оценку 1-8. Тоже самое касается параметра </a:t>
            </a:r>
            <a:r>
              <a:rPr lang="ru-RU" sz="2800" dirty="0" err="1"/>
              <a:t>Downlink</a:t>
            </a:r>
            <a:r>
              <a:rPr lang="ru-RU" sz="2800" dirty="0"/>
              <a:t> TCP </a:t>
            </a:r>
            <a:r>
              <a:rPr lang="ru-RU" sz="2800" dirty="0" err="1"/>
              <a:t>Retransmission</a:t>
            </a:r>
            <a:r>
              <a:rPr lang="ru-RU" sz="2800" dirty="0"/>
              <a:t> </a:t>
            </a:r>
            <a:r>
              <a:rPr lang="ru-RU" sz="2800" dirty="0" err="1"/>
              <a:t>Rate</a:t>
            </a:r>
            <a:r>
              <a:rPr lang="ru-RU" sz="2800" dirty="0"/>
              <a:t>(%) (Частота переотправок пакетов «к абоненту»)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Чем  </a:t>
            </a:r>
            <a:r>
              <a:rPr lang="ru-RU" sz="2800" dirty="0"/>
              <a:t>ниже оценка качества связи 1-4 тем ниже скорость загрузки потокового видео, выше частота переотправок пакетов «к абоненту» по сравнению с оценкой 5-8.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При </a:t>
            </a:r>
            <a:r>
              <a:rPr lang="ru-RU" sz="2800" dirty="0"/>
              <a:t>ответе на второй вопрос часть клиентов 626 не смогла на него ответить и указать причины не позволившие поставить более высокую оценку качества связи. Хотя различий между группами поставившими оценку и не поставившими нет. Возможно нет понимания от чего зависят технические показатели связи. Возможно в опросе при ответе на второй вопрос необходимо доработать (расширить) варианты ответов и как то их связать с техническими показателями.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/>
              <a:t>Чем </a:t>
            </a:r>
            <a:r>
              <a:rPr lang="ru-RU" sz="2800" dirty="0"/>
              <a:t>больше оценок ставить клиент при ответе на второй вопрос тем ниже качество </a:t>
            </a:r>
            <a:r>
              <a:rPr lang="ru-RU" sz="2800" dirty="0" smtClean="0"/>
              <a:t>связи технический показатель </a:t>
            </a:r>
            <a:r>
              <a:rPr lang="ru-RU" sz="2800" dirty="0" err="1"/>
              <a:t>Video</a:t>
            </a:r>
            <a:r>
              <a:rPr lang="ru-RU" sz="2800" dirty="0"/>
              <a:t> </a:t>
            </a:r>
            <a:r>
              <a:rPr lang="ru-RU" sz="2800" dirty="0" err="1"/>
              <a:t>Streaming</a:t>
            </a:r>
            <a:r>
              <a:rPr lang="ru-RU" sz="2800" dirty="0"/>
              <a:t> </a:t>
            </a:r>
            <a:r>
              <a:rPr lang="ru-RU" sz="2800" dirty="0" err="1"/>
              <a:t>Download</a:t>
            </a:r>
            <a:r>
              <a:rPr lang="ru-RU" sz="2800" dirty="0"/>
              <a:t> </a:t>
            </a:r>
            <a:r>
              <a:rPr lang="ru-RU" sz="2800" dirty="0" err="1"/>
              <a:t>Throughput</a:t>
            </a:r>
            <a:r>
              <a:rPr lang="ru-RU" sz="2800" dirty="0"/>
              <a:t>(</a:t>
            </a:r>
            <a:r>
              <a:rPr lang="ru-RU" sz="2800" dirty="0" err="1"/>
              <a:t>Kbps</a:t>
            </a:r>
            <a:r>
              <a:rPr lang="ru-RU" sz="2800" dirty="0"/>
              <a:t>) </a:t>
            </a:r>
            <a:r>
              <a:rPr lang="ru-RU" sz="2800" dirty="0" smtClean="0"/>
              <a:t>, чего нельзя сказать о техническом показателе </a:t>
            </a:r>
            <a:r>
              <a:rPr lang="en-US" sz="2800" dirty="0"/>
              <a:t>Downlink TCP Retransmission Rate(%)</a:t>
            </a:r>
            <a:r>
              <a:rPr lang="ru-RU" sz="2800" dirty="0" smtClean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3563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86" y="0"/>
            <a:ext cx="23452366" cy="13716001"/>
          </a:xfrm>
          <a:prstGeom prst="rect">
            <a:avLst/>
          </a:prstGeom>
        </p:spPr>
      </p:pic>
      <p:sp>
        <p:nvSpPr>
          <p:cNvPr id="142" name="TextBox 6"/>
          <p:cNvSpPr txBox="1"/>
          <p:nvPr/>
        </p:nvSpPr>
        <p:spPr>
          <a:xfrm>
            <a:off x="2542928" y="5329375"/>
            <a:ext cx="7848872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9600" dirty="0" smtClean="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rPr>
              <a:t>Спасибо за внимание</a:t>
            </a:r>
            <a:endParaRPr lang="en-US" sz="9600" dirty="0">
              <a:solidFill>
                <a:srgbClr val="3D3BFF"/>
              </a:solidFill>
              <a:latin typeface="Graphik LCG Bold"/>
              <a:ea typeface="Graphik LCG Bold"/>
              <a:cs typeface="Graphik LCG Bold"/>
              <a:sym typeface="Graphik LCG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498" y="12330608"/>
            <a:ext cx="3600400" cy="301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2000" spc="179" dirty="0" smtClean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Б</a:t>
            </a:r>
            <a:r>
              <a:rPr lang="ru-RU" sz="2000" spc="179" dirty="0" smtClean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ЕЛОУСОВ В.А</a:t>
            </a:r>
            <a:r>
              <a:rPr lang="ru-RU" sz="2000" spc="179" dirty="0" smtClean="0">
                <a:solidFill>
                  <a:schemeClr val="accent1">
                    <a:lumMod val="50000"/>
                  </a:schemeClr>
                </a:solidFill>
                <a:latin typeface="Inter"/>
              </a:rPr>
              <a:t>.</a:t>
            </a:r>
            <a:endParaRPr lang="en-US" sz="2000" spc="179" dirty="0">
              <a:solidFill>
                <a:schemeClr val="accent1">
                  <a:lumMod val="50000"/>
                </a:schemeClr>
              </a:solidFill>
              <a:latin typeface="In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/>
          <p:nvPr/>
        </p:nvSpPr>
        <p:spPr>
          <a:xfrm>
            <a:off x="1274279" y="3113584"/>
            <a:ext cx="18982308" cy="221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ts val="8800"/>
              </a:lnSpc>
            </a:pPr>
            <a:r>
              <a:rPr lang="en-US" sz="4800" dirty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Определить, какие технические показатели качества связи сильнее всего влияют на удовлетворённость </a:t>
            </a:r>
            <a:r>
              <a:rPr lang="en-US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клиентов</a:t>
            </a:r>
            <a:endParaRPr lang="en-US" sz="4800" dirty="0">
              <a:solidFill>
                <a:srgbClr val="4E65D9"/>
              </a:solidFill>
              <a:latin typeface="Inter Bold" panose="020B0604020202020204" charset="0"/>
              <a:ea typeface="Inter Bold" panose="020B0604020202020204" charset="0"/>
            </a:endParaRPr>
          </a:p>
        </p:txBody>
      </p:sp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261413" y="1305049"/>
            <a:ext cx="16755948" cy="124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>
              <a:lnSpc>
                <a:spcPts val="8800"/>
              </a:lnSpc>
            </a:pPr>
            <a:r>
              <a:rPr lang="ru-RU" sz="7200" dirty="0" smtClean="0">
                <a:solidFill>
                  <a:srgbClr val="4E65D9"/>
                </a:solidFill>
                <a:latin typeface="Inter Bold"/>
              </a:rPr>
              <a:t>Цель исследования</a:t>
            </a:r>
            <a:r>
              <a:rPr lang="en-US" sz="9600" dirty="0" smtClean="0">
                <a:solidFill>
                  <a:srgbClr val="4E65D9"/>
                </a:solidFill>
                <a:latin typeface="Inter Bold"/>
              </a:rPr>
              <a:t> </a:t>
            </a:r>
            <a:endParaRPr lang="en-US" sz="9600" dirty="0">
              <a:solidFill>
                <a:srgbClr val="4E65D9"/>
              </a:solidFill>
              <a:latin typeface="Inter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1413" y="6291898"/>
            <a:ext cx="17915363" cy="4751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 smtClean="0">
                <a:latin typeface="Inter Bold" panose="020B0604020202020204" charset="0"/>
                <a:ea typeface="Inter Bold" panose="020B0604020202020204" charset="0"/>
              </a:rPr>
              <a:t>Total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Traffic(MB)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объем трафика передачи 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данных;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Downlink Throughput(Kbps)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средняя скорость «к абоненту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»;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Uplink Throughput(Kbps)—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средняя скорость «от абонента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»;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Downlink TCP Retransmission Rate(%)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частота переотправок пакетов «к 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абоненту»;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Video Streaming Download Throughput(Kbps)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скорость загрузки потокового 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видео;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Video Streaming </a:t>
            </a:r>
            <a:r>
              <a:rPr lang="en-US" sz="3200" dirty="0" err="1">
                <a:latin typeface="Inter Bold" panose="020B0604020202020204" charset="0"/>
                <a:ea typeface="Inter Bold" panose="020B0604020202020204" charset="0"/>
              </a:rPr>
              <a:t>xKB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 Start Delay(</a:t>
            </a:r>
            <a:r>
              <a:rPr lang="en-US" sz="3200" dirty="0" err="1">
                <a:latin typeface="Inter Bold" panose="020B0604020202020204" charset="0"/>
                <a:ea typeface="Inter Bold" panose="020B0604020202020204" charset="0"/>
              </a:rPr>
              <a:t>ms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задержка старта воспроизведения 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видео;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Web Page Download Throughput(Kbps) — 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скорость загрузки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web-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страниц через 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браузер;</a:t>
            </a:r>
            <a:endParaRPr lang="ru-RU" sz="3200" dirty="0">
              <a:latin typeface="Inter Bold" panose="020B0604020202020204" charset="0"/>
              <a:ea typeface="Inter Bol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   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Web Average TCP RTT(</a:t>
            </a:r>
            <a:r>
              <a:rPr lang="en-US" sz="3200" dirty="0" err="1">
                <a:latin typeface="Inter Bold" panose="020B0604020202020204" charset="0"/>
                <a:ea typeface="Inter Bold" panose="020B0604020202020204" charset="0"/>
              </a:rPr>
              <a:t>ms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) — </a:t>
            </a:r>
            <a:r>
              <a:rPr lang="ru-RU" sz="3200" dirty="0" err="1">
                <a:latin typeface="Inter Bold" panose="020B0604020202020204" charset="0"/>
                <a:ea typeface="Inter Bold" panose="020B0604020202020204" charset="0"/>
              </a:rPr>
              <a:t>пинг</a:t>
            </a:r>
            <a:r>
              <a:rPr lang="ru-RU" sz="3200" dirty="0">
                <a:latin typeface="Inter Bold" panose="020B0604020202020204" charset="0"/>
                <a:ea typeface="Inter Bold" panose="020B0604020202020204" charset="0"/>
              </a:rPr>
              <a:t> при просмотре </a:t>
            </a:r>
            <a:r>
              <a:rPr lang="en-US" sz="3200" dirty="0">
                <a:latin typeface="Inter Bold" panose="020B0604020202020204" charset="0"/>
                <a:ea typeface="Inter Bold" panose="020B0604020202020204" charset="0"/>
              </a:rPr>
              <a:t>web-</a:t>
            </a:r>
            <a:r>
              <a:rPr lang="ru-RU" sz="3200" dirty="0" smtClean="0">
                <a:latin typeface="Inter Bold" panose="020B0604020202020204" charset="0"/>
                <a:ea typeface="Inter Bold" panose="020B0604020202020204" charset="0"/>
              </a:rPr>
              <a:t>страниц</a:t>
            </a:r>
            <a:r>
              <a:rPr lang="ru-RU" sz="2800" dirty="0" smtClean="0">
                <a:latin typeface="Inter Bold" panose="020B0604020202020204" charset="0"/>
                <a:ea typeface="Inter Bold" panose="020B0604020202020204" charset="0"/>
              </a:rPr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/>
          <p:nvPr/>
        </p:nvSpPr>
        <p:spPr>
          <a:xfrm>
            <a:off x="1274279" y="3113584"/>
            <a:ext cx="18982308" cy="800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Предварительная обработка данных</a:t>
            </a: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Exploratory Data Analysis (EDA</a:t>
            </a:r>
            <a:r>
              <a:rPr lang="en-US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) - </a:t>
            </a:r>
            <a:r>
              <a:rPr lang="ru-RU" sz="4400" dirty="0" smtClean="0"/>
              <a:t>Разведочный </a:t>
            </a:r>
            <a:r>
              <a:rPr lang="ru-RU" sz="4400" dirty="0"/>
              <a:t>анализ </a:t>
            </a:r>
            <a:r>
              <a:rPr lang="ru-RU" sz="4000" dirty="0"/>
              <a:t>данны</a:t>
            </a:r>
            <a:r>
              <a:rPr lang="ru-RU" sz="4400" dirty="0"/>
              <a:t>х</a:t>
            </a:r>
            <a:endParaRPr lang="en-US" sz="4400" dirty="0" smtClean="0">
              <a:solidFill>
                <a:srgbClr val="1B1B1B"/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Гипотеза №1</a:t>
            </a: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Гипотеза №2</a:t>
            </a: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Гипотеза №3</a:t>
            </a: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 smtClean="0">
                <a:solidFill>
                  <a:schemeClr val="tx1"/>
                </a:solidFill>
                <a:latin typeface="Inter Bold" panose="020B0604020202020204" charset="0"/>
                <a:ea typeface="Inter Bold" panose="020B0604020202020204" charset="0"/>
              </a:rPr>
              <a:t>Гипотеза №4</a:t>
            </a:r>
          </a:p>
          <a:p>
            <a:pPr marL="685800" indent="-685800">
              <a:lnSpc>
                <a:spcPts val="8800"/>
              </a:lnSpc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Результаты и </a:t>
            </a:r>
            <a:r>
              <a:rPr lang="ru-RU" sz="4800" dirty="0" smtClean="0">
                <a:solidFill>
                  <a:srgbClr val="1B1B1B"/>
                </a:solidFill>
                <a:latin typeface="Inter Bold" panose="020B0604020202020204" charset="0"/>
                <a:ea typeface="Inter Bold" panose="020B0604020202020204" charset="0"/>
              </a:rPr>
              <a:t>выводы</a:t>
            </a:r>
            <a:endParaRPr lang="ru-RU" sz="4800" dirty="0">
              <a:solidFill>
                <a:srgbClr val="1B1B1B"/>
              </a:solidFill>
              <a:latin typeface="Inter Bold" panose="020B0604020202020204" charset="0"/>
              <a:ea typeface="Inter Bold" panose="020B0604020202020204" charset="0"/>
            </a:endParaRPr>
          </a:p>
        </p:txBody>
      </p:sp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261413" y="1305049"/>
            <a:ext cx="16755948" cy="124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>
              <a:lnSpc>
                <a:spcPts val="8800"/>
              </a:lnSpc>
            </a:pPr>
            <a:r>
              <a:rPr lang="ru-RU" sz="8000" dirty="0" smtClean="0">
                <a:solidFill>
                  <a:srgbClr val="4E65D9"/>
                </a:solidFill>
                <a:latin typeface="Inter Bold"/>
              </a:rPr>
              <a:t>Содержание:</a:t>
            </a:r>
            <a:endParaRPr lang="en-US" sz="8000" dirty="0">
              <a:solidFill>
                <a:srgbClr val="4E65D9"/>
              </a:solidFill>
              <a:latin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4269606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300484" y="377280"/>
            <a:ext cx="20638492" cy="1159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 algn="ctr">
              <a:lnSpc>
                <a:spcPts val="8800"/>
              </a:lnSpc>
            </a:pPr>
            <a:r>
              <a:rPr lang="ru-RU" sz="6000" dirty="0" smtClean="0">
                <a:solidFill>
                  <a:srgbClr val="4E65D9"/>
                </a:solidFill>
                <a:latin typeface="Inter Bold"/>
              </a:rPr>
              <a:t>Инфографика </a:t>
            </a:r>
            <a:r>
              <a:rPr lang="ru-RU" sz="6000" dirty="0">
                <a:solidFill>
                  <a:srgbClr val="4E65D9"/>
                </a:solidFill>
                <a:latin typeface="Inter Bold"/>
              </a:rPr>
              <a:t>по структуре опроса</a:t>
            </a:r>
            <a:endParaRPr lang="en-US" sz="6000" dirty="0">
              <a:solidFill>
                <a:srgbClr val="4E65D9"/>
              </a:solidFill>
              <a:latin typeface="Inter Bold"/>
            </a:endParaRPr>
          </a:p>
        </p:txBody>
      </p:sp>
      <p:pic>
        <p:nvPicPr>
          <p:cNvPr id="2050" name="Picture 2" descr="https://sun9-32.userapi.com/C6vN5pHQW7hlseIt0AtTN7qNDQbDnHXdt1P2NA/ILntXqa-R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24" y="1673423"/>
            <a:ext cx="20818312" cy="117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87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5495256" y="809328"/>
            <a:ext cx="136998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en-US" sz="6000" dirty="0">
                <a:solidFill>
                  <a:srgbClr val="4E65D9"/>
                </a:solidFill>
                <a:latin typeface="Inter Bold" panose="020B0604020202020204" charset="0"/>
                <a:ea typeface="Inter Bold" panose="020B0604020202020204" charset="0"/>
              </a:rPr>
              <a:t>Предварительная обработка данных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0533" y="2542274"/>
            <a:ext cx="12192000" cy="6193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Data columns (total 10 columns):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#   Column                                     Non-Null Count  </a:t>
            </a:r>
            <a:r>
              <a:rPr lang="en-US" sz="2400" dirty="0" err="1">
                <a:latin typeface="Inter Bold" panose="020B0604020202020204" charset="0"/>
                <a:ea typeface="Inter Bold" panose="020B0604020202020204" charset="0"/>
              </a:rPr>
              <a:t>Dtype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 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---  ------                                     --------------  -----  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0   Q1                       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                   </a:t>
            </a:r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3110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object 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1   Q2                       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                   </a:t>
            </a:r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1315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object 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2   Total Traffic(MB)        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             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3   Downlink Throughput(Kbps)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   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4   Uplink Throughput(Kbps)  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      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5   Downlink TCP Retransmission Rate(%)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6   Video Streaming Download Throughput(Kbps)  3112 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7   Video Streaming </a:t>
            </a:r>
            <a:r>
              <a:rPr lang="en-US" sz="2400" dirty="0" err="1">
                <a:latin typeface="Inter Bold" panose="020B0604020202020204" charset="0"/>
                <a:ea typeface="Inter Bold" panose="020B0604020202020204" charset="0"/>
              </a:rPr>
              <a:t>xKB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Start Delay(</a:t>
            </a:r>
            <a:r>
              <a:rPr lang="en-US" sz="2400" dirty="0" err="1">
                <a:latin typeface="Inter Bold" panose="020B0604020202020204" charset="0"/>
                <a:ea typeface="Inter Bold" panose="020B0604020202020204" charset="0"/>
              </a:rPr>
              <a:t>ms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)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3112 non-null   int64  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8   Web Page Download Throughput(Kbps)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float64</a:t>
            </a:r>
          </a:p>
          <a:p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 9   Web Average TCP RTT(</a:t>
            </a:r>
            <a:r>
              <a:rPr lang="en-US" sz="2400" dirty="0" err="1">
                <a:latin typeface="Inter Bold" panose="020B0604020202020204" charset="0"/>
                <a:ea typeface="Inter Bold" panose="020B0604020202020204" charset="0"/>
              </a:rPr>
              <a:t>ms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)                   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          </a:t>
            </a:r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 </a:t>
            </a:r>
            <a:r>
              <a:rPr lang="en-US" sz="2400" dirty="0" smtClean="0">
                <a:latin typeface="Inter Bold" panose="020B0604020202020204" charset="0"/>
                <a:ea typeface="Inter Bold" panose="020B0604020202020204" charset="0"/>
              </a:rPr>
              <a:t>3112 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non-null   int64  </a:t>
            </a:r>
          </a:p>
          <a:p>
            <a:r>
              <a:rPr lang="en-US" sz="2400" dirty="0" err="1">
                <a:latin typeface="Inter Bold" panose="020B0604020202020204" charset="0"/>
                <a:ea typeface="Inter Bold" panose="020B0604020202020204" charset="0"/>
              </a:rPr>
              <a:t>dtypes</a:t>
            </a:r>
            <a:r>
              <a:rPr lang="en-US" sz="2400" dirty="0">
                <a:latin typeface="Inter Bold" panose="020B0604020202020204" charset="0"/>
                <a:ea typeface="Inter Bold" panose="020B0604020202020204" charset="0"/>
              </a:rPr>
              <a:t>: float64(6), int64(2), object(2)</a:t>
            </a:r>
            <a:endParaRPr lang="ru-RU" sz="2400" dirty="0">
              <a:latin typeface="Inter Bold" panose="020B0604020202020204" charset="0"/>
              <a:ea typeface="Inter Bol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5378" y="1967068"/>
            <a:ext cx="6672286" cy="611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Inter Bold" panose="020B0604020202020204" charset="0"/>
                <a:ea typeface="Inter Bold" panose="020B0604020202020204" charset="0"/>
              </a:rPr>
              <a:t>К</a:t>
            </a:r>
            <a:r>
              <a:rPr lang="ru-RU" sz="2800" dirty="0" smtClean="0">
                <a:latin typeface="Inter Bold" panose="020B0604020202020204" charset="0"/>
                <a:ea typeface="Inter Bold" panose="020B0604020202020204" charset="0"/>
              </a:rPr>
              <a:t>раткий </a:t>
            </a:r>
            <a:r>
              <a:rPr lang="ru-RU" sz="2800" dirty="0">
                <a:latin typeface="Inter Bold" panose="020B0604020202020204" charset="0"/>
                <a:ea typeface="Inter Bold" panose="020B0604020202020204" charset="0"/>
              </a:rPr>
              <a:t>обзор набора данных</a:t>
            </a:r>
            <a:r>
              <a:rPr lang="ru-RU" dirty="0"/>
              <a:t>.</a:t>
            </a: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6176" y="3466841"/>
            <a:ext cx="9433048" cy="40250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В представленном </a:t>
            </a:r>
            <a:r>
              <a:rPr lang="ru-RU" sz="2400" dirty="0" err="1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датафрейме</a:t>
            </a:r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 </a:t>
            </a:r>
            <a:r>
              <a:rPr lang="ru-RU" sz="2400" dirty="0" smtClean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3 112 </a:t>
            </a:r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клиентов участвовали в опросе. 11 колонок, в котором содержаться </a:t>
            </a:r>
            <a:r>
              <a:rPr lang="ru-RU" sz="2400" dirty="0" err="1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user_id</a:t>
            </a:r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 — идентификатор абонента, ответы на вопросы Q1 — ответ на первый вопрос, Q2 — ответ на второй вопрос, и технические </a:t>
            </a:r>
            <a:r>
              <a:rPr lang="ru-RU" sz="2400" dirty="0" smtClean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показатели.</a:t>
            </a:r>
          </a:p>
          <a:p>
            <a:endParaRPr lang="ru-RU" sz="2400" dirty="0" smtClean="0">
              <a:solidFill>
                <a:schemeClr val="accent1"/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Тип представленных данных Q1 и Q2 </a:t>
            </a:r>
            <a:r>
              <a:rPr lang="ru-RU" sz="2400" dirty="0" err="1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object</a:t>
            </a:r>
            <a:r>
              <a:rPr lang="ru-RU" sz="2400" dirty="0">
                <a:solidFill>
                  <a:schemeClr val="accent1"/>
                </a:solidFill>
                <a:latin typeface="Inter Bold" panose="020B0604020202020204" charset="0"/>
                <a:ea typeface="Inter Bold" panose="020B0604020202020204" charset="0"/>
              </a:rPr>
              <a:t>, технические показатели имеют целочисленный тип int64 и с плавающей точкой float64.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  <p:sp>
        <p:nvSpPr>
          <p:cNvPr id="12" name="Линия"/>
          <p:cNvSpPr/>
          <p:nvPr/>
        </p:nvSpPr>
        <p:spPr>
          <a:xfrm flipH="1" flipV="1">
            <a:off x="11903968" y="5435486"/>
            <a:ext cx="1669053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4662920" y="8021903"/>
            <a:ext cx="7394176" cy="611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 smtClean="0">
                <a:latin typeface="Inter Bold" panose="020B0604020202020204" charset="0"/>
                <a:ea typeface="Inter Bold" panose="020B0604020202020204" charset="0"/>
              </a:rPr>
              <a:t>Статистика </a:t>
            </a:r>
            <a:r>
              <a:rPr lang="ru-RU" sz="2800" dirty="0">
                <a:latin typeface="Inter Bold" panose="020B0604020202020204" charset="0"/>
                <a:ea typeface="Inter Bold" panose="020B0604020202020204" charset="0"/>
              </a:rPr>
              <a:t>по нечисловым признакам.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84277"/>
              </p:ext>
            </p:extLst>
          </p:nvPr>
        </p:nvGraphicFramePr>
        <p:xfrm>
          <a:off x="14856296" y="8789858"/>
          <a:ext cx="6008832" cy="3374350"/>
        </p:xfrm>
        <a:graphic>
          <a:graphicData uri="http://schemas.openxmlformats.org/drawingml/2006/table">
            <a:tbl>
              <a:tblPr/>
              <a:tblGrid>
                <a:gridCol w="2002944"/>
                <a:gridCol w="2002944"/>
                <a:gridCol w="2002944"/>
              </a:tblGrid>
              <a:tr h="6748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b="1" dirty="0" smtClean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  </a:t>
                      </a:r>
                      <a:r>
                        <a:rPr lang="en-US" sz="2800" b="1" dirty="0" smtClean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Q2</a:t>
                      </a:r>
                      <a:endParaRPr lang="en-US" sz="2800" b="1" dirty="0">
                        <a:effectLst/>
                        <a:latin typeface="Inter Bold" panose="020B0604020202020204" charset="0"/>
                        <a:ea typeface="Inter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3110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1315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7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unique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7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 dirty="0" err="1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freq</a:t>
                      </a:r>
                      <a:endParaRPr lang="en-US" sz="2800" b="1" dirty="0">
                        <a:effectLst/>
                        <a:latin typeface="Inter Bold" panose="020B0604020202020204" charset="0"/>
                        <a:ea typeface="Inter Bold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800" dirty="0">
                          <a:effectLst/>
                          <a:latin typeface="Inter Bold" panose="020B0604020202020204" charset="0"/>
                          <a:ea typeface="Inter Bold" panose="020B0604020202020204" charset="0"/>
                        </a:rPr>
                        <a:t>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Линия"/>
          <p:cNvSpPr/>
          <p:nvPr/>
        </p:nvSpPr>
        <p:spPr>
          <a:xfrm flipV="1">
            <a:off x="11903968" y="10371484"/>
            <a:ext cx="1757762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02768" y="9339332"/>
            <a:ext cx="10801200" cy="3153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Самым популярным ответом на первый вопрос был ответ 10 «отлично»-846 раз, на второй вопрос 3, встречается 190 раз.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Уникальных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ответов на первый вопрос встречается 49 уникальных значений, на второй - 51.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Inter Bold" panose="020B0604020202020204" charset="0"/>
              <a:ea typeface="Inter Bold" panose="020B0604020202020204" charset="0"/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Что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говорит о том, что мы встретим неожиданные ответы на вопросы и неправильный формат данных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.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По признаку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Q1 2 пропущенных значений по Q2 -1797.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Inter Bold" panose="020B0604020202020204" charset="0"/>
              <a:ea typeface="Inter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94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2830960" y="755216"/>
            <a:ext cx="17929992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3600" dirty="0"/>
              <a:t>Посмотрим на распределение технических показателей</a:t>
            </a: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73" y="1849124"/>
            <a:ext cx="20224518" cy="99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51040" y="12529452"/>
            <a:ext cx="16849872" cy="538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Все технические показатели имеют ассиметричное распределение данных.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9400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2542928" y="1099280"/>
            <a:ext cx="19370152" cy="683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Преобразуем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некорректные 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ответы на первый и второй вопрос,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в более подходящие для 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Inter Bold" panose="020B0604020202020204" charset="0"/>
                <a:ea typeface="Inter Bold" panose="020B0604020202020204" charset="0"/>
              </a:rPr>
              <a:t>анализа.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88144" y="7372456"/>
            <a:ext cx="9433048" cy="1845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400" dirty="0"/>
              <a:t>После преобразований мы удалили 37 клиентов с введенными некорректно ответами</a:t>
            </a:r>
            <a:r>
              <a:rPr lang="ru-RU" sz="2400" dirty="0" smtClean="0"/>
              <a:t>, что </a:t>
            </a:r>
            <a:r>
              <a:rPr lang="ru-RU" sz="2400" dirty="0"/>
              <a:t>составляет около 1% </a:t>
            </a:r>
            <a:r>
              <a:rPr lang="ru-RU" sz="2400" dirty="0" smtClean="0"/>
              <a:t>абонентов.</a:t>
            </a:r>
          </a:p>
          <a:p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Признак </a:t>
            </a:r>
            <a:r>
              <a:rPr lang="ru-RU" sz="2400" dirty="0">
                <a:latin typeface="Inter Bold" panose="020B0604020202020204" charset="0"/>
                <a:ea typeface="Inter Bold" panose="020B0604020202020204" charset="0"/>
              </a:rPr>
              <a:t>Q2 </a:t>
            </a:r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разбили на </a:t>
            </a:r>
            <a:r>
              <a:rPr lang="ru-RU" sz="2400" dirty="0">
                <a:latin typeface="Inter Bold" panose="020B0604020202020204" charset="0"/>
                <a:ea typeface="Inter Bold" panose="020B0604020202020204" charset="0"/>
              </a:rPr>
              <a:t>несколько столбцов в зависимости от </a:t>
            </a:r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количества </a:t>
            </a:r>
            <a:r>
              <a:rPr lang="ru-RU" sz="2400" dirty="0">
                <a:latin typeface="Inter Bold" panose="020B0604020202020204" charset="0"/>
                <a:ea typeface="Inter Bold" panose="020B0604020202020204" charset="0"/>
              </a:rPr>
              <a:t>ответов.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  <p:sp>
        <p:nvSpPr>
          <p:cNvPr id="12" name="Линия"/>
          <p:cNvSpPr/>
          <p:nvPr/>
        </p:nvSpPr>
        <p:spPr>
          <a:xfrm flipH="1" flipV="1">
            <a:off x="11067731" y="8305695"/>
            <a:ext cx="1669053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1461098" y="4049688"/>
            <a:ext cx="10441160" cy="84914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columns (total 17 columns):</a:t>
            </a:r>
          </a:p>
          <a:p>
            <a:r>
              <a:rPr lang="en-US" dirty="0"/>
              <a:t> #   Column                                 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r>
              <a:rPr lang="en-US" dirty="0"/>
              <a:t>---  ------                                     --------------  -----  </a:t>
            </a:r>
          </a:p>
          <a:p>
            <a:r>
              <a:rPr lang="en-US" dirty="0"/>
              <a:t> 0   Total Traffic(MB)                          </a:t>
            </a:r>
            <a:r>
              <a:rPr lang="ru-RU" dirty="0" smtClean="0"/>
              <a:t>                       </a:t>
            </a:r>
            <a:r>
              <a:rPr lang="en-US" dirty="0" smtClean="0"/>
              <a:t>3075 </a:t>
            </a:r>
            <a:r>
              <a:rPr lang="en-US" dirty="0"/>
              <a:t>non-null   float64</a:t>
            </a:r>
          </a:p>
          <a:p>
            <a:r>
              <a:rPr lang="en-US" dirty="0"/>
              <a:t> 1   Downlink Throughput(Kbps)                  </a:t>
            </a:r>
            <a:r>
              <a:rPr lang="ru-RU" dirty="0" smtClean="0"/>
              <a:t>             </a:t>
            </a:r>
            <a:r>
              <a:rPr lang="en-US" dirty="0" smtClean="0"/>
              <a:t>3075 </a:t>
            </a:r>
            <a:r>
              <a:rPr lang="en-US" dirty="0"/>
              <a:t>non-null   float64</a:t>
            </a:r>
          </a:p>
          <a:p>
            <a:r>
              <a:rPr lang="en-US" dirty="0"/>
              <a:t> 2   Uplink Throughput(Kbps)                    </a:t>
            </a:r>
            <a:r>
              <a:rPr lang="ru-RU" dirty="0" smtClean="0"/>
              <a:t>               </a:t>
            </a:r>
            <a:r>
              <a:rPr lang="en-US" dirty="0" smtClean="0"/>
              <a:t>3075 </a:t>
            </a:r>
            <a:r>
              <a:rPr lang="en-US" dirty="0"/>
              <a:t>non-null   float64</a:t>
            </a:r>
          </a:p>
          <a:p>
            <a:r>
              <a:rPr lang="en-US" dirty="0"/>
              <a:t> 3   Downlink TCP Retransmission Rate(%)        </a:t>
            </a:r>
            <a:r>
              <a:rPr lang="ru-RU" dirty="0" smtClean="0"/>
              <a:t>     </a:t>
            </a:r>
            <a:r>
              <a:rPr lang="en-US" dirty="0" smtClean="0"/>
              <a:t>3075 </a:t>
            </a:r>
            <a:r>
              <a:rPr lang="en-US" dirty="0"/>
              <a:t>non-null   float64</a:t>
            </a:r>
          </a:p>
          <a:p>
            <a:r>
              <a:rPr lang="en-US" dirty="0"/>
              <a:t> 4   Video Streaming Download Throughput(Kbps)  3075 non-null   float64</a:t>
            </a:r>
          </a:p>
          <a:p>
            <a:r>
              <a:rPr lang="en-US" dirty="0"/>
              <a:t> 5   Video Streaming </a:t>
            </a:r>
            <a:r>
              <a:rPr lang="en-US" dirty="0" err="1"/>
              <a:t>xKB</a:t>
            </a:r>
            <a:r>
              <a:rPr lang="en-US" dirty="0"/>
              <a:t> Start Delay(</a:t>
            </a:r>
            <a:r>
              <a:rPr lang="en-US" dirty="0" err="1"/>
              <a:t>ms</a:t>
            </a:r>
            <a:r>
              <a:rPr lang="en-US" dirty="0"/>
              <a:t>)        </a:t>
            </a:r>
            <a:r>
              <a:rPr lang="ru-RU" dirty="0" smtClean="0"/>
              <a:t>       </a:t>
            </a:r>
            <a:r>
              <a:rPr lang="en-US" dirty="0" smtClean="0"/>
              <a:t>3075 </a:t>
            </a:r>
            <a:r>
              <a:rPr lang="en-US" dirty="0"/>
              <a:t>non-null   int64  </a:t>
            </a:r>
          </a:p>
          <a:p>
            <a:r>
              <a:rPr lang="en-US" dirty="0"/>
              <a:t> 6   Web Page Download Throughput(Kbps)         </a:t>
            </a:r>
            <a:r>
              <a:rPr lang="ru-RU" dirty="0" smtClean="0"/>
              <a:t>  </a:t>
            </a:r>
            <a:r>
              <a:rPr lang="en-US" dirty="0" smtClean="0"/>
              <a:t>3075 </a:t>
            </a:r>
            <a:r>
              <a:rPr lang="en-US" dirty="0"/>
              <a:t>non-null   float64</a:t>
            </a:r>
          </a:p>
          <a:p>
            <a:r>
              <a:rPr lang="en-US" dirty="0"/>
              <a:t> 7   Web Average TCP RTT(</a:t>
            </a:r>
            <a:r>
              <a:rPr lang="en-US" dirty="0" err="1"/>
              <a:t>ms</a:t>
            </a:r>
            <a:r>
              <a:rPr lang="en-US" dirty="0"/>
              <a:t>)                    </a:t>
            </a:r>
            <a:r>
              <a:rPr lang="ru-RU" dirty="0" smtClean="0"/>
              <a:t>          </a:t>
            </a:r>
            <a:r>
              <a:rPr lang="en-US" dirty="0" smtClean="0"/>
              <a:t>3075 </a:t>
            </a:r>
            <a:r>
              <a:rPr lang="en-US" dirty="0"/>
              <a:t>non-null   int64  </a:t>
            </a:r>
          </a:p>
          <a:p>
            <a:r>
              <a:rPr lang="en-US" dirty="0"/>
              <a:t> 8   Q1                                         </a:t>
            </a:r>
            <a:r>
              <a:rPr lang="ru-RU" dirty="0" smtClean="0"/>
              <a:t>   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/>
              <a:t> 9   Q2_0                                       </a:t>
            </a:r>
            <a:r>
              <a:rPr lang="ru-RU" dirty="0" smtClean="0"/>
              <a:t> 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/>
              <a:t> 10  Q2_1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/>
              <a:t> 11  Q2_2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int64  </a:t>
            </a:r>
          </a:p>
          <a:p>
            <a:r>
              <a:rPr lang="en-US" dirty="0"/>
              <a:t> 12  Q2_3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/>
              <a:t> 13  Q2_4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int64  </a:t>
            </a:r>
          </a:p>
          <a:p>
            <a:r>
              <a:rPr lang="en-US" dirty="0"/>
              <a:t> 14  Q2_5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int64  </a:t>
            </a:r>
          </a:p>
          <a:p>
            <a:r>
              <a:rPr lang="en-US" dirty="0"/>
              <a:t> 15  Q2_6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/>
              <a:t> 16  Q2_7                                       </a:t>
            </a:r>
            <a:r>
              <a:rPr lang="ru-RU" dirty="0" smtClean="0"/>
              <a:t>                          </a:t>
            </a:r>
            <a:r>
              <a:rPr lang="en-US" dirty="0" smtClean="0"/>
              <a:t>3075 </a:t>
            </a:r>
            <a:r>
              <a:rPr lang="en-US" dirty="0"/>
              <a:t>non-null   int32  </a:t>
            </a:r>
          </a:p>
          <a:p>
            <a:r>
              <a:rPr lang="en-US" dirty="0" err="1"/>
              <a:t>dtypes</a:t>
            </a:r>
            <a:r>
              <a:rPr lang="en-US" dirty="0"/>
              <a:t>: float64(6), int32(6), int64(5)</a:t>
            </a:r>
            <a:r>
              <a:rPr kumimoji="0" lang="ru-RU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о</a:t>
            </a: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9344" y="2572496"/>
            <a:ext cx="8880448" cy="974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2400" dirty="0" smtClean="0">
                <a:latin typeface="Inter Bold" panose="020B0604020202020204" charset="0"/>
                <a:ea typeface="Inter Bold" panose="020B0604020202020204" charset="0"/>
              </a:rPr>
              <a:t>Основной </a:t>
            </a:r>
            <a:r>
              <a:rPr lang="ru-RU" sz="2400" dirty="0" err="1">
                <a:latin typeface="Inter Bold" panose="020B0604020202020204" charset="0"/>
                <a:ea typeface="Inter Bold" panose="020B0604020202020204" charset="0"/>
              </a:rPr>
              <a:t>датасет</a:t>
            </a:r>
            <a:r>
              <a:rPr lang="ru-RU" sz="2400" dirty="0">
                <a:latin typeface="Inter Bold" panose="020B0604020202020204" charset="0"/>
                <a:ea typeface="Inter Bold" panose="020B0604020202020204" charset="0"/>
              </a:rPr>
              <a:t> для работы. Оставим только те записи в которых корректные ответы даны на первый вопрос.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Bold" panose="020B0604020202020204" charset="0"/>
              <a:ea typeface="Inter Bold" panose="020B060402020202020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131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02" y="871036"/>
            <a:ext cx="10963116" cy="1110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2" y="68059"/>
            <a:ext cx="11053098" cy="1119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20"/>
          <p:cNvSpPr txBox="1"/>
          <p:nvPr/>
        </p:nvSpPr>
        <p:spPr>
          <a:xfrm>
            <a:off x="1685037" y="946356"/>
            <a:ext cx="8880448" cy="538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2400" dirty="0">
                <a:latin typeface="Inter"/>
              </a:rPr>
              <a:t>Д</a:t>
            </a:r>
            <a:r>
              <a:rPr lang="ru-RU" sz="2400" dirty="0" smtClean="0">
                <a:latin typeface="Inter"/>
              </a:rPr>
              <a:t>оли </a:t>
            </a:r>
            <a:r>
              <a:rPr lang="ru-RU" sz="2400" dirty="0">
                <a:latin typeface="Inter"/>
              </a:rPr>
              <a:t>ответов в опросе на первый вопрос Q1.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"/>
              <a:ea typeface="Inter Bold" panose="020B0604020202020204" charset="0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5536" y="1119188"/>
            <a:ext cx="8880448" cy="538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2400" dirty="0">
                <a:latin typeface="Inter"/>
              </a:rPr>
              <a:t>Д</a:t>
            </a:r>
            <a:r>
              <a:rPr lang="ru-RU" sz="2400" dirty="0" smtClean="0">
                <a:latin typeface="Inter"/>
              </a:rPr>
              <a:t>оли </a:t>
            </a:r>
            <a:r>
              <a:rPr lang="ru-RU" sz="2400" dirty="0">
                <a:latin typeface="Inter"/>
              </a:rPr>
              <a:t>ответов в опросе на первый вопрос </a:t>
            </a:r>
            <a:r>
              <a:rPr lang="ru-RU" sz="2400" dirty="0" smtClean="0">
                <a:latin typeface="Inter"/>
              </a:rPr>
              <a:t>Q2.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"/>
              <a:ea typeface="Inter Bold" panose="020B0604020202020204" charset="0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2808" y="11266942"/>
            <a:ext cx="10660976" cy="1628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Inter"/>
              </a:rPr>
              <a:t>Удовлетворены качеством связи и поставили оценку </a:t>
            </a:r>
            <a:r>
              <a:rPr lang="en-US" sz="2800" dirty="0" smtClean="0">
                <a:latin typeface="Inter"/>
              </a:rPr>
              <a:t>“</a:t>
            </a:r>
            <a:r>
              <a:rPr lang="ru-RU" sz="2800" dirty="0" smtClean="0">
                <a:latin typeface="Inter"/>
              </a:rPr>
              <a:t>10</a:t>
            </a:r>
            <a:r>
              <a:rPr lang="en-US" sz="2800" dirty="0" smtClean="0">
                <a:latin typeface="Inter"/>
              </a:rPr>
              <a:t>”</a:t>
            </a:r>
            <a:r>
              <a:rPr lang="ru-RU" sz="2800" dirty="0" smtClean="0">
                <a:latin typeface="Inter"/>
              </a:rPr>
              <a:t> </a:t>
            </a:r>
            <a:r>
              <a:rPr lang="ru-RU" sz="2800" dirty="0">
                <a:latin typeface="Inter"/>
              </a:rPr>
              <a:t>28% абонентов, на втором месте абоненты с оценкой </a:t>
            </a:r>
            <a:r>
              <a:rPr lang="en-US" sz="2800" dirty="0" smtClean="0">
                <a:latin typeface="Inter"/>
              </a:rPr>
              <a:t>“</a:t>
            </a:r>
            <a:r>
              <a:rPr lang="ru-RU" sz="2800" dirty="0" smtClean="0">
                <a:latin typeface="Inter"/>
              </a:rPr>
              <a:t>1</a:t>
            </a:r>
            <a:r>
              <a:rPr lang="en-US" sz="2800" dirty="0" smtClean="0">
                <a:latin typeface="Inter"/>
              </a:rPr>
              <a:t>”</a:t>
            </a:r>
            <a:r>
              <a:rPr lang="ru-RU" sz="2800" dirty="0" smtClean="0">
                <a:latin typeface="Inter"/>
              </a:rPr>
              <a:t> </a:t>
            </a:r>
            <a:r>
              <a:rPr lang="ru-RU" sz="2800" dirty="0">
                <a:latin typeface="Inter"/>
              </a:rPr>
              <a:t>(17%), на третьем месте </a:t>
            </a:r>
            <a:r>
              <a:rPr lang="ru-RU" sz="2800" dirty="0" smtClean="0">
                <a:latin typeface="Inter"/>
              </a:rPr>
              <a:t>абоненты </a:t>
            </a:r>
            <a:r>
              <a:rPr lang="ru-RU" sz="2800" dirty="0">
                <a:latin typeface="Inter"/>
              </a:rPr>
              <a:t>с оценкой </a:t>
            </a:r>
            <a:r>
              <a:rPr lang="en-US" sz="2800" dirty="0" smtClean="0">
                <a:latin typeface="Inter"/>
              </a:rPr>
              <a:t>“</a:t>
            </a:r>
            <a:r>
              <a:rPr lang="ru-RU" sz="2800" dirty="0" smtClean="0">
                <a:latin typeface="Inter"/>
              </a:rPr>
              <a:t>3</a:t>
            </a:r>
            <a:r>
              <a:rPr lang="en-US" sz="2800" dirty="0" smtClean="0">
                <a:latin typeface="Inter"/>
              </a:rPr>
              <a:t>”</a:t>
            </a:r>
            <a:r>
              <a:rPr lang="ru-RU" sz="2800" dirty="0" smtClean="0">
                <a:latin typeface="Inter"/>
              </a:rPr>
              <a:t> </a:t>
            </a:r>
            <a:r>
              <a:rPr lang="ru-RU" sz="2800" dirty="0">
                <a:latin typeface="Inter"/>
              </a:rPr>
              <a:t>(11%).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63636" y="10658876"/>
            <a:ext cx="9441532" cy="2644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Inter"/>
              </a:rPr>
              <a:t>Самыми популярными ответами на второй вопрос - 28% Плохое качество связи в зданиях, торговых центрах и т.п., 26% </a:t>
            </a:r>
            <a:r>
              <a:rPr lang="ru-RU" sz="2800" dirty="0" err="1">
                <a:latin typeface="Inter"/>
              </a:rPr>
              <a:t>Недозвоны</a:t>
            </a:r>
            <a:r>
              <a:rPr lang="ru-RU" sz="2800" dirty="0">
                <a:latin typeface="Inter"/>
              </a:rPr>
              <a:t>, обрывы при звонках, 25 % Медленный мобильный интернет</a:t>
            </a:r>
            <a:r>
              <a:rPr lang="ru-RU" sz="2800" dirty="0" smtClean="0">
                <a:latin typeface="Inter"/>
              </a:rPr>
              <a:t>. У </a:t>
            </a:r>
            <a:r>
              <a:rPr lang="ru-RU" sz="2800" dirty="0"/>
              <a:t>662 клиентов отсутствуют ответы на второй </a:t>
            </a:r>
            <a:r>
              <a:rPr lang="ru-RU" sz="2800" dirty="0" smtClean="0"/>
              <a:t>вопрос.</a:t>
            </a:r>
            <a:endParaRPr lang="ru-RU" sz="2800" dirty="0">
              <a:latin typeface="In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7184" y="430002"/>
            <a:ext cx="12961440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 sz="3600" dirty="0"/>
              <a:t>Разведочный анализ данных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9958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673138"/>
            <a:ext cx="17576394" cy="101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5216336" y="2586110"/>
            <a:ext cx="8117444" cy="730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Посмотрим на </a:t>
            </a:r>
            <a:r>
              <a:rPr lang="ru-RU" dirty="0" smtClean="0"/>
              <a:t>корреляционную </a:t>
            </a:r>
            <a:r>
              <a:rPr lang="ru-RU" dirty="0"/>
              <a:t>зависимость параметров, т.к. </a:t>
            </a:r>
            <a:r>
              <a:rPr lang="ru-RU" dirty="0" smtClean="0"/>
              <a:t>данные </a:t>
            </a:r>
            <a:r>
              <a:rPr lang="ru-RU" dirty="0"/>
              <a:t>распределены ненормально, то мы будем использовать коэффициент корреляции рангового порядка </a:t>
            </a:r>
            <a:r>
              <a:rPr lang="ru-RU" dirty="0" err="1"/>
              <a:t>Спирмена</a:t>
            </a:r>
            <a:r>
              <a:rPr lang="ru-RU" dirty="0"/>
              <a:t> - это непараметрическая мера монотонности взаимосвязи между двумя наборами данных. В отличие от корреляции Пирсона, корреляция </a:t>
            </a:r>
            <a:r>
              <a:rPr lang="ru-RU" dirty="0" err="1"/>
              <a:t>Спирмена</a:t>
            </a:r>
            <a:r>
              <a:rPr lang="ru-RU" dirty="0"/>
              <a:t> не предполагает, что оба набора данных имеют нормальное распределение.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2" y="233264"/>
            <a:ext cx="14779302" cy="1310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1872</Words>
  <Application>Microsoft Office PowerPoint</Application>
  <PresentationFormat>Произвольный</PresentationFormat>
  <Paragraphs>131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Пользователь Windows</cp:lastModifiedBy>
  <cp:revision>69</cp:revision>
  <dcterms:modified xsi:type="dcterms:W3CDTF">2022-06-02T15:46:19Z</dcterms:modified>
</cp:coreProperties>
</file>