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6"/>
  </p:notesMasterIdLst>
  <p:handoutMasterIdLst>
    <p:handoutMasterId r:id="rId37"/>
  </p:handoutMasterIdLst>
  <p:sldIdLst>
    <p:sldId id="256" r:id="rId2"/>
    <p:sldId id="259" r:id="rId3"/>
    <p:sldId id="260" r:id="rId4"/>
    <p:sldId id="261" r:id="rId5"/>
    <p:sldId id="262" r:id="rId6"/>
    <p:sldId id="263" r:id="rId7"/>
    <p:sldId id="264" r:id="rId8"/>
    <p:sldId id="265" r:id="rId9"/>
    <p:sldId id="266" r:id="rId10"/>
    <p:sldId id="268" r:id="rId11"/>
    <p:sldId id="269" r:id="rId12"/>
    <p:sldId id="271" r:id="rId13"/>
    <p:sldId id="272" r:id="rId14"/>
    <p:sldId id="273" r:id="rId15"/>
    <p:sldId id="274" r:id="rId16"/>
    <p:sldId id="275" r:id="rId17"/>
    <p:sldId id="277" r:id="rId18"/>
    <p:sldId id="276" r:id="rId19"/>
    <p:sldId id="278" r:id="rId20"/>
    <p:sldId id="284" r:id="rId21"/>
    <p:sldId id="279" r:id="rId22"/>
    <p:sldId id="280" r:id="rId23"/>
    <p:sldId id="282" r:id="rId24"/>
    <p:sldId id="283" r:id="rId25"/>
    <p:sldId id="281" r:id="rId26"/>
    <p:sldId id="293" r:id="rId27"/>
    <p:sldId id="287" r:id="rId28"/>
    <p:sldId id="288" r:id="rId29"/>
    <p:sldId id="289" r:id="rId30"/>
    <p:sldId id="290" r:id="rId31"/>
    <p:sldId id="292" r:id="rId32"/>
    <p:sldId id="291" r:id="rId33"/>
    <p:sldId id="285" r:id="rId34"/>
    <p:sldId id="267"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Arial" charset="0"/>
      </a:defRPr>
    </a:lvl1pPr>
    <a:lvl2pPr marL="457200" algn="l" rtl="0" fontAlgn="base">
      <a:spcBef>
        <a:spcPct val="0"/>
      </a:spcBef>
      <a:spcAft>
        <a:spcPct val="0"/>
      </a:spcAft>
      <a:defRPr kern="1200">
        <a:solidFill>
          <a:schemeClr val="tx1"/>
        </a:solidFill>
        <a:latin typeface="Times New Roman" pitchFamily="18" charset="0"/>
        <a:ea typeface="+mn-ea"/>
        <a:cs typeface="Arial" charset="0"/>
      </a:defRPr>
    </a:lvl2pPr>
    <a:lvl3pPr marL="914400" algn="l" rtl="0" fontAlgn="base">
      <a:spcBef>
        <a:spcPct val="0"/>
      </a:spcBef>
      <a:spcAft>
        <a:spcPct val="0"/>
      </a:spcAft>
      <a:defRPr kern="1200">
        <a:solidFill>
          <a:schemeClr val="tx1"/>
        </a:solidFill>
        <a:latin typeface="Times New Roman" pitchFamily="18" charset="0"/>
        <a:ea typeface="+mn-ea"/>
        <a:cs typeface="Arial" charset="0"/>
      </a:defRPr>
    </a:lvl3pPr>
    <a:lvl4pPr marL="1371600" algn="l" rtl="0" fontAlgn="base">
      <a:spcBef>
        <a:spcPct val="0"/>
      </a:spcBef>
      <a:spcAft>
        <a:spcPct val="0"/>
      </a:spcAft>
      <a:defRPr kern="1200">
        <a:solidFill>
          <a:schemeClr val="tx1"/>
        </a:solidFill>
        <a:latin typeface="Times New Roman" pitchFamily="18" charset="0"/>
        <a:ea typeface="+mn-ea"/>
        <a:cs typeface="Arial" charset="0"/>
      </a:defRPr>
    </a:lvl4pPr>
    <a:lvl5pPr marL="1828800" algn="l" rtl="0" fontAlgn="base">
      <a:spcBef>
        <a:spcPct val="0"/>
      </a:spcBef>
      <a:spcAft>
        <a:spcPct val="0"/>
      </a:spcAft>
      <a:defRPr kern="1200">
        <a:solidFill>
          <a:schemeClr val="tx1"/>
        </a:solidFill>
        <a:latin typeface="Times New Roman" pitchFamily="18" charset="0"/>
        <a:ea typeface="+mn-ea"/>
        <a:cs typeface="Arial" charset="0"/>
      </a:defRPr>
    </a:lvl5pPr>
    <a:lvl6pPr marL="2286000" algn="l" defTabSz="914400" rtl="0" eaLnBrk="1" latinLnBrk="0" hangingPunct="1">
      <a:defRPr kern="1200">
        <a:solidFill>
          <a:schemeClr val="tx1"/>
        </a:solidFill>
        <a:latin typeface="Times New Roman" pitchFamily="18" charset="0"/>
        <a:ea typeface="+mn-ea"/>
        <a:cs typeface="Arial" charset="0"/>
      </a:defRPr>
    </a:lvl6pPr>
    <a:lvl7pPr marL="2743200" algn="l" defTabSz="914400" rtl="0" eaLnBrk="1" latinLnBrk="0" hangingPunct="1">
      <a:defRPr kern="1200">
        <a:solidFill>
          <a:schemeClr val="tx1"/>
        </a:solidFill>
        <a:latin typeface="Times New Roman" pitchFamily="18" charset="0"/>
        <a:ea typeface="+mn-ea"/>
        <a:cs typeface="Arial" charset="0"/>
      </a:defRPr>
    </a:lvl7pPr>
    <a:lvl8pPr marL="3200400" algn="l" defTabSz="914400" rtl="0" eaLnBrk="1" latinLnBrk="0" hangingPunct="1">
      <a:defRPr kern="1200">
        <a:solidFill>
          <a:schemeClr val="tx1"/>
        </a:solidFill>
        <a:latin typeface="Times New Roman" pitchFamily="18" charset="0"/>
        <a:ea typeface="+mn-ea"/>
        <a:cs typeface="Arial" charset="0"/>
      </a:defRPr>
    </a:lvl8pPr>
    <a:lvl9pPr marL="3657600" algn="l" defTabSz="914400" rtl="0" eaLnBrk="1" latinLnBrk="0" hangingPunct="1">
      <a:defRPr kern="1200">
        <a:solidFill>
          <a:schemeClr val="tx1"/>
        </a:solidFill>
        <a:latin typeface="Times New Roman" pitchFamily="18" charset="0"/>
        <a:ea typeface="+mn-ea"/>
        <a:cs typeface="Arial" charset="0"/>
      </a:defRPr>
    </a:lvl9pPr>
  </p:defaultTextStyle>
  <p:extLst>
    <p:ext uri="{521415D9-36F7-43E2-AB2F-B90AF26B5E84}">
      <p14:sectionLst xmlns:p14="http://schemas.microsoft.com/office/powerpoint/2010/main">
        <p14:section name="Title" id="{FBE348EE-EC9A-45A3-B270-A66606767FE1}">
          <p14:sldIdLst>
            <p14:sldId id="256"/>
          </p14:sldIdLst>
        </p14:section>
        <p14:section name="Intro" id="{CD6535ED-4D01-40ED-AD59-9E0074C13B72}">
          <p14:sldIdLst>
            <p14:sldId id="259"/>
            <p14:sldId id="260"/>
            <p14:sldId id="261"/>
            <p14:sldId id="262"/>
            <p14:sldId id="263"/>
            <p14:sldId id="264"/>
          </p14:sldIdLst>
        </p14:section>
        <p14:section name="OSINT" id="{7E01765F-7C44-4594-A108-D85A2F304997}">
          <p14:sldIdLst>
            <p14:sldId id="265"/>
            <p14:sldId id="266"/>
          </p14:sldIdLst>
        </p14:section>
        <p14:section name="Technical Recon" id="{C16263E1-C55E-45E0-A6FA-8EFA90FB5CE3}">
          <p14:sldIdLst>
            <p14:sldId id="268"/>
            <p14:sldId id="269"/>
            <p14:sldId id="271"/>
            <p14:sldId id="272"/>
            <p14:sldId id="273"/>
            <p14:sldId id="274"/>
            <p14:sldId id="275"/>
            <p14:sldId id="277"/>
            <p14:sldId id="276"/>
            <p14:sldId id="278"/>
            <p14:sldId id="284"/>
            <p14:sldId id="279"/>
            <p14:sldId id="280"/>
            <p14:sldId id="282"/>
            <p14:sldId id="283"/>
            <p14:sldId id="281"/>
          </p14:sldIdLst>
        </p14:section>
        <p14:section name="Pager Capture" id="{AD7A6158-5787-4E22-A6C1-48D4338B5FB4}">
          <p14:sldIdLst>
            <p14:sldId id="293"/>
            <p14:sldId id="287"/>
            <p14:sldId id="288"/>
            <p14:sldId id="289"/>
            <p14:sldId id="290"/>
            <p14:sldId id="292"/>
            <p14:sldId id="291"/>
            <p14:sldId id="285"/>
          </p14:sldIdLst>
        </p14:section>
        <p14:section name="Conclusions" id="{CF882A3F-91FD-4094-8D4A-DE8AF70BDF5A}">
          <p14:sldIdLst>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53" autoAdjust="0"/>
  </p:normalViewPr>
  <p:slideViewPr>
    <p:cSldViewPr>
      <p:cViewPr varScale="1">
        <p:scale>
          <a:sx n="51" d="100"/>
          <a:sy n="51" d="100"/>
        </p:scale>
        <p:origin x="706"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66" d="100"/>
          <a:sy n="66" d="100"/>
        </p:scale>
        <p:origin x="-32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2566DE-7A06-46FF-91F0-3E8911CD760B}" type="datetimeFigureOut">
              <a:rPr lang="en-US" smtClean="0"/>
              <a:pPr/>
              <a:t>2/1/2019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63A978-62B9-4A51-A6B4-B44C1EA84F2B}" type="slidenum">
              <a:rPr lang="en-US" smtClean="0"/>
              <a:pPr/>
              <a:t>‹#›</a:t>
            </a:fld>
            <a:endParaRPr lang="en-US"/>
          </a:p>
        </p:txBody>
      </p:sp>
    </p:spTree>
    <p:extLst>
      <p:ext uri="{BB962C8B-B14F-4D97-AF65-F5344CB8AC3E}">
        <p14:creationId xmlns:p14="http://schemas.microsoft.com/office/powerpoint/2010/main" val="1143079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AD6788-72B7-43D7-89E7-96A7D04ED014}" type="datetimeFigureOut">
              <a:rPr lang="en-US" smtClean="0"/>
              <a:pPr/>
              <a:t>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AE5C45-BAD9-42E1-BA33-A4A9CF17AA97}" type="slidenum">
              <a:rPr lang="en-US" smtClean="0"/>
              <a:pPr/>
              <a:t>‹#›</a:t>
            </a:fld>
            <a:endParaRPr lang="en-US"/>
          </a:p>
        </p:txBody>
      </p:sp>
    </p:spTree>
    <p:extLst>
      <p:ext uri="{BB962C8B-B14F-4D97-AF65-F5344CB8AC3E}">
        <p14:creationId xmlns:p14="http://schemas.microsoft.com/office/powerpoint/2010/main" val="4190190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AE5C45-BAD9-42E1-BA33-A4A9CF17AA9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E5C45-BAD9-42E1-BA33-A4A9CF17AA97}" type="slidenum">
              <a:rPr lang="en-US" smtClean="0"/>
              <a:pPr/>
              <a:t>12</a:t>
            </a:fld>
            <a:endParaRPr lang="en-US"/>
          </a:p>
        </p:txBody>
      </p:sp>
    </p:spTree>
    <p:extLst>
      <p:ext uri="{BB962C8B-B14F-4D97-AF65-F5344CB8AC3E}">
        <p14:creationId xmlns:p14="http://schemas.microsoft.com/office/powerpoint/2010/main" val="166889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ran this and it was really fast.  It captures it as you browse, and creates the output in a consumable fashion.</a:t>
            </a:r>
          </a:p>
        </p:txBody>
      </p:sp>
      <p:sp>
        <p:nvSpPr>
          <p:cNvPr id="4" name="Slide Number Placeholder 3"/>
          <p:cNvSpPr>
            <a:spLocks noGrp="1"/>
          </p:cNvSpPr>
          <p:nvPr>
            <p:ph type="sldNum" sz="quarter" idx="5"/>
          </p:nvPr>
        </p:nvSpPr>
        <p:spPr/>
        <p:txBody>
          <a:bodyPr/>
          <a:lstStyle/>
          <a:p>
            <a:fld id="{F2AE5C45-BAD9-42E1-BA33-A4A9CF17AA97}" type="slidenum">
              <a:rPr lang="en-US" smtClean="0"/>
              <a:pPr/>
              <a:t>13</a:t>
            </a:fld>
            <a:endParaRPr lang="en-US"/>
          </a:p>
        </p:txBody>
      </p:sp>
    </p:spTree>
    <p:extLst>
      <p:ext uri="{BB962C8B-B14F-4D97-AF65-F5344CB8AC3E}">
        <p14:creationId xmlns:p14="http://schemas.microsoft.com/office/powerpoint/2010/main" val="2256780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E5C45-BAD9-42E1-BA33-A4A9CF17AA97}" type="slidenum">
              <a:rPr lang="en-US" smtClean="0"/>
              <a:pPr/>
              <a:t>14</a:t>
            </a:fld>
            <a:endParaRPr lang="en-US"/>
          </a:p>
        </p:txBody>
      </p:sp>
    </p:spTree>
    <p:extLst>
      <p:ext uri="{BB962C8B-B14F-4D97-AF65-F5344CB8AC3E}">
        <p14:creationId xmlns:p14="http://schemas.microsoft.com/office/powerpoint/2010/main" val="3037359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ran this and it was really fast.  It captures it as you browse, and creates the output in a consumable fashion.</a:t>
            </a:r>
          </a:p>
        </p:txBody>
      </p:sp>
      <p:sp>
        <p:nvSpPr>
          <p:cNvPr id="4" name="Slide Number Placeholder 3"/>
          <p:cNvSpPr>
            <a:spLocks noGrp="1"/>
          </p:cNvSpPr>
          <p:nvPr>
            <p:ph type="sldNum" sz="quarter" idx="5"/>
          </p:nvPr>
        </p:nvSpPr>
        <p:spPr/>
        <p:txBody>
          <a:bodyPr/>
          <a:lstStyle/>
          <a:p>
            <a:fld id="{F2AE5C45-BAD9-42E1-BA33-A4A9CF17AA97}" type="slidenum">
              <a:rPr lang="en-US" smtClean="0"/>
              <a:pPr/>
              <a:t>15</a:t>
            </a:fld>
            <a:endParaRPr lang="en-US"/>
          </a:p>
        </p:txBody>
      </p:sp>
    </p:spTree>
    <p:extLst>
      <p:ext uri="{BB962C8B-B14F-4D97-AF65-F5344CB8AC3E}">
        <p14:creationId xmlns:p14="http://schemas.microsoft.com/office/powerpoint/2010/main" val="1446300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ran this and it was really fast.  It captures it as you browse, and creates the output in a consumable fashion.</a:t>
            </a:r>
          </a:p>
        </p:txBody>
      </p:sp>
      <p:sp>
        <p:nvSpPr>
          <p:cNvPr id="4" name="Slide Number Placeholder 3"/>
          <p:cNvSpPr>
            <a:spLocks noGrp="1"/>
          </p:cNvSpPr>
          <p:nvPr>
            <p:ph type="sldNum" sz="quarter" idx="5"/>
          </p:nvPr>
        </p:nvSpPr>
        <p:spPr/>
        <p:txBody>
          <a:bodyPr/>
          <a:lstStyle/>
          <a:p>
            <a:fld id="{F2AE5C45-BAD9-42E1-BA33-A4A9CF17AA97}" type="slidenum">
              <a:rPr lang="en-US" smtClean="0"/>
              <a:pPr/>
              <a:t>16</a:t>
            </a:fld>
            <a:endParaRPr lang="en-US"/>
          </a:p>
        </p:txBody>
      </p:sp>
    </p:spTree>
    <p:extLst>
      <p:ext uri="{BB962C8B-B14F-4D97-AF65-F5344CB8AC3E}">
        <p14:creationId xmlns:p14="http://schemas.microsoft.com/office/powerpoint/2010/main" val="2056673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E5C45-BAD9-42E1-BA33-A4A9CF17AA97}" type="slidenum">
              <a:rPr lang="en-US" smtClean="0"/>
              <a:pPr/>
              <a:t>17</a:t>
            </a:fld>
            <a:endParaRPr lang="en-US"/>
          </a:p>
        </p:txBody>
      </p:sp>
    </p:spTree>
    <p:extLst>
      <p:ext uri="{BB962C8B-B14F-4D97-AF65-F5344CB8AC3E}">
        <p14:creationId xmlns:p14="http://schemas.microsoft.com/office/powerpoint/2010/main" val="2803238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E5C45-BAD9-42E1-BA33-A4A9CF17AA97}" type="slidenum">
              <a:rPr lang="en-US" smtClean="0"/>
              <a:pPr/>
              <a:t>18</a:t>
            </a:fld>
            <a:endParaRPr lang="en-US"/>
          </a:p>
        </p:txBody>
      </p:sp>
    </p:spTree>
    <p:extLst>
      <p:ext uri="{BB962C8B-B14F-4D97-AF65-F5344CB8AC3E}">
        <p14:creationId xmlns:p14="http://schemas.microsoft.com/office/powerpoint/2010/main" val="4284772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E5C45-BAD9-42E1-BA33-A4A9CF17AA97}" type="slidenum">
              <a:rPr lang="en-US" smtClean="0"/>
              <a:pPr/>
              <a:t>19</a:t>
            </a:fld>
            <a:endParaRPr lang="en-US"/>
          </a:p>
        </p:txBody>
      </p:sp>
    </p:spTree>
    <p:extLst>
      <p:ext uri="{BB962C8B-B14F-4D97-AF65-F5344CB8AC3E}">
        <p14:creationId xmlns:p14="http://schemas.microsoft.com/office/powerpoint/2010/main" val="3386264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blurry on purpose</a:t>
            </a:r>
          </a:p>
        </p:txBody>
      </p:sp>
      <p:sp>
        <p:nvSpPr>
          <p:cNvPr id="4" name="Slide Number Placeholder 3"/>
          <p:cNvSpPr>
            <a:spLocks noGrp="1"/>
          </p:cNvSpPr>
          <p:nvPr>
            <p:ph type="sldNum" sz="quarter" idx="5"/>
          </p:nvPr>
        </p:nvSpPr>
        <p:spPr/>
        <p:txBody>
          <a:bodyPr/>
          <a:lstStyle/>
          <a:p>
            <a:fld id="{F2AE5C45-BAD9-42E1-BA33-A4A9CF17AA97}" type="slidenum">
              <a:rPr lang="en-US" smtClean="0"/>
              <a:pPr/>
              <a:t>20</a:t>
            </a:fld>
            <a:endParaRPr lang="en-US"/>
          </a:p>
        </p:txBody>
      </p:sp>
    </p:spTree>
    <p:extLst>
      <p:ext uri="{BB962C8B-B14F-4D97-AF65-F5344CB8AC3E}">
        <p14:creationId xmlns:p14="http://schemas.microsoft.com/office/powerpoint/2010/main" val="2367151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E5C45-BAD9-42E1-BA33-A4A9CF17AA97}" type="slidenum">
              <a:rPr lang="en-US" smtClean="0"/>
              <a:pPr/>
              <a:t>21</a:t>
            </a:fld>
            <a:endParaRPr lang="en-US"/>
          </a:p>
        </p:txBody>
      </p:sp>
    </p:spTree>
    <p:extLst>
      <p:ext uri="{BB962C8B-B14F-4D97-AF65-F5344CB8AC3E}">
        <p14:creationId xmlns:p14="http://schemas.microsoft.com/office/powerpoint/2010/main" val="1013130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E5C45-BAD9-42E1-BA33-A4A9CF17AA97}" type="slidenum">
              <a:rPr lang="en-US" smtClean="0"/>
              <a:pPr/>
              <a:t>4</a:t>
            </a:fld>
            <a:endParaRPr lang="en-US"/>
          </a:p>
        </p:txBody>
      </p:sp>
    </p:spTree>
    <p:extLst>
      <p:ext uri="{BB962C8B-B14F-4D97-AF65-F5344CB8AC3E}">
        <p14:creationId xmlns:p14="http://schemas.microsoft.com/office/powerpoint/2010/main" val="3258698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can reveal the passwords, </a:t>
            </a:r>
            <a:r>
              <a:rPr lang="en-US" dirty="0" err="1"/>
              <a:t>unhashed</a:t>
            </a:r>
            <a:r>
              <a:rPr lang="en-US" dirty="0"/>
              <a:t>, it is significant.  That password is burned.  Also goes back to why you might want to crack passwords.  IP address is also a significant pivot point, and something that can be searched.</a:t>
            </a:r>
          </a:p>
        </p:txBody>
      </p:sp>
      <p:sp>
        <p:nvSpPr>
          <p:cNvPr id="4" name="Slide Number Placeholder 3"/>
          <p:cNvSpPr>
            <a:spLocks noGrp="1"/>
          </p:cNvSpPr>
          <p:nvPr>
            <p:ph type="sldNum" sz="quarter" idx="5"/>
          </p:nvPr>
        </p:nvSpPr>
        <p:spPr/>
        <p:txBody>
          <a:bodyPr/>
          <a:lstStyle/>
          <a:p>
            <a:fld id="{F2AE5C45-BAD9-42E1-BA33-A4A9CF17AA97}" type="slidenum">
              <a:rPr lang="en-US" smtClean="0"/>
              <a:pPr/>
              <a:t>22</a:t>
            </a:fld>
            <a:endParaRPr lang="en-US"/>
          </a:p>
        </p:txBody>
      </p:sp>
    </p:spTree>
    <p:extLst>
      <p:ext uri="{BB962C8B-B14F-4D97-AF65-F5344CB8AC3E}">
        <p14:creationId xmlns:p14="http://schemas.microsoft.com/office/powerpoint/2010/main" val="643960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E5C45-BAD9-42E1-BA33-A4A9CF17AA97}" type="slidenum">
              <a:rPr lang="en-US" smtClean="0"/>
              <a:pPr/>
              <a:t>23</a:t>
            </a:fld>
            <a:endParaRPr lang="en-US"/>
          </a:p>
        </p:txBody>
      </p:sp>
    </p:spTree>
    <p:extLst>
      <p:ext uri="{BB962C8B-B14F-4D97-AF65-F5344CB8AC3E}">
        <p14:creationId xmlns:p14="http://schemas.microsoft.com/office/powerpoint/2010/main" val="1024714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the site is back up, just moved to a different name.</a:t>
            </a:r>
          </a:p>
        </p:txBody>
      </p:sp>
      <p:sp>
        <p:nvSpPr>
          <p:cNvPr id="4" name="Slide Number Placeholder 3"/>
          <p:cNvSpPr>
            <a:spLocks noGrp="1"/>
          </p:cNvSpPr>
          <p:nvPr>
            <p:ph type="sldNum" sz="quarter" idx="5"/>
          </p:nvPr>
        </p:nvSpPr>
        <p:spPr/>
        <p:txBody>
          <a:bodyPr/>
          <a:lstStyle/>
          <a:p>
            <a:fld id="{F2AE5C45-BAD9-42E1-BA33-A4A9CF17AA97}" type="slidenum">
              <a:rPr lang="en-US" smtClean="0"/>
              <a:pPr/>
              <a:t>24</a:t>
            </a:fld>
            <a:endParaRPr lang="en-US"/>
          </a:p>
        </p:txBody>
      </p:sp>
    </p:spTree>
    <p:extLst>
      <p:ext uri="{BB962C8B-B14F-4D97-AF65-F5344CB8AC3E}">
        <p14:creationId xmlns:p14="http://schemas.microsoft.com/office/powerpoint/2010/main" val="20679893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E5C45-BAD9-42E1-BA33-A4A9CF17AA97}" type="slidenum">
              <a:rPr lang="en-US" smtClean="0"/>
              <a:pPr/>
              <a:t>25</a:t>
            </a:fld>
            <a:endParaRPr lang="en-US"/>
          </a:p>
        </p:txBody>
      </p:sp>
    </p:spTree>
    <p:extLst>
      <p:ext uri="{BB962C8B-B14F-4D97-AF65-F5344CB8AC3E}">
        <p14:creationId xmlns:p14="http://schemas.microsoft.com/office/powerpoint/2010/main" val="2853074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E5C45-BAD9-42E1-BA33-A4A9CF17AA97}" type="slidenum">
              <a:rPr lang="en-US" smtClean="0"/>
              <a:pPr/>
              <a:t>26</a:t>
            </a:fld>
            <a:endParaRPr lang="en-US"/>
          </a:p>
        </p:txBody>
      </p:sp>
    </p:spTree>
    <p:extLst>
      <p:ext uri="{BB962C8B-B14F-4D97-AF65-F5344CB8AC3E}">
        <p14:creationId xmlns:p14="http://schemas.microsoft.com/office/powerpoint/2010/main" val="461488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E5C45-BAD9-42E1-BA33-A4A9CF17AA97}" type="slidenum">
              <a:rPr lang="en-US" smtClean="0"/>
              <a:pPr/>
              <a:t>27</a:t>
            </a:fld>
            <a:endParaRPr lang="en-US"/>
          </a:p>
        </p:txBody>
      </p:sp>
    </p:spTree>
    <p:extLst>
      <p:ext uri="{BB962C8B-B14F-4D97-AF65-F5344CB8AC3E}">
        <p14:creationId xmlns:p14="http://schemas.microsoft.com/office/powerpoint/2010/main" val="34633215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E5C45-BAD9-42E1-BA33-A4A9CF17AA97}" type="slidenum">
              <a:rPr lang="en-US" smtClean="0"/>
              <a:pPr/>
              <a:t>28</a:t>
            </a:fld>
            <a:endParaRPr lang="en-US"/>
          </a:p>
        </p:txBody>
      </p:sp>
    </p:spTree>
    <p:extLst>
      <p:ext uri="{BB962C8B-B14F-4D97-AF65-F5344CB8AC3E}">
        <p14:creationId xmlns:p14="http://schemas.microsoft.com/office/powerpoint/2010/main" val="827245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E5C45-BAD9-42E1-BA33-A4A9CF17AA97}" type="slidenum">
              <a:rPr lang="en-US" smtClean="0"/>
              <a:pPr/>
              <a:t>29</a:t>
            </a:fld>
            <a:endParaRPr lang="en-US"/>
          </a:p>
        </p:txBody>
      </p:sp>
    </p:spTree>
    <p:extLst>
      <p:ext uri="{BB962C8B-B14F-4D97-AF65-F5344CB8AC3E}">
        <p14:creationId xmlns:p14="http://schemas.microsoft.com/office/powerpoint/2010/main" val="1282819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E5C45-BAD9-42E1-BA33-A4A9CF17AA97}" type="slidenum">
              <a:rPr lang="en-US" smtClean="0"/>
              <a:pPr/>
              <a:t>30</a:t>
            </a:fld>
            <a:endParaRPr lang="en-US"/>
          </a:p>
        </p:txBody>
      </p:sp>
    </p:spTree>
    <p:extLst>
      <p:ext uri="{BB962C8B-B14F-4D97-AF65-F5344CB8AC3E}">
        <p14:creationId xmlns:p14="http://schemas.microsoft.com/office/powerpoint/2010/main" val="15361682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E5C45-BAD9-42E1-BA33-A4A9CF17AA97}" type="slidenum">
              <a:rPr lang="en-US" smtClean="0"/>
              <a:pPr/>
              <a:t>31</a:t>
            </a:fld>
            <a:endParaRPr lang="en-US"/>
          </a:p>
        </p:txBody>
      </p:sp>
    </p:spTree>
    <p:extLst>
      <p:ext uri="{BB962C8B-B14F-4D97-AF65-F5344CB8AC3E}">
        <p14:creationId xmlns:p14="http://schemas.microsoft.com/office/powerpoint/2010/main" val="72022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Talking about security flaws and how exposed organizations are makes some people really uncomfortable.</a:t>
            </a:r>
          </a:p>
        </p:txBody>
      </p:sp>
      <p:sp>
        <p:nvSpPr>
          <p:cNvPr id="4" name="Slide Number Placeholder 3"/>
          <p:cNvSpPr>
            <a:spLocks noGrp="1"/>
          </p:cNvSpPr>
          <p:nvPr>
            <p:ph type="sldNum" sz="quarter" idx="5"/>
          </p:nvPr>
        </p:nvSpPr>
        <p:spPr/>
        <p:txBody>
          <a:bodyPr/>
          <a:lstStyle/>
          <a:p>
            <a:fld id="{F2AE5C45-BAD9-42E1-BA33-A4A9CF17AA97}" type="slidenum">
              <a:rPr lang="en-US" smtClean="0"/>
              <a:pPr/>
              <a:t>5</a:t>
            </a:fld>
            <a:endParaRPr lang="en-US"/>
          </a:p>
        </p:txBody>
      </p:sp>
    </p:spTree>
    <p:extLst>
      <p:ext uri="{BB962C8B-B14F-4D97-AF65-F5344CB8AC3E}">
        <p14:creationId xmlns:p14="http://schemas.microsoft.com/office/powerpoint/2010/main" val="23783704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E5C45-BAD9-42E1-BA33-A4A9CF17AA97}" type="slidenum">
              <a:rPr lang="en-US" smtClean="0"/>
              <a:pPr/>
              <a:t>32</a:t>
            </a:fld>
            <a:endParaRPr lang="en-US"/>
          </a:p>
        </p:txBody>
      </p:sp>
    </p:spTree>
    <p:extLst>
      <p:ext uri="{BB962C8B-B14F-4D97-AF65-F5344CB8AC3E}">
        <p14:creationId xmlns:p14="http://schemas.microsoft.com/office/powerpoint/2010/main" val="42901613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it bluntly captures information that you don’t want to leak out of your organization.</a:t>
            </a:r>
          </a:p>
        </p:txBody>
      </p:sp>
      <p:sp>
        <p:nvSpPr>
          <p:cNvPr id="4" name="Slide Number Placeholder 3"/>
          <p:cNvSpPr>
            <a:spLocks noGrp="1"/>
          </p:cNvSpPr>
          <p:nvPr>
            <p:ph type="sldNum" sz="quarter" idx="5"/>
          </p:nvPr>
        </p:nvSpPr>
        <p:spPr/>
        <p:txBody>
          <a:bodyPr/>
          <a:lstStyle/>
          <a:p>
            <a:fld id="{F2AE5C45-BAD9-42E1-BA33-A4A9CF17AA97}" type="slidenum">
              <a:rPr lang="en-US" smtClean="0"/>
              <a:pPr/>
              <a:t>33</a:t>
            </a:fld>
            <a:endParaRPr lang="en-US"/>
          </a:p>
        </p:txBody>
      </p:sp>
    </p:spTree>
    <p:extLst>
      <p:ext uri="{BB962C8B-B14F-4D97-AF65-F5344CB8AC3E}">
        <p14:creationId xmlns:p14="http://schemas.microsoft.com/office/powerpoint/2010/main" val="40902428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E5C45-BAD9-42E1-BA33-A4A9CF17AA97}" type="slidenum">
              <a:rPr lang="en-US" smtClean="0"/>
              <a:pPr/>
              <a:t>34</a:t>
            </a:fld>
            <a:endParaRPr lang="en-US"/>
          </a:p>
        </p:txBody>
      </p:sp>
    </p:spTree>
    <p:extLst>
      <p:ext uri="{BB962C8B-B14F-4D97-AF65-F5344CB8AC3E}">
        <p14:creationId xmlns:p14="http://schemas.microsoft.com/office/powerpoint/2010/main" val="4033667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cracking passwords to make sure your technical controls work. Not to punish those with weak passwords. Strong passwords, and unique passwords, support non-repudiation. Also recommend cracking OLD passwords, not current ones. You are validating that your technical </a:t>
            </a:r>
            <a:r>
              <a:rPr lang="en-US" dirty="0" err="1"/>
              <a:t>cotrols</a:t>
            </a:r>
            <a:r>
              <a:rPr lang="en-US" dirty="0"/>
              <a:t> work. Or, if you get hashes, sit on them for 3 months, and then crack them. You do not want to have a scenario where security team, domain admin, help desk (who can access your computer, or where you store the cracked passwords) all know the password. How can you prove that things done with that password were done only by that user?  Discussion of password cracking is a little outside the scope of this talk, but shows that we need to be a little grey.</a:t>
            </a:r>
          </a:p>
        </p:txBody>
      </p:sp>
      <p:sp>
        <p:nvSpPr>
          <p:cNvPr id="4" name="Slide Number Placeholder 3"/>
          <p:cNvSpPr>
            <a:spLocks noGrp="1"/>
          </p:cNvSpPr>
          <p:nvPr>
            <p:ph type="sldNum" sz="quarter" idx="5"/>
          </p:nvPr>
        </p:nvSpPr>
        <p:spPr/>
        <p:txBody>
          <a:bodyPr/>
          <a:lstStyle/>
          <a:p>
            <a:fld id="{F2AE5C45-BAD9-42E1-BA33-A4A9CF17AA97}" type="slidenum">
              <a:rPr lang="en-US" smtClean="0"/>
              <a:pPr/>
              <a:t>6</a:t>
            </a:fld>
            <a:endParaRPr lang="en-US"/>
          </a:p>
        </p:txBody>
      </p:sp>
    </p:spTree>
    <p:extLst>
      <p:ext uri="{BB962C8B-B14F-4D97-AF65-F5344CB8AC3E}">
        <p14:creationId xmlns:p14="http://schemas.microsoft.com/office/powerpoint/2010/main" val="3801935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had the thought in summary, of attacks with some semblance of pre-planning or good reconnaissance being waived away as “hackers somehow figured it out” and “hackers must have done their homework.  Hackers really do have a payoff for doing good research and getting in.  It is worth the additional pre-planning.</a:t>
            </a:r>
          </a:p>
        </p:txBody>
      </p:sp>
      <p:sp>
        <p:nvSpPr>
          <p:cNvPr id="4" name="Slide Number Placeholder 3"/>
          <p:cNvSpPr>
            <a:spLocks noGrp="1"/>
          </p:cNvSpPr>
          <p:nvPr>
            <p:ph type="sldNum" sz="quarter" idx="5"/>
          </p:nvPr>
        </p:nvSpPr>
        <p:spPr/>
        <p:txBody>
          <a:bodyPr/>
          <a:lstStyle/>
          <a:p>
            <a:fld id="{F2AE5C45-BAD9-42E1-BA33-A4A9CF17AA97}" type="slidenum">
              <a:rPr lang="en-US" smtClean="0"/>
              <a:pPr/>
              <a:t>7</a:t>
            </a:fld>
            <a:endParaRPr lang="en-US"/>
          </a:p>
        </p:txBody>
      </p:sp>
    </p:spTree>
    <p:extLst>
      <p:ext uri="{BB962C8B-B14F-4D97-AF65-F5344CB8AC3E}">
        <p14:creationId xmlns:p14="http://schemas.microsoft.com/office/powerpoint/2010/main" val="2811280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E5C45-BAD9-42E1-BA33-A4A9CF17AA97}" type="slidenum">
              <a:rPr lang="en-US" smtClean="0"/>
              <a:pPr/>
              <a:t>8</a:t>
            </a:fld>
            <a:endParaRPr lang="en-US"/>
          </a:p>
        </p:txBody>
      </p:sp>
    </p:spTree>
    <p:extLst>
      <p:ext uri="{BB962C8B-B14F-4D97-AF65-F5344CB8AC3E}">
        <p14:creationId xmlns:p14="http://schemas.microsoft.com/office/powerpoint/2010/main" val="410699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where hackers are beating most companies.  They have no problems using a commercial tool, because if they paid for it, it was likely not with their money, and they are sharing it around.  More on shared access later.</a:t>
            </a:r>
          </a:p>
          <a:p>
            <a:endParaRPr lang="en-US" dirty="0"/>
          </a:p>
        </p:txBody>
      </p:sp>
      <p:sp>
        <p:nvSpPr>
          <p:cNvPr id="4" name="Slide Number Placeholder 3"/>
          <p:cNvSpPr>
            <a:spLocks noGrp="1"/>
          </p:cNvSpPr>
          <p:nvPr>
            <p:ph type="sldNum" sz="quarter" idx="5"/>
          </p:nvPr>
        </p:nvSpPr>
        <p:spPr/>
        <p:txBody>
          <a:bodyPr/>
          <a:lstStyle/>
          <a:p>
            <a:fld id="{F2AE5C45-BAD9-42E1-BA33-A4A9CF17AA97}" type="slidenum">
              <a:rPr lang="en-US" smtClean="0"/>
              <a:pPr/>
              <a:t>9</a:t>
            </a:fld>
            <a:endParaRPr lang="en-US"/>
          </a:p>
        </p:txBody>
      </p:sp>
    </p:spTree>
    <p:extLst>
      <p:ext uri="{BB962C8B-B14F-4D97-AF65-F5344CB8AC3E}">
        <p14:creationId xmlns:p14="http://schemas.microsoft.com/office/powerpoint/2010/main" val="3867035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have seen where the name, and the e-mail address of the admin is disclosed, routing directly to an IT e-mail address.  Additionally, if it is discovered that the e-mail is firstname.lastname@company.com, then the attacker now knows how to form their e-mails for additional intelligence.</a:t>
            </a:r>
          </a:p>
          <a:p>
            <a:endParaRPr lang="en-US" dirty="0"/>
          </a:p>
        </p:txBody>
      </p:sp>
      <p:sp>
        <p:nvSpPr>
          <p:cNvPr id="4" name="Slide Number Placeholder 3"/>
          <p:cNvSpPr>
            <a:spLocks noGrp="1"/>
          </p:cNvSpPr>
          <p:nvPr>
            <p:ph type="sldNum" sz="quarter" idx="5"/>
          </p:nvPr>
        </p:nvSpPr>
        <p:spPr/>
        <p:txBody>
          <a:bodyPr/>
          <a:lstStyle/>
          <a:p>
            <a:fld id="{F2AE5C45-BAD9-42E1-BA33-A4A9CF17AA97}" type="slidenum">
              <a:rPr lang="en-US" smtClean="0"/>
              <a:pPr/>
              <a:t>10</a:t>
            </a:fld>
            <a:endParaRPr lang="en-US"/>
          </a:p>
        </p:txBody>
      </p:sp>
    </p:spTree>
    <p:extLst>
      <p:ext uri="{BB962C8B-B14F-4D97-AF65-F5344CB8AC3E}">
        <p14:creationId xmlns:p14="http://schemas.microsoft.com/office/powerpoint/2010/main" val="1091370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sample one, that has been cropped down.</a:t>
            </a:r>
          </a:p>
          <a:p>
            <a:endParaRPr lang="en-US" dirty="0"/>
          </a:p>
        </p:txBody>
      </p:sp>
      <p:sp>
        <p:nvSpPr>
          <p:cNvPr id="4" name="Slide Number Placeholder 3"/>
          <p:cNvSpPr>
            <a:spLocks noGrp="1"/>
          </p:cNvSpPr>
          <p:nvPr>
            <p:ph type="sldNum" sz="quarter" idx="5"/>
          </p:nvPr>
        </p:nvSpPr>
        <p:spPr/>
        <p:txBody>
          <a:bodyPr/>
          <a:lstStyle/>
          <a:p>
            <a:fld id="{F2AE5C45-BAD9-42E1-BA33-A4A9CF17AA97}" type="slidenum">
              <a:rPr lang="en-US" smtClean="0"/>
              <a:pPr/>
              <a:t>11</a:t>
            </a:fld>
            <a:endParaRPr lang="en-US"/>
          </a:p>
        </p:txBody>
      </p:sp>
    </p:spTree>
    <p:extLst>
      <p:ext uri="{BB962C8B-B14F-4D97-AF65-F5344CB8AC3E}">
        <p14:creationId xmlns:p14="http://schemas.microsoft.com/office/powerpoint/2010/main" val="1202927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grpSp>
        <p:nvGrpSpPr>
          <p:cNvPr id="5" name="Group 15"/>
          <p:cNvGrpSpPr>
            <a:grpSpLocks/>
          </p:cNvGrpSpPr>
          <p:nvPr/>
        </p:nvGrpSpPr>
        <p:grpSpPr bwMode="auto">
          <a:xfrm>
            <a:off x="-3176" y="5022851"/>
            <a:ext cx="9147170" cy="1834896"/>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7" name="Freeform 18"/>
            <p:cNvSpPr>
              <a:spLocks/>
            </p:cNvSpPr>
            <p:nvPr/>
          </p:nvSpPr>
          <p:spPr bwMode="auto">
            <a:xfrm>
              <a:off x="35443" y="5135526"/>
              <a:ext cx="9108557" cy="838200"/>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72A57F50-F5ED-4369-9E07-CE0D57C5031A}" type="datetime1">
              <a:rPr lang="en-US" smtClean="0"/>
              <a:pPr>
                <a:defRPr/>
              </a:pPr>
              <a:t>2/1/2019</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CE1F91CB-D9F3-4DAC-896D-E86E8E3367E8}" type="slidenum">
              <a:rPr lang="en-US"/>
              <a:pPr>
                <a:defRPr/>
              </a:pPr>
              <a:t>‹#›</a:t>
            </a:fld>
            <a:endParaRPr lang="en-US"/>
          </a:p>
        </p:txBody>
      </p:sp>
      <p:pic>
        <p:nvPicPr>
          <p:cNvPr id="14" name="Picture 13" descr="Hipaacow_org.png"/>
          <p:cNvPicPr>
            <a:picLocks noChangeAspect="1"/>
          </p:cNvPicPr>
          <p:nvPr userDrawn="1"/>
        </p:nvPicPr>
        <p:blipFill>
          <a:blip r:embed="rId3" cstate="print"/>
          <a:stretch>
            <a:fillRect/>
          </a:stretch>
        </p:blipFill>
        <p:spPr>
          <a:xfrm>
            <a:off x="609600" y="5410200"/>
            <a:ext cx="1600200" cy="1178018"/>
          </a:xfrm>
          <a:prstGeom prst="rect">
            <a:avLst/>
          </a:prstGeom>
        </p:spPr>
      </p:pic>
    </p:spTree>
    <p:extLst>
      <p:ext uri="{BB962C8B-B14F-4D97-AF65-F5344CB8AC3E}">
        <p14:creationId xmlns:p14="http://schemas.microsoft.com/office/powerpoint/2010/main" val="2406390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8528A678-BDF9-4A9F-82C0-809B4734426E}" type="datetime1">
              <a:rPr lang="en-US" smtClean="0"/>
              <a:pPr>
                <a:defRPr/>
              </a:pPr>
              <a:t>2/1/2019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FF97A92-B3CA-4EB9-AD79-98F281D66B9E}" type="slidenum">
              <a:rPr lang="en-US"/>
              <a:pPr>
                <a:defRPr/>
              </a:pPr>
              <a:t>‹#›</a:t>
            </a:fld>
            <a:endParaRPr lang="en-US"/>
          </a:p>
        </p:txBody>
      </p:sp>
    </p:spTree>
    <p:extLst>
      <p:ext uri="{BB962C8B-B14F-4D97-AF65-F5344CB8AC3E}">
        <p14:creationId xmlns:p14="http://schemas.microsoft.com/office/powerpoint/2010/main" val="399672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D6454CDC-8F48-43CA-B814-9114E45B693F}" type="datetime1">
              <a:rPr lang="en-US" smtClean="0"/>
              <a:pPr>
                <a:defRPr/>
              </a:pPr>
              <a:t>2/1/2019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2A11C14-1077-429B-BAF0-FB85BE1656BC}" type="slidenum">
              <a:rPr lang="en-US"/>
              <a:pPr>
                <a:defRPr/>
              </a:pPr>
              <a:t>‹#›</a:t>
            </a:fld>
            <a:endParaRPr lang="en-US"/>
          </a:p>
        </p:txBody>
      </p:sp>
    </p:spTree>
    <p:extLst>
      <p:ext uri="{BB962C8B-B14F-4D97-AF65-F5344CB8AC3E}">
        <p14:creationId xmlns:p14="http://schemas.microsoft.com/office/powerpoint/2010/main" val="4202220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5CFEFB40-B957-43D2-8A7F-0D8F60D0B6CE}" type="datetime1">
              <a:rPr lang="en-US" smtClean="0"/>
              <a:pPr>
                <a:defRPr/>
              </a:pPr>
              <a:t>2/1/2019</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820CC0B-B9F4-4770-8102-CF08F92B37AC}"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fld id="{479F0E22-D199-4249-B7E5-B51DD415FA9D}" type="datetime1">
              <a:rPr lang="en-US" smtClean="0"/>
              <a:pPr>
                <a:defRPr/>
              </a:pPr>
              <a:t>2/1/2019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1DA430B-008B-476A-9921-ADBFE18A9476}" type="slidenum">
              <a:rPr lang="en-US"/>
              <a:pPr>
                <a:defRPr/>
              </a:pPr>
              <a:t>‹#›</a:t>
            </a:fld>
            <a:endParaRPr lang="en-US"/>
          </a:p>
        </p:txBody>
      </p:sp>
    </p:spTree>
    <p:extLst>
      <p:ext uri="{BB962C8B-B14F-4D97-AF65-F5344CB8AC3E}">
        <p14:creationId xmlns:p14="http://schemas.microsoft.com/office/powerpoint/2010/main" val="1693722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E827ADB8-B65D-45EF-8FC4-DDA893A86D86}" type="datetime1">
              <a:rPr lang="en-US" smtClean="0"/>
              <a:pPr>
                <a:defRPr/>
              </a:pPr>
              <a:t>2/1/2019</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CBE43408-52B5-4515-8496-C3ADF0419FBB}" type="slidenum">
              <a:rPr lang="en-US"/>
              <a:pPr>
                <a:defRPr/>
              </a:pPr>
              <a:t>‹#›</a:t>
            </a:fld>
            <a:endParaRPr lang="en-US"/>
          </a:p>
        </p:txBody>
      </p:sp>
    </p:spTree>
    <p:extLst>
      <p:ext uri="{BB962C8B-B14F-4D97-AF65-F5344CB8AC3E}">
        <p14:creationId xmlns:p14="http://schemas.microsoft.com/office/powerpoint/2010/main" val="309006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9"/>
          <p:cNvSpPr>
            <a:spLocks noGrp="1"/>
          </p:cNvSpPr>
          <p:nvPr>
            <p:ph type="dt" sz="half" idx="10"/>
          </p:nvPr>
        </p:nvSpPr>
        <p:spPr/>
        <p:txBody>
          <a:bodyPr/>
          <a:lstStyle>
            <a:lvl1pPr>
              <a:defRPr/>
            </a:lvl1pPr>
          </a:lstStyle>
          <a:p>
            <a:pPr>
              <a:defRPr/>
            </a:pPr>
            <a:fld id="{2E7F7507-0835-482D-92CC-988701B8738A}" type="datetime1">
              <a:rPr lang="en-US" smtClean="0"/>
              <a:pPr>
                <a:defRPr/>
              </a:pPr>
              <a:t>2/1/2019</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AB16EE0E-E015-4333-8DCD-FE8C2FDBB1DB}" type="slidenum">
              <a:rPr lang="en-US"/>
              <a:pPr>
                <a:defRPr/>
              </a:pPr>
              <a:t>‹#›</a:t>
            </a:fld>
            <a:endParaRPr lang="en-US"/>
          </a:p>
        </p:txBody>
      </p:sp>
    </p:spTree>
    <p:extLst>
      <p:ext uri="{BB962C8B-B14F-4D97-AF65-F5344CB8AC3E}">
        <p14:creationId xmlns:p14="http://schemas.microsoft.com/office/powerpoint/2010/main" val="2750987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657B04C0-CD59-42DA-9A7F-197D2473EC41}" type="datetime1">
              <a:rPr lang="en-US" smtClean="0"/>
              <a:pPr>
                <a:defRPr/>
              </a:pPr>
              <a:t>2/1/2019</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0DBB379A-803A-434B-B568-8ADF4A2F23CE}" type="slidenum">
              <a:rPr lang="en-US"/>
              <a:pPr>
                <a:defRPr/>
              </a:pPr>
              <a:t>‹#›</a:t>
            </a:fld>
            <a:endParaRPr lang="en-US"/>
          </a:p>
        </p:txBody>
      </p:sp>
      <p:pic>
        <p:nvPicPr>
          <p:cNvPr id="10" name="Picture 9" descr="Hipaacow_org.png"/>
          <p:cNvPicPr>
            <a:picLocks noChangeAspect="1"/>
          </p:cNvPicPr>
          <p:nvPr userDrawn="1"/>
        </p:nvPicPr>
        <p:blipFill>
          <a:blip r:embed="rId2" cstate="print"/>
          <a:stretch>
            <a:fillRect/>
          </a:stretch>
        </p:blipFill>
        <p:spPr>
          <a:xfrm>
            <a:off x="228600" y="6156798"/>
            <a:ext cx="952500" cy="701202"/>
          </a:xfrm>
          <a:prstGeom prst="rect">
            <a:avLst/>
          </a:prstGeom>
        </p:spPr>
      </p:pic>
    </p:spTree>
    <p:extLst>
      <p:ext uri="{BB962C8B-B14F-4D97-AF65-F5344CB8AC3E}">
        <p14:creationId xmlns:p14="http://schemas.microsoft.com/office/powerpoint/2010/main" val="1686131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B4915CB7-442F-42C4-BE66-46E07ED64909}" type="datetime1">
              <a:rPr lang="en-US" smtClean="0"/>
              <a:pPr>
                <a:defRPr/>
              </a:pPr>
              <a:t>2/1/2019</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946305E9-92AB-462A-B968-005668B9CC4F}" type="slidenum">
              <a:rPr lang="en-US"/>
              <a:pPr>
                <a:defRPr/>
              </a:pPr>
              <a:t>‹#›</a:t>
            </a:fld>
            <a:endParaRPr lang="en-US"/>
          </a:p>
        </p:txBody>
      </p:sp>
    </p:spTree>
    <p:extLst>
      <p:ext uri="{BB962C8B-B14F-4D97-AF65-F5344CB8AC3E}">
        <p14:creationId xmlns:p14="http://schemas.microsoft.com/office/powerpoint/2010/main" val="1393149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6814AA32-5AB4-4FCE-A357-24906E9F29CA}" type="datetime1">
              <a:rPr lang="en-US" smtClean="0"/>
              <a:pPr>
                <a:defRPr/>
              </a:pPr>
              <a:t>2/1/2019</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00A2873F-DC49-4A51-8A87-074B73A4DE65}" type="slidenum">
              <a:rPr lang="en-US"/>
              <a:pPr>
                <a:defRPr/>
              </a:pPr>
              <a:t>‹#›</a:t>
            </a:fld>
            <a:endParaRPr lang="en-US"/>
          </a:p>
        </p:txBody>
      </p:sp>
    </p:spTree>
    <p:extLst>
      <p:ext uri="{BB962C8B-B14F-4D97-AF65-F5344CB8AC3E}">
        <p14:creationId xmlns:p14="http://schemas.microsoft.com/office/powerpoint/2010/main" val="395316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15C439E5-2E87-4973-A9A0-BB1047A7C106}" type="datetime1">
              <a:rPr lang="en-US" smtClean="0"/>
              <a:pPr>
                <a:defRPr/>
              </a:pPr>
              <a:t>2/1/2019</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4A226AD2-BCA6-45C8-8CD9-87E823FF990B}" type="slidenum">
              <a:rPr lang="en-US"/>
              <a:pPr>
                <a:defRPr/>
              </a:pPr>
              <a:t>‹#›</a:t>
            </a:fld>
            <a:endParaRPr lang="en-US"/>
          </a:p>
        </p:txBody>
      </p:sp>
      <p:pic>
        <p:nvPicPr>
          <p:cNvPr id="8" name="Picture 7" descr="Hipaacow_org.png"/>
          <p:cNvPicPr>
            <a:picLocks noChangeAspect="1"/>
          </p:cNvPicPr>
          <p:nvPr userDrawn="1"/>
        </p:nvPicPr>
        <p:blipFill>
          <a:blip r:embed="rId2" cstate="print"/>
          <a:stretch>
            <a:fillRect/>
          </a:stretch>
        </p:blipFill>
        <p:spPr>
          <a:xfrm>
            <a:off x="381000" y="5791200"/>
            <a:ext cx="1242105" cy="914400"/>
          </a:xfrm>
          <a:prstGeom prst="rect">
            <a:avLst/>
          </a:prstGeom>
        </p:spPr>
      </p:pic>
    </p:spTree>
    <p:extLst>
      <p:ext uri="{BB962C8B-B14F-4D97-AF65-F5344CB8AC3E}">
        <p14:creationId xmlns:p14="http://schemas.microsoft.com/office/powerpoint/2010/main" val="565005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15"/>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2F4324B4-FA7E-4B7C-A94D-B15F55311FA4}" type="datetime1">
              <a:rPr lang="en-US" smtClean="0"/>
              <a:pPr>
                <a:defRPr/>
              </a:pPr>
              <a:t>2/1/2019</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07F89A8D-492E-40E0-AF35-30CB32D3D8C9}" type="slidenum">
              <a:rPr lang="en-US"/>
              <a:pPr>
                <a:defRPr/>
              </a:pPr>
              <a:t>‹#›</a:t>
            </a:fld>
            <a:endParaRPr lang="en-US"/>
          </a:p>
        </p:txBody>
      </p:sp>
      <p:pic>
        <p:nvPicPr>
          <p:cNvPr id="15" name="Picture 14" descr="Hipaacow_org.png"/>
          <p:cNvPicPr>
            <a:picLocks noChangeAspect="1"/>
          </p:cNvPicPr>
          <p:nvPr userDrawn="1"/>
        </p:nvPicPr>
        <p:blipFill>
          <a:blip r:embed="rId3" cstate="print"/>
          <a:stretch>
            <a:fillRect/>
          </a:stretch>
        </p:blipFill>
        <p:spPr>
          <a:xfrm>
            <a:off x="152400" y="6096000"/>
            <a:ext cx="914400" cy="673153"/>
          </a:xfrm>
          <a:prstGeom prst="rect">
            <a:avLst/>
          </a:prstGeom>
        </p:spPr>
      </p:pic>
    </p:spTree>
    <p:extLst>
      <p:ext uri="{BB962C8B-B14F-4D97-AF65-F5344CB8AC3E}">
        <p14:creationId xmlns:p14="http://schemas.microsoft.com/office/powerpoint/2010/main" val="126379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027" name="Freeform 11"/>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cs typeface="Arial" charset="0"/>
              </a:defRPr>
            </a:lvl1pPr>
            <a:extLst/>
          </a:lstStyle>
          <a:p>
            <a:pPr>
              <a:defRPr/>
            </a:pPr>
            <a:fld id="{5CFEFB40-B957-43D2-8A7F-0D8F60D0B6CE}" type="datetime1">
              <a:rPr lang="en-US" smtClean="0"/>
              <a:pPr>
                <a:defRPr/>
              </a:pPr>
              <a:t>2/1/2019</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cs typeface="Arial" charset="0"/>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cs typeface="Arial" charset="0"/>
              </a:defRPr>
            </a:lvl1pPr>
            <a:extLst/>
          </a:lstStyle>
          <a:p>
            <a:pPr>
              <a:defRPr/>
            </a:pPr>
            <a:fld id="{5820CC0B-B9F4-4770-8102-CF08F92B37AC}" type="slidenum">
              <a:rPr lang="en-US"/>
              <a:pPr>
                <a:defRPr/>
              </a:pPr>
              <a:t>‹#›</a:t>
            </a:fld>
            <a:endParaRPr lang="en-US"/>
          </a:p>
        </p:txBody>
      </p:sp>
      <p:pic>
        <p:nvPicPr>
          <p:cNvPr id="11" name="Picture 10" descr="Hipaacow_org.png"/>
          <p:cNvPicPr>
            <a:picLocks noChangeAspect="1"/>
          </p:cNvPicPr>
          <p:nvPr/>
        </p:nvPicPr>
        <p:blipFill>
          <a:blip r:embed="rId15" cstate="print"/>
          <a:stretch>
            <a:fillRect/>
          </a:stretch>
        </p:blipFill>
        <p:spPr>
          <a:xfrm>
            <a:off x="152400" y="6096000"/>
            <a:ext cx="914400" cy="673153"/>
          </a:xfrm>
          <a:prstGeom prst="rect">
            <a:avLst/>
          </a:prstGeom>
        </p:spPr>
      </p:pic>
    </p:spTree>
  </p:cSld>
  <p:clrMap bg1="lt1" tx1="dk1" bg2="lt2" tx2="dk2" accent1="accent1" accent2="accent2" accent3="accent3" accent4="accent4" accent5="accent5" accent6="accent6" hlink="hlink" folHlink="folHlink"/>
  <p:sldLayoutIdLst>
    <p:sldLayoutId id="2147483839" r:id="rId1"/>
    <p:sldLayoutId id="2147483833" r:id="rId2"/>
    <p:sldLayoutId id="2147483840" r:id="rId3"/>
    <p:sldLayoutId id="2147483834" r:id="rId4"/>
    <p:sldLayoutId id="2147483841" r:id="rId5"/>
    <p:sldLayoutId id="2147483835" r:id="rId6"/>
    <p:sldLayoutId id="2147483836" r:id="rId7"/>
    <p:sldLayoutId id="2147483842" r:id="rId8"/>
    <p:sldLayoutId id="2147483843" r:id="rId9"/>
    <p:sldLayoutId id="2147483837" r:id="rId10"/>
    <p:sldLayoutId id="2147483838" r:id="rId11"/>
    <p:sldLayoutId id="2147483844" r:id="rId12"/>
  </p:sldLayoutIdLst>
  <p:hf hdr="0" ft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tint val="55000"/>
                <a:satMod val="300000"/>
              </a:schemeClr>
            </a:gs>
            <a:gs pos="40000">
              <a:schemeClr val="bg1">
                <a:tint val="65000"/>
                <a:satMod val="300000"/>
              </a:schemeClr>
            </a:gs>
            <a:gs pos="100000">
              <a:schemeClr val="bg1">
                <a:shade val="65000"/>
                <a:satMod val="300000"/>
              </a:schemeClr>
            </a:gs>
          </a:gsLst>
          <a:path path="circle">
            <a:fillToRect l="65000" b="98000"/>
          </a:path>
        </a:gradFill>
        <a:effectLst/>
      </p:bgPr>
    </p:bg>
    <p:spTree>
      <p:nvGrpSpPr>
        <p:cNvPr id="1" name=""/>
        <p:cNvGrpSpPr/>
        <p:nvPr/>
      </p:nvGrpSpPr>
      <p:grpSpPr>
        <a:xfrm>
          <a:off x="0" y="0"/>
          <a:ext cx="0" cy="0"/>
          <a:chOff x="0" y="0"/>
          <a:chExt cx="0" cy="0"/>
        </a:xfrm>
      </p:grpSpPr>
      <p:sp>
        <p:nvSpPr>
          <p:cNvPr id="717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7"/>
          <p:cNvSpPr>
            <a:spLocks noGrp="1"/>
          </p:cNvSpPr>
          <p:nvPr>
            <p:ph type="ctrTitle"/>
          </p:nvPr>
        </p:nvSpPr>
        <p:spPr/>
        <p:txBody>
          <a:bodyPr/>
          <a:lstStyle/>
          <a:p>
            <a:r>
              <a:rPr lang="en-US" dirty="0"/>
              <a:t>Hackers Doing Homework</a:t>
            </a:r>
          </a:p>
        </p:txBody>
      </p:sp>
      <p:sp>
        <p:nvSpPr>
          <p:cNvPr id="9" name="Subtitle 8"/>
          <p:cNvSpPr>
            <a:spLocks noGrp="1"/>
          </p:cNvSpPr>
          <p:nvPr>
            <p:ph type="subTitle" idx="1"/>
          </p:nvPr>
        </p:nvSpPr>
        <p:spPr/>
        <p:txBody>
          <a:bodyPr/>
          <a:lstStyle/>
          <a:p>
            <a:r>
              <a:rPr lang="en-US" dirty="0"/>
              <a:t>Alex Minster</a:t>
            </a:r>
          </a:p>
        </p:txBody>
      </p:sp>
      <p:sp>
        <p:nvSpPr>
          <p:cNvPr id="4" name="Slide Number Placeholder 3"/>
          <p:cNvSpPr>
            <a:spLocks noGrp="1"/>
          </p:cNvSpPr>
          <p:nvPr>
            <p:ph type="sldNum" sz="quarter" idx="12"/>
          </p:nvPr>
        </p:nvSpPr>
        <p:spPr/>
        <p:txBody>
          <a:bodyPr/>
          <a:lstStyle/>
          <a:p>
            <a:pPr>
              <a:defRPr/>
            </a:pPr>
            <a:fld id="{CE1F91CB-D9F3-4DAC-896D-E86E8E3367E8}"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Used to gather contact names, DNS information, other data</a:t>
            </a:r>
          </a:p>
          <a:p>
            <a:r>
              <a:rPr lang="en-US" dirty="0"/>
              <a:t>Can start at internic.net/whois.html</a:t>
            </a:r>
          </a:p>
          <a:p>
            <a:r>
              <a:rPr lang="en-US" dirty="0"/>
              <a:t>Then dig to the domain registrar’s site (Like Network Solutions or GoDaddy)</a:t>
            </a:r>
          </a:p>
          <a:p>
            <a:r>
              <a:rPr lang="en-US" dirty="0"/>
              <a:t>GDPR changed this a little, but we’re still finding a lot of data out there</a:t>
            </a:r>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err="1"/>
              <a:t>Whois</a:t>
            </a:r>
            <a:endParaRPr lang="en-US" dirty="0"/>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10</a:t>
            </a:fld>
            <a:endParaRPr lang="en-US"/>
          </a:p>
        </p:txBody>
      </p:sp>
    </p:spTree>
    <p:extLst>
      <p:ext uri="{BB962C8B-B14F-4D97-AF65-F5344CB8AC3E}">
        <p14:creationId xmlns:p14="http://schemas.microsoft.com/office/powerpoint/2010/main" val="3363728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Used to gather contact names, DNS information, other data</a:t>
            </a:r>
          </a:p>
          <a:p>
            <a:endParaRPr lang="en-US" dirty="0"/>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err="1"/>
              <a:t>Whois</a:t>
            </a:r>
            <a:endParaRPr lang="en-US" dirty="0"/>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11</a:t>
            </a:fld>
            <a:endParaRPr lang="en-US"/>
          </a:p>
        </p:txBody>
      </p:sp>
      <p:pic>
        <p:nvPicPr>
          <p:cNvPr id="5" name="Picture 4">
            <a:extLst>
              <a:ext uri="{FF2B5EF4-FFF2-40B4-BE49-F238E27FC236}">
                <a16:creationId xmlns:a16="http://schemas.microsoft.com/office/drawing/2014/main" id="{5F010E1F-5846-449D-8F60-76DA31CAAD1B}"/>
              </a:ext>
            </a:extLst>
          </p:cNvPr>
          <p:cNvPicPr>
            <a:picLocks noChangeAspect="1"/>
          </p:cNvPicPr>
          <p:nvPr/>
        </p:nvPicPr>
        <p:blipFill>
          <a:blip r:embed="rId3"/>
          <a:stretch>
            <a:fillRect/>
          </a:stretch>
        </p:blipFill>
        <p:spPr>
          <a:xfrm>
            <a:off x="228600" y="1078391"/>
            <a:ext cx="8177213" cy="4701217"/>
          </a:xfrm>
          <a:prstGeom prst="rect">
            <a:avLst/>
          </a:prstGeom>
        </p:spPr>
      </p:pic>
    </p:spTree>
    <p:extLst>
      <p:ext uri="{BB962C8B-B14F-4D97-AF65-F5344CB8AC3E}">
        <p14:creationId xmlns:p14="http://schemas.microsoft.com/office/powerpoint/2010/main" val="840835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17AB3B3-37EE-4634-BBF1-E2767930E7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882652"/>
            <a:ext cx="8229600" cy="1722933"/>
          </a:xfrm>
        </p:spPr>
      </p:pic>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DNS Dumpster</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12</a:t>
            </a:fld>
            <a:endParaRPr lang="en-US"/>
          </a:p>
        </p:txBody>
      </p:sp>
    </p:spTree>
    <p:extLst>
      <p:ext uri="{BB962C8B-B14F-4D97-AF65-F5344CB8AC3E}">
        <p14:creationId xmlns:p14="http://schemas.microsoft.com/office/powerpoint/2010/main" val="3125790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Burp Suite has an extension that will just scrape Google’s crawling of LinkedIn sites</a:t>
            </a:r>
          </a:p>
          <a:p>
            <a:endParaRPr lang="en-US" dirty="0"/>
          </a:p>
          <a:p>
            <a:r>
              <a:rPr lang="en-US" dirty="0"/>
              <a:t>You’ll get the output quick, and it can be parsed into Excel very quick as well.</a:t>
            </a:r>
          </a:p>
          <a:p>
            <a:endParaRPr lang="en-US" dirty="0"/>
          </a:p>
          <a:p>
            <a:endParaRPr lang="en-US" dirty="0"/>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LinkedIn data</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13</a:t>
            </a:fld>
            <a:endParaRPr lang="en-US"/>
          </a:p>
        </p:txBody>
      </p:sp>
    </p:spTree>
    <p:extLst>
      <p:ext uri="{BB962C8B-B14F-4D97-AF65-F5344CB8AC3E}">
        <p14:creationId xmlns:p14="http://schemas.microsoft.com/office/powerpoint/2010/main" val="215245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LinkedIn data</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14</a:t>
            </a:fld>
            <a:endParaRPr lang="en-US"/>
          </a:p>
        </p:txBody>
      </p:sp>
      <p:pic>
        <p:nvPicPr>
          <p:cNvPr id="6" name="Picture 5">
            <a:extLst>
              <a:ext uri="{FF2B5EF4-FFF2-40B4-BE49-F238E27FC236}">
                <a16:creationId xmlns:a16="http://schemas.microsoft.com/office/drawing/2014/main" id="{36A8E4D0-12C5-43A3-9DA2-122C90EF5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69" y="1752600"/>
            <a:ext cx="8686800" cy="3519577"/>
          </a:xfrm>
          <a:prstGeom prst="rect">
            <a:avLst/>
          </a:prstGeom>
        </p:spPr>
      </p:pic>
    </p:spTree>
    <p:extLst>
      <p:ext uri="{BB962C8B-B14F-4D97-AF65-F5344CB8AC3E}">
        <p14:creationId xmlns:p14="http://schemas.microsoft.com/office/powerpoint/2010/main" val="1646085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Starts to get a little creative and creepy</a:t>
            </a:r>
          </a:p>
          <a:p>
            <a:r>
              <a:rPr lang="en-US" dirty="0"/>
              <a:t>Carsowners.net</a:t>
            </a:r>
          </a:p>
          <a:p>
            <a:pPr lvl="1"/>
            <a:r>
              <a:rPr lang="en-US" dirty="0"/>
              <a:t>Let’s search Google for </a:t>
            </a:r>
            <a:r>
              <a:rPr lang="en-US" dirty="0" err="1"/>
              <a:t>site:carsowners.net</a:t>
            </a:r>
            <a:r>
              <a:rPr lang="en-US" dirty="0"/>
              <a:t> “Jon Read”</a:t>
            </a:r>
          </a:p>
          <a:p>
            <a:pPr lvl="1"/>
            <a:r>
              <a:rPr lang="en-US" dirty="0"/>
              <a:t>Look at the results</a:t>
            </a:r>
          </a:p>
          <a:p>
            <a:pPr lvl="1"/>
            <a:r>
              <a:rPr lang="en-US" dirty="0"/>
              <a:t>It gives us: Type of car he drives, address, phone number, and VIN.</a:t>
            </a:r>
          </a:p>
          <a:p>
            <a:r>
              <a:rPr lang="en-US" dirty="0"/>
              <a:t>Can pivot and start searching by phone number, or address, or VIN.</a:t>
            </a:r>
          </a:p>
          <a:p>
            <a:endParaRPr lang="en-US" dirty="0"/>
          </a:p>
          <a:p>
            <a:endParaRPr lang="en-US" dirty="0"/>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Level up the OSINT</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15</a:t>
            </a:fld>
            <a:endParaRPr lang="en-US"/>
          </a:p>
        </p:txBody>
      </p:sp>
    </p:spTree>
    <p:extLst>
      <p:ext uri="{BB962C8B-B14F-4D97-AF65-F5344CB8AC3E}">
        <p14:creationId xmlns:p14="http://schemas.microsoft.com/office/powerpoint/2010/main" val="455717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Cree.py is an OSINT geolocation tool.  It can pull from Flickr, Google+, Instagram, and Twitter</a:t>
            </a:r>
          </a:p>
          <a:p>
            <a:r>
              <a:rPr lang="en-US" dirty="0"/>
              <a:t>Good feature is to search by location, to within 100 meters, and list users that have posted from there.</a:t>
            </a:r>
          </a:p>
          <a:p>
            <a:r>
              <a:rPr lang="en-US" dirty="0"/>
              <a:t>Search the GPS location of your target, and start getting a list of twitter users from there.</a:t>
            </a:r>
          </a:p>
          <a:p>
            <a:r>
              <a:rPr lang="en-US" dirty="0"/>
              <a:t>Pivot, pivot, pivot.</a:t>
            </a:r>
          </a:p>
          <a:p>
            <a:endParaRPr lang="en-US" dirty="0"/>
          </a:p>
          <a:p>
            <a:endParaRPr lang="en-US" dirty="0"/>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Getting cree.py</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16</a:t>
            </a:fld>
            <a:endParaRPr lang="en-US"/>
          </a:p>
        </p:txBody>
      </p:sp>
    </p:spTree>
    <p:extLst>
      <p:ext uri="{BB962C8B-B14F-4D97-AF65-F5344CB8AC3E}">
        <p14:creationId xmlns:p14="http://schemas.microsoft.com/office/powerpoint/2010/main" val="2096336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endParaRPr lang="en-US" dirty="0"/>
          </a:p>
          <a:p>
            <a:endParaRPr lang="en-US" dirty="0"/>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Getting cree.py</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17</a:t>
            </a:fld>
            <a:endParaRPr lang="en-US"/>
          </a:p>
        </p:txBody>
      </p:sp>
      <p:pic>
        <p:nvPicPr>
          <p:cNvPr id="6" name="Picture 5">
            <a:extLst>
              <a:ext uri="{FF2B5EF4-FFF2-40B4-BE49-F238E27FC236}">
                <a16:creationId xmlns:a16="http://schemas.microsoft.com/office/drawing/2014/main" id="{F1626AC1-0FB8-4D7F-A75D-765500308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826" y="1219200"/>
            <a:ext cx="7989643" cy="4654161"/>
          </a:xfrm>
          <a:prstGeom prst="rect">
            <a:avLst/>
          </a:prstGeom>
        </p:spPr>
      </p:pic>
    </p:spTree>
    <p:extLst>
      <p:ext uri="{BB962C8B-B14F-4D97-AF65-F5344CB8AC3E}">
        <p14:creationId xmlns:p14="http://schemas.microsoft.com/office/powerpoint/2010/main" val="117644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Such a very long list.</a:t>
            </a:r>
          </a:p>
          <a:p>
            <a:pPr lvl="1"/>
            <a:r>
              <a:rPr lang="en-US" dirty="0"/>
              <a:t>WI Circuit Court Access</a:t>
            </a:r>
          </a:p>
          <a:p>
            <a:pPr lvl="1"/>
            <a:r>
              <a:rPr lang="en-US" dirty="0" err="1"/>
              <a:t>PowerMeta</a:t>
            </a:r>
            <a:endParaRPr lang="en-US" dirty="0"/>
          </a:p>
          <a:p>
            <a:pPr lvl="1"/>
            <a:r>
              <a:rPr lang="en-US" dirty="0"/>
              <a:t>FOCA (Fingerprinting Online Collected Archives)</a:t>
            </a:r>
          </a:p>
          <a:p>
            <a:pPr lvl="1"/>
            <a:r>
              <a:rPr lang="en-US" dirty="0"/>
              <a:t>Twitter Advanced Search</a:t>
            </a:r>
          </a:p>
          <a:p>
            <a:endParaRPr lang="en-US" dirty="0"/>
          </a:p>
          <a:p>
            <a:endParaRPr lang="en-US" dirty="0"/>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Many more sources</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18</a:t>
            </a:fld>
            <a:endParaRPr lang="en-US"/>
          </a:p>
        </p:txBody>
      </p:sp>
    </p:spTree>
    <p:extLst>
      <p:ext uri="{BB962C8B-B14F-4D97-AF65-F5344CB8AC3E}">
        <p14:creationId xmlns:p14="http://schemas.microsoft.com/office/powerpoint/2010/main" val="2293962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This is basically the Google of service banners</a:t>
            </a:r>
          </a:p>
          <a:p>
            <a:r>
              <a:rPr lang="en-US" dirty="0"/>
              <a:t>Attackers can ask Shodan for a list ftp banners, or telnet, and results will display.</a:t>
            </a:r>
          </a:p>
          <a:p>
            <a:r>
              <a:rPr lang="en-US" dirty="0"/>
              <a:t>Can also search by IP range, hostname…things from previous recon</a:t>
            </a:r>
          </a:p>
          <a:p>
            <a:r>
              <a:rPr lang="en-US" dirty="0"/>
              <a:t>Example: cisco net:“216.219.143.0/24” </a:t>
            </a:r>
          </a:p>
          <a:p>
            <a:endParaRPr lang="en-US" dirty="0"/>
          </a:p>
          <a:p>
            <a:endParaRPr lang="en-US" dirty="0"/>
          </a:p>
          <a:p>
            <a:endParaRPr lang="en-US" dirty="0"/>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Shodan</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19</a:t>
            </a:fld>
            <a:endParaRPr lang="en-US"/>
          </a:p>
        </p:txBody>
      </p:sp>
    </p:spTree>
    <p:extLst>
      <p:ext uri="{BB962C8B-B14F-4D97-AF65-F5344CB8AC3E}">
        <p14:creationId xmlns:p14="http://schemas.microsoft.com/office/powerpoint/2010/main" val="1718138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Technical Security Analyst</a:t>
            </a:r>
          </a:p>
          <a:p>
            <a:r>
              <a:rPr lang="en-US" dirty="0"/>
              <a:t>Offensive Security Minded</a:t>
            </a:r>
          </a:p>
          <a:p>
            <a:r>
              <a:rPr lang="en-US" dirty="0"/>
              <a:t>My card says Curious. *******. Hacker.</a:t>
            </a:r>
          </a:p>
          <a:p>
            <a:r>
              <a:rPr lang="en-US" dirty="0"/>
              <a:t>Adversaries do not play fair.  I tend to also not play fair.</a:t>
            </a:r>
          </a:p>
          <a:p>
            <a:r>
              <a:rPr lang="en-US" dirty="0" err="1"/>
              <a:t>Shoutout</a:t>
            </a:r>
            <a:r>
              <a:rPr lang="en-US" dirty="0"/>
              <a:t> to my mini-hackers (aka kids)</a:t>
            </a:r>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&gt;</a:t>
            </a:r>
            <a:r>
              <a:rPr lang="en-US" dirty="0" err="1"/>
              <a:t>whoami</a:t>
            </a:r>
            <a:endParaRPr lang="en-US" dirty="0"/>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2</a:t>
            </a:fld>
            <a:endParaRPr lang="en-US"/>
          </a:p>
        </p:txBody>
      </p:sp>
    </p:spTree>
    <p:extLst>
      <p:ext uri="{BB962C8B-B14F-4D97-AF65-F5344CB8AC3E}">
        <p14:creationId xmlns:p14="http://schemas.microsoft.com/office/powerpoint/2010/main" val="4072296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endParaRPr lang="en-US" dirty="0"/>
          </a:p>
          <a:p>
            <a:endParaRPr lang="en-US" dirty="0"/>
          </a:p>
          <a:p>
            <a:endParaRPr lang="en-US" dirty="0"/>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Shodan</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20</a:t>
            </a:fld>
            <a:endParaRPr lang="en-US"/>
          </a:p>
        </p:txBody>
      </p:sp>
      <p:pic>
        <p:nvPicPr>
          <p:cNvPr id="5" name="Picture 4">
            <a:extLst>
              <a:ext uri="{FF2B5EF4-FFF2-40B4-BE49-F238E27FC236}">
                <a16:creationId xmlns:a16="http://schemas.microsoft.com/office/drawing/2014/main" id="{D0A1553B-E5D0-4196-B920-C1B6FE0FD311}"/>
              </a:ext>
            </a:extLst>
          </p:cNvPr>
          <p:cNvPicPr>
            <a:picLocks noChangeAspect="1"/>
          </p:cNvPicPr>
          <p:nvPr/>
        </p:nvPicPr>
        <p:blipFill>
          <a:blip r:embed="rId3"/>
          <a:stretch>
            <a:fillRect/>
          </a:stretch>
        </p:blipFill>
        <p:spPr>
          <a:xfrm>
            <a:off x="488302" y="1265520"/>
            <a:ext cx="7871236" cy="4525961"/>
          </a:xfrm>
          <a:prstGeom prst="rect">
            <a:avLst/>
          </a:prstGeom>
        </p:spPr>
      </p:pic>
    </p:spTree>
    <p:extLst>
      <p:ext uri="{BB962C8B-B14F-4D97-AF65-F5344CB8AC3E}">
        <p14:creationId xmlns:p14="http://schemas.microsoft.com/office/powerpoint/2010/main" val="231510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Such a very long list.</a:t>
            </a:r>
          </a:p>
          <a:p>
            <a:pPr lvl="1"/>
            <a:r>
              <a:rPr lang="en-US" dirty="0"/>
              <a:t>WI Circuit Court Access</a:t>
            </a:r>
          </a:p>
          <a:p>
            <a:pPr lvl="1"/>
            <a:r>
              <a:rPr lang="en-US" dirty="0" err="1"/>
              <a:t>PowerMeta</a:t>
            </a:r>
            <a:endParaRPr lang="en-US" dirty="0"/>
          </a:p>
          <a:p>
            <a:pPr lvl="1"/>
            <a:r>
              <a:rPr lang="en-US" dirty="0"/>
              <a:t>FOCA</a:t>
            </a:r>
          </a:p>
          <a:p>
            <a:pPr lvl="1"/>
            <a:r>
              <a:rPr lang="en-US" dirty="0"/>
              <a:t>Twitter Advanced Search</a:t>
            </a:r>
          </a:p>
          <a:p>
            <a:endParaRPr lang="en-US" dirty="0"/>
          </a:p>
          <a:p>
            <a:endParaRPr lang="en-US" dirty="0"/>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err="1"/>
              <a:t>PunkSpider</a:t>
            </a:r>
            <a:endParaRPr lang="en-US" dirty="0"/>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21</a:t>
            </a:fld>
            <a:endParaRPr lang="en-US"/>
          </a:p>
        </p:txBody>
      </p:sp>
    </p:spTree>
    <p:extLst>
      <p:ext uri="{BB962C8B-B14F-4D97-AF65-F5344CB8AC3E}">
        <p14:creationId xmlns:p14="http://schemas.microsoft.com/office/powerpoint/2010/main" val="3836365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err="1"/>
              <a:t>Leakedsource</a:t>
            </a:r>
            <a:endParaRPr lang="en-US" dirty="0"/>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22</a:t>
            </a:fld>
            <a:endParaRPr lang="en-US"/>
          </a:p>
        </p:txBody>
      </p:sp>
      <p:pic>
        <p:nvPicPr>
          <p:cNvPr id="6" name="Picture 5">
            <a:extLst>
              <a:ext uri="{FF2B5EF4-FFF2-40B4-BE49-F238E27FC236}">
                <a16:creationId xmlns:a16="http://schemas.microsoft.com/office/drawing/2014/main" id="{281F5D41-DDAA-414F-8F2F-4C636DB10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65" y="1417638"/>
            <a:ext cx="8906069" cy="3757248"/>
          </a:xfrm>
          <a:prstGeom prst="rect">
            <a:avLst/>
          </a:prstGeom>
        </p:spPr>
      </p:pic>
    </p:spTree>
    <p:extLst>
      <p:ext uri="{BB962C8B-B14F-4D97-AF65-F5344CB8AC3E}">
        <p14:creationId xmlns:p14="http://schemas.microsoft.com/office/powerpoint/2010/main" val="1093055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err="1"/>
              <a:t>Leakedsource</a:t>
            </a:r>
            <a:endParaRPr lang="en-US" dirty="0"/>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23</a:t>
            </a:fld>
            <a:endParaRPr lang="en-US"/>
          </a:p>
        </p:txBody>
      </p:sp>
      <p:pic>
        <p:nvPicPr>
          <p:cNvPr id="2" name="Picture 1">
            <a:extLst>
              <a:ext uri="{FF2B5EF4-FFF2-40B4-BE49-F238E27FC236}">
                <a16:creationId xmlns:a16="http://schemas.microsoft.com/office/drawing/2014/main" id="{2200004F-E299-49D7-ACDD-071983ABF3D3}"/>
              </a:ext>
            </a:extLst>
          </p:cNvPr>
          <p:cNvPicPr>
            <a:picLocks noChangeAspect="1"/>
          </p:cNvPicPr>
          <p:nvPr/>
        </p:nvPicPr>
        <p:blipFill>
          <a:blip r:embed="rId3"/>
          <a:stretch>
            <a:fillRect/>
          </a:stretch>
        </p:blipFill>
        <p:spPr>
          <a:xfrm>
            <a:off x="0" y="1336652"/>
            <a:ext cx="9144000" cy="4184696"/>
          </a:xfrm>
          <a:prstGeom prst="rect">
            <a:avLst/>
          </a:prstGeom>
        </p:spPr>
      </p:pic>
    </p:spTree>
    <p:extLst>
      <p:ext uri="{BB962C8B-B14F-4D97-AF65-F5344CB8AC3E}">
        <p14:creationId xmlns:p14="http://schemas.microsoft.com/office/powerpoint/2010/main" val="496234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Whoops.</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24</a:t>
            </a:fld>
            <a:endParaRPr lang="en-US"/>
          </a:p>
        </p:txBody>
      </p:sp>
      <p:pic>
        <p:nvPicPr>
          <p:cNvPr id="5" name="Picture 4">
            <a:extLst>
              <a:ext uri="{FF2B5EF4-FFF2-40B4-BE49-F238E27FC236}">
                <a16:creationId xmlns:a16="http://schemas.microsoft.com/office/drawing/2014/main" id="{887D605C-F56E-45A0-9D5A-1FD7A4D9B6CA}"/>
              </a:ext>
            </a:extLst>
          </p:cNvPr>
          <p:cNvPicPr>
            <a:picLocks noChangeAspect="1"/>
          </p:cNvPicPr>
          <p:nvPr/>
        </p:nvPicPr>
        <p:blipFill>
          <a:blip r:embed="rId3"/>
          <a:stretch>
            <a:fillRect/>
          </a:stretch>
        </p:blipFill>
        <p:spPr>
          <a:xfrm>
            <a:off x="0" y="1151091"/>
            <a:ext cx="9144000" cy="4555818"/>
          </a:xfrm>
          <a:prstGeom prst="rect">
            <a:avLst/>
          </a:prstGeom>
        </p:spPr>
      </p:pic>
    </p:spTree>
    <p:extLst>
      <p:ext uri="{BB962C8B-B14F-4D97-AF65-F5344CB8AC3E}">
        <p14:creationId xmlns:p14="http://schemas.microsoft.com/office/powerpoint/2010/main" val="72472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Ensure publicly available into about your organization is accurate.</a:t>
            </a:r>
          </a:p>
          <a:p>
            <a:r>
              <a:rPr lang="en-US" dirty="0"/>
              <a:t>Conduct your own recon</a:t>
            </a:r>
          </a:p>
          <a:p>
            <a:r>
              <a:rPr lang="en-US" dirty="0"/>
              <a:t>Request inaccurate or damaging information be removed from sources</a:t>
            </a:r>
          </a:p>
          <a:p>
            <a:pPr lvl="1"/>
            <a:r>
              <a:rPr lang="en-US" dirty="0"/>
              <a:t>This may be near impossible to compel someone to remove the information.</a:t>
            </a:r>
          </a:p>
          <a:p>
            <a:endParaRPr lang="en-US" dirty="0"/>
          </a:p>
          <a:p>
            <a:endParaRPr lang="en-US" dirty="0"/>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Defensive review</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25</a:t>
            </a:fld>
            <a:endParaRPr lang="en-US"/>
          </a:p>
        </p:txBody>
      </p:sp>
    </p:spTree>
    <p:extLst>
      <p:ext uri="{BB962C8B-B14F-4D97-AF65-F5344CB8AC3E}">
        <p14:creationId xmlns:p14="http://schemas.microsoft.com/office/powerpoint/2010/main" val="246168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Transitioning to a source of information that attackers are leveraging.</a:t>
            </a:r>
          </a:p>
          <a:p>
            <a:r>
              <a:rPr lang="en-US" dirty="0"/>
              <a:t>This is concerning to me</a:t>
            </a:r>
          </a:p>
          <a:p>
            <a:r>
              <a:rPr lang="en-US" dirty="0"/>
              <a:t>I’m wanting to let you all know how simple it is.</a:t>
            </a:r>
          </a:p>
          <a:p>
            <a:r>
              <a:rPr lang="en-US" dirty="0"/>
              <a:t>Even though it is using really old technology.</a:t>
            </a:r>
          </a:p>
          <a:p>
            <a:endParaRPr lang="en-US" dirty="0"/>
          </a:p>
          <a:p>
            <a:endParaRPr lang="en-US" dirty="0"/>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Pager Capture</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26</a:t>
            </a:fld>
            <a:endParaRPr lang="en-US"/>
          </a:p>
        </p:txBody>
      </p:sp>
    </p:spTree>
    <p:extLst>
      <p:ext uri="{BB962C8B-B14F-4D97-AF65-F5344CB8AC3E}">
        <p14:creationId xmlns:p14="http://schemas.microsoft.com/office/powerpoint/2010/main" val="2840185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Aiming to do a little bit of demo</a:t>
            </a:r>
          </a:p>
          <a:p>
            <a:r>
              <a:rPr lang="en-US" dirty="0"/>
              <a:t>However some things have been modified to not be live/obscure</a:t>
            </a:r>
          </a:p>
          <a:p>
            <a:r>
              <a:rPr lang="en-US" dirty="0"/>
              <a:t>I don’t desire to display live data, because I don’t want to run the risk of displaying patient data, SSNs, etc.</a:t>
            </a:r>
          </a:p>
          <a:p>
            <a:r>
              <a:rPr lang="en-US" dirty="0"/>
              <a:t>I’ve introduced some noise on purpose.</a:t>
            </a:r>
          </a:p>
          <a:p>
            <a:r>
              <a:rPr lang="en-US" dirty="0"/>
              <a:t>Remember, attackers don’t play fair.</a:t>
            </a:r>
          </a:p>
          <a:p>
            <a:endParaRPr lang="en-US" dirty="0"/>
          </a:p>
          <a:p>
            <a:endParaRPr lang="en-US" dirty="0"/>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Pager Capture</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27</a:t>
            </a:fld>
            <a:endParaRPr lang="en-US"/>
          </a:p>
        </p:txBody>
      </p:sp>
    </p:spTree>
    <p:extLst>
      <p:ext uri="{BB962C8B-B14F-4D97-AF65-F5344CB8AC3E}">
        <p14:creationId xmlns:p14="http://schemas.microsoft.com/office/powerpoint/2010/main" val="2291952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Using some inexpensive receivers (they work for as low as $20)</a:t>
            </a:r>
          </a:p>
          <a:p>
            <a:r>
              <a:rPr lang="en-US" dirty="0"/>
              <a:t>And FREE software, in SDR# and PDW</a:t>
            </a:r>
          </a:p>
          <a:p>
            <a:r>
              <a:rPr lang="en-US" dirty="0"/>
              <a:t>You can receive live pages over the air, display them on screen, or capture in a log to put together later</a:t>
            </a:r>
          </a:p>
          <a:p>
            <a:r>
              <a:rPr lang="en-US" dirty="0"/>
              <a:t>Let’s do a demo</a:t>
            </a:r>
          </a:p>
          <a:p>
            <a:endParaRPr lang="en-US" dirty="0"/>
          </a:p>
          <a:p>
            <a:endParaRPr lang="en-US" dirty="0"/>
          </a:p>
          <a:p>
            <a:endParaRPr lang="en-US" dirty="0"/>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Software-Defined Radio</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28</a:t>
            </a:fld>
            <a:endParaRPr lang="en-US"/>
          </a:p>
        </p:txBody>
      </p:sp>
    </p:spTree>
    <p:extLst>
      <p:ext uri="{BB962C8B-B14F-4D97-AF65-F5344CB8AC3E}">
        <p14:creationId xmlns:p14="http://schemas.microsoft.com/office/powerpoint/2010/main" val="2523950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Set up and tune to the pager frequency</a:t>
            </a:r>
          </a:p>
          <a:p>
            <a:r>
              <a:rPr lang="en-US" dirty="0"/>
              <a:t>Capture and relay that audio to a decoder program (PDW in this case).</a:t>
            </a:r>
          </a:p>
          <a:p>
            <a:r>
              <a:rPr lang="en-US" dirty="0"/>
              <a:t>Note: This is not on protected bands (like cellular) and it is decoding, not breaking encryption.</a:t>
            </a:r>
          </a:p>
          <a:p>
            <a:endParaRPr lang="en-US" dirty="0"/>
          </a:p>
          <a:p>
            <a:pPr marL="109537" indent="0">
              <a:buNone/>
            </a:pPr>
            <a:endParaRPr lang="en-US" dirty="0"/>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SDR Sharp</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29</a:t>
            </a:fld>
            <a:endParaRPr lang="en-US"/>
          </a:p>
        </p:txBody>
      </p:sp>
    </p:spTree>
    <p:extLst>
      <p:ext uri="{BB962C8B-B14F-4D97-AF65-F5344CB8AC3E}">
        <p14:creationId xmlns:p14="http://schemas.microsoft.com/office/powerpoint/2010/main" val="337419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Member of DC414, Milwaukee Area Hackers</a:t>
            </a:r>
          </a:p>
          <a:p>
            <a:r>
              <a:rPr lang="en-US" dirty="0"/>
              <a:t>Information security field for over 10 years</a:t>
            </a:r>
          </a:p>
          <a:p>
            <a:r>
              <a:rPr lang="en-US" dirty="0"/>
              <a:t>Penetration tester for 2 years</a:t>
            </a:r>
          </a:p>
          <a:p>
            <a:r>
              <a:rPr lang="en-US" dirty="0"/>
              <a:t>Completed training on Hacker Tools, Techniques, and Exploits</a:t>
            </a:r>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&gt;id</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3</a:t>
            </a:fld>
            <a:endParaRPr lang="en-US"/>
          </a:p>
        </p:txBody>
      </p:sp>
    </p:spTree>
    <p:extLst>
      <p:ext uri="{BB962C8B-B14F-4D97-AF65-F5344CB8AC3E}">
        <p14:creationId xmlns:p14="http://schemas.microsoft.com/office/powerpoint/2010/main" val="1423169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Set up and tune to the pager frequency</a:t>
            </a:r>
          </a:p>
          <a:p>
            <a:r>
              <a:rPr lang="en-US" dirty="0"/>
              <a:t>Capture and relay that audio to a decoder program (PDW in this case).</a:t>
            </a:r>
          </a:p>
          <a:p>
            <a:r>
              <a:rPr lang="en-US" dirty="0"/>
              <a:t>Note: This is not on protected bands (like cellular) and it is decoding, not breaking encryption.</a:t>
            </a:r>
          </a:p>
          <a:p>
            <a:endParaRPr lang="en-US" dirty="0"/>
          </a:p>
          <a:p>
            <a:pPr marL="109537" indent="0">
              <a:buNone/>
            </a:pPr>
            <a:endParaRPr lang="en-US" dirty="0"/>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SDR Sharp</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30</a:t>
            </a:fld>
            <a:endParaRPr lang="en-US"/>
          </a:p>
        </p:txBody>
      </p:sp>
    </p:spTree>
    <p:extLst>
      <p:ext uri="{BB962C8B-B14F-4D97-AF65-F5344CB8AC3E}">
        <p14:creationId xmlns:p14="http://schemas.microsoft.com/office/powerpoint/2010/main" val="25469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endParaRPr lang="en-US" dirty="0"/>
          </a:p>
          <a:p>
            <a:pPr marL="109537" indent="0">
              <a:buNone/>
            </a:pPr>
            <a:endParaRPr lang="en-US" dirty="0"/>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SDR Sharp</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31</a:t>
            </a:fld>
            <a:endParaRPr lang="en-US"/>
          </a:p>
        </p:txBody>
      </p:sp>
      <p:pic>
        <p:nvPicPr>
          <p:cNvPr id="5" name="Picture 4">
            <a:extLst>
              <a:ext uri="{FF2B5EF4-FFF2-40B4-BE49-F238E27FC236}">
                <a16:creationId xmlns:a16="http://schemas.microsoft.com/office/drawing/2014/main" id="{6FA5C4BF-3598-4244-8B1E-173C3E2AA844}"/>
              </a:ext>
            </a:extLst>
          </p:cNvPr>
          <p:cNvPicPr>
            <a:picLocks noChangeAspect="1"/>
          </p:cNvPicPr>
          <p:nvPr/>
        </p:nvPicPr>
        <p:blipFill>
          <a:blip r:embed="rId3"/>
          <a:stretch>
            <a:fillRect/>
          </a:stretch>
        </p:blipFill>
        <p:spPr>
          <a:xfrm>
            <a:off x="1635368" y="1122927"/>
            <a:ext cx="7051432" cy="5486872"/>
          </a:xfrm>
          <a:prstGeom prst="rect">
            <a:avLst/>
          </a:prstGeom>
        </p:spPr>
      </p:pic>
    </p:spTree>
    <p:extLst>
      <p:ext uri="{BB962C8B-B14F-4D97-AF65-F5344CB8AC3E}">
        <p14:creationId xmlns:p14="http://schemas.microsoft.com/office/powerpoint/2010/main" val="1817058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What sort of things have I seen:</a:t>
            </a:r>
          </a:p>
          <a:p>
            <a:pPr lvl="1"/>
            <a:r>
              <a:rPr lang="en-US" dirty="0"/>
              <a:t>SSNs in clear text</a:t>
            </a:r>
          </a:p>
          <a:p>
            <a:pPr lvl="1"/>
            <a:r>
              <a:rPr lang="en-US" dirty="0"/>
              <a:t>Patients and mental states</a:t>
            </a:r>
          </a:p>
          <a:p>
            <a:pPr lvl="1"/>
            <a:r>
              <a:rPr lang="en-US" dirty="0"/>
              <a:t>Patients on their way in, ambulance page-ahead</a:t>
            </a:r>
          </a:p>
          <a:p>
            <a:pPr lvl="1"/>
            <a:r>
              <a:rPr lang="en-US" dirty="0"/>
              <a:t>Patients under arrest, and </a:t>
            </a:r>
            <a:r>
              <a:rPr lang="en-US" dirty="0" err="1"/>
              <a:t>tazed</a:t>
            </a:r>
            <a:r>
              <a:rPr lang="en-US" dirty="0"/>
              <a:t>.</a:t>
            </a:r>
          </a:p>
          <a:p>
            <a:pPr lvl="1"/>
            <a:r>
              <a:rPr lang="en-US" dirty="0"/>
              <a:t>Should look at some sample results, either provided by external contacts, some live data here, or screenshots.</a:t>
            </a:r>
          </a:p>
          <a:p>
            <a:endParaRPr lang="en-US" dirty="0"/>
          </a:p>
          <a:p>
            <a:pPr marL="109537" indent="0">
              <a:buNone/>
            </a:pPr>
            <a:endParaRPr lang="en-US" dirty="0"/>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SDR Sharp</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32</a:t>
            </a:fld>
            <a:endParaRPr lang="en-US"/>
          </a:p>
        </p:txBody>
      </p:sp>
    </p:spTree>
    <p:extLst>
      <p:ext uri="{BB962C8B-B14F-4D97-AF65-F5344CB8AC3E}">
        <p14:creationId xmlns:p14="http://schemas.microsoft.com/office/powerpoint/2010/main" val="1085287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endParaRPr lang="en-US" dirty="0"/>
          </a:p>
          <a:p>
            <a:endParaRPr lang="en-US" dirty="0"/>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Pager Capture Results</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33</a:t>
            </a:fld>
            <a:endParaRPr lang="en-US"/>
          </a:p>
        </p:txBody>
      </p:sp>
      <p:pic>
        <p:nvPicPr>
          <p:cNvPr id="6" name="Picture 5">
            <a:extLst>
              <a:ext uri="{FF2B5EF4-FFF2-40B4-BE49-F238E27FC236}">
                <a16:creationId xmlns:a16="http://schemas.microsoft.com/office/drawing/2014/main" id="{91EC4360-615F-4DFB-B68B-29C26D7209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8371" y="1298332"/>
            <a:ext cx="6522098" cy="4891574"/>
          </a:xfrm>
          <a:prstGeom prst="rect">
            <a:avLst/>
          </a:prstGeom>
        </p:spPr>
      </p:pic>
    </p:spTree>
    <p:extLst>
      <p:ext uri="{BB962C8B-B14F-4D97-AF65-F5344CB8AC3E}">
        <p14:creationId xmlns:p14="http://schemas.microsoft.com/office/powerpoint/2010/main" val="3557913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Some soapbox</a:t>
            </a:r>
          </a:p>
          <a:p>
            <a:pPr lvl="1"/>
            <a:r>
              <a:rPr lang="en-US" dirty="0"/>
              <a:t>Wizards impressing other wizards</a:t>
            </a:r>
          </a:p>
          <a:p>
            <a:pPr lvl="1"/>
            <a:r>
              <a:rPr lang="en-US" dirty="0"/>
              <a:t>Does this look compliant to you?</a:t>
            </a:r>
          </a:p>
          <a:p>
            <a:r>
              <a:rPr lang="en-US" dirty="0"/>
              <a:t>Defensive Review</a:t>
            </a:r>
          </a:p>
          <a:p>
            <a:r>
              <a:rPr lang="en-US" dirty="0"/>
              <a:t>Questions</a:t>
            </a:r>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Conclusions</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34</a:t>
            </a:fld>
            <a:endParaRPr lang="en-US"/>
          </a:p>
        </p:txBody>
      </p:sp>
    </p:spTree>
    <p:extLst>
      <p:ext uri="{BB962C8B-B14F-4D97-AF65-F5344CB8AC3E}">
        <p14:creationId xmlns:p14="http://schemas.microsoft.com/office/powerpoint/2010/main" val="1589909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Most examples will just be from Google images, and not directed at anyone.  If you think I am talking about your organization…</a:t>
            </a:r>
          </a:p>
          <a:p>
            <a:r>
              <a:rPr lang="en-US" dirty="0"/>
              <a:t>These slides will be image and joke heavy, it keeps everyone’s attention. Also helps because:</a:t>
            </a:r>
          </a:p>
          <a:p>
            <a:r>
              <a:rPr lang="en-US" dirty="0"/>
              <a:t>Current state can be depressing</a:t>
            </a:r>
          </a:p>
          <a:p>
            <a:pPr marL="109537" indent="0">
              <a:buNone/>
            </a:pPr>
            <a:endParaRPr lang="en-US" dirty="0"/>
          </a:p>
          <a:p>
            <a:endParaRPr lang="en-US" dirty="0"/>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&gt;</a:t>
            </a:r>
            <a:r>
              <a:rPr lang="en-US" dirty="0" err="1"/>
              <a:t>gedit</a:t>
            </a:r>
            <a:r>
              <a:rPr lang="en-US" dirty="0"/>
              <a:t> disclaimer.txt</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4</a:t>
            </a:fld>
            <a:endParaRPr lang="en-US"/>
          </a:p>
        </p:txBody>
      </p:sp>
      <p:pic>
        <p:nvPicPr>
          <p:cNvPr id="7" name="Picture 6">
            <a:extLst>
              <a:ext uri="{FF2B5EF4-FFF2-40B4-BE49-F238E27FC236}">
                <a16:creationId xmlns:a16="http://schemas.microsoft.com/office/drawing/2014/main" id="{05992942-FCC6-4664-B3E7-DCC19316C6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9766" y="3704958"/>
            <a:ext cx="2457034" cy="2886342"/>
          </a:xfrm>
          <a:prstGeom prst="rect">
            <a:avLst/>
          </a:prstGeom>
        </p:spPr>
      </p:pic>
    </p:spTree>
    <p:extLst>
      <p:ext uri="{BB962C8B-B14F-4D97-AF65-F5344CB8AC3E}">
        <p14:creationId xmlns:p14="http://schemas.microsoft.com/office/powerpoint/2010/main" val="827288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Here as a representative of a “hacker”, and not representative of $employer</a:t>
            </a:r>
          </a:p>
          <a:p>
            <a:endParaRPr lang="en-US" dirty="0"/>
          </a:p>
          <a:p>
            <a:r>
              <a:rPr lang="en-US" dirty="0"/>
              <a:t>“I’m not here to call your baby ugly, I’m here to make sure the crib is safe.”</a:t>
            </a:r>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&gt;</a:t>
            </a:r>
            <a:r>
              <a:rPr lang="en-US" dirty="0" err="1"/>
              <a:t>gedit</a:t>
            </a:r>
            <a:r>
              <a:rPr lang="en-US" dirty="0"/>
              <a:t> disclaimer.txt</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5</a:t>
            </a:fld>
            <a:endParaRPr lang="en-US"/>
          </a:p>
        </p:txBody>
      </p:sp>
    </p:spTree>
    <p:extLst>
      <p:ext uri="{BB962C8B-B14F-4D97-AF65-F5344CB8AC3E}">
        <p14:creationId xmlns:p14="http://schemas.microsoft.com/office/powerpoint/2010/main" val="408657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White hat vs black hat vs grey hat</a:t>
            </a:r>
          </a:p>
          <a:p>
            <a:r>
              <a:rPr lang="en-US" dirty="0"/>
              <a:t>What shade am I, what shade are you?</a:t>
            </a:r>
          </a:p>
          <a:p>
            <a:r>
              <a:rPr lang="en-US" dirty="0"/>
              <a:t>Do you crack password hashes in your organization?</a:t>
            </a:r>
          </a:p>
          <a:p>
            <a:pPr lvl="1"/>
            <a:r>
              <a:rPr lang="en-US" dirty="0"/>
              <a:t>You should, and this is an example of doing things that are just a little bit grey.</a:t>
            </a:r>
          </a:p>
          <a:p>
            <a:r>
              <a:rPr lang="en-US" dirty="0"/>
              <a:t>Slide titles so far have been </a:t>
            </a:r>
            <a:r>
              <a:rPr lang="en-US" dirty="0" err="1"/>
              <a:t>linux</a:t>
            </a:r>
            <a:r>
              <a:rPr lang="en-US" dirty="0"/>
              <a:t> commands</a:t>
            </a:r>
          </a:p>
          <a:p>
            <a:endParaRPr lang="en-US" dirty="0"/>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&gt;man hacker</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6</a:t>
            </a:fld>
            <a:endParaRPr lang="en-US"/>
          </a:p>
        </p:txBody>
      </p:sp>
    </p:spTree>
    <p:extLst>
      <p:ext uri="{BB962C8B-B14F-4D97-AF65-F5344CB8AC3E}">
        <p14:creationId xmlns:p14="http://schemas.microsoft.com/office/powerpoint/2010/main" val="405042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Why did I select this topic?</a:t>
            </a:r>
          </a:p>
          <a:p>
            <a:pPr marL="109537" indent="0">
              <a:buNone/>
            </a:pPr>
            <a:endParaRPr lang="en-US" dirty="0"/>
          </a:p>
          <a:p>
            <a:r>
              <a:rPr lang="en-US" dirty="0"/>
              <a:t>Why did you decide to attend this?</a:t>
            </a:r>
          </a:p>
          <a:p>
            <a:endParaRPr lang="en-US" dirty="0"/>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&gt;vi whythistalk.sh </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7</a:t>
            </a:fld>
            <a:endParaRPr lang="en-US"/>
          </a:p>
        </p:txBody>
      </p:sp>
    </p:spTree>
    <p:extLst>
      <p:ext uri="{BB962C8B-B14F-4D97-AF65-F5344CB8AC3E}">
        <p14:creationId xmlns:p14="http://schemas.microsoft.com/office/powerpoint/2010/main" val="121031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Open Source Intelligence</a:t>
            </a:r>
          </a:p>
          <a:p>
            <a:endParaRPr lang="en-US" dirty="0"/>
          </a:p>
          <a:p>
            <a:r>
              <a:rPr lang="en-US" dirty="0"/>
              <a:t>Cyberstalking with a better name</a:t>
            </a:r>
          </a:p>
          <a:p>
            <a:endParaRPr lang="en-US" dirty="0"/>
          </a:p>
          <a:p>
            <a:r>
              <a:rPr lang="en-US" dirty="0"/>
              <a:t>The more you know about somebody, the easier time you will have in convincing them to click a spearfish.</a:t>
            </a:r>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OSINT</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8</a:t>
            </a:fld>
            <a:endParaRPr lang="en-US"/>
          </a:p>
        </p:txBody>
      </p:sp>
    </p:spTree>
    <p:extLst>
      <p:ext uri="{BB962C8B-B14F-4D97-AF65-F5344CB8AC3E}">
        <p14:creationId xmlns:p14="http://schemas.microsoft.com/office/powerpoint/2010/main" val="163295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48633-8A36-4842-8B00-583C5EC72D81}"/>
              </a:ext>
            </a:extLst>
          </p:cNvPr>
          <p:cNvSpPr>
            <a:spLocks noGrp="1"/>
          </p:cNvSpPr>
          <p:nvPr>
            <p:ph idx="1"/>
          </p:nvPr>
        </p:nvSpPr>
        <p:spPr/>
        <p:txBody>
          <a:bodyPr/>
          <a:lstStyle/>
          <a:p>
            <a:r>
              <a:rPr lang="en-US" dirty="0"/>
              <a:t>Let’s talk free</a:t>
            </a:r>
          </a:p>
          <a:p>
            <a:r>
              <a:rPr lang="en-US" dirty="0"/>
              <a:t>Or cheap</a:t>
            </a:r>
          </a:p>
          <a:p>
            <a:r>
              <a:rPr lang="en-US" dirty="0"/>
              <a:t>Or shared</a:t>
            </a:r>
          </a:p>
          <a:p>
            <a:endParaRPr lang="en-US" dirty="0"/>
          </a:p>
          <a:p>
            <a:r>
              <a:rPr lang="en-US" dirty="0"/>
              <a:t>And with a light touch, which makes defenses difficult.</a:t>
            </a:r>
          </a:p>
        </p:txBody>
      </p:sp>
      <p:sp>
        <p:nvSpPr>
          <p:cNvPr id="3" name="Title 2">
            <a:extLst>
              <a:ext uri="{FF2B5EF4-FFF2-40B4-BE49-F238E27FC236}">
                <a16:creationId xmlns:a16="http://schemas.microsoft.com/office/drawing/2014/main" id="{DC7C612D-A9E3-47EE-9DFC-7D1D8AF1CA5B}"/>
              </a:ext>
            </a:extLst>
          </p:cNvPr>
          <p:cNvSpPr>
            <a:spLocks noGrp="1"/>
          </p:cNvSpPr>
          <p:nvPr>
            <p:ph type="title"/>
          </p:nvPr>
        </p:nvSpPr>
        <p:spPr/>
        <p:txBody>
          <a:bodyPr/>
          <a:lstStyle/>
          <a:p>
            <a:r>
              <a:rPr lang="en-US" dirty="0"/>
              <a:t>OSINT</a:t>
            </a:r>
          </a:p>
        </p:txBody>
      </p:sp>
      <p:sp>
        <p:nvSpPr>
          <p:cNvPr id="4" name="Slide Number Placeholder 3">
            <a:extLst>
              <a:ext uri="{FF2B5EF4-FFF2-40B4-BE49-F238E27FC236}">
                <a16:creationId xmlns:a16="http://schemas.microsoft.com/office/drawing/2014/main" id="{2B594820-C7D5-432E-8CD3-915E3BD6296E}"/>
              </a:ext>
            </a:extLst>
          </p:cNvPr>
          <p:cNvSpPr>
            <a:spLocks noGrp="1"/>
          </p:cNvSpPr>
          <p:nvPr>
            <p:ph type="sldNum" sz="quarter" idx="12"/>
          </p:nvPr>
        </p:nvSpPr>
        <p:spPr/>
        <p:txBody>
          <a:bodyPr/>
          <a:lstStyle/>
          <a:p>
            <a:pPr>
              <a:defRPr/>
            </a:pPr>
            <a:fld id="{81DA430B-008B-476A-9921-ADBFE18A9476}" type="slidenum">
              <a:rPr lang="en-US" smtClean="0"/>
              <a:pPr>
                <a:defRPr/>
              </a:pPr>
              <a:t>9</a:t>
            </a:fld>
            <a:endParaRPr lang="en-US"/>
          </a:p>
        </p:txBody>
      </p:sp>
    </p:spTree>
    <p:extLst>
      <p:ext uri="{BB962C8B-B14F-4D97-AF65-F5344CB8AC3E}">
        <p14:creationId xmlns:p14="http://schemas.microsoft.com/office/powerpoint/2010/main" val="825424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IPAA COW Speaker Slide Template 06-13 (2)">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HIPAA COW Speaker Slide Template 06-13 (2)</Template>
  <TotalTime>264</TotalTime>
  <Words>1544</Words>
  <Application>Microsoft Office PowerPoint</Application>
  <PresentationFormat>On-screen Show (4:3)</PresentationFormat>
  <Paragraphs>216</Paragraphs>
  <Slides>34</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Calibri</vt:lpstr>
      <vt:lpstr>Lucida Sans Unicode</vt:lpstr>
      <vt:lpstr>Times New Roman</vt:lpstr>
      <vt:lpstr>Verdana</vt:lpstr>
      <vt:lpstr>Wingdings 2</vt:lpstr>
      <vt:lpstr>Wingdings 3</vt:lpstr>
      <vt:lpstr>HIPAA COW Speaker Slide Template 06-13 (2)</vt:lpstr>
      <vt:lpstr>Hackers Doing Homework</vt:lpstr>
      <vt:lpstr>&gt;whoami</vt:lpstr>
      <vt:lpstr>&gt;id</vt:lpstr>
      <vt:lpstr>&gt;gedit disclaimer.txt</vt:lpstr>
      <vt:lpstr>&gt;gedit disclaimer.txt</vt:lpstr>
      <vt:lpstr>&gt;man hacker</vt:lpstr>
      <vt:lpstr>&gt;vi whythistalk.sh </vt:lpstr>
      <vt:lpstr>OSINT</vt:lpstr>
      <vt:lpstr>OSINT</vt:lpstr>
      <vt:lpstr>Whois</vt:lpstr>
      <vt:lpstr>Whois</vt:lpstr>
      <vt:lpstr>DNS Dumpster</vt:lpstr>
      <vt:lpstr>LinkedIn data</vt:lpstr>
      <vt:lpstr>LinkedIn data</vt:lpstr>
      <vt:lpstr>Level up the OSINT</vt:lpstr>
      <vt:lpstr>Getting cree.py</vt:lpstr>
      <vt:lpstr>Getting cree.py</vt:lpstr>
      <vt:lpstr>Many more sources</vt:lpstr>
      <vt:lpstr>Shodan</vt:lpstr>
      <vt:lpstr>Shodan</vt:lpstr>
      <vt:lpstr>PunkSpider</vt:lpstr>
      <vt:lpstr>Leakedsource</vt:lpstr>
      <vt:lpstr>Leakedsource</vt:lpstr>
      <vt:lpstr>Whoops.</vt:lpstr>
      <vt:lpstr>Defensive review</vt:lpstr>
      <vt:lpstr>Pager Capture</vt:lpstr>
      <vt:lpstr>Pager Capture</vt:lpstr>
      <vt:lpstr>Software-Defined Radio</vt:lpstr>
      <vt:lpstr>SDR Sharp</vt:lpstr>
      <vt:lpstr>SDR Sharp</vt:lpstr>
      <vt:lpstr>SDR Sharp</vt:lpstr>
      <vt:lpstr>SDR Sharp</vt:lpstr>
      <vt:lpstr>Pager Capture Results</vt:lpstr>
      <vt:lpstr>Conclusions</vt:lpstr>
    </vt:vector>
  </TitlesOfParts>
  <Company>Self-Employed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Wendy Ellwein</dc:creator>
  <cp:lastModifiedBy>Alexander Minster</cp:lastModifiedBy>
  <cp:revision>52</cp:revision>
  <dcterms:created xsi:type="dcterms:W3CDTF">2013-06-10T14:55:29Z</dcterms:created>
  <dcterms:modified xsi:type="dcterms:W3CDTF">2019-02-02T02:26:17Z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