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5" r:id="rId9"/>
    <p:sldId id="260" r:id="rId10"/>
    <p:sldId id="262" r:id="rId11"/>
    <p:sldId id="271" r:id="rId12"/>
    <p:sldId id="270" r:id="rId13"/>
    <p:sldId id="273" r:id="rId14"/>
    <p:sldId id="266" r:id="rId15"/>
    <p:sldId id="267" r:id="rId16"/>
    <p:sldId id="268" r:id="rId17"/>
    <p:sldId id="269" r:id="rId18"/>
    <p:sldId id="272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A2A88F-314B-4260-9180-D1FC05D327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A8CA077-8E55-44C9-BA19-4112845120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1626E46-DA53-47A5-9802-EA6A60588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D1B5-25AD-4A03-9A54-FD939E6B26EF}" type="datetimeFigureOut">
              <a:rPr lang="ru-RU" smtClean="0"/>
              <a:t>29.10.2025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34FC14-494B-4109-ADBD-C7A75E25C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B4D225-7C53-489D-B1DF-265FDC34D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4F12-14CA-4902-92D7-ACEC11A54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228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37CAA2-E2BA-4673-B973-7C7ADE5E7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44EE9CD-6B4B-4554-822F-EF7825E31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B209B7-3242-4CD3-A6B2-6074BE2D8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D1B5-25AD-4A03-9A54-FD939E6B26EF}" type="datetimeFigureOut">
              <a:rPr lang="ru-RU" smtClean="0"/>
              <a:t>29.10.2025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D69B3C-5A4A-4B75-BBB8-87C97111F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B2C255-599C-42C2-815F-45DAAF30D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4F12-14CA-4902-92D7-ACEC11A54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2337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29E248A-286D-488D-8D46-7491BA1FDF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620E588-DA3B-4271-ACF1-1036E905A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441D20-94A9-4428-9ACC-66B60D3A4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D1B5-25AD-4A03-9A54-FD939E6B26EF}" type="datetimeFigureOut">
              <a:rPr lang="ru-RU" smtClean="0"/>
              <a:t>29.10.2025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888089-1CBE-4253-A104-4DA84E467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55F4D2-1961-4982-BE93-960249798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4F12-14CA-4902-92D7-ACEC11A54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015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FCDB04-2B92-4805-B080-9494498A9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1EA58B-B9F0-4F8A-B3EE-834E489BD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A5AD5A-A767-44B8-AE88-AA8CE90A9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D1B5-25AD-4A03-9A54-FD939E6B26EF}" type="datetimeFigureOut">
              <a:rPr lang="ru-RU" smtClean="0"/>
              <a:t>29.10.2025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909B63-2946-4353-8CCF-37F99A793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AA5AB2-E914-4010-8B60-8A3A75233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4F12-14CA-4902-92D7-ACEC11A54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0063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39AA3C-80CD-4F1A-A8AB-ED149717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F6FEB78-0A79-4367-A56D-6FE36DA83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981F30-E007-4F65-BEB9-7411E6DA4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D1B5-25AD-4A03-9A54-FD939E6B26EF}" type="datetimeFigureOut">
              <a:rPr lang="ru-RU" smtClean="0"/>
              <a:t>29.10.2025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491B04-DC8F-4829-8CDA-CBBA95712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54D3A0-2248-491D-80D5-C7256D8ED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4F12-14CA-4902-92D7-ACEC11A54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2695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6545BB-8F5F-4CDE-B0E8-423CD675E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A73DE8-7435-4267-80E3-D16D700766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A1330E8-D869-4116-8C65-C6E43C9C7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4DDDC13-A75B-467B-B99D-321359B0D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D1B5-25AD-4A03-9A54-FD939E6B26EF}" type="datetimeFigureOut">
              <a:rPr lang="ru-RU" smtClean="0"/>
              <a:t>29.10.2025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0AF75E-256E-4C16-AD1E-BBA821834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0F5AD41-789C-44E8-B21D-F590BBD96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4F12-14CA-4902-92D7-ACEC11A54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6313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A01E94-BE5B-4FDE-8AB3-5E718E7EA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922ADB5-7316-4774-8DC1-E83F27D9F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8167B4B-B25E-429C-9F53-590D91217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D84F844-3468-4C60-8172-D81BED30E7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505B0F2-B608-4D2C-887B-777AB4ADA9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AA2C0E1-7DF1-4283-917B-33B9046BB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D1B5-25AD-4A03-9A54-FD939E6B26EF}" type="datetimeFigureOut">
              <a:rPr lang="ru-RU" smtClean="0"/>
              <a:t>29.10.2025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D86CA54-1D2B-4C18-B998-D6CADE5B3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D5FE16A-B18B-40F5-99F1-BA74B076B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4F12-14CA-4902-92D7-ACEC11A54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590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6052DB-4C19-4F52-9957-D3337BF39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98463CD-53DA-4813-BEF9-6AC5E180F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D1B5-25AD-4A03-9A54-FD939E6B26EF}" type="datetimeFigureOut">
              <a:rPr lang="ru-RU" smtClean="0"/>
              <a:t>29.10.2025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A53B680-AE4B-42F6-8AB1-14B964530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51703EF-3F94-4076-91BB-EE5FE97B0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4F12-14CA-4902-92D7-ACEC11A54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613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7FB9158-1BFF-4895-B60C-9B00C85EF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D1B5-25AD-4A03-9A54-FD939E6B26EF}" type="datetimeFigureOut">
              <a:rPr lang="ru-RU" smtClean="0"/>
              <a:t>29.10.2025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A77A13C-F0C4-4FA1-BCFB-CBCE66234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94FA16B-425A-43C7-B149-9E90D1C4A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4F12-14CA-4902-92D7-ACEC11A54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079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4BF9D8-23EC-44BC-BB8F-36356640B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53664C-4E6F-4394-A789-D17BD4744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2A323CF-34D7-4363-9A1E-8828E32A4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3C7D248-460D-4B37-9988-7867115B7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D1B5-25AD-4A03-9A54-FD939E6B26EF}" type="datetimeFigureOut">
              <a:rPr lang="ru-RU" smtClean="0"/>
              <a:t>29.10.2025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05AEC89-952B-4624-8533-3E06B724B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909925-3CFC-4DB9-AE5C-446D15864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4F12-14CA-4902-92D7-ACEC11A54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2033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48D0ED-22A1-4B1E-BE80-25F3BCFB6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95D2136-7F8F-479E-9ACA-586707EC04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F6C1602-AF77-4FF3-BB50-9191876CB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CF222D8-653F-4BDC-A829-B1155A1C2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D1B5-25AD-4A03-9A54-FD939E6B26EF}" type="datetimeFigureOut">
              <a:rPr lang="ru-RU" smtClean="0"/>
              <a:t>29.10.2025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A89E6DD-0238-43ED-9684-8BB3E24F4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531A2A6-D234-4F70-A71A-E326F70F1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4F12-14CA-4902-92D7-ACEC11A54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5746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CB7421-3F4D-42F8-BD62-DDDCED39E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16CEC1-D110-4D57-8350-A7F67A751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6BF3AD-C91A-4594-B365-559D3DFBB6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BD1B5-25AD-4A03-9A54-FD939E6B26EF}" type="datetimeFigureOut">
              <a:rPr lang="ru-RU" smtClean="0"/>
              <a:t>29.10.2025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E61BF9-434C-4A28-8BA1-BF430793C7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F14B9D-93A8-4E70-A626-B4A33D5CEA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E4F12-14CA-4902-92D7-ACEC11A545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795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B83B47-820C-416F-B7D2-459FB5308A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514567"/>
            <a:ext cx="9144000" cy="2387600"/>
          </a:xfrm>
        </p:spPr>
        <p:txBody>
          <a:bodyPr>
            <a:normAutofit/>
          </a:bodyPr>
          <a:lstStyle/>
          <a:p>
            <a:r>
              <a:rPr lang="ru-RU" sz="4800" dirty="0">
                <a:latin typeface="Arial Black" panose="020B0A04020102020204" pitchFamily="34" charset="0"/>
              </a:rPr>
              <a:t>Африка: новые возможности для России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ED7DB15-4306-4A92-BD9B-F13D3FCF03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185BEB8-35B6-4643-89BD-D0DB6760E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500" y="2315727"/>
            <a:ext cx="5741000" cy="3716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04760B-119C-4E27-A6DE-3624769F93F1}"/>
              </a:ext>
            </a:extLst>
          </p:cNvPr>
          <p:cNvSpPr txBox="1"/>
          <p:nvPr/>
        </p:nvSpPr>
        <p:spPr>
          <a:xfrm>
            <a:off x="2625754" y="6207853"/>
            <a:ext cx="6962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Работу выполнил слушатель Белов Анатолий Юрьевич</a:t>
            </a:r>
          </a:p>
        </p:txBody>
      </p:sp>
    </p:spTree>
    <p:extLst>
      <p:ext uri="{BB962C8B-B14F-4D97-AF65-F5344CB8AC3E}">
        <p14:creationId xmlns:p14="http://schemas.microsoft.com/office/powerpoint/2010/main" val="2143435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393C1A-212A-44CC-A9C1-8F5BAE33E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567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Страны: нетто кредиторы и должники</a:t>
            </a:r>
          </a:p>
        </p:txBody>
      </p:sp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80E7A03C-5323-4C38-B997-4D42A4578A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4168445"/>
              </p:ext>
            </p:extLst>
          </p:nvPr>
        </p:nvGraphicFramePr>
        <p:xfrm>
          <a:off x="1633538" y="1198563"/>
          <a:ext cx="8924925" cy="562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Image" r:id="rId3" imgW="11834640" imgH="7466400" progId="Photoshop.Image.13">
                  <p:embed/>
                </p:oleObj>
              </mc:Choice>
              <mc:Fallback>
                <p:oleObj name="Image" r:id="rId3" imgW="11834640" imgH="74664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3538" y="1198563"/>
                        <a:ext cx="8924925" cy="562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2217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20D22F-A821-4CC0-ABA4-71203AAA9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29" y="226301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Последствия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неоколониальной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политики ведущих стран Запада, на примере доступности электроэнергии в странах Африки</a:t>
            </a:r>
          </a:p>
        </p:txBody>
      </p:sp>
    </p:spTree>
    <p:extLst>
      <p:ext uri="{BB962C8B-B14F-4D97-AF65-F5344CB8AC3E}">
        <p14:creationId xmlns:p14="http://schemas.microsoft.com/office/powerpoint/2010/main" val="2729258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CF2523-24C3-44E6-A9FA-5FC1BFC4E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508" y="46343"/>
            <a:ext cx="10922466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Доступ к электроэнергии по странам Африки, 2022 г.</a:t>
            </a:r>
          </a:p>
        </p:txBody>
      </p:sp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296796D5-C40A-4966-8D8C-E4B30F72C5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7345672"/>
              </p:ext>
            </p:extLst>
          </p:nvPr>
        </p:nvGraphicFramePr>
        <p:xfrm>
          <a:off x="4178300" y="1484313"/>
          <a:ext cx="3505200" cy="525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Image" r:id="rId3" imgW="4647600" imgH="6971400" progId="Photoshop.Image.13">
                  <p:embed/>
                </p:oleObj>
              </mc:Choice>
              <mc:Fallback>
                <p:oleObj name="Image" r:id="rId3" imgW="4647600" imgH="6971400" progId="Photoshop.Image.1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78300" y="1484313"/>
                        <a:ext cx="3505200" cy="525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5292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C69B2A-9F9B-4A78-A5B5-EBBA1C0EE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922" y="2464214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Меняющийся расклад политических сил на Африканском континенте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298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19C62-81F3-4703-9121-35FAD4971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591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Сахель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– одна из наиболее богатых территорий природными ресурсами на планете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4B5253D-CDA5-41CC-9CD6-BB5A2D697F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5" b="12538"/>
          <a:stretch/>
        </p:blipFill>
        <p:spPr>
          <a:xfrm>
            <a:off x="1524000" y="1985461"/>
            <a:ext cx="7972338" cy="449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573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11A876-334C-4F6E-8C3B-397C3B10F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Приход к власти режимов, лояльных к  России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2021 – 2023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 года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4E13349-004D-480C-B99F-F48B3780CA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66" b="12661"/>
          <a:stretch/>
        </p:blipFill>
        <p:spPr>
          <a:xfrm>
            <a:off x="1524000" y="1817804"/>
            <a:ext cx="8366620" cy="466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218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2C532E-24A3-466A-A696-DB7395E66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Основной экспорт с Африканского континента</a:t>
            </a:r>
          </a:p>
        </p:txBody>
      </p:sp>
      <p:pic>
        <p:nvPicPr>
          <p:cNvPr id="4" name="Рисунок 3" descr="РУ aldcafrica2024_en (2).pdf - SumatraPDF">
            <a:extLst>
              <a:ext uri="{FF2B5EF4-FFF2-40B4-BE49-F238E27FC236}">
                <a16:creationId xmlns:a16="http://schemas.microsoft.com/office/drawing/2014/main" id="{475B4EB3-D4DF-49B2-B386-202852DD3F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45" t="39435" r="22179" b="11367"/>
          <a:stretch/>
        </p:blipFill>
        <p:spPr>
          <a:xfrm>
            <a:off x="1895912" y="1824976"/>
            <a:ext cx="9208916" cy="458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812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8FFADB-2AB9-4CC5-BB6B-49EB54B17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Основной импорт в странах Африканского континента</a:t>
            </a:r>
          </a:p>
        </p:txBody>
      </p:sp>
      <p:pic>
        <p:nvPicPr>
          <p:cNvPr id="4" name="Рисунок 3" descr="РУ aldcafrica2024_en (2).pdf - SumatraPDF">
            <a:extLst>
              <a:ext uri="{FF2B5EF4-FFF2-40B4-BE49-F238E27FC236}">
                <a16:creationId xmlns:a16="http://schemas.microsoft.com/office/drawing/2014/main" id="{05A2B51B-BCD8-402E-8D6B-BE1B6B9E0C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9" t="27573" r="23993" b="23012"/>
          <a:stretch/>
        </p:blipFill>
        <p:spPr>
          <a:xfrm>
            <a:off x="1476464" y="1667411"/>
            <a:ext cx="9211110" cy="471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974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CB578B-5191-4856-ADA5-70DC2848B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171" y="574850"/>
            <a:ext cx="11492917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Выводы по работе: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для России складываются благоприятные обстоятельства для взаимовыгодного сотрудничества со странами Африки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2611FA2-ACD0-4EB3-A69A-2B62AAF27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259" y="2850192"/>
            <a:ext cx="6388518" cy="360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149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16B2B9-DBBD-45C7-AA8A-2C8C5C1D8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Чем богата Африка?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82EFC84-30FB-44F5-B293-DA18E2292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756" y="1519582"/>
            <a:ext cx="6146800" cy="444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574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EC417B-A88C-4805-AABF-4BE57134D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235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Природный мир Африки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5DEE985-0D2A-4A8C-87D8-103895E6F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0" y="1403350"/>
            <a:ext cx="5562600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034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87A85E-570F-4B1D-AF8F-E0E66DDF0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6300" cy="5667375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Население Африки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b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Некоторые демографические показатели континента в 2025 году:</a:t>
            </a:r>
            <a:br>
              <a:rPr lang="ru-RU" b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Численность населения - </a:t>
            </a:r>
            <a:r>
              <a:rPr lang="ru-RU" b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1 553 992 052 человека</a:t>
            </a:r>
            <a:r>
              <a:rPr lang="ru-RU" b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RU" b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средний возраст — 19,3 года;</a:t>
            </a:r>
            <a:b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городское население — 698 148 943 человека (45%)</a:t>
            </a:r>
            <a:br>
              <a:rPr lang="ru-RU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797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2B2077-8732-44A0-A5B6-2B07DBB46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29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Государства, влияющие на жизнь Африканского континента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AC40ED1-A9AB-4E94-99E4-187CD392E5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150" y="1706400"/>
            <a:ext cx="6369050" cy="452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604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973A35-8889-4F98-90BD-D69757A9B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368" y="2344926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Главные конкуренты за влияние на Африканском континенте</a:t>
            </a:r>
          </a:p>
        </p:txBody>
      </p:sp>
    </p:spTree>
    <p:extLst>
      <p:ext uri="{BB962C8B-B14F-4D97-AF65-F5344CB8AC3E}">
        <p14:creationId xmlns:p14="http://schemas.microsoft.com/office/powerpoint/2010/main" val="1504511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F4195F-7E04-4B6F-B863-90E7EAF1B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США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4AEA4E0-6F7B-42EB-8AC2-351527D96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97" y="3892492"/>
            <a:ext cx="3013615" cy="185592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F279836-2311-4F84-8510-2A8D656AC1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511" y="3872779"/>
            <a:ext cx="3299421" cy="1855924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4128AF1-41BD-46AD-BD61-E2619897B8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211" y="3838272"/>
            <a:ext cx="3372375" cy="189908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FE9B822-42EE-4211-87A1-5B5355087A4C}"/>
              </a:ext>
            </a:extLst>
          </p:cNvPr>
          <p:cNvSpPr txBox="1"/>
          <p:nvPr/>
        </p:nvSpPr>
        <p:spPr>
          <a:xfrm>
            <a:off x="729842" y="1709151"/>
            <a:ext cx="108637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  <a:t>Высшие государственные деятели, ответственные за международные отношения, работавшие в период 2005 – 2024 годы</a:t>
            </a:r>
          </a:p>
        </p:txBody>
      </p:sp>
    </p:spTree>
    <p:extLst>
      <p:ext uri="{BB962C8B-B14F-4D97-AF65-F5344CB8AC3E}">
        <p14:creationId xmlns:p14="http://schemas.microsoft.com/office/powerpoint/2010/main" val="1262626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7E53A3-C86B-4D01-86C4-680C3CE60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5459"/>
            <a:ext cx="10515600" cy="127911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Франция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Зона действия западноафриканского франка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09BA01B-7976-4131-8443-FDB9EF44F4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6" t="12163" b="12728"/>
          <a:stretch/>
        </p:blipFill>
        <p:spPr>
          <a:xfrm>
            <a:off x="2550254" y="2149215"/>
            <a:ext cx="6199464" cy="419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155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20D22F-A821-4CC0-ABA4-71203AAA9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100" y="2229461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Показатели, отражающие международное влияние, основных экономически развитых государств</a:t>
            </a:r>
          </a:p>
        </p:txBody>
      </p:sp>
    </p:spTree>
    <p:extLst>
      <p:ext uri="{BB962C8B-B14F-4D97-AF65-F5344CB8AC3E}">
        <p14:creationId xmlns:p14="http://schemas.microsoft.com/office/powerpoint/2010/main" val="41279962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199</Words>
  <Application>Microsoft Office PowerPoint</Application>
  <PresentationFormat>Широкоэкранный</PresentationFormat>
  <Paragraphs>20</Paragraphs>
  <Slides>18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5" baseType="lpstr">
      <vt:lpstr>Arial</vt:lpstr>
      <vt:lpstr>Arial Black</vt:lpstr>
      <vt:lpstr>Calibri</vt:lpstr>
      <vt:lpstr>Calibri Light</vt:lpstr>
      <vt:lpstr>Times New Roman</vt:lpstr>
      <vt:lpstr>Тема Office</vt:lpstr>
      <vt:lpstr>Adobe Photoshop Image</vt:lpstr>
      <vt:lpstr>Африка: новые возможности для России</vt:lpstr>
      <vt:lpstr>Чем богата Африка?</vt:lpstr>
      <vt:lpstr>Природный мир Африки</vt:lpstr>
      <vt:lpstr>Население Африки  Некоторые демографические показатели континента в 2025 году:  Численность населения - 1 553 992 052 человека. средний возраст — 19,3 года; городское население — 698 148 943 человека (45%) </vt:lpstr>
      <vt:lpstr>Государства, влияющие на жизнь Африканского континента</vt:lpstr>
      <vt:lpstr>Главные конкуренты за влияние на Африканском континенте</vt:lpstr>
      <vt:lpstr>США</vt:lpstr>
      <vt:lpstr>Франция  Зона действия западноафриканского франка</vt:lpstr>
      <vt:lpstr>Показатели, отражающие международное влияние, основных экономически развитых государств</vt:lpstr>
      <vt:lpstr>Страны: нетто кредиторы и должники</vt:lpstr>
      <vt:lpstr>Последствия неоколониальной политики ведущих стран Запада, на примере доступности электроэнергии в странах Африки</vt:lpstr>
      <vt:lpstr>Доступ к электроэнергии по странам Африки, 2022 г.</vt:lpstr>
      <vt:lpstr>Меняющийся расклад политических сил на Африканском континенте </vt:lpstr>
      <vt:lpstr>Сахель – одна из наиболее богатых территорий природными ресурсами на планете</vt:lpstr>
      <vt:lpstr>Приход к власти режимов, лояльных к  России (2021 – 2023) года</vt:lpstr>
      <vt:lpstr>Основной экспорт с Африканского континента</vt:lpstr>
      <vt:lpstr>Основной импорт в странах Африканского континента</vt:lpstr>
      <vt:lpstr>Выводы по работе: для России складываются благоприятные обстоятельства для взаимовыгодного сотрудничества со странами Африки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Африка: новые возможности для России</dc:title>
  <dc:creator>Admin</dc:creator>
  <cp:lastModifiedBy>Admin</cp:lastModifiedBy>
  <cp:revision>29</cp:revision>
  <dcterms:created xsi:type="dcterms:W3CDTF">2025-10-27T19:05:03Z</dcterms:created>
  <dcterms:modified xsi:type="dcterms:W3CDTF">2025-10-29T17:14:17Z</dcterms:modified>
</cp:coreProperties>
</file>