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0" r:id="rId10"/>
    <p:sldId id="262" r:id="rId11"/>
    <p:sldId id="271" r:id="rId12"/>
    <p:sldId id="270" r:id="rId13"/>
    <p:sldId id="273" r:id="rId14"/>
    <p:sldId id="266" r:id="rId15"/>
    <p:sldId id="267" r:id="rId16"/>
    <p:sldId id="268" r:id="rId17"/>
    <p:sldId id="269" r:id="rId18"/>
    <p:sldId id="274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D1B5-25AD-4A03-9A54-FD939E6B26EF}" type="datetimeFigureOut">
              <a:rPr lang="ru-RU" smtClean="0"/>
              <a:t>29.10.2025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4F12-14CA-4902-92D7-ACEC11A54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978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D1B5-25AD-4A03-9A54-FD939E6B26EF}" type="datetimeFigureOut">
              <a:rPr lang="ru-RU" smtClean="0"/>
              <a:t>29.10.2025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4F12-14CA-4902-92D7-ACEC11A54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52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D1B5-25AD-4A03-9A54-FD939E6B26EF}" type="datetimeFigureOut">
              <a:rPr lang="ru-RU" smtClean="0"/>
              <a:t>29.10.2025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4F12-14CA-4902-92D7-ACEC11A54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339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D1B5-25AD-4A03-9A54-FD939E6B26EF}" type="datetimeFigureOut">
              <a:rPr lang="ru-RU" smtClean="0"/>
              <a:t>29.10.2025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4F12-14CA-4902-92D7-ACEC11A5454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6850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D1B5-25AD-4A03-9A54-FD939E6B26EF}" type="datetimeFigureOut">
              <a:rPr lang="ru-RU" smtClean="0"/>
              <a:t>29.10.2025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4F12-14CA-4902-92D7-ACEC11A54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796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D1B5-25AD-4A03-9A54-FD939E6B26EF}" type="datetimeFigureOut">
              <a:rPr lang="ru-RU" smtClean="0"/>
              <a:t>29.10.2025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4F12-14CA-4902-92D7-ACEC11A54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99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D1B5-25AD-4A03-9A54-FD939E6B26EF}" type="datetimeFigureOut">
              <a:rPr lang="ru-RU" smtClean="0"/>
              <a:t>29.10.2025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4F12-14CA-4902-92D7-ACEC11A54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288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D1B5-25AD-4A03-9A54-FD939E6B26EF}" type="datetimeFigureOut">
              <a:rPr lang="ru-RU" smtClean="0"/>
              <a:t>29.10.2025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4F12-14CA-4902-92D7-ACEC11A54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698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D1B5-25AD-4A03-9A54-FD939E6B26EF}" type="datetimeFigureOut">
              <a:rPr lang="ru-RU" smtClean="0"/>
              <a:t>29.10.2025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4F12-14CA-4902-92D7-ACEC11A54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08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D1B5-25AD-4A03-9A54-FD939E6B26EF}" type="datetimeFigureOut">
              <a:rPr lang="ru-RU" smtClean="0"/>
              <a:t>29.10.2025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4F12-14CA-4902-92D7-ACEC11A54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32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D1B5-25AD-4A03-9A54-FD939E6B26EF}" type="datetimeFigureOut">
              <a:rPr lang="ru-RU" smtClean="0"/>
              <a:t>29.10.2025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4F12-14CA-4902-92D7-ACEC11A54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834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D1B5-25AD-4A03-9A54-FD939E6B26EF}" type="datetimeFigureOut">
              <a:rPr lang="ru-RU" smtClean="0"/>
              <a:t>29.10.2025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4F12-14CA-4902-92D7-ACEC11A54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93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D1B5-25AD-4A03-9A54-FD939E6B26EF}" type="datetimeFigureOut">
              <a:rPr lang="ru-RU" smtClean="0"/>
              <a:t>29.10.2025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4F12-14CA-4902-92D7-ACEC11A54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86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D1B5-25AD-4A03-9A54-FD939E6B26EF}" type="datetimeFigureOut">
              <a:rPr lang="ru-RU" smtClean="0"/>
              <a:t>29.10.2025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4F12-14CA-4902-92D7-ACEC11A54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653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D1B5-25AD-4A03-9A54-FD939E6B26EF}" type="datetimeFigureOut">
              <a:rPr lang="ru-RU" smtClean="0"/>
              <a:t>29.10.2025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4F12-14CA-4902-92D7-ACEC11A54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634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D1B5-25AD-4A03-9A54-FD939E6B26EF}" type="datetimeFigureOut">
              <a:rPr lang="ru-RU" smtClean="0"/>
              <a:t>29.10.2025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4F12-14CA-4902-92D7-ACEC11A54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045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D1B5-25AD-4A03-9A54-FD939E6B26EF}" type="datetimeFigureOut">
              <a:rPr lang="ru-RU" smtClean="0"/>
              <a:t>29.10.2025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4F12-14CA-4902-92D7-ACEC11A54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36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E6BD1B5-25AD-4A03-9A54-FD939E6B26EF}" type="datetimeFigureOut">
              <a:rPr lang="ru-RU" smtClean="0"/>
              <a:t>29.10.2025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4FE4F12-14CA-4902-92D7-ACEC11A54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7592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83B47-820C-416F-B7D2-459FB5308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0200" y="666533"/>
            <a:ext cx="9144000" cy="2387600"/>
          </a:xfrm>
        </p:spPr>
        <p:txBody>
          <a:bodyPr>
            <a:normAutofit/>
          </a:bodyPr>
          <a:lstStyle/>
          <a:p>
            <a:r>
              <a:rPr lang="ru-RU" sz="5000" spc="-100" dirty="0">
                <a:latin typeface="Arial" panose="020B0604020202020204" pitchFamily="34" charset="0"/>
                <a:cs typeface="Arial" panose="020B0604020202020204" pitchFamily="34" charset="0"/>
              </a:rPr>
              <a:t>Африка: новые возможности для России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85BEB8-35B6-4643-89BD-D0DB6760E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500" y="2087127"/>
            <a:ext cx="5741000" cy="3716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04760B-119C-4E27-A6DE-3624769F93F1}"/>
              </a:ext>
            </a:extLst>
          </p:cNvPr>
          <p:cNvSpPr txBox="1"/>
          <p:nvPr/>
        </p:nvSpPr>
        <p:spPr>
          <a:xfrm>
            <a:off x="2625754" y="6207853"/>
            <a:ext cx="696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Работу выполнил слушатель Белов Анатолий Юрьевич</a:t>
            </a:r>
          </a:p>
        </p:txBody>
      </p:sp>
    </p:spTree>
    <p:extLst>
      <p:ext uri="{BB962C8B-B14F-4D97-AF65-F5344CB8AC3E}">
        <p14:creationId xmlns:p14="http://schemas.microsoft.com/office/powerpoint/2010/main" val="2143435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93C1A-212A-44CC-A9C1-8F5BAE33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700" y="-226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Страны: нетто кредиторы и должники</a:t>
            </a: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80E7A03C-5323-4C38-B997-4D42A4578A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168445"/>
              </p:ext>
            </p:extLst>
          </p:nvPr>
        </p:nvGraphicFramePr>
        <p:xfrm>
          <a:off x="1633538" y="1198563"/>
          <a:ext cx="8924925" cy="562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Image" r:id="rId3" imgW="11834640" imgH="7466400" progId="Photoshop.Image.13">
                  <p:embed/>
                </p:oleObj>
              </mc:Choice>
              <mc:Fallback>
                <p:oleObj name="Image" r:id="rId3" imgW="11834640" imgH="74664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538" y="1198563"/>
                        <a:ext cx="8924925" cy="562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2217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0D22F-A821-4CC0-ABA4-71203AAA9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29" y="226301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5000" dirty="0">
                <a:latin typeface="Arial" panose="020B0604020202020204" pitchFamily="34" charset="0"/>
                <a:cs typeface="Arial" panose="020B0604020202020204" pitchFamily="34" charset="0"/>
              </a:rPr>
              <a:t>Последствия </a:t>
            </a:r>
            <a:r>
              <a:rPr lang="ru-RU" sz="5000" dirty="0" err="1">
                <a:latin typeface="Arial" panose="020B0604020202020204" pitchFamily="34" charset="0"/>
                <a:cs typeface="Arial" panose="020B0604020202020204" pitchFamily="34" charset="0"/>
              </a:rPr>
              <a:t>неоколониальной</a:t>
            </a:r>
            <a:r>
              <a:rPr lang="ru-RU" sz="5000" dirty="0">
                <a:latin typeface="Arial" panose="020B0604020202020204" pitchFamily="34" charset="0"/>
                <a:cs typeface="Arial" panose="020B0604020202020204" pitchFamily="34" charset="0"/>
              </a:rPr>
              <a:t> политики ведущих стран Запада, на примере доступности электроэнергии в странах Африки</a:t>
            </a:r>
          </a:p>
        </p:txBody>
      </p:sp>
    </p:spTree>
    <p:extLst>
      <p:ext uri="{BB962C8B-B14F-4D97-AF65-F5344CB8AC3E}">
        <p14:creationId xmlns:p14="http://schemas.microsoft.com/office/powerpoint/2010/main" val="2729258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F2523-24C3-44E6-A9FA-5FC1BFC4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08" y="46343"/>
            <a:ext cx="10922466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Доступ к электроэнергии по странам Африки, 2022 г.</a:t>
            </a: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296796D5-C40A-4966-8D8C-E4B30F72C5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714411"/>
              </p:ext>
            </p:extLst>
          </p:nvPr>
        </p:nvGraphicFramePr>
        <p:xfrm>
          <a:off x="4178300" y="1395413"/>
          <a:ext cx="35052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Image" r:id="rId3" imgW="4647600" imgH="6971400" progId="Photoshop.Image.13">
                  <p:embed/>
                </p:oleObj>
              </mc:Choice>
              <mc:Fallback>
                <p:oleObj name="Image" r:id="rId3" imgW="4647600" imgH="69714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78300" y="1395413"/>
                        <a:ext cx="3505200" cy="525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5292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69B2A-9F9B-4A78-A5B5-EBBA1C0EE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922" y="246421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Меняющийся расклад политических сил на Африканском континенте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298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19C62-81F3-4703-9121-35FAD497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791" y="365125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4000" dirty="0" err="1">
                <a:latin typeface="Arial" panose="020B0604020202020204" pitchFamily="34" charset="0"/>
                <a:cs typeface="Arial" panose="020B0604020202020204" pitchFamily="34" charset="0"/>
              </a:rPr>
              <a:t>Сахель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 – одна из наиболее богатых территорий природными ресурсами на планете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B5253D-CDA5-41CC-9CD6-BB5A2D697F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5" b="12538"/>
          <a:stretch/>
        </p:blipFill>
        <p:spPr>
          <a:xfrm>
            <a:off x="2247900" y="1985461"/>
            <a:ext cx="7972338" cy="449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73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11A876-334C-4F6E-8C3B-397C3B10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Приход к власти режимов, лояльных к  России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2021 – 2023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 года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E13349-004D-480C-B99F-F48B3780CA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66" b="12661"/>
          <a:stretch/>
        </p:blipFill>
        <p:spPr>
          <a:xfrm>
            <a:off x="1524000" y="1817804"/>
            <a:ext cx="8366620" cy="46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18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C532E-24A3-466A-A696-DB7395E6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Основной экспорт с Африканского континента</a:t>
            </a:r>
          </a:p>
        </p:txBody>
      </p:sp>
      <p:pic>
        <p:nvPicPr>
          <p:cNvPr id="4" name="Рисунок 3" descr="РУ aldcafrica2024_en (2).pdf - SumatraPDF">
            <a:extLst>
              <a:ext uri="{FF2B5EF4-FFF2-40B4-BE49-F238E27FC236}">
                <a16:creationId xmlns:a16="http://schemas.microsoft.com/office/drawing/2014/main" id="{475B4EB3-D4DF-49B2-B386-202852DD3F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5" t="39435" r="22179" b="11367"/>
          <a:stretch/>
        </p:blipFill>
        <p:spPr>
          <a:xfrm>
            <a:off x="1895912" y="1824976"/>
            <a:ext cx="9208916" cy="458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12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FFADB-2AB9-4CC5-BB6B-49EB54B1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Основной импорт в странах Африканского континента</a:t>
            </a:r>
          </a:p>
        </p:txBody>
      </p:sp>
      <p:pic>
        <p:nvPicPr>
          <p:cNvPr id="4" name="Рисунок 3" descr="РУ aldcafrica2024_en (2).pdf - SumatraPDF">
            <a:extLst>
              <a:ext uri="{FF2B5EF4-FFF2-40B4-BE49-F238E27FC236}">
                <a16:creationId xmlns:a16="http://schemas.microsoft.com/office/drawing/2014/main" id="{05A2B51B-BCD8-402E-8D6B-BE1B6B9E0C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9" t="27573" r="23993" b="23012"/>
          <a:stretch/>
        </p:blipFill>
        <p:spPr>
          <a:xfrm>
            <a:off x="1476464" y="1667411"/>
            <a:ext cx="9211110" cy="471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74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CC20A3-785E-487E-B363-307AF1008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1500" y="1101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Arial "/>
              </a:rPr>
              <a:t>Африка: </a:t>
            </a:r>
            <a:r>
              <a:rPr lang="ru-RU" dirty="0">
                <a:latin typeface="Arial "/>
              </a:rPr>
              <a:t>возможные</a:t>
            </a:r>
            <a:r>
              <a:rPr lang="ru-RU" sz="4400" dirty="0">
                <a:latin typeface="Arial "/>
              </a:rPr>
              <a:t> точки роста</a:t>
            </a:r>
            <a:br>
              <a:rPr lang="ru-RU" sz="4400" dirty="0">
                <a:latin typeface="Arial "/>
              </a:rPr>
            </a:br>
            <a:br>
              <a:rPr lang="ru-RU" sz="4400" dirty="0">
                <a:latin typeface="Arial "/>
              </a:rPr>
            </a:br>
            <a:br>
              <a:rPr lang="ru-RU" sz="4400" dirty="0">
                <a:latin typeface="Arial "/>
              </a:rPr>
            </a:br>
            <a:endParaRPr lang="ru-RU" dirty="0">
              <a:latin typeface="Arial 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E0257-1821-42DA-A312-4DE354F6DD97}"/>
              </a:ext>
            </a:extLst>
          </p:cNvPr>
          <p:cNvSpPr txBox="1"/>
          <p:nvPr/>
        </p:nvSpPr>
        <p:spPr>
          <a:xfrm>
            <a:off x="1892300" y="2032000"/>
            <a:ext cx="8509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4000" dirty="0">
                <a:latin typeface="Arial "/>
              </a:rPr>
              <a:t>Сфера обороны и безопасности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4000" dirty="0">
                <a:latin typeface="Arial "/>
              </a:rPr>
              <a:t>Сельское хозяйство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4000" dirty="0">
                <a:latin typeface="Arial "/>
              </a:rPr>
              <a:t>Медицина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4000" dirty="0">
                <a:latin typeface="Arial "/>
              </a:rPr>
              <a:t>Энергетика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ru-RU" sz="4000" dirty="0">
                <a:latin typeface="Arial "/>
              </a:rPr>
              <a:t>Образование</a:t>
            </a:r>
          </a:p>
        </p:txBody>
      </p:sp>
    </p:spTree>
    <p:extLst>
      <p:ext uri="{BB962C8B-B14F-4D97-AF65-F5344CB8AC3E}">
        <p14:creationId xmlns:p14="http://schemas.microsoft.com/office/powerpoint/2010/main" val="3685370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B578B-5191-4856-ADA5-70DC2848B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1" y="574850"/>
            <a:ext cx="11492917" cy="1325563"/>
          </a:xfrm>
        </p:spPr>
        <p:txBody>
          <a:bodyPr>
            <a:no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Выводы по работе: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для России складываются благоприятные обстоятельства для взаимовыгодного сотрудничества со странами Африки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2611FA2-ACD0-4EB3-A69A-2B62AAF27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59" y="2850192"/>
            <a:ext cx="6388518" cy="360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4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6B2B9-DBBD-45C7-AA8A-2C8C5C1D8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000" dirty="0">
                <a:latin typeface="Arial" panose="020B0604020202020204" pitchFamily="34" charset="0"/>
                <a:cs typeface="Arial" panose="020B0604020202020204" pitchFamily="34" charset="0"/>
              </a:rPr>
              <a:t>Чем богата Африка?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2EFC84-30FB-44F5-B293-DA18E2292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756" y="1570382"/>
            <a:ext cx="6146800" cy="444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7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EC417B-A88C-4805-AABF-4BE57134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3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000" dirty="0">
                <a:latin typeface="Arial" panose="020B0604020202020204" pitchFamily="34" charset="0"/>
                <a:cs typeface="Arial" panose="020B0604020202020204" pitchFamily="34" charset="0"/>
              </a:rPr>
              <a:t>Природный мир Африки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DEE985-0D2A-4A8C-87D8-103895E6F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1403350"/>
            <a:ext cx="55626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3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7A85E-570F-4B1D-AF8F-E0E66DDF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6300" cy="5667375"/>
          </a:xfrm>
        </p:spPr>
        <p:txBody>
          <a:bodyPr>
            <a:normAutofit/>
          </a:bodyPr>
          <a:lstStyle/>
          <a:p>
            <a:pPr algn="l"/>
            <a:r>
              <a:rPr lang="ru-RU" sz="4000" dirty="0">
                <a:solidFill>
                  <a:srgbClr val="F8F8F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Население Африки</a:t>
            </a:r>
            <a:br>
              <a:rPr lang="ru-RU" sz="4000" dirty="0">
                <a:solidFill>
                  <a:srgbClr val="F8F8F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4000" dirty="0">
                <a:solidFill>
                  <a:srgbClr val="F8F8F8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000" b="0" dirty="0">
                <a:solidFill>
                  <a:srgbClr val="F8F8F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демографические показатели континента в 2025 году:</a:t>
            </a:r>
            <a:br>
              <a:rPr lang="ru-RU" sz="4000" b="0" dirty="0">
                <a:solidFill>
                  <a:srgbClr val="F8F8F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40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dirty="0">
                <a:solidFill>
                  <a:srgbClr val="F8F8F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Численность населения - </a:t>
            </a:r>
            <a:r>
              <a:rPr lang="ru-RU" sz="4000" b="1" dirty="0">
                <a:solidFill>
                  <a:srgbClr val="F8F8F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1 553 992 052 человека</a:t>
            </a:r>
            <a:r>
              <a:rPr lang="ru-RU" sz="4000" b="0" dirty="0">
                <a:solidFill>
                  <a:srgbClr val="F8F8F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4000" b="0" dirty="0">
                <a:solidFill>
                  <a:srgbClr val="F8F8F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0" i="0" dirty="0">
                <a:solidFill>
                  <a:srgbClr val="F8F8F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средний возраст — 19,3 года;</a:t>
            </a:r>
            <a:br>
              <a:rPr lang="ru-RU" sz="4000" b="0" i="0" dirty="0">
                <a:solidFill>
                  <a:srgbClr val="F8F8F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000" b="0" i="0" dirty="0">
                <a:solidFill>
                  <a:srgbClr val="F8F8F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городское население — 698 148 943 человека (45%)</a:t>
            </a:r>
            <a:br>
              <a:rPr lang="ru-RU" sz="4000" b="0" i="0" dirty="0">
                <a:solidFill>
                  <a:srgbClr val="F8F8F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4000" dirty="0">
              <a:solidFill>
                <a:srgbClr val="F8F8F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79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2B2077-8732-44A0-A5B6-2B07DBB46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29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Государства, влияющие на жизнь Африканского континента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C40ED1-A9AB-4E94-99E4-187CD392E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50" y="1935000"/>
            <a:ext cx="6369050" cy="452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0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973A35-8889-4F98-90BD-D69757A9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368" y="234492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Главные конкуренты за влияние на Африканском континенте</a:t>
            </a:r>
          </a:p>
        </p:txBody>
      </p:sp>
    </p:spTree>
    <p:extLst>
      <p:ext uri="{BB962C8B-B14F-4D97-AF65-F5344CB8AC3E}">
        <p14:creationId xmlns:p14="http://schemas.microsoft.com/office/powerpoint/2010/main" val="150451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195F-7E04-4B6F-B863-90E7EAF1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000" dirty="0">
                <a:latin typeface="Arial" panose="020B0604020202020204" pitchFamily="34" charset="0"/>
                <a:cs typeface="Arial" panose="020B0604020202020204" pitchFamily="34" charset="0"/>
              </a:rPr>
              <a:t>США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4AEA4E0-6F7B-42EB-8AC2-351527D96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97" y="3892492"/>
            <a:ext cx="3013615" cy="185592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F279836-2311-4F84-8510-2A8D656AC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511" y="3872779"/>
            <a:ext cx="3299421" cy="185592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4128AF1-41BD-46AD-BD61-E2619897B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211" y="3838272"/>
            <a:ext cx="3372375" cy="18990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E9B822-42EE-4211-87A1-5B5355087A4C}"/>
              </a:ext>
            </a:extLst>
          </p:cNvPr>
          <p:cNvSpPr txBox="1"/>
          <p:nvPr/>
        </p:nvSpPr>
        <p:spPr>
          <a:xfrm>
            <a:off x="729842" y="1709151"/>
            <a:ext cx="10863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Высшие государственные деятели, ответственные за международные отношения, работавшие в период 2005 – 2024 годы</a:t>
            </a:r>
          </a:p>
        </p:txBody>
      </p:sp>
    </p:spTree>
    <p:extLst>
      <p:ext uri="{BB962C8B-B14F-4D97-AF65-F5344CB8AC3E}">
        <p14:creationId xmlns:p14="http://schemas.microsoft.com/office/powerpoint/2010/main" val="1262626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E53A3-C86B-4D01-86C4-680C3CE60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59"/>
            <a:ext cx="10515600" cy="127911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Франция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Зона действия западноафриканского франка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9BA01B-7976-4131-8443-FDB9EF44F4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6" t="12163" b="12728"/>
          <a:stretch/>
        </p:blipFill>
        <p:spPr>
          <a:xfrm>
            <a:off x="2893154" y="2149215"/>
            <a:ext cx="6199464" cy="419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5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0D22F-A821-4CC0-ABA4-71203AAA9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100" y="222946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5000" dirty="0">
                <a:latin typeface="Arial" panose="020B0604020202020204" pitchFamily="34" charset="0"/>
                <a:cs typeface="Arial" panose="020B0604020202020204" pitchFamily="34" charset="0"/>
              </a:rPr>
              <a:t>Показатели, отражающие международное влияние, основных экономически развитых государств</a:t>
            </a:r>
          </a:p>
        </p:txBody>
      </p:sp>
    </p:spTree>
    <p:extLst>
      <p:ext uri="{BB962C8B-B14F-4D97-AF65-F5344CB8AC3E}">
        <p14:creationId xmlns:p14="http://schemas.microsoft.com/office/powerpoint/2010/main" val="4127996289"/>
      </p:ext>
    </p:extLst>
  </p:cSld>
  <p:clrMapOvr>
    <a:masterClrMapping/>
  </p:clrMapOvr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313</TotalTime>
  <Words>215</Words>
  <Application>Microsoft Office PowerPoint</Application>
  <PresentationFormat>Широкоэкранный</PresentationFormat>
  <Paragraphs>26</Paragraphs>
  <Slides>19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Arial </vt:lpstr>
      <vt:lpstr>Corbel</vt:lpstr>
      <vt:lpstr>Times New Roman</vt:lpstr>
      <vt:lpstr>Глубина</vt:lpstr>
      <vt:lpstr>Image</vt:lpstr>
      <vt:lpstr>Африка: новые возможности для России</vt:lpstr>
      <vt:lpstr>Чем богата Африка?</vt:lpstr>
      <vt:lpstr>Природный мир Африки</vt:lpstr>
      <vt:lpstr>Население Африки  Некоторые демографические показатели континента в 2025 году:  Численность населения - 1 553 992 052 человека. средний возраст — 19,3 года; городское население — 698 148 943 человека (45%) </vt:lpstr>
      <vt:lpstr>Государства, влияющие на жизнь Африканского континента</vt:lpstr>
      <vt:lpstr>Главные конкуренты за влияние на Африканском континенте</vt:lpstr>
      <vt:lpstr>США</vt:lpstr>
      <vt:lpstr>Франция Зона действия западноафриканского франка</vt:lpstr>
      <vt:lpstr>Показатели, отражающие международное влияние, основных экономически развитых государств</vt:lpstr>
      <vt:lpstr>Страны: нетто кредиторы и должники</vt:lpstr>
      <vt:lpstr>Последствия неоколониальной политики ведущих стран Запада, на примере доступности электроэнергии в странах Африки</vt:lpstr>
      <vt:lpstr>Доступ к электроэнергии по странам Африки, 2022 г.</vt:lpstr>
      <vt:lpstr>Меняющийся расклад политических сил на Африканском континенте </vt:lpstr>
      <vt:lpstr>Сахель – одна из наиболее богатых территорий природными ресурсами на планете</vt:lpstr>
      <vt:lpstr>Приход к власти режимов, лояльных к  России (2021 – 2023) года</vt:lpstr>
      <vt:lpstr>Основной экспорт с Африканского континента</vt:lpstr>
      <vt:lpstr>Основной импорт в странах Африканского континента</vt:lpstr>
      <vt:lpstr>Африка: возможные точки роста   </vt:lpstr>
      <vt:lpstr>Выводы по работе: для России складываются благоприятные обстоятельства для взаимовыгодного сотрудничества со странами Африки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Африка: новые возможности для России</dc:title>
  <dc:creator>Admin</dc:creator>
  <cp:lastModifiedBy>Admin</cp:lastModifiedBy>
  <cp:revision>36</cp:revision>
  <dcterms:created xsi:type="dcterms:W3CDTF">2025-10-27T19:05:03Z</dcterms:created>
  <dcterms:modified xsi:type="dcterms:W3CDTF">2025-10-29T21:02:33Z</dcterms:modified>
</cp:coreProperties>
</file>