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19"/>
  </p:notesMasterIdLst>
  <p:sldIdLst>
    <p:sldId id="314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2" r:id="rId18"/>
    <p:sldId id="298" r:id="rId20"/>
    <p:sldId id="299" r:id="rId21"/>
    <p:sldId id="300" r:id="rId22"/>
    <p:sldId id="301" r:id="rId23"/>
    <p:sldId id="303" r:id="rId24"/>
    <p:sldId id="304" r:id="rId25"/>
    <p:sldId id="305" r:id="rId26"/>
    <p:sldId id="306" r:id="rId27"/>
    <p:sldId id="307" r:id="rId28"/>
    <p:sldId id="27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708" y="-90"/>
      </p:cViewPr>
      <p:guideLst>
        <p:guide orient="horz" pos="6"/>
        <p:guide orient="horz" pos="1186"/>
        <p:guide/>
        <p:guide pos="7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2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74503-B6D4-48DC-B9D6-7C324E9BF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图片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586192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077"/>
            <a:ext cx="12191999" cy="686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:\Documents and Settings\Administrator\桌面\厚溥窗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794717" y="2381998"/>
            <a:ext cx="1457689" cy="14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第一章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b="1" dirty="0">
                <a:sym typeface="+mn-ea"/>
              </a:rPr>
              <a:t>Oracle</a:t>
            </a:r>
            <a:r>
              <a:rPr lang="zh-CN" altLang="en-US" b="1" dirty="0">
                <a:sym typeface="+mn-ea"/>
              </a:rPr>
              <a:t>入门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1.2 Oracle 10g </a:t>
            </a:r>
            <a:r>
              <a:rPr lang="zh-CN" altLang="en-US" dirty="0" smtClean="0">
                <a:sym typeface="+mn-ea"/>
              </a:rPr>
              <a:t>的安装和卸载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61515" y="1296670"/>
            <a:ext cx="8309610" cy="533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4055" y="9525"/>
            <a:ext cx="4473575" cy="1016635"/>
          </a:xfrm>
        </p:spPr>
        <p:txBody>
          <a:bodyPr/>
          <a:p>
            <a:r>
              <a:rPr lang="en-US" altLang="zh-CN" dirty="0" smtClean="0">
                <a:sym typeface="+mn-ea"/>
              </a:rPr>
              <a:t>1.2 Oracle 10g </a:t>
            </a:r>
            <a:r>
              <a:rPr lang="zh-CN" altLang="en-US" dirty="0" smtClean="0">
                <a:sym typeface="+mn-ea"/>
              </a:rPr>
              <a:t>的安装和卸载</a:t>
            </a:r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06675" y="1026160"/>
            <a:ext cx="6978015" cy="435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543175" y="4769485"/>
            <a:ext cx="6865620" cy="15716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r>
              <a:rPr lang="en-US" dirty="0" err="1" smtClean="0"/>
              <a:t>sqlplus</a:t>
            </a:r>
            <a:r>
              <a:rPr lang="en-US" dirty="0" smtClean="0"/>
              <a:t> /</a:t>
            </a:r>
            <a:r>
              <a:rPr lang="en-US" dirty="0" err="1" smtClean="0"/>
              <a:t>nolog</a:t>
            </a:r>
            <a:br>
              <a:rPr lang="en-US" dirty="0" smtClean="0"/>
            </a:br>
            <a:r>
              <a:rPr lang="en-US" dirty="0" smtClean="0"/>
              <a:t>SQL&gt; </a:t>
            </a:r>
            <a:r>
              <a:rPr lang="en-US" dirty="0" err="1" smtClean="0"/>
              <a:t>conn</a:t>
            </a:r>
            <a:r>
              <a:rPr lang="en-US" dirty="0" smtClean="0"/>
              <a:t> /as </a:t>
            </a:r>
            <a:r>
              <a:rPr lang="en-US" dirty="0" err="1" smtClean="0"/>
              <a:t>sysdba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SQL&gt; </a:t>
            </a:r>
            <a:r>
              <a:rPr lang="en-US" dirty="0" smtClean="0">
                <a:solidFill>
                  <a:srgbClr val="00B050"/>
                </a:solidFill>
              </a:rPr>
              <a:t>alter user system identified by manager;</a:t>
            </a:r>
            <a:r>
              <a:rPr lang="zh-CN" altLang="en-US" dirty="0" smtClean="0">
                <a:solidFill>
                  <a:srgbClr val="FF0000"/>
                </a:solidFill>
              </a:rPr>
              <a:t>（修改</a:t>
            </a:r>
            <a:r>
              <a:rPr lang="en-US" altLang="zh-CN" dirty="0" smtClean="0">
                <a:solidFill>
                  <a:srgbClr val="FF0000"/>
                </a:solidFill>
              </a:rPr>
              <a:t>system</a:t>
            </a:r>
            <a:r>
              <a:rPr lang="zh-CN" altLang="en-US" dirty="0" smtClean="0">
                <a:solidFill>
                  <a:srgbClr val="FF0000"/>
                </a:solidFill>
              </a:rPr>
              <a:t>密码）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1.2 Oracle 10g </a:t>
            </a:r>
            <a:r>
              <a:rPr lang="zh-CN" altLang="en-US" dirty="0" smtClean="0">
                <a:sym typeface="+mn-ea"/>
              </a:rPr>
              <a:t>的安装和卸载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1026" name="Picture 2" descr="C:\Users\sunny\Desktop\未命名.jp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55265" y="1217295"/>
            <a:ext cx="6682105" cy="495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6155" y="9525"/>
            <a:ext cx="5451475" cy="1016635"/>
          </a:xfrm>
        </p:spPr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1.2 Oracle 10g </a:t>
            </a:r>
            <a:r>
              <a:rPr lang="zh-CN" altLang="en-US" dirty="0" smtClean="0">
                <a:sym typeface="+mn-ea"/>
              </a:rPr>
              <a:t>的安装和卸载</a:t>
            </a:r>
            <a:r>
              <a:rPr lang="en-US" altLang="zh-CN" dirty="0" smtClean="0">
                <a:sym typeface="+mn-ea"/>
              </a:rPr>
              <a:t>---</a:t>
            </a:r>
            <a:r>
              <a:rPr lang="zh-CN" altLang="en-US" dirty="0" smtClean="0">
                <a:sym typeface="+mn-ea"/>
              </a:rPr>
              <a:t>启动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99360" y="1235075"/>
            <a:ext cx="7021195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955290" y="5859780"/>
            <a:ext cx="665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orcl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是该数据库的实例名，或者说是数据库名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9455" y="9525"/>
            <a:ext cx="6988175" cy="1016635"/>
          </a:xfrm>
        </p:spPr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1.3 oracle</a:t>
            </a:r>
            <a:r>
              <a:rPr lang="zh-CN" altLang="en-US" dirty="0" smtClean="0">
                <a:sym typeface="+mn-ea"/>
              </a:rPr>
              <a:t>体系结构</a:t>
            </a:r>
            <a:r>
              <a:rPr lang="en-US" altLang="zh-CN" dirty="0" smtClean="0">
                <a:sym typeface="+mn-ea"/>
              </a:rPr>
              <a:t>-Windows </a:t>
            </a:r>
            <a:r>
              <a:rPr lang="zh-CN" altLang="en-US" dirty="0">
                <a:sym typeface="+mn-ea"/>
              </a:rPr>
              <a:t>中的 </a:t>
            </a:r>
            <a:r>
              <a:rPr lang="en-US" altLang="zh-CN" dirty="0">
                <a:sym typeface="+mn-ea"/>
              </a:rPr>
              <a:t>Oracle </a:t>
            </a:r>
            <a:r>
              <a:rPr lang="zh-CN" altLang="en-US" dirty="0">
                <a:sym typeface="+mn-ea"/>
              </a:rPr>
              <a:t>服务 </a:t>
            </a:r>
            <a:r>
              <a:rPr lang="en-US" dirty="0" smtClean="0">
                <a:sym typeface="+mn-ea"/>
              </a:rPr>
              <a:t>2</a:t>
            </a:r>
            <a:br>
              <a:rPr 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63855" indent="-363855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该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服务启动数据库服务器的监听器，</a:t>
            </a:r>
            <a:r>
              <a:rPr 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监听器接受来自客户端应用程序的连接请求</a:t>
            </a:r>
            <a:endParaRPr 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服务只有在数据库需要远程访问时才需要（无论是通过另外一台主机还是在本地通过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SQL*Net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网络协议都属于远程访问），不用这个服务就可以访问本地数据库，它的缺省启动类型为自动</a:t>
            </a:r>
            <a:r>
              <a:rPr lang="zh-CN" altLang="en-US" b="1" dirty="0" smtClean="0">
                <a:sym typeface="+mn-ea"/>
              </a:rPr>
              <a:t>。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735013" y="1268413"/>
            <a:ext cx="4911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r>
              <a:rPr lang="en-US" sz="2400" b="1" dirty="0"/>
              <a:t>OracleHOME_NAMETNSListener</a:t>
            </a:r>
            <a:endParaRPr lang="en-US" sz="2400" b="1" dirty="0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65175" y="3571876"/>
            <a:ext cx="27273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p>
            <a:r>
              <a:rPr lang="en-US" sz="2400" b="1" dirty="0"/>
              <a:t>OracleServiceSID</a:t>
            </a:r>
            <a:endParaRPr lang="en-US" sz="2400" b="1" dirty="0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755650" y="4100514"/>
            <a:ext cx="7940675" cy="6463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p>
            <a:r>
              <a:rPr lang="zh-CN" altLang="en-US" sz="2000" b="1" dirty="0" smtClean="0"/>
              <a:t>       </a:t>
            </a:r>
            <a:r>
              <a:rPr lang="zh-CN" altLang="en-US" sz="16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数据库服务，这个服务会自动地启动和停止数据库</a:t>
            </a:r>
            <a:r>
              <a:rPr lang="zh-CN" altLang="en-US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。如果安装了一个数据库，它 的缺省启动类型为自动。服务进程为</a:t>
            </a:r>
            <a:r>
              <a:rPr lang="en-US" altLang="zh-CN" sz="1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ORACLE.EXE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bldLvl="0" animBg="1"/>
      <p:bldP spid="10343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070" y="9525"/>
            <a:ext cx="6639560" cy="1016635"/>
          </a:xfrm>
        </p:spPr>
        <p:txBody>
          <a:bodyPr/>
          <a:p>
            <a:r>
              <a:rPr lang="en-US" dirty="0" smtClean="0">
                <a:sym typeface="+mn-ea"/>
              </a:rPr>
              <a:t>1.4 Oracl</a:t>
            </a: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的基本操作</a:t>
            </a:r>
            <a:r>
              <a:rPr lang="en-US" altLang="zh-CN" dirty="0" smtClean="0">
                <a:sym typeface="+mn-ea"/>
              </a:rPr>
              <a:t>--</a:t>
            </a:r>
            <a:r>
              <a:rPr lang="en-US" dirty="0" smtClean="0">
                <a:sym typeface="+mn-ea"/>
              </a:rPr>
              <a:t>SQL/PLUS</a:t>
            </a:r>
            <a:r>
              <a:rPr lang="zh-CN" altLang="en-US" dirty="0" smtClean="0">
                <a:sym typeface="+mn-ea"/>
              </a:rPr>
              <a:t>常用命令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620010" y="1428750"/>
            <a:ext cx="5808980" cy="357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单行注释和</a:t>
            </a:r>
            <a:r>
              <a:rPr lang="en-US" sz="2000" dirty="0" smtClean="0"/>
              <a:t>Remark</a:t>
            </a:r>
            <a:r>
              <a:rPr lang="zh-CN" altLang="en-US" sz="2000" dirty="0" smtClean="0"/>
              <a:t>注释命令：</a:t>
            </a:r>
            <a:endParaRPr lang="en-US" altLang="zh-CN" sz="2000" dirty="0" smtClean="0"/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2618740" y="1928495"/>
            <a:ext cx="5810250" cy="663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r>
              <a:rPr lang="en-US" altLang="en-US" sz="2000" dirty="0" smtClean="0">
                <a:latin typeface="+mn-lt"/>
                <a:ea typeface="+mn-ea"/>
              </a:rPr>
              <a:t>SQL&gt;remark  </a:t>
            </a:r>
            <a:r>
              <a:rPr lang="zh-CN" altLang="en-US" sz="2000" dirty="0" smtClean="0">
                <a:latin typeface="+mn-lt"/>
                <a:ea typeface="+mn-ea"/>
              </a:rPr>
              <a:t>这是一行注释</a:t>
            </a:r>
            <a:endParaRPr lang="zh-CN" altLang="en-US" sz="2000" dirty="0" smtClean="0">
              <a:latin typeface="+mn-lt"/>
              <a:ea typeface="+mn-ea"/>
            </a:endParaRPr>
          </a:p>
          <a:p>
            <a:r>
              <a:rPr lang="en-US" altLang="en-US" sz="2000" dirty="0" smtClean="0">
                <a:latin typeface="+mn-lt"/>
                <a:ea typeface="+mn-ea"/>
              </a:rPr>
              <a:t>SQL&gt; Select * From  </a:t>
            </a:r>
            <a:r>
              <a:rPr lang="en-US" altLang="en-US" sz="2000" dirty="0" err="1" smtClean="0">
                <a:latin typeface="+mn-lt"/>
                <a:ea typeface="+mn-ea"/>
              </a:rPr>
              <a:t>Emp</a:t>
            </a:r>
            <a:r>
              <a:rPr lang="en-US" altLang="en-US" sz="2000" dirty="0" smtClean="0">
                <a:latin typeface="+mn-lt"/>
                <a:ea typeface="+mn-ea"/>
              </a:rPr>
              <a:t> ;</a:t>
            </a:r>
            <a:endParaRPr lang="en-US" altLang="zh-CN" sz="2000" dirty="0" smtClean="0">
              <a:latin typeface="+mn-lt"/>
              <a:ea typeface="+mn-ea"/>
            </a:endParaRP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2619375" y="2785745"/>
            <a:ext cx="5809615" cy="357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</a:pPr>
            <a:r>
              <a:rPr lang="zh-CN" altLang="en-US" sz="2000" dirty="0" smtClean="0">
                <a:latin typeface="+mn-lt"/>
                <a:ea typeface="+mn-ea"/>
              </a:rPr>
              <a:t>退出</a:t>
            </a:r>
            <a:r>
              <a:rPr lang="en-US" altLang="en-US" sz="2000" dirty="0" smtClean="0">
                <a:latin typeface="+mn-lt"/>
                <a:ea typeface="+mn-ea"/>
              </a:rPr>
              <a:t>SQL/PLUS</a:t>
            </a:r>
            <a:r>
              <a:rPr lang="zh-CN" altLang="en-US" sz="2000" dirty="0" smtClean="0">
                <a:latin typeface="+mn-lt"/>
                <a:ea typeface="+mn-ea"/>
              </a:rPr>
              <a:t>命令：</a:t>
            </a:r>
            <a:r>
              <a:rPr lang="en-US" altLang="en-US" sz="2000" dirty="0" smtClean="0">
                <a:latin typeface="+mn-lt"/>
                <a:ea typeface="+mn-ea"/>
              </a:rPr>
              <a:t>exit</a:t>
            </a:r>
            <a:endParaRPr lang="en-US" altLang="zh-CN" sz="2000" dirty="0" smtClean="0">
              <a:latin typeface="+mn-lt"/>
              <a:ea typeface="+mn-ea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2618740" y="3286125"/>
            <a:ext cx="5810250" cy="357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en-US" sz="2000" dirty="0" smtClean="0">
                <a:latin typeface="+mn-lt"/>
                <a:ea typeface="+mn-ea"/>
              </a:rPr>
              <a:t>SQL&gt; exit</a:t>
            </a:r>
            <a:endParaRPr lang="en-US" altLang="zh-CN" sz="2000" dirty="0" smtClean="0">
              <a:latin typeface="+mn-lt"/>
              <a:ea typeface="+mn-ea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2619375" y="3857625"/>
            <a:ext cx="5809615" cy="357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</a:pPr>
            <a:r>
              <a:rPr lang="zh-CN" altLang="en-US" sz="2000" dirty="0" smtClean="0">
                <a:latin typeface="+mn-lt"/>
                <a:ea typeface="+mn-ea"/>
              </a:rPr>
              <a:t>设置</a:t>
            </a:r>
            <a:r>
              <a:rPr lang="en-US" altLang="en-US" sz="2000" dirty="0" smtClean="0">
                <a:latin typeface="+mn-lt"/>
                <a:ea typeface="+mn-ea"/>
              </a:rPr>
              <a:t>SQL /PLUS</a:t>
            </a:r>
            <a:r>
              <a:rPr lang="zh-CN" altLang="en-US" sz="2000" dirty="0" smtClean="0">
                <a:latin typeface="+mn-lt"/>
                <a:ea typeface="+mn-ea"/>
              </a:rPr>
              <a:t>每行字符数：</a:t>
            </a:r>
            <a:r>
              <a:rPr lang="en-US" altLang="en-US" sz="2000" dirty="0" smtClean="0">
                <a:latin typeface="+mn-lt"/>
                <a:ea typeface="+mn-ea"/>
              </a:rPr>
              <a:t>Set  </a:t>
            </a:r>
            <a:r>
              <a:rPr lang="en-US" altLang="en-US" sz="2000" dirty="0" err="1" smtClean="0">
                <a:latin typeface="+mn-lt"/>
                <a:ea typeface="+mn-ea"/>
              </a:rPr>
              <a:t>LineSize</a:t>
            </a:r>
            <a:endParaRPr lang="zh-CN" altLang="en-US" sz="2000" dirty="0" smtClean="0">
              <a:latin typeface="+mn-lt"/>
              <a:ea typeface="+mn-ea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2618740" y="4358005"/>
            <a:ext cx="5810250" cy="357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en-US" sz="2000" dirty="0" smtClean="0">
                <a:latin typeface="+mn-lt"/>
                <a:ea typeface="+mn-ea"/>
              </a:rPr>
              <a:t>SQL&gt;set </a:t>
            </a:r>
            <a:r>
              <a:rPr lang="en-US" altLang="en-US" sz="2000" dirty="0" err="1" smtClean="0">
                <a:latin typeface="+mn-lt"/>
                <a:ea typeface="+mn-ea"/>
              </a:rPr>
              <a:t>lineSize</a:t>
            </a:r>
            <a:r>
              <a:rPr lang="en-US" altLang="en-US" sz="2000" dirty="0" smtClean="0">
                <a:latin typeface="+mn-lt"/>
                <a:ea typeface="+mn-ea"/>
              </a:rPr>
              <a:t> 120</a:t>
            </a:r>
            <a:endParaRPr lang="zh-CN" altLang="en-US" sz="2000" dirty="0" smtClean="0">
              <a:latin typeface="+mn-lt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44565" y="3143885"/>
            <a:ext cx="5543550" cy="308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13" grpId="0" bldLvl="0" animBg="1"/>
      <p:bldP spid="14" grpId="0" animBg="1" build="p"/>
      <p:bldP spid="15" grpId="0" animBg="1" build="p"/>
      <p:bldP spid="17" grpId="0" animBg="1" build="p"/>
      <p:bldP spid="18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7030" y="9525"/>
            <a:ext cx="6070600" cy="1016635"/>
          </a:xfrm>
        </p:spPr>
        <p:txBody>
          <a:bodyPr/>
          <a:lstStyle/>
          <a:p>
            <a:r>
              <a:rPr lang="en-US" dirty="0" smtClean="0"/>
              <a:t>1.4 Oracl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的基本操作</a:t>
            </a:r>
            <a:r>
              <a:rPr lang="en-US" altLang="zh-CN" smtClean="0"/>
              <a:t>-</a:t>
            </a:r>
            <a:r>
              <a:rPr lang="en-US" sz="2400" smtClean="0"/>
              <a:t>SQL/PLUS</a:t>
            </a:r>
            <a:r>
              <a:rPr lang="zh-CN" altLang="en-US" sz="2400" dirty="0" smtClean="0"/>
              <a:t>常用命令</a:t>
            </a:r>
            <a:endParaRPr lang="zh-CN" altLang="en-US" sz="2400" dirty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2166910" y="2000240"/>
            <a:ext cx="7786687" cy="12858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600" dirty="0" smtClean="0">
                <a:latin typeface="+mn-lt"/>
                <a:ea typeface="+mn-ea"/>
              </a:rPr>
              <a:t>通常在系统开发的时候会将创建数据库、表和对象的语句写在一个文本文件中，在执行的时候可以一次性的批量处理。</a:t>
            </a:r>
            <a:endParaRPr lang="en-US" altLang="zh-CN" sz="2600" dirty="0" smtClean="0">
              <a:latin typeface="+mn-lt"/>
              <a:ea typeface="+mn-ea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2166910" y="3357562"/>
            <a:ext cx="7786687" cy="500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</a:pPr>
            <a:r>
              <a:rPr lang="zh-CN" altLang="en-US" sz="2600" dirty="0" smtClean="0">
                <a:latin typeface="+mn-lt"/>
                <a:ea typeface="+mn-ea"/>
              </a:rPr>
              <a:t>查看表结构命令：</a:t>
            </a:r>
            <a:r>
              <a:rPr lang="en-US" altLang="en-US" sz="2600" dirty="0" err="1" smtClean="0">
                <a:latin typeface="+mn-lt"/>
                <a:ea typeface="+mn-ea"/>
              </a:rPr>
              <a:t>Desc</a:t>
            </a:r>
            <a:endParaRPr lang="en-US" altLang="zh-CN" sz="2600" dirty="0" smtClean="0">
              <a:latin typeface="+mn-lt"/>
              <a:ea typeface="+mn-ea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2166965" y="3929066"/>
            <a:ext cx="7786687" cy="500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en-US" sz="2600" dirty="0" smtClean="0">
                <a:latin typeface="+mn-lt"/>
                <a:ea typeface="+mn-ea"/>
              </a:rPr>
              <a:t>SQL&gt;</a:t>
            </a:r>
            <a:r>
              <a:rPr lang="en-US" altLang="en-US" sz="2600" dirty="0" err="1" smtClean="0">
                <a:latin typeface="+mn-lt"/>
                <a:ea typeface="+mn-ea"/>
              </a:rPr>
              <a:t>Desc</a:t>
            </a:r>
            <a:r>
              <a:rPr lang="en-US" altLang="en-US" sz="2600" dirty="0" smtClean="0">
                <a:latin typeface="+mn-lt"/>
                <a:ea typeface="+mn-ea"/>
              </a:rPr>
              <a:t>  </a:t>
            </a:r>
            <a:r>
              <a:rPr lang="en-US" altLang="en-US" sz="2600" dirty="0" err="1" smtClean="0">
                <a:latin typeface="+mn-lt"/>
                <a:ea typeface="+mn-ea"/>
              </a:rPr>
              <a:t>emp</a:t>
            </a:r>
            <a:endParaRPr lang="en-US" altLang="zh-CN" sz="2600" dirty="0" smtClean="0">
              <a:latin typeface="+mn-lt"/>
              <a:ea typeface="+mn-ea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2166965" y="4500570"/>
            <a:ext cx="7786687" cy="500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</a:pPr>
            <a:r>
              <a:rPr lang="zh-CN" altLang="en-US" sz="2600" dirty="0" smtClean="0">
                <a:latin typeface="+mn-lt"/>
                <a:ea typeface="+mn-ea"/>
              </a:rPr>
              <a:t>查看当前用户：</a:t>
            </a:r>
            <a:r>
              <a:rPr lang="en-US" altLang="en-US" sz="2600" dirty="0" smtClean="0">
                <a:latin typeface="+mn-lt"/>
                <a:ea typeface="+mn-ea"/>
              </a:rPr>
              <a:t>Show User</a:t>
            </a:r>
            <a:endParaRPr lang="en-US" altLang="zh-CN" sz="2600" dirty="0" smtClean="0">
              <a:latin typeface="+mn-lt"/>
              <a:ea typeface="+mn-ea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2166965" y="5072074"/>
            <a:ext cx="7786687" cy="500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r>
              <a:rPr lang="en-US" altLang="en-US" sz="2600" dirty="0" smtClean="0">
                <a:latin typeface="+mn-lt"/>
                <a:ea typeface="+mn-ea"/>
              </a:rPr>
              <a:t>SQL&gt;Show  User</a:t>
            </a:r>
            <a:endParaRPr lang="en-US" altLang="zh-CN" sz="2600" dirty="0" smtClean="0">
              <a:latin typeface="+mn-lt"/>
              <a:ea typeface="+mn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086610" y="1825625"/>
            <a:ext cx="9267190" cy="4351655"/>
          </a:xfrm>
        </p:spPr>
        <p:txBody>
          <a:bodyPr/>
          <a:lstStyle/>
          <a:p>
            <a:pPr marL="392430" lvl="1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animBg="1" build="p"/>
      <p:bldP spid="11" grpId="0" animBg="1" build="p"/>
      <p:bldP spid="12" grpId="0" animBg="1" build="p"/>
      <p:bldP spid="16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885" y="9525"/>
            <a:ext cx="6849745" cy="1016635"/>
          </a:xfrm>
        </p:spPr>
        <p:txBody>
          <a:bodyPr/>
          <a:p>
            <a:r>
              <a:rPr lang="en-US" dirty="0" smtClean="0">
                <a:sym typeface="+mn-ea"/>
              </a:rPr>
              <a:t>1.4 Oracl</a:t>
            </a: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的基本操作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1991650" y="5083504"/>
            <a:ext cx="8208962" cy="109323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33"/>
              </a:gs>
            </a:gsLst>
            <a:lin ang="18900000" scaled="1"/>
          </a:gradFill>
          <a:ln w="34925" cmpd="dbl" algn="ctr">
            <a:solidFill>
              <a:schemeClr val="bg2"/>
            </a:solidFill>
            <a:miter lim="800000"/>
          </a:ln>
          <a:effectLst/>
        </p:spPr>
        <p:txBody>
          <a:bodyPr anchor="ctr"/>
          <a:p>
            <a:pPr algn="ctr"/>
            <a:r>
              <a:rPr lang="zh-CN" altLang="zh-CN" sz="2000" dirty="0">
                <a:ea typeface="黑体" panose="02010609060101010101" pitchFamily="2" charset="-122"/>
              </a:rPr>
              <a:t>SCOTT</a:t>
            </a:r>
            <a:r>
              <a:rPr lang="zh-CN" sz="2000" dirty="0">
                <a:ea typeface="黑体" panose="02010609060101010101" pitchFamily="2" charset="-122"/>
              </a:rPr>
              <a:t>用户是</a:t>
            </a:r>
            <a:r>
              <a:rPr lang="zh-CN" altLang="zh-CN" sz="2000" dirty="0">
                <a:ea typeface="黑体" panose="02010609060101010101" pitchFamily="2" charset="-122"/>
              </a:rPr>
              <a:t>Oracle </a:t>
            </a:r>
            <a:r>
              <a:rPr lang="zh-CN" sz="2000" dirty="0">
                <a:ea typeface="黑体" panose="02010609060101010101" pitchFamily="2" charset="-122"/>
              </a:rPr>
              <a:t>数据库的一个示范帐户，在数据库安装时创建</a:t>
            </a:r>
            <a:endParaRPr lang="en-US" sz="2000" dirty="0"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11070" y="2851150"/>
            <a:ext cx="7287895" cy="1944370"/>
            <a:chOff x="1643" y="4490"/>
            <a:chExt cx="11666" cy="306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5273" y="4490"/>
              <a:ext cx="3855" cy="9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>
                    <a:alpha val="48000"/>
                  </a:srgbClr>
                </a:gs>
                <a:gs pos="50000">
                  <a:schemeClr val="bg1"/>
                </a:gs>
                <a:gs pos="100000">
                  <a:srgbClr val="3399FF">
                    <a:alpha val="48000"/>
                  </a:srgbClr>
                </a:gs>
              </a:gsLst>
              <a:lin ang="18900000" scaled="1"/>
            </a:gradFill>
            <a:ln w="34925" cmpd="dbl" algn="ctr">
              <a:solidFill>
                <a:srgbClr val="003300"/>
              </a:solidFill>
              <a:round/>
            </a:ln>
            <a:effectLst/>
          </p:spPr>
          <p:txBody>
            <a:bodyPr anchor="ctr"/>
            <a:p>
              <a:pPr algn="ctr"/>
              <a:r>
                <a:rPr lang="en-US" sz="2000">
                  <a:ea typeface="黑体" panose="02010609060101010101" pitchFamily="2" charset="-122"/>
                </a:rPr>
                <a:t>Oracle</a:t>
              </a:r>
              <a:r>
                <a:rPr lang="en-US" altLang="zh-CN" sz="2000">
                  <a:ea typeface="黑体" panose="02010609060101010101" pitchFamily="2" charset="-122"/>
                </a:rPr>
                <a:t> </a:t>
              </a:r>
              <a:r>
                <a:rPr lang="zh-CN" altLang="en-US" sz="2000">
                  <a:ea typeface="黑体" panose="02010609060101010101" pitchFamily="2" charset="-122"/>
                </a:rPr>
                <a:t>默认用户</a:t>
              </a:r>
              <a:endParaRPr lang="zh-CN" altLang="en-US" sz="2000">
                <a:ea typeface="黑体" panose="02010609060101010101" pitchFamily="2" charset="-122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643" y="6758"/>
              <a:ext cx="2947" cy="79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>
                    <a:alpha val="48000"/>
                  </a:srgbClr>
                </a:gs>
                <a:gs pos="50000">
                  <a:schemeClr val="bg1"/>
                </a:gs>
                <a:gs pos="100000">
                  <a:srgbClr val="3399FF">
                    <a:alpha val="48000"/>
                  </a:srgbClr>
                </a:gs>
              </a:gsLst>
              <a:lin ang="18900000" scaled="1"/>
            </a:gradFill>
            <a:ln w="22225" cmpd="dbl" algn="ctr">
              <a:solidFill>
                <a:srgbClr val="003300"/>
              </a:solidFill>
              <a:round/>
            </a:ln>
            <a:effectLst/>
          </p:spPr>
          <p:txBody>
            <a:bodyPr anchor="ctr"/>
            <a:p>
              <a:pPr algn="ctr"/>
              <a:r>
                <a:rPr lang="en-US" sz="2000">
                  <a:ea typeface="黑体" panose="02010609060101010101" pitchFamily="2" charset="-122"/>
                </a:rPr>
                <a:t>SYS</a:t>
              </a:r>
              <a:endParaRPr lang="en-US" sz="2000">
                <a:ea typeface="黑体" panose="02010609060101010101" pitchFamily="2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198" y="5398"/>
              <a:ext cx="0" cy="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775" y="5963"/>
              <a:ext cx="9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775" y="5963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2188" y="5963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198" y="5963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p>
              <a:endParaRPr lang="zh-CN" altLang="en-US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5725" y="6758"/>
              <a:ext cx="2948" cy="79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>
                    <a:alpha val="48000"/>
                  </a:srgbClr>
                </a:gs>
                <a:gs pos="50000">
                  <a:schemeClr val="bg1"/>
                </a:gs>
                <a:gs pos="100000">
                  <a:srgbClr val="3399FF">
                    <a:alpha val="48000"/>
                  </a:srgbClr>
                </a:gs>
              </a:gsLst>
              <a:lin ang="18900000" scaled="1"/>
            </a:gradFill>
            <a:ln w="22225" cmpd="dbl" algn="ctr">
              <a:solidFill>
                <a:srgbClr val="003300"/>
              </a:solidFill>
              <a:round/>
            </a:ln>
            <a:effectLst/>
          </p:spPr>
          <p:txBody>
            <a:bodyPr anchor="ctr"/>
            <a:p>
              <a:pPr algn="ctr"/>
              <a:r>
                <a:rPr lang="en-US" sz="2000">
                  <a:ea typeface="黑体" panose="02010609060101010101" pitchFamily="2" charset="-122"/>
                </a:rPr>
                <a:t>SYSTEM</a:t>
              </a:r>
              <a:endParaRPr lang="en-US" sz="2000">
                <a:ea typeface="黑体" panose="02010609060101010101" pitchFamily="2" charset="-122"/>
              </a:endParaRP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10361" y="6758"/>
              <a:ext cx="2948" cy="79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99FF">
                    <a:alpha val="48000"/>
                  </a:srgbClr>
                </a:gs>
                <a:gs pos="50000">
                  <a:schemeClr val="bg1"/>
                </a:gs>
                <a:gs pos="100000">
                  <a:srgbClr val="3399FF">
                    <a:alpha val="48000"/>
                  </a:srgbClr>
                </a:gs>
              </a:gsLst>
              <a:lin ang="18900000" scaled="1"/>
            </a:gradFill>
            <a:ln w="22225" cmpd="dbl" algn="ctr">
              <a:solidFill>
                <a:srgbClr val="003300"/>
              </a:solidFill>
              <a:round/>
            </a:ln>
            <a:effectLst/>
          </p:spPr>
          <p:txBody>
            <a:bodyPr anchor="ctr"/>
            <a:p>
              <a:pPr algn="ctr"/>
              <a:r>
                <a:rPr lang="en-US" sz="2000">
                  <a:ea typeface="黑体" panose="02010609060101010101" pitchFamily="2" charset="-122"/>
                </a:rPr>
                <a:t>SCOTT</a:t>
              </a:r>
              <a:endParaRPr lang="en-US" sz="2000">
                <a:ea typeface="黑体" panose="02010609060101010101" pitchFamily="2" charset="-122"/>
              </a:endParaRPr>
            </a:p>
          </p:txBody>
        </p:sp>
      </p:grp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70785" y="1330325"/>
            <a:ext cx="7806055" cy="9531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L="363855" indent="-363855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2" charset="-122"/>
              </a:rPr>
              <a:t>只有用合法的用户帐号才能访问</a:t>
            </a:r>
            <a:r>
              <a:rPr lang="en-US" altLang="zh-CN" sz="2800" dirty="0">
                <a:ea typeface="黑体" panose="02010609060101010101" pitchFamily="2" charset="-122"/>
              </a:rPr>
              <a:t>Oracle</a:t>
            </a:r>
            <a:r>
              <a:rPr lang="zh-CN" altLang="en-US" sz="2800" dirty="0">
                <a:ea typeface="黑体" panose="02010609060101010101" pitchFamily="2" charset="-122"/>
              </a:rPr>
              <a:t>数据库</a:t>
            </a:r>
            <a:endParaRPr lang="zh-CN" altLang="en-US" sz="2800" dirty="0">
              <a:ea typeface="黑体" panose="02010609060101010101" pitchFamily="2" charset="-122"/>
            </a:endParaRPr>
          </a:p>
          <a:p>
            <a:pPr marL="363855" indent="-363855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800" dirty="0">
                <a:ea typeface="黑体" panose="02010609060101010101" pitchFamily="2" charset="-122"/>
              </a:rPr>
              <a:t>Oracle </a:t>
            </a:r>
            <a:r>
              <a:rPr lang="zh-CN" altLang="en-US" sz="2800" dirty="0">
                <a:ea typeface="黑体" panose="02010609060101010101" pitchFamily="2" charset="-122"/>
              </a:rPr>
              <a:t>有几个默认的数据库用户 </a:t>
            </a:r>
            <a:r>
              <a:rPr lang="en-US" sz="2800" dirty="0">
                <a:ea typeface="黑体" panose="02010609060101010101" pitchFamily="2" charset="-122"/>
              </a:rPr>
              <a:t> </a:t>
            </a:r>
            <a:endParaRPr lang="en-US" sz="28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 bldLvl="0" animBg="1"/>
      <p:bldP spid="90128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1.4 Oracl</a:t>
            </a: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的基本操作</a:t>
            </a:r>
            <a:br>
              <a:rPr lang="en-US" dirty="0"/>
            </a:br>
            <a:endParaRPr lang="zh-CN" alt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745615" y="1268730"/>
            <a:ext cx="7147560" cy="113728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L="363855" indent="-363855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ea typeface="黑体" panose="02010609060101010101" pitchFamily="2" charset="-122"/>
              </a:rPr>
              <a:t>      表</a:t>
            </a:r>
            <a:r>
              <a:rPr lang="zh-CN" altLang="en-US" sz="2000" dirty="0">
                <a:ea typeface="黑体" panose="02010609060101010101" pitchFamily="2" charset="-122"/>
              </a:rPr>
              <a:t>空间是数据库中最大的逻辑单位，一个 </a:t>
            </a:r>
            <a:r>
              <a:rPr lang="en-US" altLang="zh-CN" sz="2000" dirty="0">
                <a:ea typeface="黑体" panose="02010609060101010101" pitchFamily="2" charset="-122"/>
              </a:rPr>
              <a:t>Oracle </a:t>
            </a:r>
            <a:r>
              <a:rPr lang="zh-CN" altLang="en-US" sz="2000" dirty="0">
                <a:ea typeface="黑体" panose="02010609060101010101" pitchFamily="2" charset="-122"/>
              </a:rPr>
              <a:t>数据库至少包含一个表空间，就是名为</a:t>
            </a:r>
            <a:r>
              <a:rPr lang="en-US" altLang="zh-CN" sz="2000" dirty="0">
                <a:ea typeface="黑体" panose="02010609060101010101" pitchFamily="2" charset="-122"/>
              </a:rPr>
              <a:t>SYSTEM</a:t>
            </a:r>
            <a:r>
              <a:rPr lang="zh-CN" altLang="en-US" sz="2000" dirty="0">
                <a:ea typeface="黑体" panose="02010609060101010101" pitchFamily="2" charset="-122"/>
              </a:rPr>
              <a:t>的系统表空间</a:t>
            </a:r>
            <a:r>
              <a:rPr lang="zh-CN" altLang="en-US" sz="2400" dirty="0">
                <a:ea typeface="黑体" panose="02010609060101010101" pitchFamily="2" charset="-122"/>
              </a:rPr>
              <a:t>。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363855" indent="-363855">
              <a:buClr>
                <a:schemeClr val="accent2"/>
              </a:buClr>
            </a:pPr>
            <a:endParaRPr lang="en-US" sz="2400" dirty="0">
              <a:ea typeface="黑体" panose="02010609060101010101" pitchFamily="2" charset="-122"/>
            </a:endParaRP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745615" y="2428875"/>
            <a:ext cx="6818630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L="363855" indent="-363855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400" dirty="0" smtClean="0">
                <a:ea typeface="黑体" panose="02010609060101010101" pitchFamily="2" charset="-122"/>
              </a:rPr>
              <a:t>创建和删除表空间</a:t>
            </a:r>
            <a:r>
              <a:rPr lang="zh-CN" altLang="en-US" sz="2400" dirty="0">
                <a:ea typeface="黑体" panose="02010609060101010101" pitchFamily="2" charset="-122"/>
              </a:rPr>
              <a:t>的语法是：</a:t>
            </a:r>
            <a:endParaRPr lang="zh-CN" altLang="en-US" sz="2400" dirty="0">
              <a:ea typeface="黑体" panose="0201060906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30650" y="3029585"/>
            <a:ext cx="354139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图片 7" descr="C:\Documents and Settings\Administrator\Application Data\Tencent\Users\371866295\QQ\WinTemp\RichOle\FM)1VC2S`B8A~T4EC7O%}6H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1877" y="4937770"/>
            <a:ext cx="407196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1.4 Oracl</a:t>
            </a: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的基本操作</a:t>
            </a:r>
            <a:endParaRPr lang="zh-CN" alt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009900" y="1341755"/>
            <a:ext cx="6134100" cy="11684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L="363855" indent="-363855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sz="2000" dirty="0">
                <a:ea typeface="黑体" panose="02010609060101010101" pitchFamily="2" charset="-122"/>
              </a:rPr>
              <a:t>要连接到</a:t>
            </a:r>
            <a:r>
              <a:rPr lang="zh-CN" altLang="zh-CN" sz="2000" dirty="0">
                <a:ea typeface="黑体" panose="02010609060101010101" pitchFamily="2" charset="-122"/>
              </a:rPr>
              <a:t>Oracle</a:t>
            </a:r>
            <a:r>
              <a:rPr lang="zh-CN" sz="2000" dirty="0">
                <a:ea typeface="黑体" panose="02010609060101010101" pitchFamily="2" charset="-122"/>
              </a:rPr>
              <a:t>数据库，就</a:t>
            </a:r>
            <a:r>
              <a:rPr lang="zh-CN" sz="2000" dirty="0">
                <a:solidFill>
                  <a:srgbClr val="FF0000"/>
                </a:solidFill>
                <a:ea typeface="黑体" panose="02010609060101010101" pitchFamily="2" charset="-122"/>
              </a:rPr>
              <a:t>需要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创建</a:t>
            </a:r>
            <a:r>
              <a:rPr lang="zh-CN" sz="2000" dirty="0">
                <a:solidFill>
                  <a:srgbClr val="FF0000"/>
                </a:solidFill>
                <a:ea typeface="黑体" panose="02010609060101010101" pitchFamily="2" charset="-122"/>
              </a:rPr>
              <a:t>一个用户帐户</a:t>
            </a:r>
            <a:endParaRPr lang="zh-CN" altLang="en-US" sz="20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marL="363855" indent="-363855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000" dirty="0">
                <a:ea typeface="黑体" panose="02010609060101010101" pitchFamily="2" charset="-122"/>
              </a:rPr>
              <a:t>每个用户都有一个默认表空间和一个临时表空间</a:t>
            </a:r>
            <a:endParaRPr lang="zh-CN" altLang="en-US" sz="2000" dirty="0">
              <a:ea typeface="黑体" panose="02010609060101010101" pitchFamily="2" charset="-122"/>
            </a:endParaRPr>
          </a:p>
          <a:p>
            <a:pPr marL="363855" indent="-363855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000" dirty="0">
                <a:ea typeface="黑体" panose="02010609060101010101" pitchFamily="2" charset="-122"/>
              </a:rPr>
              <a:t>CREATE USER</a:t>
            </a:r>
            <a:r>
              <a:rPr lang="zh-CN" altLang="en-US" sz="2000" dirty="0">
                <a:ea typeface="黑体" panose="02010609060101010101" pitchFamily="2" charset="-122"/>
              </a:rPr>
              <a:t>命令用于创建新用户</a:t>
            </a:r>
            <a:endParaRPr lang="en-US" sz="2000" dirty="0">
              <a:ea typeface="黑体" panose="02010609060101010101" pitchFamily="2" charset="-122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2459355" y="2499995"/>
            <a:ext cx="5815965" cy="3987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L="363855" indent="-363855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000" dirty="0">
                <a:ea typeface="黑体" panose="02010609060101010101" pitchFamily="2" charset="-122"/>
              </a:rPr>
              <a:t>CREATE </a:t>
            </a:r>
            <a:r>
              <a:rPr lang="en-US" sz="2000" dirty="0">
                <a:ea typeface="黑体" panose="02010609060101010101" pitchFamily="2" charset="-122"/>
              </a:rPr>
              <a:t>USER</a:t>
            </a:r>
            <a:r>
              <a:rPr lang="en-US" altLang="zh-CN" sz="2000" dirty="0">
                <a:ea typeface="黑体" panose="02010609060101010101" pitchFamily="2" charset="-122"/>
              </a:rPr>
              <a:t> </a:t>
            </a:r>
            <a:r>
              <a:rPr lang="zh-CN" altLang="en-US" sz="2000" dirty="0">
                <a:ea typeface="黑体" panose="02010609060101010101" pitchFamily="2" charset="-122"/>
              </a:rPr>
              <a:t>命令的语法是：</a:t>
            </a:r>
            <a:endParaRPr lang="zh-CN" altLang="en-US" sz="2000" dirty="0">
              <a:ea typeface="黑体" panose="02010609060101010101" pitchFamily="2" charset="-122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2458720" y="3006725"/>
            <a:ext cx="6994525" cy="15843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p>
            <a:pPr>
              <a:spcBef>
                <a:spcPct val="20000"/>
              </a:spcBef>
            </a:pPr>
            <a:r>
              <a:rPr lang="en-US" dirty="0">
                <a:ea typeface="黑体" panose="02010609060101010101" pitchFamily="2" charset="-122"/>
              </a:rPr>
              <a:t>CREATE USER MARTIN</a:t>
            </a:r>
            <a:endParaRPr lang="en-US" dirty="0"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dirty="0">
                <a:ea typeface="黑体" panose="02010609060101010101" pitchFamily="2" charset="-122"/>
              </a:rPr>
              <a:t>IDENTIFIED BY martinpwd</a:t>
            </a:r>
            <a:endParaRPr lang="en-US" dirty="0"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ea typeface="黑体" panose="02010609060101010101" pitchFamily="2" charset="-122"/>
              </a:rPr>
              <a:t>DEFAULT TABLESPACE USERS</a:t>
            </a:r>
            <a:endParaRPr lang="en-US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ea typeface="黑体" panose="02010609060101010101" pitchFamily="2" charset="-122"/>
              </a:rPr>
              <a:t>TEMPORARY TABLESPACE TEMP;</a:t>
            </a:r>
            <a:endParaRPr 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pic>
        <p:nvPicPr>
          <p:cNvPr id="9" name="内容占位符 8" descr="C:\Documents and Settings\Administrator\Application Data\Tencent\Users\371866295\QQ\WinTemp\RichOle\Y(NZ]~2J8L$Y$[1A0S(%Y`J.jpg"/>
          <p:cNvPicPr>
            <a:picLocks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81225" y="5340985"/>
            <a:ext cx="257619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5041265" y="5340985"/>
            <a:ext cx="5148580" cy="10699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33"/>
              </a:gs>
            </a:gsLst>
            <a:lin ang="18900000" scaled="1"/>
          </a:gradFill>
          <a:ln w="34925" cmpd="dbl" algn="ctr">
            <a:solidFill>
              <a:schemeClr val="bg2"/>
            </a:solidFill>
            <a:miter lim="800000"/>
          </a:ln>
          <a:effectLst/>
        </p:spPr>
        <p:txBody>
          <a:bodyPr anchor="ctr"/>
          <a:p>
            <a:pPr algn="ctr"/>
            <a:r>
              <a:rPr lang="zh-CN" altLang="en-US" sz="2000" dirty="0">
                <a:ea typeface="黑体" panose="02010609060101010101" pitchFamily="2" charset="-122"/>
              </a:rPr>
              <a:t>创建一个名称为 </a:t>
            </a:r>
            <a:r>
              <a:rPr lang="en-US" altLang="zh-CN" sz="2000" dirty="0">
                <a:ea typeface="黑体" panose="02010609060101010101" pitchFamily="2" charset="-122"/>
              </a:rPr>
              <a:t>martin </a:t>
            </a:r>
            <a:r>
              <a:rPr lang="zh-CN" altLang="en-US" sz="2000" dirty="0">
                <a:ea typeface="黑体" panose="02010609060101010101" pitchFamily="2" charset="-122"/>
              </a:rPr>
              <a:t>的用户，其密码为 </a:t>
            </a:r>
            <a:endParaRPr lang="zh-CN" altLang="en-US" sz="2000" dirty="0">
              <a:ea typeface="黑体" panose="02010609060101010101" pitchFamily="2" charset="-122"/>
            </a:endParaRPr>
          </a:p>
          <a:p>
            <a:pPr algn="ctr"/>
            <a:r>
              <a:rPr lang="en-US" altLang="zh-CN" sz="2000" dirty="0">
                <a:ea typeface="黑体" panose="02010609060101010101" pitchFamily="2" charset="-122"/>
              </a:rPr>
              <a:t>martinpwd</a:t>
            </a:r>
            <a:endParaRPr lang="en-US" altLang="zh-CN" sz="20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bldLvl="0" animBg="1"/>
      <p:bldP spid="91143" grpId="1" bldLvl="0" animBg="1"/>
      <p:bldP spid="91144" grpId="0" bldLvl="0" animBg="1"/>
      <p:bldP spid="9114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/>
          <p:cNvSpPr txBox="1"/>
          <p:nvPr/>
        </p:nvSpPr>
        <p:spPr>
          <a:xfrm>
            <a:off x="1447800" y="1828800"/>
            <a:ext cx="9274810" cy="3551583"/>
          </a:xfrm>
          <a:prstGeom prst="rect">
            <a:avLst/>
          </a:prstGeom>
        </p:spPr>
        <p:txBody>
          <a:bodyPr vert="horz" lIns="91440" tIns="45720" rIns="91440" bIns="45720" numCol="2" spcCol="720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2400"/>
              </a:spcBef>
              <a:buClr>
                <a:srgbClr val="EABDBC"/>
              </a:buClr>
              <a:buFont typeface="Wingdings" panose="05000000000000000000" pitchFamily="2" charset="2"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Oracle</a:t>
            </a:r>
            <a:r>
              <a:rPr lang="zh-CN" altLang="en-US">
                <a:sym typeface="+mn-ea"/>
              </a:rPr>
              <a:t>简介</a:t>
            </a:r>
            <a:r>
              <a:rPr lang="en-US" altLang="zh-CN">
                <a:sym typeface="+mn-ea"/>
              </a:rPr>
              <a:t>(what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why)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2400"/>
              </a:spcBef>
              <a:buClr>
                <a:srgbClr val="EABDBC"/>
              </a:buClr>
              <a:buFont typeface="Wingdings" panose="05000000000000000000" pitchFamily="2" charset="2"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Oracle </a:t>
            </a:r>
            <a:r>
              <a:rPr lang="zh-CN" altLang="en-US">
                <a:sym typeface="+mn-ea"/>
              </a:rPr>
              <a:t>的安装和卸载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2400"/>
              </a:spcBef>
              <a:buClr>
                <a:srgbClr val="EABDBC"/>
              </a:buClr>
              <a:buFont typeface="Wingdings" panose="05000000000000000000" pitchFamily="2" charset="2"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Oracle </a:t>
            </a:r>
            <a:r>
              <a:rPr lang="zh-CN" altLang="en-US">
                <a:sym typeface="+mn-ea"/>
              </a:rPr>
              <a:t>体系结构的各种组件 </a:t>
            </a:r>
            <a:endParaRPr lang="zh-CN" altLang="en-US"/>
          </a:p>
          <a:p>
            <a:pPr>
              <a:lnSpc>
                <a:spcPct val="170000"/>
              </a:lnSpc>
              <a:spcBef>
                <a:spcPts val="2400"/>
              </a:spcBef>
              <a:buClr>
                <a:srgbClr val="EABDBC"/>
              </a:buClr>
              <a:buFont typeface="Wingdings" panose="05000000000000000000" pitchFamily="2" charset="2"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Oracle </a:t>
            </a:r>
            <a:r>
              <a:rPr lang="zh-CN" altLang="en-US">
                <a:sym typeface="+mn-ea"/>
              </a:rPr>
              <a:t>的基本用户管理 和基本操作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    </a:t>
            </a:r>
            <a:r>
              <a:rPr lang="en-US" altLang="zh-CN"/>
              <a:t>CONTENTS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5220" y="9525"/>
            <a:ext cx="5312410" cy="1016635"/>
          </a:xfrm>
        </p:spPr>
        <p:txBody>
          <a:bodyPr>
            <a:normAutofit/>
          </a:bodyPr>
          <a:p>
            <a:r>
              <a:rPr lang="en-US" dirty="0" smtClean="0">
                <a:sym typeface="+mn-ea"/>
              </a:rPr>
              <a:t>1.4 Oracl</a:t>
            </a: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的基本操作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授予</a:t>
            </a:r>
            <a:r>
              <a:rPr lang="zh-CN" altLang="en-US" dirty="0">
                <a:sym typeface="+mn-ea"/>
              </a:rPr>
              <a:t>权限 </a:t>
            </a:r>
            <a:r>
              <a:rPr lang="en-US" altLang="zh-CN" dirty="0" smtClean="0">
                <a:sym typeface="+mn-ea"/>
              </a:rPr>
              <a:t>2</a:t>
            </a:r>
            <a:br>
              <a:rPr 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940685" y="1360805"/>
            <a:ext cx="7087870" cy="52197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L="363855" indent="-363855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zh-CN" sz="2800">
                <a:ea typeface="黑体" panose="02010609060101010101" pitchFamily="2" charset="-122"/>
              </a:rPr>
              <a:t>GRANT </a:t>
            </a:r>
            <a:r>
              <a:rPr lang="zh-CN" altLang="en-US" sz="2800">
                <a:ea typeface="黑体" panose="02010609060101010101" pitchFamily="2" charset="-122"/>
              </a:rPr>
              <a:t>命令可用于为用户分配权限或角色 </a:t>
            </a:r>
            <a:endParaRPr lang="en-US" sz="2800"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53080" y="2060575"/>
            <a:ext cx="6975475" cy="3585210"/>
            <a:chOff x="1303" y="3245"/>
            <a:chExt cx="12702" cy="4750"/>
          </a:xfrm>
        </p:grpSpPr>
        <p:sp>
          <p:nvSpPr>
            <p:cNvPr id="93200" name="Rectangle 16"/>
            <p:cNvSpPr>
              <a:spLocks noChangeArrowheads="1"/>
            </p:cNvSpPr>
            <p:nvPr/>
          </p:nvSpPr>
          <p:spPr bwMode="auto">
            <a:xfrm>
              <a:off x="1303" y="3245"/>
              <a:ext cx="8280" cy="90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r>
                <a:rPr lang="en-US" sz="2000">
                  <a:ea typeface="黑体" panose="02010609060101010101" pitchFamily="2" charset="-122"/>
                </a:rPr>
                <a:t>GRANT </a:t>
              </a:r>
              <a:r>
                <a:rPr lang="en-US" altLang="zh-CN" sz="2000">
                  <a:ea typeface="黑体" panose="02010609060101010101" pitchFamily="2" charset="-122"/>
                </a:rPr>
                <a:t>CONNECT</a:t>
              </a:r>
              <a:r>
                <a:rPr lang="en-US" sz="2000">
                  <a:ea typeface="黑体" panose="02010609060101010101" pitchFamily="2" charset="-122"/>
                </a:rPr>
                <a:t> TO MARTIN; </a:t>
              </a:r>
              <a:endParaRPr lang="en-US" sz="2000">
                <a:ea typeface="黑体" panose="02010609060101010101" pitchFamily="2" charset="-122"/>
              </a:endParaRPr>
            </a:p>
          </p:txBody>
        </p:sp>
        <p:sp>
          <p:nvSpPr>
            <p:cNvPr id="93201" name="Rectangle 17"/>
            <p:cNvSpPr>
              <a:spLocks noChangeArrowheads="1"/>
            </p:cNvSpPr>
            <p:nvPr/>
          </p:nvSpPr>
          <p:spPr bwMode="auto">
            <a:xfrm>
              <a:off x="7313" y="3928"/>
              <a:ext cx="6692" cy="1020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>
                  <a:ea typeface="黑体" panose="02010609060101010101" pitchFamily="2" charset="-122"/>
                </a:rPr>
                <a:t>CONNECT</a:t>
              </a:r>
              <a:r>
                <a:rPr lang="zh-CN" altLang="en-US">
                  <a:ea typeface="黑体" panose="02010609060101010101" pitchFamily="2" charset="-122"/>
                </a:rPr>
                <a:t>角色允许用户连接至数据库，</a:t>
              </a:r>
              <a:endParaRPr lang="zh-CN" altLang="en-US">
                <a:ea typeface="黑体" panose="02010609060101010101" pitchFamily="2" charset="-122"/>
              </a:endParaRPr>
            </a:p>
            <a:p>
              <a:pPr algn="ctr"/>
              <a:r>
                <a:rPr lang="zh-CN" altLang="en-US">
                  <a:ea typeface="黑体" panose="02010609060101010101" pitchFamily="2" charset="-122"/>
                </a:rPr>
                <a:t>并创建数据库对象</a:t>
              </a:r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1303" y="5515"/>
              <a:ext cx="8280" cy="90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r>
                <a:rPr lang="en-US" sz="2000" dirty="0">
                  <a:ea typeface="黑体" panose="02010609060101010101" pitchFamily="2" charset="-122"/>
                </a:rPr>
                <a:t>GRANT </a:t>
              </a:r>
              <a:r>
                <a:rPr lang="en-US" altLang="zh-CN" sz="2000" dirty="0">
                  <a:ea typeface="黑体" panose="02010609060101010101" pitchFamily="2" charset="-122"/>
                </a:rPr>
                <a:t>RESOURCE</a:t>
              </a:r>
              <a:r>
                <a:rPr lang="en-US" sz="2000" dirty="0">
                  <a:ea typeface="黑体" panose="02010609060101010101" pitchFamily="2" charset="-122"/>
                </a:rPr>
                <a:t> TO MARTIN; </a:t>
              </a:r>
              <a:endParaRPr lang="en-US" sz="2000" dirty="0">
                <a:ea typeface="黑体" panose="02010609060101010101" pitchFamily="2" charset="-122"/>
              </a:endParaRPr>
            </a:p>
          </p:txBody>
        </p:sp>
        <p:sp>
          <p:nvSpPr>
            <p:cNvPr id="93203" name="Rectangle 19"/>
            <p:cNvSpPr>
              <a:spLocks noChangeArrowheads="1"/>
            </p:cNvSpPr>
            <p:nvPr/>
          </p:nvSpPr>
          <p:spPr bwMode="auto">
            <a:xfrm>
              <a:off x="5062" y="6863"/>
              <a:ext cx="8943" cy="1133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en-US" altLang="zh-CN" dirty="0">
                  <a:ea typeface="黑体" panose="02010609060101010101" pitchFamily="2" charset="-122"/>
                </a:rPr>
                <a:t>RESOURCE</a:t>
              </a:r>
              <a:r>
                <a:rPr lang="zh-CN" altLang="en-US" dirty="0">
                  <a:ea typeface="黑体" panose="02010609060101010101" pitchFamily="2" charset="-122"/>
                </a:rPr>
                <a:t>角色允许用户使用</a:t>
              </a:r>
              <a:endParaRPr lang="zh-CN" altLang="en-US" dirty="0">
                <a:ea typeface="黑体" panose="02010609060101010101" pitchFamily="2" charset="-122"/>
              </a:endParaRPr>
            </a:p>
            <a:p>
              <a:pPr algn="ctr"/>
              <a:r>
                <a:rPr lang="zh-CN" altLang="en-US" dirty="0">
                  <a:ea typeface="黑体" panose="02010609060101010101" pitchFamily="2" charset="-122"/>
                </a:rPr>
                <a:t>数据库中的</a:t>
              </a:r>
              <a:r>
                <a:rPr lang="zh-CN" altLang="en-US" dirty="0" smtClean="0">
                  <a:ea typeface="黑体" panose="02010609060101010101" pitchFamily="2" charset="-122"/>
                </a:rPr>
                <a:t>存储空间（</a:t>
              </a:r>
              <a:r>
                <a:rPr lang="zh-CN" altLang="en-US" dirty="0" smtClean="0">
                  <a:solidFill>
                    <a:srgbClr val="FF0000"/>
                  </a:solidFill>
                  <a:ea typeface="黑体" panose="02010609060101010101" pitchFamily="2" charset="-122"/>
                </a:rPr>
                <a:t>可创建表，并对表增删改查）</a:t>
              </a:r>
              <a:endParaRPr lang="zh-CN" altLang="en-US" dirty="0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5980" y="9525"/>
            <a:ext cx="5581650" cy="1016635"/>
          </a:xfrm>
        </p:spPr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1.4 Oracl</a:t>
            </a: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的基本操作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b="1" dirty="0" smtClean="0">
                <a:sym typeface="+mn-ea"/>
              </a:rPr>
              <a:t>用户加锁和解锁</a:t>
            </a:r>
            <a:br>
              <a:rPr lang="zh-CN" altLang="en-US" b="1" dirty="0"/>
            </a:b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47390" y="1631315"/>
            <a:ext cx="5572125" cy="10356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用户加锁和解锁</a:t>
            </a:r>
            <a:endParaRPr lang="zh-CN" altLang="en-US" sz="2400" b="1" dirty="0" smtClean="0"/>
          </a:p>
          <a:p>
            <a:pPr algn="ctr"/>
            <a:endParaRPr lang="zh-CN" altLang="en-US" dirty="0"/>
          </a:p>
        </p:txBody>
      </p:sp>
      <p:pic>
        <p:nvPicPr>
          <p:cNvPr id="4" name="SmartArt 占位符 3" descr="C:\Documents and Settings\Administrator\Application Data\Tencent\Users\1287103807\QQ\WinTemp\RichOle\6P`1_RZV%R{_1M)TTQY6%OO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35985" y="3392805"/>
            <a:ext cx="395668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6235" y="9525"/>
            <a:ext cx="6081395" cy="1016635"/>
          </a:xfrm>
        </p:spPr>
        <p:txBody>
          <a:bodyPr>
            <a:normAutofit/>
          </a:bodyPr>
          <a:p>
            <a:r>
              <a:rPr lang="en-US" dirty="0" smtClean="0">
                <a:sym typeface="+mn-ea"/>
              </a:rPr>
              <a:t>1.4 Oracl</a:t>
            </a: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的基本操作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授予权限 </a:t>
            </a:r>
            <a:r>
              <a:rPr lang="en-US" altLang="zh-CN" dirty="0" smtClean="0">
                <a:sym typeface="+mn-ea"/>
              </a:rPr>
              <a:t>2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69085" y="1203325"/>
            <a:ext cx="58769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545" y="2971799"/>
            <a:ext cx="5286412" cy="35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7320" y="9525"/>
            <a:ext cx="6290310" cy="1016635"/>
          </a:xfrm>
        </p:spPr>
        <p:txBody>
          <a:bodyPr>
            <a:normAutofit/>
          </a:bodyPr>
          <a:p>
            <a:r>
              <a:rPr lang="en-US" dirty="0" smtClean="0">
                <a:sym typeface="+mn-ea"/>
              </a:rPr>
              <a:t>1.4 Oracl</a:t>
            </a: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的基本操作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授予</a:t>
            </a:r>
            <a:r>
              <a:rPr lang="zh-CN" altLang="en-US" dirty="0">
                <a:sym typeface="+mn-ea"/>
              </a:rPr>
              <a:t>权限</a:t>
            </a:r>
            <a:r>
              <a:rPr lang="en-US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3</a:t>
            </a:r>
            <a:br>
              <a:rPr lang="en-US" dirty="0"/>
            </a:br>
            <a:endParaRPr lang="zh-CN" altLang="en-US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654300" y="1356995"/>
            <a:ext cx="7836535" cy="52197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p>
            <a:pPr marL="363855" indent="-363855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sz="2800">
                <a:ea typeface="黑体" panose="02010609060101010101" pitchFamily="2" charset="-122"/>
              </a:rPr>
              <a:t>授予用户 </a:t>
            </a:r>
            <a:r>
              <a:rPr lang="en-US" altLang="zh-CN" sz="2800">
                <a:ea typeface="黑体" panose="02010609060101010101" pitchFamily="2" charset="-122"/>
              </a:rPr>
              <a:t>MARTIN </a:t>
            </a:r>
            <a:r>
              <a:rPr lang="zh-CN" altLang="en-US" sz="2800">
                <a:ea typeface="黑体" panose="02010609060101010101" pitchFamily="2" charset="-122"/>
              </a:rPr>
              <a:t>操作</a:t>
            </a:r>
            <a:r>
              <a:rPr lang="en-US" sz="2800">
                <a:ea typeface="黑体" panose="02010609060101010101" pitchFamily="2" charset="-122"/>
              </a:rPr>
              <a:t>TEST</a:t>
            </a:r>
            <a:r>
              <a:rPr lang="zh-CN" altLang="en-US" sz="2800">
                <a:ea typeface="黑体" panose="02010609060101010101" pitchFamily="2" charset="-122"/>
              </a:rPr>
              <a:t>表对象的权限 </a:t>
            </a:r>
            <a:r>
              <a:rPr lang="en-US" sz="2800">
                <a:ea typeface="黑体" panose="02010609060101010101" pitchFamily="2" charset="-122"/>
              </a:rPr>
              <a:t> </a:t>
            </a:r>
            <a:endParaRPr lang="en-US" sz="2800"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00375" y="1950720"/>
            <a:ext cx="7491095" cy="3889375"/>
            <a:chOff x="1643" y="3245"/>
            <a:chExt cx="11797" cy="6125"/>
          </a:xfrm>
        </p:grpSpPr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1643" y="3245"/>
              <a:ext cx="8392" cy="90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r>
                <a:rPr lang="en-US" sz="2000" dirty="0">
                  <a:ea typeface="黑体" panose="02010609060101010101" pitchFamily="2" charset="-122"/>
                </a:rPr>
                <a:t>GRANT SELECT ON TEST TO MARTIN; </a:t>
              </a:r>
              <a:endParaRPr lang="en-US" sz="2000" dirty="0">
                <a:ea typeface="黑体" panose="02010609060101010101" pitchFamily="2" charset="-122"/>
              </a:endParaRPr>
            </a:p>
          </p:txBody>
        </p:sp>
        <p:sp>
          <p:nvSpPr>
            <p:cNvPr id="95238" name="Rectangle 6"/>
            <p:cNvSpPr>
              <a:spLocks noChangeArrowheads="1"/>
            </p:cNvSpPr>
            <p:nvPr/>
          </p:nvSpPr>
          <p:spPr bwMode="auto">
            <a:xfrm>
              <a:off x="7088" y="3925"/>
              <a:ext cx="6350" cy="1020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zh-CN" altLang="en-US" dirty="0">
                  <a:ea typeface="黑体" panose="02010609060101010101" pitchFamily="2" charset="-122"/>
                </a:rPr>
                <a:t>允许用户查询 </a:t>
              </a:r>
              <a:r>
                <a:rPr lang="en-US" dirty="0">
                  <a:ea typeface="黑体" panose="02010609060101010101" pitchFamily="2" charset="-122"/>
                </a:rPr>
                <a:t>TEST</a:t>
              </a:r>
              <a:r>
                <a:rPr lang="en-US" altLang="zh-CN" dirty="0"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ea typeface="黑体" panose="02010609060101010101" pitchFamily="2" charset="-122"/>
                </a:rPr>
                <a:t>表的记录</a:t>
              </a:r>
              <a:endParaRPr lang="zh-CN" altLang="en-US" dirty="0">
                <a:ea typeface="黑体" panose="02010609060101010101" pitchFamily="2" charset="-122"/>
              </a:endParaRPr>
            </a:p>
          </p:txBody>
        </p:sp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1643" y="5400"/>
              <a:ext cx="8392" cy="90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r>
                <a:rPr lang="en-US" sz="2000">
                  <a:ea typeface="黑体" panose="02010609060101010101" pitchFamily="2" charset="-122"/>
                </a:rPr>
                <a:t>GRANT UPDATE </a:t>
              </a:r>
              <a:r>
                <a:rPr lang="en-US" altLang="zh-CN" sz="2000">
                  <a:ea typeface="黑体" panose="02010609060101010101" pitchFamily="2" charset="-122"/>
                </a:rPr>
                <a:t>ON</a:t>
              </a:r>
              <a:r>
                <a:rPr lang="en-US" sz="2000">
                  <a:ea typeface="黑体" panose="02010609060101010101" pitchFamily="2" charset="-122"/>
                </a:rPr>
                <a:t> TEST TO MARTIN; </a:t>
              </a:r>
              <a:endParaRPr lang="en-US" sz="2000">
                <a:ea typeface="黑体" panose="02010609060101010101" pitchFamily="2" charset="-122"/>
              </a:endParaRPr>
            </a:p>
          </p:txBody>
        </p:sp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7085" y="6080"/>
              <a:ext cx="6353" cy="1020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zh-CN" altLang="en-US">
                  <a:ea typeface="黑体" panose="02010609060101010101" pitchFamily="2" charset="-122"/>
                </a:rPr>
                <a:t>允许用户更新 </a:t>
              </a:r>
              <a:r>
                <a:rPr lang="en-US">
                  <a:ea typeface="黑体" panose="02010609060101010101" pitchFamily="2" charset="-122"/>
                </a:rPr>
                <a:t>TEST</a:t>
              </a:r>
              <a:r>
                <a:rPr lang="en-US" altLang="zh-CN">
                  <a:ea typeface="黑体" panose="02010609060101010101" pitchFamily="2" charset="-122"/>
                </a:rPr>
                <a:t> </a:t>
              </a:r>
              <a:r>
                <a:rPr lang="zh-CN" altLang="en-US">
                  <a:ea typeface="黑体" panose="02010609060101010101" pitchFamily="2" charset="-122"/>
                </a:rPr>
                <a:t>表中的记录</a:t>
              </a:r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1643" y="7670"/>
              <a:ext cx="8392" cy="90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r>
                <a:rPr lang="en-US" sz="2000">
                  <a:ea typeface="黑体" panose="02010609060101010101" pitchFamily="2" charset="-122"/>
                </a:rPr>
                <a:t>GRANT </a:t>
              </a:r>
              <a:r>
                <a:rPr lang="en-US" altLang="zh-CN" sz="2000">
                  <a:ea typeface="黑体" panose="02010609060101010101" pitchFamily="2" charset="-122"/>
                </a:rPr>
                <a:t>ALL</a:t>
              </a:r>
              <a:r>
                <a:rPr lang="en-US" sz="2000">
                  <a:ea typeface="黑体" panose="02010609060101010101" pitchFamily="2" charset="-122"/>
                </a:rPr>
                <a:t> </a:t>
              </a:r>
              <a:r>
                <a:rPr lang="en-US" altLang="zh-CN" sz="2000">
                  <a:ea typeface="黑体" panose="02010609060101010101" pitchFamily="2" charset="-122"/>
                </a:rPr>
                <a:t>ON</a:t>
              </a:r>
              <a:r>
                <a:rPr lang="en-US" sz="2000">
                  <a:ea typeface="黑体" panose="02010609060101010101" pitchFamily="2" charset="-122"/>
                </a:rPr>
                <a:t> TEST TO MARTIN; </a:t>
              </a:r>
              <a:endParaRPr lang="en-US" sz="2000">
                <a:ea typeface="黑体" panose="02010609060101010101" pitchFamily="2" charset="-122"/>
              </a:endParaRPr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7088" y="8350"/>
              <a:ext cx="6352" cy="1020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zh-CN" altLang="en-US">
                  <a:ea typeface="黑体" panose="02010609060101010101" pitchFamily="2" charset="-122"/>
                </a:rPr>
                <a:t>允许用户插入、删除、更新和查询 </a:t>
              </a:r>
              <a:endParaRPr lang="zh-CN" altLang="en-US">
                <a:ea typeface="黑体" panose="02010609060101010101" pitchFamily="2" charset="-122"/>
              </a:endParaRPr>
            </a:p>
            <a:p>
              <a:pPr algn="ctr"/>
              <a:r>
                <a:rPr lang="en-US">
                  <a:ea typeface="黑体" panose="02010609060101010101" pitchFamily="2" charset="-122"/>
                </a:rPr>
                <a:t>TEST</a:t>
              </a:r>
              <a:r>
                <a:rPr lang="en-US" altLang="zh-CN">
                  <a:ea typeface="黑体" panose="02010609060101010101" pitchFamily="2" charset="-122"/>
                </a:rPr>
                <a:t> </a:t>
              </a:r>
              <a:r>
                <a:rPr lang="zh-CN" altLang="en-US">
                  <a:ea typeface="黑体" panose="02010609060101010101" pitchFamily="2" charset="-122"/>
                </a:rPr>
                <a:t>表中的记录</a:t>
              </a:r>
              <a:endParaRPr lang="zh-CN" altLang="en-US">
                <a:ea typeface="黑体" panose="02010609060101010101" pitchFamily="2" charset="-122"/>
              </a:endParaRPr>
            </a:p>
          </p:txBody>
        </p:sp>
      </p:grpSp>
      <p:pic>
        <p:nvPicPr>
          <p:cNvPr id="11" name="内容占位符 10" descr="C:\Documents and Settings\Administrator\Application Data\Tencent\Users\371866295\QQ\WinTemp\RichOle\6~$DV6TZ26BKRIWW915A~B5.jpg"/>
          <p:cNvPicPr>
            <a:picLocks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24100" y="5949950"/>
            <a:ext cx="25908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6680" y="9525"/>
            <a:ext cx="6330950" cy="1016635"/>
          </a:xfrm>
        </p:spPr>
        <p:txBody>
          <a:bodyPr>
            <a:normAutofit/>
          </a:bodyPr>
          <a:p>
            <a:r>
              <a:rPr lang="en-US" dirty="0" smtClean="0">
                <a:sym typeface="+mn-ea"/>
              </a:rPr>
              <a:t>1.4 Oracl</a:t>
            </a:r>
            <a:r>
              <a:rPr lang="en-US" altLang="zh-CN" dirty="0" smtClean="0">
                <a:sym typeface="+mn-ea"/>
              </a:rPr>
              <a:t>e</a:t>
            </a:r>
            <a:r>
              <a:rPr lang="zh-CN" altLang="en-US" dirty="0" smtClean="0">
                <a:sym typeface="+mn-ea"/>
              </a:rPr>
              <a:t>的基本操作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更改</a:t>
            </a:r>
            <a:r>
              <a:rPr lang="zh-CN" altLang="en-US" dirty="0">
                <a:sym typeface="+mn-ea"/>
              </a:rPr>
              <a:t>和删除用户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40965" y="1397000"/>
            <a:ext cx="7526020" cy="4780280"/>
            <a:chOff x="1078" y="2200"/>
            <a:chExt cx="12277" cy="6603"/>
          </a:xfrm>
        </p:grpSpPr>
        <p:sp>
          <p:nvSpPr>
            <p:cNvPr id="96260" name="Text Box 4"/>
            <p:cNvSpPr txBox="1">
              <a:spLocks noChangeArrowheads="1"/>
            </p:cNvSpPr>
            <p:nvPr/>
          </p:nvSpPr>
          <p:spPr bwMode="auto">
            <a:xfrm>
              <a:off x="1078" y="2200"/>
              <a:ext cx="12277" cy="72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p>
              <a:pPr marL="363855" indent="-363855">
                <a:buClr>
                  <a:schemeClr val="accent2"/>
                </a:buClr>
                <a:buFont typeface="Wingdings" panose="05000000000000000000" pitchFamily="2" charset="2"/>
                <a:buChar char="q"/>
              </a:pPr>
              <a:r>
                <a:rPr lang="en-US" altLang="zh-CN" sz="2800" dirty="0">
                  <a:solidFill>
                    <a:srgbClr val="FF0000"/>
                  </a:solidFill>
                  <a:ea typeface="黑体" panose="02010609060101010101" pitchFamily="2" charset="-122"/>
                </a:rPr>
                <a:t>ALTER USER </a:t>
              </a:r>
              <a:r>
                <a:rPr lang="zh-CN" altLang="en-US" sz="2800" dirty="0">
                  <a:solidFill>
                    <a:srgbClr val="FF0000"/>
                  </a:solidFill>
                  <a:ea typeface="黑体" panose="02010609060101010101" pitchFamily="2" charset="-122"/>
                </a:rPr>
                <a:t>命令可用于更改口令 </a:t>
              </a:r>
              <a:endParaRPr lang="en-US" sz="2800" dirty="0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1418" y="3133"/>
              <a:ext cx="11225" cy="102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r>
                <a:rPr lang="en-US" sz="2000" dirty="0">
                  <a:ea typeface="黑体" panose="02010609060101010101" pitchFamily="2" charset="-122"/>
                </a:rPr>
                <a:t>ALTER USER MARTIN IDENTIFIED BY </a:t>
              </a:r>
              <a:r>
                <a:rPr lang="en-US" sz="2000" dirty="0" err="1">
                  <a:ea typeface="黑体" panose="02010609060101010101" pitchFamily="2" charset="-122"/>
                </a:rPr>
                <a:t>martinpass</a:t>
              </a:r>
              <a:r>
                <a:rPr lang="en-US" altLang="zh-CN" sz="2000" dirty="0">
                  <a:ea typeface="黑体" panose="02010609060101010101" pitchFamily="2" charset="-122"/>
                </a:rPr>
                <a:t>;</a:t>
              </a:r>
              <a:endParaRPr lang="en-US" sz="2000" dirty="0">
                <a:ea typeface="黑体" panose="02010609060101010101" pitchFamily="2" charset="-122"/>
              </a:endParaRPr>
            </a:p>
          </p:txBody>
        </p:sp>
        <p:sp>
          <p:nvSpPr>
            <p:cNvPr id="96262" name="Rectangle 6"/>
            <p:cNvSpPr>
              <a:spLocks noChangeArrowheads="1"/>
            </p:cNvSpPr>
            <p:nvPr/>
          </p:nvSpPr>
          <p:spPr bwMode="auto">
            <a:xfrm>
              <a:off x="6973" y="4265"/>
              <a:ext cx="5670" cy="680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zh-CN" altLang="en-US">
                  <a:ea typeface="黑体" panose="02010609060101010101" pitchFamily="2" charset="-122"/>
                </a:rPr>
                <a:t>修改 </a:t>
              </a:r>
              <a:r>
                <a:rPr lang="en-US">
                  <a:ea typeface="黑体" panose="02010609060101010101" pitchFamily="2" charset="-122"/>
                </a:rPr>
                <a:t>MARTIN</a:t>
              </a:r>
              <a:r>
                <a:rPr lang="en-US" altLang="zh-CN">
                  <a:ea typeface="黑体" panose="02010609060101010101" pitchFamily="2" charset="-122"/>
                </a:rPr>
                <a:t> </a:t>
              </a:r>
              <a:r>
                <a:rPr lang="zh-CN" altLang="en-US">
                  <a:ea typeface="黑体" panose="02010609060101010101" pitchFamily="2" charset="-122"/>
                </a:rPr>
                <a:t>用户的密码</a:t>
              </a:r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96264" name="Rectangle 8"/>
            <p:cNvSpPr>
              <a:spLocks noChangeArrowheads="1"/>
            </p:cNvSpPr>
            <p:nvPr/>
          </p:nvSpPr>
          <p:spPr bwMode="auto">
            <a:xfrm>
              <a:off x="1530" y="6535"/>
              <a:ext cx="11113" cy="102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r>
                <a:rPr lang="en-US" sz="2000">
                  <a:ea typeface="黑体" panose="02010609060101010101" pitchFamily="2" charset="-122"/>
                </a:rPr>
                <a:t>DROP USER MARTIN</a:t>
              </a:r>
              <a:r>
                <a:rPr lang="en-US" altLang="zh-CN" sz="2000">
                  <a:ea typeface="黑体" panose="02010609060101010101" pitchFamily="2" charset="-122"/>
                </a:rPr>
                <a:t> CASCADE</a:t>
              </a:r>
              <a:r>
                <a:rPr lang="en-US" sz="2000">
                  <a:ea typeface="黑体" panose="02010609060101010101" pitchFamily="2" charset="-122"/>
                </a:rPr>
                <a:t>; </a:t>
              </a:r>
              <a:endParaRPr lang="en-US" sz="2000">
                <a:ea typeface="黑体" panose="02010609060101010101" pitchFamily="2" charset="-122"/>
              </a:endParaRPr>
            </a:p>
          </p:txBody>
        </p: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6975" y="8123"/>
              <a:ext cx="5668" cy="680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algn="ctr"/>
              <a:r>
                <a:rPr lang="zh-CN" altLang="en-US">
                  <a:ea typeface="黑体" panose="02010609060101010101" pitchFamily="2" charset="-122"/>
                </a:rPr>
                <a:t>删除 </a:t>
              </a:r>
              <a:r>
                <a:rPr lang="en-US">
                  <a:ea typeface="黑体" panose="02010609060101010101" pitchFamily="2" charset="-122"/>
                </a:rPr>
                <a:t>MARTIN</a:t>
              </a:r>
              <a:r>
                <a:rPr lang="en-US" altLang="zh-CN">
                  <a:ea typeface="黑体" panose="02010609060101010101" pitchFamily="2" charset="-122"/>
                </a:rPr>
                <a:t> </a:t>
              </a:r>
              <a:r>
                <a:rPr lang="zh-CN" altLang="en-US">
                  <a:ea typeface="黑体" panose="02010609060101010101" pitchFamily="2" charset="-122"/>
                </a:rPr>
                <a:t>用户模式</a:t>
              </a:r>
              <a:endParaRPr lang="zh-CN" altLang="en-US"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837373" y="926148"/>
            <a:ext cx="7329487" cy="10604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929765" y="2233295"/>
            <a:ext cx="8425180" cy="3624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完成如下功能：</a:t>
            </a:r>
            <a:endParaRPr lang="en-US" altLang="zh-CN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）创建一个表空间：</a:t>
            </a:r>
            <a:r>
              <a:rPr lang="en-US" altLang="zh-CN" dirty="0" smtClean="0"/>
              <a:t>ts100</a:t>
            </a:r>
            <a:r>
              <a:rPr lang="zh-CN" altLang="en-US" dirty="0" smtClean="0"/>
              <a:t>，初始大小</a:t>
            </a:r>
            <a:r>
              <a:rPr lang="en-US" altLang="zh-CN" dirty="0" smtClean="0"/>
              <a:t>10m</a:t>
            </a:r>
            <a:endParaRPr lang="en-US" altLang="zh-CN" dirty="0" smtClean="0"/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）创建一个账户：</a:t>
            </a:r>
            <a:r>
              <a:rPr lang="en-US" altLang="zh-CN" dirty="0" err="1" smtClean="0"/>
              <a:t>zhaobenshan</a:t>
            </a:r>
            <a:r>
              <a:rPr lang="zh-CN" altLang="en-US" dirty="0" smtClean="0"/>
              <a:t>，密码</a:t>
            </a:r>
            <a:r>
              <a:rPr lang="en-US" altLang="zh-CN" dirty="0" err="1" smtClean="0"/>
              <a:t>zbs</a:t>
            </a:r>
            <a:r>
              <a:rPr lang="zh-CN" altLang="en-US" dirty="0" smtClean="0"/>
              <a:t>，属于这个表空间</a:t>
            </a:r>
            <a:endParaRPr lang="en-US" altLang="zh-CN" dirty="0" smtClean="0"/>
          </a:p>
          <a:p>
            <a:r>
              <a:rPr lang="en-US" altLang="zh-CN" dirty="0" smtClean="0"/>
              <a:t>      3</a:t>
            </a:r>
            <a:r>
              <a:rPr lang="zh-CN" altLang="en-US" dirty="0" smtClean="0"/>
              <a:t>） 给“</a:t>
            </a:r>
            <a:r>
              <a:rPr lang="en-US" altLang="zh-CN" dirty="0" err="1" smtClean="0"/>
              <a:t>zhaobenshan</a:t>
            </a:r>
            <a:r>
              <a:rPr lang="zh-CN" altLang="en-US" dirty="0" smtClean="0"/>
              <a:t>”授予相应的权限，让他可以对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表进行查询和删除</a:t>
            </a:r>
            <a:endParaRPr lang="en-US" altLang="zh-CN" dirty="0" smtClean="0"/>
          </a:p>
          <a:p>
            <a:r>
              <a:rPr lang="en-US" altLang="zh-CN" dirty="0" smtClean="0"/>
              <a:t>      4</a:t>
            </a:r>
            <a:r>
              <a:rPr lang="zh-CN" altLang="en-US" dirty="0" smtClean="0"/>
              <a:t>）用“</a:t>
            </a:r>
            <a:r>
              <a:rPr lang="en-US" altLang="zh-CN" dirty="0" err="1" smtClean="0"/>
              <a:t>zhaobenshan</a:t>
            </a:r>
            <a:r>
              <a:rPr lang="zh-CN" altLang="en-US" dirty="0" smtClean="0"/>
              <a:t>”创建一张表“</a:t>
            </a:r>
            <a:r>
              <a:rPr lang="en-US" altLang="zh-CN" dirty="0" smtClean="0"/>
              <a:t>students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包含</a:t>
            </a:r>
            <a:r>
              <a:rPr lang="en-US" altLang="zh-CN" dirty="0" err="1" smtClean="0"/>
              <a:t>sid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sname2</a:t>
            </a:r>
            <a:r>
              <a:rPr lang="zh-CN" altLang="en-US" dirty="0" smtClean="0"/>
              <a:t>个列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1.1 Oracle</a:t>
            </a:r>
            <a:r>
              <a:rPr lang="zh-CN" altLang="en-US" dirty="0" smtClean="0">
                <a:sym typeface="+mn-ea"/>
              </a:rPr>
              <a:t>简介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45727" y="2254872"/>
            <a:ext cx="6500858" cy="3357586"/>
          </a:xfrm>
          <a:prstGeom prst="roundRect">
            <a:avLst/>
          </a:prstGeom>
          <a:solidFill>
            <a:srgbClr val="EABDB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dirty="0" smtClean="0"/>
              <a:t>三个词描述</a:t>
            </a:r>
            <a:r>
              <a:rPr lang="en-US" altLang="zh-CN" sz="2000" dirty="0" smtClean="0"/>
              <a:t>oracle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甲骨文：</a:t>
            </a:r>
            <a:r>
              <a:rPr lang="zh-CN" altLang="en-US" sz="2000" dirty="0" smtClean="0">
                <a:solidFill>
                  <a:schemeClr val="tx1"/>
                </a:solidFill>
              </a:rPr>
              <a:t>中文名称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       神喻</a:t>
            </a:r>
            <a:r>
              <a:rPr lang="zh-CN" altLang="en-US" sz="2000" b="1" dirty="0" smtClean="0"/>
              <a:t>：     </a:t>
            </a:r>
            <a:r>
              <a:rPr lang="zh-CN" altLang="en-US" sz="2000" dirty="0" smtClean="0"/>
              <a:t>代神说话的人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           </a:t>
            </a:r>
            <a:r>
              <a:rPr lang="zh-CN" altLang="en-US" sz="2000" b="1" dirty="0" smtClean="0"/>
              <a:t>暗示：</a:t>
            </a:r>
            <a:r>
              <a:rPr lang="zh-CN" altLang="en-US" sz="2000" dirty="0" smtClean="0"/>
              <a:t>公司预做全球霸主</a:t>
            </a:r>
            <a:endParaRPr lang="en-US" altLang="zh-CN" sz="2000" dirty="0" smtClean="0"/>
          </a:p>
          <a:p>
            <a:r>
              <a:rPr lang="en-US" altLang="zh-CN" sz="2000" b="1" dirty="0" smtClean="0"/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地位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                  </a:t>
            </a:r>
            <a:r>
              <a:rPr lang="zh-CN" altLang="en-US" sz="2000" dirty="0" smtClean="0"/>
              <a:t>全球第一数据库厂商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</a:t>
            </a:r>
            <a:r>
              <a:rPr lang="zh-CN" altLang="en-US" sz="2000" dirty="0" smtClean="0"/>
              <a:t>全球第二大独立软件供应商</a:t>
            </a:r>
            <a:endParaRPr lang="en-US" altLang="zh-CN" sz="2000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1.1 Oracle简介</a:t>
            </a:r>
            <a:br>
              <a:rPr lang="zh-CN" altLang="en-US" b="0" dirty="0" smtClean="0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527379" name="AutoShape 19"/>
          <p:cNvSpPr>
            <a:spLocks noChangeArrowheads="1"/>
          </p:cNvSpPr>
          <p:nvPr/>
        </p:nvSpPr>
        <p:spPr bwMode="auto">
          <a:xfrm>
            <a:off x="2506980" y="1927225"/>
            <a:ext cx="7705725" cy="971550"/>
          </a:xfrm>
          <a:prstGeom prst="flowChartAlternateProcess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</a:ln>
          <a:effectLst/>
        </p:spPr>
        <p:txBody>
          <a:bodyPr anchor="ctr"/>
          <a:p>
            <a:pPr algn="ctr"/>
            <a:r>
              <a:rPr lang="en-US" altLang="zh-CN" dirty="0" smtClean="0"/>
              <a:t>Oracle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5435" y="3558540"/>
            <a:ext cx="7029450" cy="2251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u="sng" dirty="0" smtClean="0">
                <a:sym typeface="+mn-ea"/>
              </a:rPr>
              <a:t>SQL </a:t>
            </a:r>
            <a:r>
              <a:rPr lang="en-US" altLang="zh-CN" u="sng" dirty="0">
                <a:sym typeface="+mn-ea"/>
              </a:rPr>
              <a:t>Server</a:t>
            </a:r>
            <a:r>
              <a:rPr lang="zh-CN" altLang="en-US" u="sng" dirty="0">
                <a:sym typeface="+mn-ea"/>
              </a:rPr>
              <a:t>只能在</a:t>
            </a:r>
            <a:r>
              <a:rPr lang="en-US" altLang="zh-CN" u="sng" dirty="0">
                <a:sym typeface="+mn-ea"/>
              </a:rPr>
              <a:t>Windows</a:t>
            </a:r>
            <a:r>
              <a:rPr lang="zh-CN" altLang="en-US" u="sng" dirty="0">
                <a:sym typeface="+mn-ea"/>
              </a:rPr>
              <a:t>上运行，没有丝毫的开放性</a:t>
            </a:r>
            <a:r>
              <a:rPr lang="zh-CN" altLang="en-US"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Oracle</a:t>
            </a:r>
            <a:r>
              <a:rPr lang="zh-CN" altLang="en-US" dirty="0">
                <a:sym typeface="+mn-ea"/>
              </a:rPr>
              <a:t>能在所有主流平台上运行（包括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） 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u="sng" dirty="0" smtClean="0">
                <a:sym typeface="+mn-ea"/>
              </a:rPr>
              <a:t>2</a:t>
            </a:r>
            <a:r>
              <a:rPr lang="zh-CN" altLang="en-US" u="sng" dirty="0" smtClean="0">
                <a:sym typeface="+mn-ea"/>
              </a:rPr>
              <a:t>，</a:t>
            </a:r>
            <a:r>
              <a:rPr lang="en-US" altLang="zh-CN" u="sng" dirty="0" smtClean="0">
                <a:sym typeface="+mn-ea"/>
              </a:rPr>
              <a:t>SQL </a:t>
            </a:r>
            <a:r>
              <a:rPr lang="en-US" altLang="zh-CN" u="sng" dirty="0">
                <a:sym typeface="+mn-ea"/>
              </a:rPr>
              <a:t>Server</a:t>
            </a:r>
            <a:r>
              <a:rPr lang="zh-CN" altLang="en-US" u="sng" dirty="0">
                <a:sym typeface="+mn-ea"/>
              </a:rPr>
              <a:t>很难处理</a:t>
            </a:r>
            <a:r>
              <a:rPr lang="zh-CN" altLang="en-US" u="sng" dirty="0" smtClean="0">
                <a:sym typeface="+mn-ea"/>
              </a:rPr>
              <a:t>日益增多的用户数和数据卷的能力</a:t>
            </a:r>
            <a:r>
              <a:rPr lang="zh-CN" altLang="en-US" dirty="0" smtClean="0">
                <a:sym typeface="+mn-ea"/>
              </a:rPr>
              <a:t>；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dirty="0" smtClean="0">
                <a:sym typeface="+mn-ea"/>
              </a:rPr>
              <a:t>      3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u="sng" dirty="0" smtClean="0">
                <a:sym typeface="+mn-ea"/>
              </a:rPr>
              <a:t>SQL </a:t>
            </a:r>
            <a:r>
              <a:rPr lang="en-US" altLang="zh-CN" u="sng" dirty="0">
                <a:sym typeface="+mn-ea"/>
              </a:rPr>
              <a:t>Server</a:t>
            </a:r>
            <a:r>
              <a:rPr lang="zh-CN" altLang="en-US" u="sng" dirty="0">
                <a:sym typeface="+mn-ea"/>
              </a:rPr>
              <a:t>没有获得任何安全证书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Oracle</a:t>
            </a:r>
            <a:r>
              <a:rPr lang="zh-CN" altLang="en-US" dirty="0">
                <a:sym typeface="+mn-ea"/>
              </a:rPr>
              <a:t>获得了最高认证级别的</a:t>
            </a:r>
            <a:r>
              <a:rPr lang="en-US" altLang="zh-CN" dirty="0">
                <a:sym typeface="+mn-ea"/>
              </a:rPr>
              <a:t>ISO</a:t>
            </a:r>
            <a:r>
              <a:rPr lang="zh-CN" altLang="en-US" dirty="0">
                <a:sym typeface="+mn-ea"/>
              </a:rPr>
              <a:t>标准认证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1.1 Oracle</a:t>
            </a:r>
            <a:r>
              <a:rPr lang="zh-CN" altLang="en-US" dirty="0" smtClean="0">
                <a:sym typeface="+mn-ea"/>
              </a:rPr>
              <a:t>简介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5860" y="1825625"/>
            <a:ext cx="8080375" cy="4351655"/>
          </a:xfrm>
        </p:spPr>
        <p:txBody>
          <a:bodyPr/>
          <a:p>
            <a:r>
              <a:rPr lang="zh-CN" altLang="en-US" b="1" dirty="0" smtClean="0">
                <a:sym typeface="+mn-ea"/>
              </a:rPr>
              <a:t>为什么要学</a:t>
            </a:r>
            <a:r>
              <a:rPr lang="en-US" altLang="zh-CN" b="1" dirty="0" smtClean="0">
                <a:sym typeface="+mn-ea"/>
              </a:rPr>
              <a:t>oracle</a:t>
            </a:r>
            <a:r>
              <a:rPr lang="zh-CN" altLang="en-US" b="1" dirty="0" smtClean="0">
                <a:sym typeface="+mn-ea"/>
              </a:rPr>
              <a:t>？</a:t>
            </a:r>
            <a:r>
              <a:rPr lang="en-US" altLang="zh-CN" b="1" dirty="0" smtClean="0">
                <a:sym typeface="+mn-ea"/>
              </a:rPr>
              <a:t>---</a:t>
            </a:r>
            <a:r>
              <a:rPr lang="zh-CN" altLang="en-US" b="1" dirty="0" smtClean="0">
                <a:sym typeface="+mn-ea"/>
              </a:rPr>
              <a:t>性能卓越</a:t>
            </a:r>
            <a:endParaRPr lang="zh-CN" altLang="en-US" b="1" dirty="0"/>
          </a:p>
          <a:p>
            <a:endParaRPr lang="zh-CN" alt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07285" y="2506653"/>
            <a:ext cx="7143800" cy="32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1.1 Oracle</a:t>
            </a:r>
            <a:r>
              <a:rPr lang="zh-CN" altLang="en-US" dirty="0" smtClean="0">
                <a:sym typeface="+mn-ea"/>
              </a:rPr>
              <a:t>简介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005" y="1316355"/>
            <a:ext cx="7240905" cy="4860925"/>
          </a:xfrm>
        </p:spPr>
        <p:txBody>
          <a:bodyPr/>
          <a:p>
            <a:r>
              <a:rPr lang="zh-CN" altLang="en-US" b="1" dirty="0" smtClean="0">
                <a:sym typeface="+mn-ea"/>
              </a:rPr>
              <a:t>为什么要学</a:t>
            </a:r>
            <a:r>
              <a:rPr lang="en-US" altLang="zh-CN" b="1" dirty="0" smtClean="0">
                <a:sym typeface="+mn-ea"/>
              </a:rPr>
              <a:t>oracle</a:t>
            </a:r>
            <a:r>
              <a:rPr lang="zh-CN" altLang="en-US" b="1" dirty="0" smtClean="0">
                <a:sym typeface="+mn-ea"/>
              </a:rPr>
              <a:t>？</a:t>
            </a:r>
            <a:r>
              <a:rPr lang="en-US" altLang="zh-CN" b="1" dirty="0" smtClean="0">
                <a:sym typeface="+mn-ea"/>
              </a:rPr>
              <a:t>---</a:t>
            </a:r>
            <a:r>
              <a:rPr lang="zh-CN" altLang="en-US" b="1" dirty="0" smtClean="0">
                <a:sym typeface="+mn-ea"/>
              </a:rPr>
              <a:t>性能卓越</a:t>
            </a:r>
            <a:endParaRPr lang="zh-CN" altLang="en-US" b="1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主流数据库比较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74290" y="2505710"/>
            <a:ext cx="6429375" cy="399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4025" y="9525"/>
            <a:ext cx="4713605" cy="1016635"/>
          </a:xfrm>
        </p:spPr>
        <p:txBody>
          <a:bodyPr/>
          <a:p>
            <a:r>
              <a:rPr lang="en-US" altLang="zh-CN" dirty="0" smtClean="0">
                <a:sym typeface="+mn-ea"/>
              </a:rPr>
              <a:t>1.2 Oracle 10g </a:t>
            </a:r>
            <a:r>
              <a:rPr lang="zh-CN" altLang="en-US" dirty="0" smtClean="0">
                <a:sym typeface="+mn-ea"/>
              </a:rPr>
              <a:t>的安装和卸载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96905" y="1540811"/>
            <a:ext cx="442915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 smtClean="0"/>
              <a:t>打开安装文件</a:t>
            </a:r>
            <a:endParaRPr lang="zh-CN" alt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66695" y="2281555"/>
            <a:ext cx="6658610" cy="404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162560" y="142240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链接：https://pan.baidu.com/s/1feM73Ar4QOYqSz3WmGg93w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提取码：uil0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1.2 Oracle 10g </a:t>
            </a:r>
            <a:r>
              <a:rPr lang="zh-CN" altLang="en-US" dirty="0" smtClean="0">
                <a:sym typeface="+mn-ea"/>
              </a:rPr>
              <a:t>的安装和卸载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7" name="棱台 6"/>
          <p:cNvSpPr/>
          <p:nvPr/>
        </p:nvSpPr>
        <p:spPr>
          <a:xfrm>
            <a:off x="3114970" y="1026144"/>
            <a:ext cx="6143668" cy="71435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实例只有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个数据库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25065" y="1925320"/>
            <a:ext cx="7473950" cy="475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1.2 Oracle 10g </a:t>
            </a:r>
            <a:r>
              <a:rPr lang="zh-CN" altLang="en-US" dirty="0" smtClean="0">
                <a:sym typeface="+mn-ea"/>
              </a:rPr>
              <a:t>的安装和卸载</a:t>
            </a:r>
            <a:br>
              <a:rPr lang="en-US" dirty="0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65705" y="1945640"/>
            <a:ext cx="5851525" cy="368300"/>
          </a:xfrm>
          <a:prstGeom prst="rect">
            <a:avLst/>
          </a:prstGeom>
          <a:solidFill>
            <a:srgbClr val="97CDE5"/>
          </a:solidFill>
        </p:spPr>
        <p:txBody>
          <a:bodyPr wrap="square" rtlCol="0">
            <a:spAutoFit/>
          </a:bodyPr>
          <a:p>
            <a:pPr marL="363855" indent="-363855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zh-CN" altLang="en-US" dirty="0" smtClean="0">
                <a:sym typeface="+mn-ea"/>
              </a:rPr>
              <a:t>安装完成后会显示提示窗口，如图所示：</a:t>
            </a:r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48205" y="2454275"/>
            <a:ext cx="52387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7738" y="2454269"/>
            <a:ext cx="507209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2642</Words>
  <Application>WPS 演示</Application>
  <PresentationFormat>自定义</PresentationFormat>
  <Paragraphs>210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Calibri</vt:lpstr>
      <vt:lpstr>Calibri Light</vt:lpstr>
      <vt:lpstr>华文中宋</vt:lpstr>
      <vt:lpstr>Wingdings 3</vt:lpstr>
      <vt:lpstr>Verdana</vt:lpstr>
      <vt:lpstr>Wingdings 2</vt:lpstr>
      <vt:lpstr>Wingdings 2</vt:lpstr>
      <vt:lpstr>黑体</vt:lpstr>
      <vt:lpstr>Lucida Sans Unicode</vt:lpstr>
      <vt:lpstr>Office 主题</vt:lpstr>
      <vt:lpstr>PowerPoint 演示文稿</vt:lpstr>
      <vt:lpstr>目录    CONTENTS</vt:lpstr>
      <vt:lpstr>1.1 Oracle简介 </vt:lpstr>
      <vt:lpstr>1.1 Oracle简介 </vt:lpstr>
      <vt:lpstr>1.1 Oracle简介 </vt:lpstr>
      <vt:lpstr>1.1 Oracle简介 </vt:lpstr>
      <vt:lpstr>1.2 Oracle 10g 的安装和卸载</vt:lpstr>
      <vt:lpstr>1.2 Oracle 10g 的安装和卸载 </vt:lpstr>
      <vt:lpstr>1.2 Oracle 10g 的安装和卸载 </vt:lpstr>
      <vt:lpstr>1.2 Oracle 10g 的安装和卸载 </vt:lpstr>
      <vt:lpstr>1.2 Oracle 10g 的安装和卸载</vt:lpstr>
      <vt:lpstr>1.2 Oracle 10g 的安装和卸载 </vt:lpstr>
      <vt:lpstr>1.2 Oracle 10g 的安装和卸载---启动 </vt:lpstr>
      <vt:lpstr>1.3 oracle体系结构-Windows 中的 Oracle 服务 2 </vt:lpstr>
      <vt:lpstr>1.4 Oracle的基本操作--SQL/PLUS常用命令</vt:lpstr>
      <vt:lpstr>1.4 Oracle的基本操作-SQL/PLUS常用命令</vt:lpstr>
      <vt:lpstr>1.4 Oracle的基本操作</vt:lpstr>
      <vt:lpstr>1.4 Oracle的基本操作 </vt:lpstr>
      <vt:lpstr>1.4 Oracle的基本操作</vt:lpstr>
      <vt:lpstr>1.4 Oracle的基本操作-授予权限 2 </vt:lpstr>
      <vt:lpstr>1.4 Oracle的基本操作-用户加锁和解锁 </vt:lpstr>
      <vt:lpstr>1.4 Oracle的基本操作-授予权限 2 </vt:lpstr>
      <vt:lpstr>1.4 Oracle的基本操作-授予权限 3 </vt:lpstr>
      <vt:lpstr>1.4 Oracle的基本操作-更改和删除用户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ㅤㅤ</cp:lastModifiedBy>
  <cp:revision>126</cp:revision>
  <dcterms:created xsi:type="dcterms:W3CDTF">2016-04-22T07:52:00Z</dcterms:created>
  <dcterms:modified xsi:type="dcterms:W3CDTF">2020-02-06T20:20:15Z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