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p:sldMasterIdLst>
    <p:sldMasterId id="2147483648" r:id="rId1"/>
  </p:sldMasterIdLst>
  <p:notesMasterIdLst>
    <p:notesMasterId r:id="rId43"/>
  </p:notesMasterIdLst>
  <p:sldIdLst>
    <p:sldId id="257" r:id="rId3"/>
    <p:sldId id="299" r:id="rId4"/>
    <p:sldId id="282" r:id="rId5"/>
    <p:sldId id="285" r:id="rId6"/>
    <p:sldId id="286" r:id="rId7"/>
    <p:sldId id="288" r:id="rId8"/>
    <p:sldId id="287" r:id="rId9"/>
    <p:sldId id="289" r:id="rId10"/>
    <p:sldId id="290" r:id="rId11"/>
    <p:sldId id="291" r:id="rId12"/>
    <p:sldId id="292" r:id="rId13"/>
    <p:sldId id="293" r:id="rId14"/>
    <p:sldId id="294" r:id="rId15"/>
    <p:sldId id="295" r:id="rId16"/>
    <p:sldId id="297" r:id="rId17"/>
    <p:sldId id="298" r:id="rId18"/>
    <p:sldId id="300" r:id="rId19"/>
    <p:sldId id="301" r:id="rId20"/>
    <p:sldId id="302" r:id="rId21"/>
    <p:sldId id="343" r:id="rId22"/>
    <p:sldId id="344" r:id="rId23"/>
    <p:sldId id="347" r:id="rId24"/>
    <p:sldId id="345" r:id="rId25"/>
    <p:sldId id="346" r:id="rId26"/>
    <p:sldId id="348" r:id="rId27"/>
    <p:sldId id="303" r:id="rId28"/>
    <p:sldId id="328" r:id="rId29"/>
    <p:sldId id="330" r:id="rId30"/>
    <p:sldId id="329" r:id="rId31"/>
    <p:sldId id="331" r:id="rId32"/>
    <p:sldId id="304" r:id="rId33"/>
    <p:sldId id="305" r:id="rId34"/>
    <p:sldId id="315" r:id="rId35"/>
    <p:sldId id="313" r:id="rId36"/>
    <p:sldId id="306" r:id="rId37"/>
    <p:sldId id="307" r:id="rId38"/>
    <p:sldId id="308" r:id="rId39"/>
    <p:sldId id="309" r:id="rId40"/>
    <p:sldId id="311" r:id="rId41"/>
    <p:sldId id="27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DE5"/>
    <a:srgbClr val="95C674"/>
    <a:srgbClr val="79ADED"/>
    <a:srgbClr val="EC9A84"/>
    <a:srgbClr val="EABDBC"/>
    <a:srgbClr val="F4D3D0"/>
    <a:srgbClr val="FFFF7D"/>
    <a:srgbClr val="72BBDC"/>
    <a:srgbClr val="FFE8B9"/>
    <a:srgbClr val="BC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57" autoAdjust="0"/>
    <p:restoredTop sz="94660"/>
  </p:normalViewPr>
  <p:slideViewPr>
    <p:cSldViewPr snapToGrid="0">
      <p:cViewPr varScale="1">
        <p:scale>
          <a:sx n="72" d="100"/>
          <a:sy n="72" d="100"/>
        </p:scale>
        <p:origin x="-708" y="-90"/>
      </p:cViewPr>
      <p:guideLst>
        <p:guide orient="horz" pos="6"/>
        <p:guide orient="horz" pos="1150"/>
        <p:guide/>
        <p:guide pos="7255"/>
      </p:guideLst>
    </p:cSldViewPr>
  </p:slideViewPr>
  <p:notesTextViewPr>
    <p:cViewPr>
      <p:scale>
        <a:sx n="1" d="1"/>
        <a:sy n="1" d="1"/>
      </p:scale>
      <p:origin x="0" y="0"/>
    </p:cViewPr>
  </p:notesTextViewPr>
  <p:notesViewPr>
    <p:cSldViewPr snapToGrid="0" showGuides="1">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0A3CD435-2AB5-4113-A35F-6AE0729AC345}"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EB42F0CA-B970-4312-9445-1F41E20742A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0"/>
            <a:ext cx="12192000" cy="342900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sp>
        <p:nvSpPr>
          <p:cNvPr id="16" name="椭圆 15"/>
          <p:cNvSpPr/>
          <p:nvPr userDrawn="1"/>
        </p:nvSpPr>
        <p:spPr>
          <a:xfrm>
            <a:off x="5280237" y="2602653"/>
            <a:ext cx="1631527" cy="16315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微软雅黑" panose="020B0503020204020204" pitchFamily="34" charset="-122"/>
            </a:endParaRPr>
          </a:p>
        </p:txBody>
      </p:sp>
      <p:pic>
        <p:nvPicPr>
          <p:cNvPr id="17" name="图片 16" descr="logo无蓝底"/>
          <p:cNvPicPr>
            <a:picLocks noChangeAspect="1"/>
          </p:cNvPicPr>
          <p:nvPr userDrawn="1"/>
        </p:nvPicPr>
        <p:blipFill>
          <a:blip r:embed="rId2" cstate="print"/>
          <a:stretch>
            <a:fillRect/>
          </a:stretch>
        </p:blipFill>
        <p:spPr>
          <a:xfrm>
            <a:off x="5612553" y="3108113"/>
            <a:ext cx="966893" cy="620607"/>
          </a:xfrm>
          <a:prstGeom prst="rect">
            <a:avLst/>
          </a:prstGeom>
        </p:spPr>
      </p:pic>
      <p:sp>
        <p:nvSpPr>
          <p:cNvPr id="3" name="文本占位符 2"/>
          <p:cNvSpPr>
            <a:spLocks noGrp="1"/>
          </p:cNvSpPr>
          <p:nvPr>
            <p:ph type="body" sz="quarter" idx="10"/>
          </p:nvPr>
        </p:nvSpPr>
        <p:spPr>
          <a:xfrm>
            <a:off x="3151664" y="4315407"/>
            <a:ext cx="5888673" cy="644525"/>
          </a:xfrm>
        </p:spPr>
        <p:txBody>
          <a:bodyPr anchor="ctr">
            <a:noAutofit/>
          </a:bodyPr>
          <a:lstStyle>
            <a:lvl1pPr marL="0" indent="0" algn="ctr">
              <a:buFontTx/>
              <a:buNone/>
              <a:defRPr sz="3200">
                <a:solidFill>
                  <a:schemeClr val="tx1">
                    <a:lumMod val="75000"/>
                    <a:lumOff val="25000"/>
                  </a:schemeClr>
                </a:solidFill>
              </a:defRPr>
            </a:lvl1pPr>
          </a:lstStyle>
          <a:p>
            <a:pPr lvl="0"/>
            <a:r>
              <a:rPr lang="zh-CN" altLang="en-US" dirty="0" smtClean="0"/>
              <a:t>单击此处编辑母版文本样式</a:t>
            </a:r>
            <a:endParaRPr lang="zh-CN" altLang="en-US" dirty="0"/>
          </a:p>
        </p:txBody>
      </p:sp>
      <p:sp>
        <p:nvSpPr>
          <p:cNvPr id="5" name="文本占位符 4"/>
          <p:cNvSpPr>
            <a:spLocks noGrp="1"/>
          </p:cNvSpPr>
          <p:nvPr>
            <p:ph type="body" sz="quarter" idx="11" hasCustomPrompt="1"/>
          </p:nvPr>
        </p:nvSpPr>
        <p:spPr>
          <a:xfrm>
            <a:off x="4426743" y="5049147"/>
            <a:ext cx="3338512" cy="514350"/>
          </a:xfrm>
        </p:spPr>
        <p:txBody>
          <a:bodyPr anchor="ctr">
            <a:normAutofit/>
          </a:bodyPr>
          <a:lstStyle>
            <a:lvl1pPr marL="0" indent="0" algn="ctr">
              <a:buFontTx/>
              <a:buNone/>
              <a:defRPr sz="2400">
                <a:solidFill>
                  <a:schemeClr val="bg1">
                    <a:lumMod val="50000"/>
                  </a:schemeClr>
                </a:solidFill>
              </a:defRPr>
            </a:lvl1pPr>
          </a:lstStyle>
          <a:p>
            <a:pPr lvl="0"/>
            <a:r>
              <a:rPr lang="zh-CN" altLang="en-US" dirty="0" smtClean="0"/>
              <a:t>单击此处添加副标题</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1000760"/>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2" name="标题 1"/>
          <p:cNvSpPr>
            <a:spLocks noGrp="1"/>
          </p:cNvSpPr>
          <p:nvPr>
            <p:ph type="title" hasCustomPrompt="1"/>
          </p:nvPr>
        </p:nvSpPr>
        <p:spPr>
          <a:xfrm>
            <a:off x="7173532" y="9736"/>
            <a:ext cx="4343809" cy="1016847"/>
          </a:xfrm>
        </p:spPr>
        <p:txBody>
          <a:bodyPr>
            <a:normAutofit/>
          </a:bodyPr>
          <a:lstStyle>
            <a:lvl1pPr algn="r">
              <a:defRPr sz="2800">
                <a:solidFill>
                  <a:schemeClr val="bg1"/>
                </a:solidFill>
              </a:defRPr>
            </a:lvl1p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8" name="椭圆 7"/>
          <p:cNvSpPr/>
          <p:nvPr userDrawn="1"/>
        </p:nvSpPr>
        <p:spPr>
          <a:xfrm>
            <a:off x="712893" y="535940"/>
            <a:ext cx="986367" cy="981287"/>
          </a:xfrm>
          <a:prstGeom prst="ellipse">
            <a:avLst/>
          </a:prstGeom>
          <a:solidFill>
            <a:schemeClr val="bg1"/>
          </a:solidFill>
          <a:ln w="38100">
            <a:solidFill>
              <a:srgbClr val="97CDE5">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pic>
        <p:nvPicPr>
          <p:cNvPr id="9" name="图片 8" descr="logo无蓝底"/>
          <p:cNvPicPr>
            <a:picLocks noChangeAspect="1"/>
          </p:cNvPicPr>
          <p:nvPr userDrawn="1"/>
        </p:nvPicPr>
        <p:blipFill>
          <a:blip r:embed="rId2" cstate="print"/>
          <a:stretch>
            <a:fillRect/>
          </a:stretch>
        </p:blipFill>
        <p:spPr>
          <a:xfrm>
            <a:off x="906780" y="834813"/>
            <a:ext cx="598593" cy="383540"/>
          </a:xfrm>
          <a:prstGeom prst="rect">
            <a:avLst/>
          </a:prstGeom>
        </p:spPr>
      </p:pic>
      <p:sp>
        <p:nvSpPr>
          <p:cNvPr id="10" name="内容占位符 2"/>
          <p:cNvSpPr>
            <a:spLocks noGrp="1"/>
          </p:cNvSpPr>
          <p:nvPr>
            <p:ph idx="1"/>
          </p:nvPr>
        </p:nvSpPr>
        <p:spPr>
          <a:xfrm>
            <a:off x="838200" y="1825625"/>
            <a:ext cx="10515600" cy="4351338"/>
          </a:xfrm>
        </p:spPr>
        <p:txBody>
          <a:bodyPr/>
          <a:lstStyle>
            <a:lvl1pPr>
              <a:lnSpc>
                <a:spcPct val="120000"/>
              </a:lnSpc>
              <a:spcBef>
                <a:spcPts val="0"/>
              </a:spcBef>
              <a:spcAft>
                <a:spcPts val="1800"/>
              </a:spcAft>
              <a:defRPr sz="1800">
                <a:solidFill>
                  <a:schemeClr val="bg1">
                    <a:lumMod val="50000"/>
                  </a:schemeClr>
                </a:solidFill>
              </a:defRPr>
            </a:lvl1pPr>
            <a:lvl2pPr>
              <a:lnSpc>
                <a:spcPct val="120000"/>
              </a:lnSpc>
              <a:spcBef>
                <a:spcPts val="0"/>
              </a:spcBef>
              <a:spcAft>
                <a:spcPts val="1800"/>
              </a:spcAft>
              <a:defRPr sz="1600">
                <a:solidFill>
                  <a:schemeClr val="bg1">
                    <a:lumMod val="50000"/>
                  </a:schemeClr>
                </a:solidFill>
              </a:defRPr>
            </a:lvl2pPr>
            <a:lvl3pPr>
              <a:lnSpc>
                <a:spcPct val="120000"/>
              </a:lnSpc>
              <a:spcBef>
                <a:spcPts val="0"/>
              </a:spcBef>
              <a:spcAft>
                <a:spcPts val="1800"/>
              </a:spcAft>
              <a:defRPr sz="1400">
                <a:solidFill>
                  <a:schemeClr val="bg1">
                    <a:lumMod val="50000"/>
                  </a:schemeClr>
                </a:solidFill>
              </a:defRPr>
            </a:lvl3pPr>
            <a:lvl4pPr>
              <a:lnSpc>
                <a:spcPct val="120000"/>
              </a:lnSpc>
              <a:spcBef>
                <a:spcPts val="0"/>
              </a:spcBef>
              <a:spcAft>
                <a:spcPts val="1800"/>
              </a:spcAft>
              <a:defRPr sz="1200">
                <a:solidFill>
                  <a:schemeClr val="bg1">
                    <a:lumMod val="50000"/>
                  </a:schemeClr>
                </a:solidFill>
              </a:defRPr>
            </a:lvl4pPr>
            <a:lvl5pPr>
              <a:lnSpc>
                <a:spcPct val="120000"/>
              </a:lnSpc>
              <a:spcBef>
                <a:spcPts val="0"/>
              </a:spcBef>
              <a:spcAft>
                <a:spcPts val="1800"/>
              </a:spcAft>
              <a:defRPr sz="1100">
                <a:solidFill>
                  <a:schemeClr val="bg1">
                    <a:lumMod val="50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dirty="0"/>
          </a:p>
        </p:txBody>
      </p:sp>
      <p:pic>
        <p:nvPicPr>
          <p:cNvPr id="6" name="图片 5" descr="图片1.png"/>
          <p:cNvPicPr>
            <a:picLocks noChangeAspect="1"/>
          </p:cNvPicPr>
          <p:nvPr userDrawn="1"/>
        </p:nvPicPr>
        <p:blipFill>
          <a:blip r:embed="rId2" cstate="print"/>
          <a:stretch>
            <a:fillRect/>
          </a:stretch>
        </p:blipFill>
        <p:spPr>
          <a:xfrm>
            <a:off x="0" y="0"/>
            <a:ext cx="8586192" cy="6858000"/>
          </a:xfrm>
          <a:prstGeom prst="rect">
            <a:avLst/>
          </a:prstGeom>
        </p:spPr>
      </p:pic>
      <p:pic>
        <p:nvPicPr>
          <p:cNvPr id="3074" name="Picture 2"/>
          <p:cNvPicPr>
            <a:picLocks noChangeAspect="1" noChangeArrowheads="1"/>
          </p:cNvPicPr>
          <p:nvPr userDrawn="1"/>
        </p:nvPicPr>
        <p:blipFill>
          <a:blip r:embed="rId3" cstate="print"/>
          <a:srcRect/>
          <a:stretch>
            <a:fillRect/>
          </a:stretch>
        </p:blipFill>
        <p:spPr bwMode="auto">
          <a:xfrm>
            <a:off x="0" y="-3077"/>
            <a:ext cx="12191999" cy="6865050"/>
          </a:xfrm>
          <a:prstGeom prst="rect">
            <a:avLst/>
          </a:prstGeom>
          <a:noFill/>
          <a:ln w="9525">
            <a:noFill/>
            <a:miter lim="800000"/>
            <a:headEnd/>
            <a:tailEnd/>
          </a:ln>
        </p:spPr>
      </p:pic>
      <p:pic>
        <p:nvPicPr>
          <p:cNvPr id="9" name="Picture 7" descr="C:\Documents and Settings\Administrator\桌面\厚溥窗.jpg"/>
          <p:cNvPicPr>
            <a:picLocks noChangeAspect="1" noChangeArrowheads="1"/>
          </p:cNvPicPr>
          <p:nvPr userDrawn="1"/>
        </p:nvPicPr>
        <p:blipFill>
          <a:blip r:embed="rId4" cstate="print"/>
          <a:stretch>
            <a:fillRect/>
          </a:stretch>
        </p:blipFill>
        <p:spPr bwMode="auto">
          <a:xfrm>
            <a:off x="9794717" y="2381998"/>
            <a:ext cx="1457689" cy="1457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sym typeface="+mn-ea"/>
              </a:rPr>
              <a:t>第二章</a:t>
            </a:r>
            <a:endParaRPr lang="zh-CN" altLang="en-US" dirty="0"/>
          </a:p>
        </p:txBody>
      </p:sp>
      <p:sp>
        <p:nvSpPr>
          <p:cNvPr id="2" name="文本占位符 1"/>
          <p:cNvSpPr>
            <a:spLocks noGrp="1"/>
          </p:cNvSpPr>
          <p:nvPr>
            <p:ph type="body" sz="quarter" idx="11"/>
          </p:nvPr>
        </p:nvSpPr>
        <p:spPr/>
        <p:txBody>
          <a:bodyPr>
            <a:normAutofit/>
          </a:bodyPr>
          <a:lstStyle/>
          <a:p>
            <a:r>
              <a:rPr lang="en-US" altLang="zh-CN" b="1" dirty="0">
                <a:solidFill>
                  <a:schemeClr val="tx2"/>
                </a:solidFill>
                <a:latin typeface="微软雅黑" panose="020B0503020204020204" pitchFamily="34" charset="-122"/>
                <a:cs typeface="微软雅黑" panose="020B0503020204020204" pitchFamily="34" charset="-122"/>
                <a:sym typeface="+mn-ea"/>
              </a:rPr>
              <a:t>SQL </a:t>
            </a:r>
            <a:r>
              <a:rPr lang="zh-CN" altLang="en-US" b="1" dirty="0">
                <a:solidFill>
                  <a:schemeClr val="tx2"/>
                </a:solidFill>
                <a:latin typeface="微软雅黑" panose="020B0503020204020204" pitchFamily="34" charset="-122"/>
                <a:cs typeface="微软雅黑" panose="020B0503020204020204" pitchFamily="34" charset="-122"/>
                <a:sym typeface="+mn-ea"/>
              </a:rPr>
              <a:t>查询和 </a:t>
            </a:r>
            <a:r>
              <a:rPr lang="en-US" altLang="zh-CN" b="1" dirty="0">
                <a:solidFill>
                  <a:schemeClr val="tx2"/>
                </a:solidFill>
                <a:latin typeface="微软雅黑" panose="020B0503020204020204" pitchFamily="34" charset="-122"/>
                <a:cs typeface="微软雅黑" panose="020B0503020204020204" pitchFamily="34" charset="-122"/>
                <a:sym typeface="+mn-ea"/>
              </a:rPr>
              <a:t>SQL </a:t>
            </a:r>
            <a:r>
              <a:rPr lang="zh-CN" altLang="en-US" b="1" dirty="0">
                <a:solidFill>
                  <a:schemeClr val="tx2"/>
                </a:solidFill>
                <a:latin typeface="微软雅黑" panose="020B0503020204020204" pitchFamily="34" charset="-122"/>
                <a:cs typeface="微软雅黑" panose="020B0503020204020204" pitchFamily="34" charset="-122"/>
                <a:sym typeface="+mn-ea"/>
              </a:rPr>
              <a:t>函数</a:t>
            </a:r>
            <a:r>
              <a:rPr lang="zh-CN" altLang="en-US" dirty="0">
                <a:solidFill>
                  <a:schemeClr val="tx2"/>
                </a:solidFill>
                <a:latin typeface="+mj-lt"/>
                <a:ea typeface="+mj-ea"/>
                <a:cs typeface="+mj-cs"/>
                <a:sym typeface="+mn-ea"/>
              </a:rPr>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sym typeface="+mn-ea"/>
              </a:rPr>
              <a:t>1,</a:t>
            </a:r>
            <a:r>
              <a:rPr lang="en-US" dirty="0" smtClean="0">
                <a:sym typeface="+mn-ea"/>
              </a:rPr>
              <a:t>Oracle </a:t>
            </a:r>
            <a:r>
              <a:rPr lang="zh-CN" altLang="en-US" dirty="0" smtClean="0">
                <a:sym typeface="+mn-ea"/>
              </a:rPr>
              <a:t>数据类型</a:t>
            </a:r>
            <a:r>
              <a:rPr lang="en-US" dirty="0" smtClean="0">
                <a:sym typeface="+mn-ea"/>
              </a:rPr>
              <a:t> </a:t>
            </a:r>
            <a:r>
              <a:rPr lang="en-US" altLang="zh-CN" dirty="0" smtClean="0">
                <a:sym typeface="+mn-ea"/>
              </a:rPr>
              <a:t>–</a:t>
            </a:r>
            <a:r>
              <a:rPr lang="en-US" altLang="zh-CN" dirty="0" smtClean="0">
                <a:ea typeface="黑体" panose="02010609060101010101" pitchFamily="2" charset="-122"/>
                <a:sym typeface="+mn-ea"/>
              </a:rPr>
              <a:t>LOB</a:t>
            </a:r>
            <a:r>
              <a:rPr lang="zh-CN" altLang="en-US" dirty="0" smtClean="0">
                <a:sym typeface="+mn-ea"/>
              </a:rPr>
              <a:t>类型</a:t>
            </a:r>
            <a:br>
              <a:rPr lang="zh-CN" altLang="en-US" dirty="0"/>
            </a:br>
            <a:endParaRPr lang="zh-CN" altLang="en-US"/>
          </a:p>
        </p:txBody>
      </p:sp>
      <p:sp>
        <p:nvSpPr>
          <p:cNvPr id="18" name="Rectangle 42"/>
          <p:cNvSpPr>
            <a:spLocks noChangeArrowheads="1"/>
          </p:cNvSpPr>
          <p:nvPr/>
        </p:nvSpPr>
        <p:spPr bwMode="auto">
          <a:xfrm>
            <a:off x="2426970" y="1571625"/>
            <a:ext cx="7434580" cy="2447925"/>
          </a:xfrm>
          <a:prstGeom prst="rect">
            <a:avLst/>
          </a:prstGeom>
          <a:noFill/>
          <a:ln w="9525">
            <a:noFill/>
            <a:miter lim="800000"/>
          </a:ln>
          <a:effectLst/>
        </p:spPr>
        <p:txBody>
          <a:bodyPr/>
          <a:p>
            <a:pPr marL="342900" indent="-342900">
              <a:spcBef>
                <a:spcPct val="20000"/>
              </a:spcBef>
              <a:buClr>
                <a:schemeClr val="accent2"/>
              </a:buClr>
              <a:buFont typeface="Wingdings" panose="05000000000000000000" pitchFamily="2" charset="2"/>
              <a:buChar char="q"/>
            </a:pPr>
            <a:r>
              <a:rPr lang="en-US" altLang="zh-CN" sz="2800" b="0" dirty="0">
                <a:ea typeface="黑体" panose="02010609060101010101" pitchFamily="2" charset="-122"/>
              </a:rPr>
              <a:t>LOB </a:t>
            </a:r>
            <a:r>
              <a:rPr lang="zh-CN" altLang="en-US" sz="2800" b="0" dirty="0">
                <a:ea typeface="黑体" panose="02010609060101010101" pitchFamily="2" charset="-122"/>
              </a:rPr>
              <a:t>称为“大对象”数据类型，可以存储多达 </a:t>
            </a:r>
            <a:r>
              <a:rPr lang="en-US" altLang="zh-CN" sz="2800" b="0" dirty="0">
                <a:ea typeface="黑体" panose="02010609060101010101" pitchFamily="2" charset="-122"/>
              </a:rPr>
              <a:t>4GB </a:t>
            </a:r>
            <a:r>
              <a:rPr lang="zh-CN" altLang="en-US" sz="2800" b="0" dirty="0">
                <a:ea typeface="黑体" panose="02010609060101010101" pitchFamily="2" charset="-122"/>
              </a:rPr>
              <a:t>的非结构化信息，例如声音剪辑和视频文件</a:t>
            </a:r>
            <a:r>
              <a:rPr lang="zh-CN" altLang="en-US" sz="2800" b="0" dirty="0" smtClean="0">
                <a:ea typeface="黑体" panose="02010609060101010101" pitchFamily="2" charset="-122"/>
              </a:rPr>
              <a:t>等</a:t>
            </a:r>
            <a:endParaRPr lang="zh-CN" altLang="en-US" sz="2800" b="0" dirty="0">
              <a:ea typeface="黑体" panose="02010609060101010101" pitchFamily="2" charset="-122"/>
            </a:endParaRPr>
          </a:p>
        </p:txBody>
      </p:sp>
      <p:grpSp>
        <p:nvGrpSpPr>
          <p:cNvPr id="4" name="组合 3"/>
          <p:cNvGrpSpPr/>
          <p:nvPr/>
        </p:nvGrpSpPr>
        <p:grpSpPr>
          <a:xfrm>
            <a:off x="2661285" y="2985135"/>
            <a:ext cx="6061710" cy="2022475"/>
            <a:chOff x="1848" y="5833"/>
            <a:chExt cx="9546" cy="2854"/>
          </a:xfrm>
        </p:grpSpPr>
        <p:sp>
          <p:nvSpPr>
            <p:cNvPr id="5" name="AutoShape 41"/>
            <p:cNvSpPr>
              <a:spLocks noChangeArrowheads="1"/>
            </p:cNvSpPr>
            <p:nvPr/>
          </p:nvSpPr>
          <p:spPr bwMode="auto">
            <a:xfrm>
              <a:off x="5613" y="5833"/>
              <a:ext cx="2040" cy="79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prstShdw prst="shdw13" dist="53882" dir="13500000">
                <a:schemeClr val="bg2">
                  <a:alpha val="50000"/>
                </a:schemeClr>
              </a:prstShdw>
            </a:effectLst>
          </p:spPr>
          <p:txBody>
            <a:bodyPr wrap="none" anchor="ctr"/>
            <a:p>
              <a:pPr algn="ctr"/>
              <a:r>
                <a:rPr lang="en-US" sz="2400" b="0">
                  <a:ea typeface="黑体" panose="02010609060101010101" pitchFamily="2" charset="-122"/>
                </a:rPr>
                <a:t>LOB</a:t>
              </a:r>
              <a:endParaRPr lang="en-US" sz="2400" b="0">
                <a:ea typeface="黑体" panose="02010609060101010101" pitchFamily="2" charset="-122"/>
              </a:endParaRPr>
            </a:p>
          </p:txBody>
        </p:sp>
        <p:sp>
          <p:nvSpPr>
            <p:cNvPr id="6" name="Line 43"/>
            <p:cNvSpPr>
              <a:spLocks noChangeShapeType="1"/>
            </p:cNvSpPr>
            <p:nvPr/>
          </p:nvSpPr>
          <p:spPr bwMode="auto">
            <a:xfrm>
              <a:off x="6633" y="6628"/>
              <a:ext cx="0" cy="567"/>
            </a:xfrm>
            <a:prstGeom prst="line">
              <a:avLst/>
            </a:prstGeom>
            <a:noFill/>
            <a:ln w="9525">
              <a:solidFill>
                <a:schemeClr val="tx1"/>
              </a:solidFill>
              <a:round/>
            </a:ln>
            <a:effectLst/>
          </p:spPr>
          <p:txBody>
            <a:bodyPr/>
            <a:p>
              <a:endParaRPr lang="zh-CN" altLang="en-US"/>
            </a:p>
          </p:txBody>
        </p:sp>
        <p:sp>
          <p:nvSpPr>
            <p:cNvPr id="7" name="Line 44"/>
            <p:cNvSpPr>
              <a:spLocks noChangeShapeType="1"/>
            </p:cNvSpPr>
            <p:nvPr/>
          </p:nvSpPr>
          <p:spPr bwMode="auto">
            <a:xfrm flipV="1">
              <a:off x="2888" y="7185"/>
              <a:ext cx="3745" cy="3"/>
            </a:xfrm>
            <a:prstGeom prst="line">
              <a:avLst/>
            </a:prstGeom>
            <a:noFill/>
            <a:ln w="9525">
              <a:solidFill>
                <a:schemeClr val="tx1"/>
              </a:solidFill>
              <a:round/>
            </a:ln>
            <a:effectLst/>
          </p:spPr>
          <p:txBody>
            <a:bodyPr/>
            <a:p>
              <a:endParaRPr lang="zh-CN" altLang="en-US"/>
            </a:p>
          </p:txBody>
        </p:sp>
        <p:sp>
          <p:nvSpPr>
            <p:cNvPr id="8" name="Line 45"/>
            <p:cNvSpPr>
              <a:spLocks noChangeShapeType="1"/>
            </p:cNvSpPr>
            <p:nvPr/>
          </p:nvSpPr>
          <p:spPr bwMode="auto">
            <a:xfrm>
              <a:off x="2898" y="7225"/>
              <a:ext cx="0" cy="568"/>
            </a:xfrm>
            <a:prstGeom prst="line">
              <a:avLst/>
            </a:prstGeom>
            <a:noFill/>
            <a:ln w="9525">
              <a:solidFill>
                <a:schemeClr val="tx1"/>
              </a:solidFill>
              <a:round/>
              <a:tailEnd type="triangle" w="med" len="med"/>
            </a:ln>
            <a:effectLst/>
          </p:spPr>
          <p:txBody>
            <a:bodyPr/>
            <a:p>
              <a:endParaRPr lang="zh-CN" altLang="en-US"/>
            </a:p>
          </p:txBody>
        </p:sp>
        <p:sp>
          <p:nvSpPr>
            <p:cNvPr id="9" name="Line 46"/>
            <p:cNvSpPr>
              <a:spLocks noChangeShapeType="1"/>
            </p:cNvSpPr>
            <p:nvPr/>
          </p:nvSpPr>
          <p:spPr bwMode="auto">
            <a:xfrm>
              <a:off x="6633" y="7195"/>
              <a:ext cx="0" cy="568"/>
            </a:xfrm>
            <a:prstGeom prst="line">
              <a:avLst/>
            </a:prstGeom>
            <a:noFill/>
            <a:ln w="9525">
              <a:solidFill>
                <a:schemeClr val="tx1"/>
              </a:solidFill>
              <a:round/>
              <a:tailEnd type="triangle" w="med" len="med"/>
            </a:ln>
            <a:effectLst/>
          </p:spPr>
          <p:txBody>
            <a:bodyPr/>
            <a:p>
              <a:endParaRPr lang="zh-CN" altLang="en-US"/>
            </a:p>
          </p:txBody>
        </p:sp>
        <p:sp>
          <p:nvSpPr>
            <p:cNvPr id="10" name="AutoShape 47"/>
            <p:cNvSpPr>
              <a:spLocks noChangeArrowheads="1"/>
            </p:cNvSpPr>
            <p:nvPr/>
          </p:nvSpPr>
          <p:spPr bwMode="auto">
            <a:xfrm>
              <a:off x="5523" y="7935"/>
              <a:ext cx="2017" cy="73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en-US" sz="2000" b="0">
                  <a:ea typeface="黑体" panose="02010609060101010101" pitchFamily="2" charset="-122"/>
                </a:rPr>
                <a:t>BLOB</a:t>
              </a:r>
              <a:endParaRPr lang="en-US" sz="2000" b="0">
                <a:ea typeface="黑体" panose="02010609060101010101" pitchFamily="2" charset="-122"/>
              </a:endParaRPr>
            </a:p>
          </p:txBody>
        </p:sp>
        <p:sp>
          <p:nvSpPr>
            <p:cNvPr id="11" name="AutoShape 48"/>
            <p:cNvSpPr>
              <a:spLocks noChangeArrowheads="1"/>
            </p:cNvSpPr>
            <p:nvPr/>
          </p:nvSpPr>
          <p:spPr bwMode="auto">
            <a:xfrm>
              <a:off x="1848" y="7973"/>
              <a:ext cx="2040" cy="71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en-US" sz="2000" b="0">
                  <a:ea typeface="黑体" panose="02010609060101010101" pitchFamily="2" charset="-122"/>
                </a:rPr>
                <a:t>CLOB</a:t>
              </a:r>
              <a:endParaRPr lang="en-US" sz="2000" b="0">
                <a:ea typeface="黑体" panose="02010609060101010101" pitchFamily="2" charset="-122"/>
              </a:endParaRPr>
            </a:p>
          </p:txBody>
        </p:sp>
        <p:sp>
          <p:nvSpPr>
            <p:cNvPr id="12" name="Line 49"/>
            <p:cNvSpPr>
              <a:spLocks noChangeShapeType="1"/>
            </p:cNvSpPr>
            <p:nvPr/>
          </p:nvSpPr>
          <p:spPr bwMode="auto">
            <a:xfrm>
              <a:off x="10608" y="7225"/>
              <a:ext cx="0" cy="568"/>
            </a:xfrm>
            <a:prstGeom prst="line">
              <a:avLst/>
            </a:prstGeom>
            <a:noFill/>
            <a:ln w="9525">
              <a:solidFill>
                <a:schemeClr val="tx1"/>
              </a:solidFill>
              <a:round/>
              <a:tailEnd type="triangle" w="med" len="med"/>
            </a:ln>
            <a:effectLst/>
          </p:spPr>
          <p:txBody>
            <a:bodyPr/>
            <a:p>
              <a:endParaRPr lang="zh-CN" altLang="en-US"/>
            </a:p>
          </p:txBody>
        </p:sp>
        <p:sp>
          <p:nvSpPr>
            <p:cNvPr id="13" name="AutoShape 50"/>
            <p:cNvSpPr>
              <a:spLocks noChangeArrowheads="1"/>
            </p:cNvSpPr>
            <p:nvPr/>
          </p:nvSpPr>
          <p:spPr bwMode="auto">
            <a:xfrm>
              <a:off x="9468" y="7965"/>
              <a:ext cx="1927" cy="70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en-US" sz="2000" b="0">
                  <a:ea typeface="黑体" panose="02010609060101010101" pitchFamily="2" charset="-122"/>
                </a:rPr>
                <a:t>BFILE</a:t>
              </a:r>
              <a:endParaRPr lang="en-US" sz="2000" b="0">
                <a:ea typeface="黑体" panose="02010609060101010101" pitchFamily="2" charset="-122"/>
              </a:endParaRPr>
            </a:p>
          </p:txBody>
        </p:sp>
        <p:sp>
          <p:nvSpPr>
            <p:cNvPr id="14" name="Line 51"/>
            <p:cNvSpPr>
              <a:spLocks noChangeShapeType="1"/>
            </p:cNvSpPr>
            <p:nvPr/>
          </p:nvSpPr>
          <p:spPr bwMode="auto">
            <a:xfrm>
              <a:off x="6633" y="7185"/>
              <a:ext cx="3970" cy="0"/>
            </a:xfrm>
            <a:prstGeom prst="line">
              <a:avLst/>
            </a:prstGeom>
            <a:noFill/>
            <a:ln w="9525">
              <a:solidFill>
                <a:schemeClr val="tx1"/>
              </a:solidFill>
              <a:round/>
            </a:ln>
            <a:effectLst/>
          </p:spPr>
          <p:txBody>
            <a:bodyPr/>
            <a:p>
              <a:endParaRPr lang="zh-CN" altLang="en-US"/>
            </a:p>
          </p:txBody>
        </p:sp>
      </p:grpSp>
      <p:sp>
        <p:nvSpPr>
          <p:cNvPr id="15" name="Rectangle 52"/>
          <p:cNvSpPr>
            <a:spLocks noChangeArrowheads="1"/>
          </p:cNvSpPr>
          <p:nvPr/>
        </p:nvSpPr>
        <p:spPr bwMode="auto">
          <a:xfrm>
            <a:off x="478790" y="5347018"/>
            <a:ext cx="3140710" cy="829945"/>
          </a:xfrm>
          <a:prstGeom prst="rect">
            <a:avLst/>
          </a:prstGeom>
          <a:gradFill rotWithShape="1">
            <a:gsLst>
              <a:gs pos="0">
                <a:schemeClr val="bg1"/>
              </a:gs>
              <a:gs pos="100000">
                <a:srgbClr val="CCFFCC"/>
              </a:gs>
            </a:gsLst>
            <a:lin ang="18900000" scaled="1"/>
          </a:gradFill>
          <a:ln w="9525">
            <a:solidFill>
              <a:schemeClr val="tx1"/>
            </a:solidFill>
            <a:miter lim="800000"/>
          </a:ln>
          <a:effectLst/>
        </p:spPr>
        <p:txBody>
          <a:bodyPr wrap="square" anchor="ctr">
            <a:spAutoFit/>
          </a:bodyPr>
          <a:p>
            <a:r>
              <a:rPr lang="en-US" altLang="zh-CN" sz="1600" b="0" dirty="0">
                <a:ea typeface="黑体" panose="02010609060101010101" pitchFamily="2" charset="-122"/>
              </a:rPr>
              <a:t>CLOB </a:t>
            </a:r>
            <a:r>
              <a:rPr lang="zh-CN" altLang="en-US" sz="1600" b="0" dirty="0">
                <a:ea typeface="黑体" panose="02010609060101010101" pitchFamily="2" charset="-122"/>
              </a:rPr>
              <a:t>即 </a:t>
            </a:r>
            <a:r>
              <a:rPr lang="en-US" altLang="zh-CN" sz="1600" b="0" dirty="0">
                <a:ea typeface="黑体" panose="02010609060101010101" pitchFamily="2" charset="-122"/>
              </a:rPr>
              <a:t>Character LOB</a:t>
            </a:r>
            <a:r>
              <a:rPr lang="zh-CN" altLang="en-US" sz="1600" b="0" dirty="0">
                <a:ea typeface="黑体" panose="02010609060101010101" pitchFamily="2" charset="-122"/>
              </a:rPr>
              <a:t>（字符 </a:t>
            </a:r>
            <a:r>
              <a:rPr lang="en-US" altLang="zh-CN" sz="1600" b="0" dirty="0">
                <a:ea typeface="黑体" panose="02010609060101010101" pitchFamily="2" charset="-122"/>
              </a:rPr>
              <a:t>LOB</a:t>
            </a:r>
            <a:r>
              <a:rPr lang="zh-CN" altLang="en-US" sz="1600" b="0" dirty="0">
                <a:ea typeface="黑体" panose="02010609060101010101" pitchFamily="2" charset="-122"/>
              </a:rPr>
              <a:t>），它能够存储大量字符数据</a:t>
            </a:r>
            <a:endParaRPr lang="zh-CN" altLang="en-US" sz="1600" b="0" dirty="0">
              <a:ea typeface="黑体" panose="02010609060101010101" pitchFamily="2" charset="-122"/>
            </a:endParaRPr>
          </a:p>
        </p:txBody>
      </p:sp>
      <p:sp>
        <p:nvSpPr>
          <p:cNvPr id="16" name="Rectangle 53"/>
          <p:cNvSpPr>
            <a:spLocks noChangeArrowheads="1"/>
          </p:cNvSpPr>
          <p:nvPr/>
        </p:nvSpPr>
        <p:spPr bwMode="auto">
          <a:xfrm>
            <a:off x="4156710" y="5410835"/>
            <a:ext cx="2957195" cy="1076325"/>
          </a:xfrm>
          <a:prstGeom prst="rect">
            <a:avLst/>
          </a:prstGeom>
          <a:gradFill rotWithShape="1">
            <a:gsLst>
              <a:gs pos="0">
                <a:schemeClr val="bg1"/>
              </a:gs>
              <a:gs pos="100000">
                <a:srgbClr val="CCFFCC"/>
              </a:gs>
            </a:gsLst>
            <a:lin ang="18900000" scaled="1"/>
          </a:gradFill>
          <a:ln w="9525" algn="ctr">
            <a:solidFill>
              <a:schemeClr val="tx1"/>
            </a:solidFill>
            <a:miter lim="800000"/>
          </a:ln>
          <a:effectLst/>
        </p:spPr>
        <p:txBody>
          <a:bodyPr wrap="square" anchor="ctr">
            <a:spAutoFit/>
          </a:bodyPr>
          <a:p>
            <a:r>
              <a:rPr lang="en-US" altLang="zh-CN" sz="1600" b="0">
                <a:ea typeface="黑体" panose="02010609060101010101" pitchFamily="2" charset="-122"/>
              </a:rPr>
              <a:t>BLOB </a:t>
            </a:r>
            <a:r>
              <a:rPr lang="zh-CN" altLang="en-US" sz="1600" b="0">
                <a:ea typeface="黑体" panose="02010609060101010101" pitchFamily="2" charset="-122"/>
              </a:rPr>
              <a:t>即 </a:t>
            </a:r>
            <a:r>
              <a:rPr lang="en-US" altLang="zh-CN" sz="1600" b="0">
                <a:ea typeface="黑体" panose="02010609060101010101" pitchFamily="2" charset="-122"/>
              </a:rPr>
              <a:t>Binary LOB</a:t>
            </a:r>
            <a:r>
              <a:rPr lang="zh-CN" altLang="en-US" sz="1600" b="0">
                <a:ea typeface="黑体" panose="02010609060101010101" pitchFamily="2" charset="-122"/>
              </a:rPr>
              <a:t>（二进制 </a:t>
            </a:r>
            <a:r>
              <a:rPr lang="en-US" altLang="zh-CN" sz="1600" b="0">
                <a:ea typeface="黑体" panose="02010609060101010101" pitchFamily="2" charset="-122"/>
              </a:rPr>
              <a:t>LOB</a:t>
            </a:r>
            <a:r>
              <a:rPr lang="zh-CN" altLang="en-US" sz="1600" b="0">
                <a:ea typeface="黑体" panose="02010609060101010101" pitchFamily="2" charset="-122"/>
              </a:rPr>
              <a:t>），可以存储较大的二进制对象，如图形、视频剪辑和声音文件  </a:t>
            </a:r>
            <a:endParaRPr lang="zh-CN" altLang="en-US" sz="1600" b="0">
              <a:ea typeface="黑体" panose="02010609060101010101" pitchFamily="2" charset="-122"/>
            </a:endParaRPr>
          </a:p>
        </p:txBody>
      </p:sp>
      <p:sp>
        <p:nvSpPr>
          <p:cNvPr id="17" name="Rectangle 54"/>
          <p:cNvSpPr>
            <a:spLocks noChangeArrowheads="1"/>
          </p:cNvSpPr>
          <p:nvPr/>
        </p:nvSpPr>
        <p:spPr bwMode="auto">
          <a:xfrm>
            <a:off x="7382510" y="5347335"/>
            <a:ext cx="3580130" cy="829945"/>
          </a:xfrm>
          <a:prstGeom prst="rect">
            <a:avLst/>
          </a:prstGeom>
          <a:gradFill rotWithShape="1">
            <a:gsLst>
              <a:gs pos="0">
                <a:schemeClr val="bg1"/>
              </a:gs>
              <a:gs pos="100000">
                <a:srgbClr val="CCFFCC"/>
              </a:gs>
            </a:gsLst>
            <a:lin ang="18900000" scaled="1"/>
          </a:gradFill>
          <a:ln w="9525" algn="ctr">
            <a:solidFill>
              <a:schemeClr val="tx1"/>
            </a:solidFill>
            <a:miter lim="800000"/>
          </a:ln>
          <a:effectLst/>
        </p:spPr>
        <p:txBody>
          <a:bodyPr wrap="square" anchor="ctr">
            <a:spAutoFit/>
          </a:bodyPr>
          <a:p>
            <a:r>
              <a:rPr lang="en-US" altLang="zh-CN" sz="1600" b="0">
                <a:ea typeface="黑体" panose="02010609060101010101" pitchFamily="2" charset="-122"/>
              </a:rPr>
              <a:t>BFILE </a:t>
            </a:r>
            <a:r>
              <a:rPr lang="zh-CN" altLang="en-US" sz="1600" b="0">
                <a:ea typeface="黑体" panose="02010609060101010101" pitchFamily="2" charset="-122"/>
              </a:rPr>
              <a:t>即 </a:t>
            </a:r>
            <a:r>
              <a:rPr lang="en-US" altLang="zh-CN" sz="1600" b="0">
                <a:ea typeface="黑体" panose="02010609060101010101" pitchFamily="2" charset="-122"/>
              </a:rPr>
              <a:t>Binary File</a:t>
            </a:r>
            <a:r>
              <a:rPr lang="zh-CN" altLang="en-US" sz="1600" b="0">
                <a:ea typeface="黑体" panose="02010609060101010101" pitchFamily="2" charset="-122"/>
              </a:rPr>
              <a:t>（二进制文件），它用于将二进制数据存储在数据库外部的操作系统文件中</a:t>
            </a:r>
            <a:endParaRPr lang="zh-CN" altLang="en-US" sz="1600" b="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slide(fromLeft)">
                                      <p:cBhvr>
                                        <p:cTn id="7" dur="1000"/>
                                        <p:tgtEl>
                                          <p:spTgt spid="18">
                                            <p:txEl>
                                              <p:pRg st="0" end="0"/>
                                            </p:txEl>
                                          </p:spTgt>
                                        </p:tgtEl>
                                      </p:cBhvr>
                                    </p:animEffect>
                                  </p:childTnLst>
                                </p:cTn>
                              </p:par>
                            </p:childTnLst>
                          </p:cTn>
                        </p:par>
                        <p:par>
                          <p:cTn id="8" fill="hold">
                            <p:stCondLst>
                              <p:cond delay="10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15"/>
                                        </p:tgtEl>
                                        <p:attrNameLst>
                                          <p:attrName>style.visibility</p:attrName>
                                        </p:attrNameLst>
                                      </p:cBhvr>
                                      <p:to>
                                        <p:strVal val="visible"/>
                                      </p:to>
                                    </p:set>
                                    <p:anim calcmode="discrete" valueType="clr">
                                      <p:cBhvr override="childStyle">
                                        <p:cTn id="11"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5"/>
                                        </p:tgtEl>
                                        <p:attrNameLst>
                                          <p:attrName>fillcolor</p:attrName>
                                        </p:attrNameLst>
                                      </p:cBhvr>
                                      <p:tavLst>
                                        <p:tav tm="0">
                                          <p:val>
                                            <p:clrVal>
                                              <a:schemeClr val="accent2"/>
                                            </p:clrVal>
                                          </p:val>
                                        </p:tav>
                                        <p:tav tm="50000">
                                          <p:val>
                                            <p:clrVal>
                                              <a:schemeClr val="hlink"/>
                                            </p:clrVal>
                                          </p:val>
                                        </p:tav>
                                      </p:tavLst>
                                    </p:anim>
                                    <p:set>
                                      <p:cBhvr>
                                        <p:cTn id="13" dur="80"/>
                                        <p:tgtEl>
                                          <p:spTgt spid="15"/>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iterate type="lt">
                                    <p:tmPct val="0"/>
                                  </p:iterate>
                                  <p:childTnLst>
                                    <p:animEffect transition="out" filter="fade">
                                      <p:cBhvr>
                                        <p:cTn id="17" dur="1000"/>
                                        <p:tgtEl>
                                          <p:spTgt spid="15"/>
                                        </p:tgtEl>
                                      </p:cBhvr>
                                    </p:animEffect>
                                    <p:set>
                                      <p:cBhvr>
                                        <p:cTn id="18" dur="1" fill="hold">
                                          <p:stCondLst>
                                            <p:cond delay="999"/>
                                          </p:stCondLst>
                                        </p:cTn>
                                        <p:tgtEl>
                                          <p:spTgt spid="15"/>
                                        </p:tgtEl>
                                        <p:attrNameLst>
                                          <p:attrName>style.visibility</p:attrName>
                                        </p:attrNameLst>
                                      </p:cBhvr>
                                      <p:to>
                                        <p:strVal val="hidden"/>
                                      </p:to>
                                    </p:set>
                                  </p:childTnLst>
                                </p:cTn>
                              </p:par>
                            </p:childTnLst>
                          </p:cTn>
                        </p:par>
                        <p:par>
                          <p:cTn id="19" fill="hold">
                            <p:stCondLst>
                              <p:cond delay="10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16"/>
                                        </p:tgtEl>
                                        <p:attrNameLst>
                                          <p:attrName>style.visibility</p:attrName>
                                        </p:attrNameLst>
                                      </p:cBhvr>
                                      <p:to>
                                        <p:strVal val="visible"/>
                                      </p:to>
                                    </p:set>
                                    <p:anim calcmode="discrete" valueType="clr">
                                      <p:cBhvr override="childStyle">
                                        <p:cTn id="22" dur="80"/>
                                        <p:tgtEl>
                                          <p:spTgt spid="16"/>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6"/>
                                        </p:tgtEl>
                                        <p:attrNameLst>
                                          <p:attrName>fillcolor</p:attrName>
                                        </p:attrNameLst>
                                      </p:cBhvr>
                                      <p:tavLst>
                                        <p:tav tm="0">
                                          <p:val>
                                            <p:clrVal>
                                              <a:schemeClr val="accent2"/>
                                            </p:clrVal>
                                          </p:val>
                                        </p:tav>
                                        <p:tav tm="50000">
                                          <p:val>
                                            <p:clrVal>
                                              <a:schemeClr val="hlink"/>
                                            </p:clrVal>
                                          </p:val>
                                        </p:tav>
                                      </p:tavLst>
                                    </p:anim>
                                    <p:set>
                                      <p:cBhvr>
                                        <p:cTn id="24" dur="80"/>
                                        <p:tgtEl>
                                          <p:spTgt spid="16"/>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iterate type="lt">
                                    <p:tmPct val="0"/>
                                  </p:iterate>
                                  <p:childTnLst>
                                    <p:animEffect transition="out" filter="fade">
                                      <p:cBhvr>
                                        <p:cTn id="28" dur="1000"/>
                                        <p:tgtEl>
                                          <p:spTgt spid="16"/>
                                        </p:tgtEl>
                                      </p:cBhvr>
                                    </p:animEffect>
                                    <p:set>
                                      <p:cBhvr>
                                        <p:cTn id="29" dur="1" fill="hold">
                                          <p:stCondLst>
                                            <p:cond delay="999"/>
                                          </p:stCondLst>
                                        </p:cTn>
                                        <p:tgtEl>
                                          <p:spTgt spid="16"/>
                                        </p:tgtEl>
                                        <p:attrNameLst>
                                          <p:attrName>style.visibility</p:attrName>
                                        </p:attrNameLst>
                                      </p:cBhvr>
                                      <p:to>
                                        <p:strVal val="hidden"/>
                                      </p:to>
                                    </p:set>
                                  </p:childTnLst>
                                </p:cTn>
                              </p:par>
                              <p:par>
                                <p:cTn id="30" presetID="10" presetClass="exit" presetSubtype="0" fill="hold" grpId="2" nodeType="withEffect">
                                  <p:stCondLst>
                                    <p:cond delay="0"/>
                                  </p:stCondLst>
                                  <p:iterate type="lt">
                                    <p:tmPct val="0"/>
                                  </p:iterate>
                                  <p:childTnLst>
                                    <p:animEffect transition="out" filter="fade">
                                      <p:cBhvr>
                                        <p:cTn id="31" dur="1000"/>
                                        <p:tgtEl>
                                          <p:spTgt spid="16"/>
                                        </p:tgtEl>
                                      </p:cBhvr>
                                    </p:animEffect>
                                    <p:set>
                                      <p:cBhvr>
                                        <p:cTn id="32" dur="1" fill="hold">
                                          <p:stCondLst>
                                            <p:cond delay="999"/>
                                          </p:stCondLst>
                                        </p:cTn>
                                        <p:tgtEl>
                                          <p:spTgt spid="16"/>
                                        </p:tgtEl>
                                        <p:attrNameLst>
                                          <p:attrName>style.visibility</p:attrName>
                                        </p:attrNameLst>
                                      </p:cBhvr>
                                      <p:to>
                                        <p:strVal val="hidden"/>
                                      </p:to>
                                    </p:set>
                                  </p:childTnLst>
                                </p:cTn>
                              </p:par>
                            </p:childTnLst>
                          </p:cTn>
                        </p:par>
                        <p:par>
                          <p:cTn id="33" fill="hold">
                            <p:stCondLst>
                              <p:cond delay="1000"/>
                            </p:stCondLst>
                            <p:childTnLst>
                              <p:par>
                                <p:cTn id="34" presetID="27" presetClass="entr" presetSubtype="0" fill="hold" grpId="0" nodeType="afterEffect">
                                  <p:stCondLst>
                                    <p:cond delay="0"/>
                                  </p:stCondLst>
                                  <p:iterate type="lt">
                                    <p:tmPct val="50000"/>
                                  </p:iterate>
                                  <p:childTnLst>
                                    <p:set>
                                      <p:cBhvr>
                                        <p:cTn id="35" dur="1" fill="hold">
                                          <p:stCondLst>
                                            <p:cond delay="0"/>
                                          </p:stCondLst>
                                        </p:cTn>
                                        <p:tgtEl>
                                          <p:spTgt spid="17"/>
                                        </p:tgtEl>
                                        <p:attrNameLst>
                                          <p:attrName>style.visibility</p:attrName>
                                        </p:attrNameLst>
                                      </p:cBhvr>
                                      <p:to>
                                        <p:strVal val="visible"/>
                                      </p:to>
                                    </p:set>
                                    <p:anim calcmode="discrete" valueType="clr">
                                      <p:cBhvr override="childStyle">
                                        <p:cTn id="36"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7"/>
                                        </p:tgtEl>
                                        <p:attrNameLst>
                                          <p:attrName>fillcolor</p:attrName>
                                        </p:attrNameLst>
                                      </p:cBhvr>
                                      <p:tavLst>
                                        <p:tav tm="0">
                                          <p:val>
                                            <p:clrVal>
                                              <a:schemeClr val="accent2"/>
                                            </p:clrVal>
                                          </p:val>
                                        </p:tav>
                                        <p:tav tm="50000">
                                          <p:val>
                                            <p:clrVal>
                                              <a:schemeClr val="hlink"/>
                                            </p:clrVal>
                                          </p:val>
                                        </p:tav>
                                      </p:tavLst>
                                    </p:anim>
                                    <p:set>
                                      <p:cBhvr>
                                        <p:cTn id="38" dur="80"/>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5" grpId="1" bldLvl="0" animBg="1"/>
      <p:bldP spid="16" grpId="0" bldLvl="0" animBg="1"/>
      <p:bldP spid="16" grpId="1" bldLvl="0" animBg="1"/>
      <p:bldP spid="16" grpId="2" bldLvl="0" animBg="1"/>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en-US" dirty="0" smtClean="0">
                <a:sym typeface="+mn-ea"/>
              </a:rPr>
              <a:t>Oracle </a:t>
            </a:r>
            <a:r>
              <a:rPr lang="en-US" altLang="zh-CN" dirty="0" smtClean="0">
                <a:sym typeface="+mn-ea"/>
              </a:rPr>
              <a:t>–</a:t>
            </a:r>
            <a:r>
              <a:rPr lang="zh-CN" altLang="en-US" dirty="0" smtClean="0">
                <a:sym typeface="+mn-ea"/>
              </a:rPr>
              <a:t>伪列</a:t>
            </a:r>
            <a:br>
              <a:rPr lang="en-US" dirty="0"/>
            </a:br>
            <a:endParaRPr lang="zh-CN" altLang="en-US"/>
          </a:p>
        </p:txBody>
      </p:sp>
      <p:sp>
        <p:nvSpPr>
          <p:cNvPr id="61514" name="Rectangle 74"/>
          <p:cNvSpPr>
            <a:spLocks noChangeArrowheads="1"/>
          </p:cNvSpPr>
          <p:nvPr/>
        </p:nvSpPr>
        <p:spPr bwMode="auto">
          <a:xfrm>
            <a:off x="2316480" y="1341755"/>
            <a:ext cx="7185025" cy="1372870"/>
          </a:xfrm>
          <a:prstGeom prst="rect">
            <a:avLst/>
          </a:prstGeom>
          <a:noFill/>
          <a:ln w="9525" algn="ctr">
            <a:noFill/>
            <a:miter lim="800000"/>
          </a:ln>
          <a:effectLst/>
        </p:spPr>
        <p:txBody>
          <a:bodyPr/>
          <a:p>
            <a:pPr marL="342900" indent="-342900">
              <a:spcBef>
                <a:spcPct val="20000"/>
              </a:spcBef>
              <a:buClr>
                <a:schemeClr val="accent2"/>
              </a:buClr>
              <a:buFont typeface="Wingdings" panose="05000000000000000000" pitchFamily="2" charset="2"/>
              <a:buChar char="q"/>
            </a:pPr>
            <a:r>
              <a:rPr lang="en-US" altLang="zh-CN" sz="2000" b="0" dirty="0">
                <a:ea typeface="黑体" panose="02010609060101010101" pitchFamily="2" charset="-122"/>
              </a:rPr>
              <a:t>Oracle </a:t>
            </a:r>
            <a:r>
              <a:rPr lang="zh-CN" altLang="en-US" sz="2000" b="0" dirty="0">
                <a:ea typeface="黑体" panose="02010609060101010101" pitchFamily="2" charset="-122"/>
              </a:rPr>
              <a:t>中伪列就像一个表列，但是它并没有存储在表中</a:t>
            </a:r>
            <a:endParaRPr lang="zh-CN" altLang="en-US" sz="20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000" b="0" dirty="0">
                <a:ea typeface="黑体" panose="02010609060101010101" pitchFamily="2" charset="-122"/>
              </a:rPr>
              <a:t>伪列可以从表中查询，但不能插入、更新和删除它们的值</a:t>
            </a:r>
            <a:endParaRPr lang="zh-CN" altLang="en-US" sz="20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000" b="0" dirty="0">
                <a:ea typeface="黑体" panose="02010609060101010101" pitchFamily="2" charset="-122"/>
              </a:rPr>
              <a:t>常用的伪列有</a:t>
            </a:r>
            <a:r>
              <a:rPr lang="en-US" altLang="zh-CN" sz="2000" b="0" dirty="0">
                <a:ea typeface="黑体" panose="02010609060101010101" pitchFamily="2" charset="-122"/>
              </a:rPr>
              <a:t>ROWID</a:t>
            </a:r>
            <a:r>
              <a:rPr lang="zh-CN" altLang="en-US" sz="2000" b="0" dirty="0">
                <a:ea typeface="黑体" panose="02010609060101010101" pitchFamily="2" charset="-122"/>
              </a:rPr>
              <a:t>和</a:t>
            </a:r>
            <a:r>
              <a:rPr lang="en-US" altLang="zh-CN" sz="2000" b="0" dirty="0">
                <a:ea typeface="黑体" panose="02010609060101010101" pitchFamily="2" charset="-122"/>
              </a:rPr>
              <a:t>ROWNUM</a:t>
            </a:r>
            <a:endParaRPr lang="en-US" altLang="zh-CN" sz="2000" b="0" dirty="0">
              <a:ea typeface="黑体" panose="02010609060101010101" pitchFamily="2" charset="-122"/>
            </a:endParaRPr>
          </a:p>
        </p:txBody>
      </p:sp>
      <p:sp>
        <p:nvSpPr>
          <p:cNvPr id="61521" name="Rectangle 81"/>
          <p:cNvSpPr>
            <a:spLocks noChangeArrowheads="1"/>
          </p:cNvSpPr>
          <p:nvPr/>
        </p:nvSpPr>
        <p:spPr bwMode="auto">
          <a:xfrm>
            <a:off x="2265680" y="2714308"/>
            <a:ext cx="7073265" cy="706755"/>
          </a:xfrm>
          <a:prstGeom prst="rect">
            <a:avLst/>
          </a:prstGeom>
          <a:gradFill rotWithShape="1">
            <a:gsLst>
              <a:gs pos="0">
                <a:srgbClr val="FFCC00"/>
              </a:gs>
              <a:gs pos="100000">
                <a:schemeClr val="bg1"/>
              </a:gs>
            </a:gsLst>
            <a:lin ang="5400000" scaled="1"/>
          </a:gradFill>
          <a:ln w="9525">
            <a:solidFill>
              <a:schemeClr val="tx1"/>
            </a:solidFill>
            <a:miter lim="800000"/>
          </a:ln>
          <a:effectLst/>
        </p:spPr>
        <p:txBody>
          <a:bodyPr wrap="square" anchor="ctr">
            <a:spAutoFit/>
          </a:bodyPr>
          <a:p>
            <a:pPr algn="ctr"/>
            <a:r>
              <a:rPr lang="en-US" altLang="zh-CN" sz="2000" b="0" dirty="0">
                <a:ea typeface="黑体" panose="02010609060101010101" pitchFamily="2" charset="-122"/>
              </a:rPr>
              <a:t>ROWID </a:t>
            </a:r>
            <a:r>
              <a:rPr lang="zh-CN" altLang="en-US" sz="2000" b="0" dirty="0">
                <a:ea typeface="黑体" panose="02010609060101010101" pitchFamily="2" charset="-122"/>
              </a:rPr>
              <a:t>是表中行的存储地址，该地址可以唯一地标识数据库中的一行，可以使用 </a:t>
            </a:r>
            <a:r>
              <a:rPr lang="en-US" altLang="zh-CN" sz="2000" b="0" dirty="0">
                <a:ea typeface="黑体" panose="02010609060101010101" pitchFamily="2" charset="-122"/>
              </a:rPr>
              <a:t>ROWID </a:t>
            </a:r>
            <a:r>
              <a:rPr lang="zh-CN" altLang="en-US" sz="2000" b="0" dirty="0">
                <a:ea typeface="黑体" panose="02010609060101010101" pitchFamily="2" charset="-122"/>
              </a:rPr>
              <a:t>伪列快速地定位表中的一行</a:t>
            </a:r>
            <a:endParaRPr lang="zh-CN" altLang="en-US" sz="2000" b="0" dirty="0">
              <a:ea typeface="黑体" panose="02010609060101010101" pitchFamily="2" charset="-122"/>
            </a:endParaRPr>
          </a:p>
        </p:txBody>
      </p:sp>
      <p:sp>
        <p:nvSpPr>
          <p:cNvPr id="61522" name="Rectangle 82"/>
          <p:cNvSpPr>
            <a:spLocks noChangeArrowheads="1"/>
          </p:cNvSpPr>
          <p:nvPr/>
        </p:nvSpPr>
        <p:spPr bwMode="auto">
          <a:xfrm>
            <a:off x="2265680" y="3648075"/>
            <a:ext cx="7072630" cy="706755"/>
          </a:xfrm>
          <a:prstGeom prst="rect">
            <a:avLst/>
          </a:prstGeom>
          <a:gradFill rotWithShape="1">
            <a:gsLst>
              <a:gs pos="0">
                <a:srgbClr val="FFCC00"/>
              </a:gs>
              <a:gs pos="100000">
                <a:schemeClr val="bg1"/>
              </a:gs>
            </a:gsLst>
            <a:lin ang="5400000" scaled="1"/>
          </a:gradFill>
          <a:ln w="9525" algn="ctr">
            <a:solidFill>
              <a:schemeClr val="tx1"/>
            </a:solidFill>
            <a:miter lim="800000"/>
          </a:ln>
          <a:effectLst/>
        </p:spPr>
        <p:txBody>
          <a:bodyPr wrap="square" anchor="ctr">
            <a:spAutoFit/>
          </a:bodyPr>
          <a:p>
            <a:pPr algn="ctr"/>
            <a:r>
              <a:rPr lang="en-US" altLang="zh-CN" sz="2000" b="0">
                <a:ea typeface="黑体" panose="02010609060101010101" pitchFamily="2" charset="-122"/>
              </a:rPr>
              <a:t>ROWNUM </a:t>
            </a:r>
            <a:r>
              <a:rPr lang="zh-CN" altLang="en-US" sz="2000" b="0">
                <a:ea typeface="黑体" panose="02010609060101010101" pitchFamily="2" charset="-122"/>
              </a:rPr>
              <a:t>是查询返回的结果集中行的序号，可以使用它来限制查询返回的行数</a:t>
            </a:r>
            <a:endParaRPr lang="zh-CN" altLang="en-US" sz="2000" b="0">
              <a:ea typeface="黑体" panose="02010609060101010101" pitchFamily="2" charset="-122"/>
            </a:endParaRPr>
          </a:p>
        </p:txBody>
      </p:sp>
      <p:sp>
        <p:nvSpPr>
          <p:cNvPr id="7" name="圆角矩形 6"/>
          <p:cNvSpPr/>
          <p:nvPr/>
        </p:nvSpPr>
        <p:spPr>
          <a:xfrm>
            <a:off x="2265653" y="4694564"/>
            <a:ext cx="7286676" cy="1143008"/>
          </a:xfrm>
          <a:prstGeom prst="round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2000" dirty="0" smtClean="0"/>
              <a:t>select </a:t>
            </a:r>
            <a:r>
              <a:rPr lang="en-US" altLang="zh-CN" sz="2000" dirty="0" err="1" smtClean="0"/>
              <a:t>rowid,rownum</a:t>
            </a:r>
            <a:r>
              <a:rPr lang="en-US" altLang="zh-CN" sz="2000" dirty="0" smtClean="0"/>
              <a:t> from scott.emp</a:t>
            </a:r>
            <a:endParaRPr lang="en-US" altLang="zh-CN" sz="2000" dirty="0" smtClean="0"/>
          </a:p>
          <a:p>
            <a:pPr algn="ctr"/>
            <a:r>
              <a:rPr lang="en-US" altLang="zh-CN" sz="2000" dirty="0" smtClean="0"/>
              <a:t>select * from scott.emp where </a:t>
            </a:r>
            <a:r>
              <a:rPr lang="en-US" altLang="zh-CN" sz="2000" dirty="0" err="1" smtClean="0"/>
              <a:t>rownum</a:t>
            </a:r>
            <a:r>
              <a:rPr lang="en-US" altLang="zh-CN" sz="2000" dirty="0" smtClean="0"/>
              <a:t>&lt;4;</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1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61521"/>
                                        </p:tgtEl>
                                        <p:attrNameLst>
                                          <p:attrName>style.visibility</p:attrName>
                                        </p:attrNameLst>
                                      </p:cBhvr>
                                      <p:to>
                                        <p:strVal val="visible"/>
                                      </p:to>
                                    </p:set>
                                    <p:anim calcmode="discrete" valueType="clr">
                                      <p:cBhvr override="childStyle">
                                        <p:cTn id="11" dur="80"/>
                                        <p:tgtEl>
                                          <p:spTgt spid="61521"/>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61521"/>
                                        </p:tgtEl>
                                        <p:attrNameLst>
                                          <p:attrName>fillcolor</p:attrName>
                                        </p:attrNameLst>
                                      </p:cBhvr>
                                      <p:tavLst>
                                        <p:tav tm="0">
                                          <p:val>
                                            <p:clrVal>
                                              <a:schemeClr val="accent2"/>
                                            </p:clrVal>
                                          </p:val>
                                        </p:tav>
                                        <p:tav tm="50000">
                                          <p:val>
                                            <p:clrVal>
                                              <a:schemeClr val="hlink"/>
                                            </p:clrVal>
                                          </p:val>
                                        </p:tav>
                                      </p:tavLst>
                                    </p:anim>
                                    <p:set>
                                      <p:cBhvr>
                                        <p:cTn id="13" dur="80"/>
                                        <p:tgtEl>
                                          <p:spTgt spid="61521"/>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iterate type="lt">
                                    <p:tmPct val="0"/>
                                  </p:iterate>
                                  <p:childTnLst>
                                    <p:animEffect transition="out" filter="fade">
                                      <p:cBhvr>
                                        <p:cTn id="17" dur="1000"/>
                                        <p:tgtEl>
                                          <p:spTgt spid="61521"/>
                                        </p:tgtEl>
                                      </p:cBhvr>
                                    </p:animEffect>
                                    <p:set>
                                      <p:cBhvr>
                                        <p:cTn id="18" dur="1" fill="hold">
                                          <p:stCondLst>
                                            <p:cond delay="999"/>
                                          </p:stCondLst>
                                        </p:cTn>
                                        <p:tgtEl>
                                          <p:spTgt spid="61521"/>
                                        </p:tgtEl>
                                        <p:attrNameLst>
                                          <p:attrName>style.visibility</p:attrName>
                                        </p:attrNameLst>
                                      </p:cBhvr>
                                      <p:to>
                                        <p:strVal val="hidden"/>
                                      </p:to>
                                    </p:set>
                                  </p:childTnLst>
                                </p:cTn>
                              </p:par>
                            </p:childTnLst>
                          </p:cTn>
                        </p:par>
                        <p:par>
                          <p:cTn id="19" fill="hold">
                            <p:stCondLst>
                              <p:cond delay="10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61522"/>
                                        </p:tgtEl>
                                        <p:attrNameLst>
                                          <p:attrName>style.visibility</p:attrName>
                                        </p:attrNameLst>
                                      </p:cBhvr>
                                      <p:to>
                                        <p:strVal val="visible"/>
                                      </p:to>
                                    </p:set>
                                    <p:anim calcmode="discrete" valueType="clr">
                                      <p:cBhvr override="childStyle">
                                        <p:cTn id="22" dur="80"/>
                                        <p:tgtEl>
                                          <p:spTgt spid="61522"/>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61522"/>
                                        </p:tgtEl>
                                        <p:attrNameLst>
                                          <p:attrName>fillcolor</p:attrName>
                                        </p:attrNameLst>
                                      </p:cBhvr>
                                      <p:tavLst>
                                        <p:tav tm="0">
                                          <p:val>
                                            <p:clrVal>
                                              <a:schemeClr val="accent2"/>
                                            </p:clrVal>
                                          </p:val>
                                        </p:tav>
                                        <p:tav tm="50000">
                                          <p:val>
                                            <p:clrVal>
                                              <a:schemeClr val="hlink"/>
                                            </p:clrVal>
                                          </p:val>
                                        </p:tav>
                                      </p:tavLst>
                                    </p:anim>
                                    <p:set>
                                      <p:cBhvr>
                                        <p:cTn id="24" dur="80"/>
                                        <p:tgtEl>
                                          <p:spTgt spid="615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4" grpId="0" bldLvl="0" animBg="1"/>
      <p:bldP spid="61521" grpId="0" bldLvl="0" animBg="1"/>
      <p:bldP spid="61521" grpId="1" bldLvl="0" animBg="1"/>
      <p:bldP spid="6152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en-US" dirty="0" smtClean="0">
                <a:sym typeface="+mn-ea"/>
              </a:rPr>
              <a:t>SQL</a:t>
            </a:r>
            <a:r>
              <a:rPr lang="en-US" altLang="zh-CN" dirty="0" smtClean="0">
                <a:sym typeface="+mn-ea"/>
              </a:rPr>
              <a:t> </a:t>
            </a:r>
            <a:r>
              <a:rPr lang="zh-CN" altLang="en-US" dirty="0">
                <a:sym typeface="+mn-ea"/>
              </a:rPr>
              <a:t>操作符</a:t>
            </a:r>
            <a:endParaRPr lang="zh-CN" altLang="en-US"/>
          </a:p>
        </p:txBody>
      </p:sp>
      <p:sp>
        <p:nvSpPr>
          <p:cNvPr id="89127" name="Rectangle 39"/>
          <p:cNvSpPr>
            <a:spLocks noChangeArrowheads="1"/>
          </p:cNvSpPr>
          <p:nvPr/>
        </p:nvSpPr>
        <p:spPr bwMode="auto">
          <a:xfrm>
            <a:off x="1954848" y="2030413"/>
            <a:ext cx="8281987" cy="647700"/>
          </a:xfrm>
          <a:prstGeom prst="rect">
            <a:avLst/>
          </a:prstGeom>
          <a:noFill/>
          <a:ln w="9525" algn="ctr">
            <a:noFill/>
            <a:miter lim="800000"/>
          </a:ln>
          <a:effectLst/>
        </p:spPr>
        <p:txBody>
          <a:bodyPr/>
          <a:p>
            <a:pPr marL="342900" indent="-342900">
              <a:lnSpc>
                <a:spcPct val="90000"/>
              </a:lnSpc>
              <a:spcBef>
                <a:spcPct val="20000"/>
              </a:spcBef>
              <a:buClr>
                <a:schemeClr val="accent2"/>
              </a:buClr>
              <a:buFont typeface="Wingdings" panose="05000000000000000000" pitchFamily="2" charset="2"/>
              <a:buChar char="q"/>
            </a:pPr>
            <a:r>
              <a:rPr lang="en-US" altLang="zh-CN" sz="2800" b="0">
                <a:ea typeface="黑体" panose="02010609060101010101" pitchFamily="2" charset="-122"/>
              </a:rPr>
              <a:t>Oracle </a:t>
            </a:r>
            <a:r>
              <a:rPr lang="zh-CN" altLang="en-US" sz="2800" b="0">
                <a:ea typeface="黑体" panose="02010609060101010101" pitchFamily="2" charset="-122"/>
              </a:rPr>
              <a:t>支持的 </a:t>
            </a:r>
            <a:r>
              <a:rPr lang="en-US" altLang="zh-CN" sz="2800" b="0">
                <a:ea typeface="黑体" panose="02010609060101010101" pitchFamily="2" charset="-122"/>
              </a:rPr>
              <a:t>SQL </a:t>
            </a:r>
            <a:r>
              <a:rPr lang="zh-CN" altLang="en-US" sz="2800" b="0">
                <a:ea typeface="黑体" panose="02010609060101010101" pitchFamily="2" charset="-122"/>
              </a:rPr>
              <a:t>操作符分类如下：</a:t>
            </a:r>
            <a:endParaRPr lang="zh-CN" altLang="en-US" sz="2800" b="0">
              <a:ea typeface="黑体" panose="02010609060101010101" pitchFamily="2" charset="-122"/>
            </a:endParaRPr>
          </a:p>
        </p:txBody>
      </p:sp>
      <p:grpSp>
        <p:nvGrpSpPr>
          <p:cNvPr id="4" name="组合 3"/>
          <p:cNvGrpSpPr/>
          <p:nvPr/>
        </p:nvGrpSpPr>
        <p:grpSpPr>
          <a:xfrm>
            <a:off x="1955165" y="2759075"/>
            <a:ext cx="7625080" cy="2813685"/>
            <a:chOff x="850" y="3700"/>
            <a:chExt cx="12928" cy="4242"/>
          </a:xfrm>
        </p:grpSpPr>
        <p:sp>
          <p:nvSpPr>
            <p:cNvPr id="89103" name="AutoShape 15"/>
            <p:cNvSpPr>
              <a:spLocks noChangeArrowheads="1"/>
            </p:cNvSpPr>
            <p:nvPr/>
          </p:nvSpPr>
          <p:spPr bwMode="auto">
            <a:xfrm>
              <a:off x="5500" y="3700"/>
              <a:ext cx="3400" cy="793"/>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prstShdw prst="shdw13" dist="53882" dir="13500000">
                <a:schemeClr val="bg2">
                  <a:alpha val="50000"/>
                </a:schemeClr>
              </a:prstShdw>
            </a:effectLst>
          </p:spPr>
          <p:txBody>
            <a:bodyPr wrap="none" anchor="ctr"/>
            <a:p>
              <a:pPr algn="ctr"/>
              <a:r>
                <a:rPr lang="en-US" sz="2400" b="0">
                  <a:ea typeface="黑体" panose="02010609060101010101" pitchFamily="2" charset="-122"/>
                </a:rPr>
                <a:t>SQL </a:t>
              </a:r>
              <a:r>
                <a:rPr lang="zh-CN" altLang="en-US" sz="2400" b="0">
                  <a:ea typeface="黑体" panose="02010609060101010101" pitchFamily="2" charset="-122"/>
                </a:rPr>
                <a:t>操作符</a:t>
              </a:r>
              <a:endParaRPr lang="zh-CN" altLang="en-US" sz="2400" b="0">
                <a:ea typeface="黑体" panose="02010609060101010101" pitchFamily="2" charset="-122"/>
              </a:endParaRPr>
            </a:p>
          </p:txBody>
        </p:sp>
        <p:sp>
          <p:nvSpPr>
            <p:cNvPr id="89104" name="Line 16"/>
            <p:cNvSpPr>
              <a:spLocks noChangeShapeType="1"/>
            </p:cNvSpPr>
            <p:nvPr/>
          </p:nvSpPr>
          <p:spPr bwMode="auto">
            <a:xfrm>
              <a:off x="7200" y="4495"/>
              <a:ext cx="0" cy="568"/>
            </a:xfrm>
            <a:prstGeom prst="line">
              <a:avLst/>
            </a:prstGeom>
            <a:noFill/>
            <a:ln w="9525">
              <a:solidFill>
                <a:schemeClr val="tx1"/>
              </a:solidFill>
              <a:round/>
            </a:ln>
            <a:effectLst/>
          </p:spPr>
          <p:txBody>
            <a:bodyPr/>
            <a:p>
              <a:endParaRPr lang="zh-CN" altLang="en-US"/>
            </a:p>
          </p:txBody>
        </p:sp>
        <p:sp>
          <p:nvSpPr>
            <p:cNvPr id="89105" name="Line 17"/>
            <p:cNvSpPr>
              <a:spLocks noChangeShapeType="1"/>
            </p:cNvSpPr>
            <p:nvPr/>
          </p:nvSpPr>
          <p:spPr bwMode="auto">
            <a:xfrm flipH="1">
              <a:off x="2210" y="5063"/>
              <a:ext cx="4990" cy="0"/>
            </a:xfrm>
            <a:prstGeom prst="line">
              <a:avLst/>
            </a:prstGeom>
            <a:noFill/>
            <a:ln w="9525">
              <a:solidFill>
                <a:schemeClr val="tx1"/>
              </a:solidFill>
              <a:round/>
            </a:ln>
            <a:effectLst/>
          </p:spPr>
          <p:txBody>
            <a:bodyPr/>
            <a:p>
              <a:endParaRPr lang="zh-CN" altLang="en-US"/>
            </a:p>
          </p:txBody>
        </p:sp>
        <p:sp>
          <p:nvSpPr>
            <p:cNvPr id="89106" name="Line 18"/>
            <p:cNvSpPr>
              <a:spLocks noChangeShapeType="1"/>
            </p:cNvSpPr>
            <p:nvPr/>
          </p:nvSpPr>
          <p:spPr bwMode="auto">
            <a:xfrm>
              <a:off x="7200" y="5063"/>
              <a:ext cx="5218" cy="0"/>
            </a:xfrm>
            <a:prstGeom prst="line">
              <a:avLst/>
            </a:prstGeom>
            <a:noFill/>
            <a:ln w="9525">
              <a:solidFill>
                <a:schemeClr val="tx1"/>
              </a:solidFill>
              <a:round/>
            </a:ln>
            <a:effectLst/>
          </p:spPr>
          <p:txBody>
            <a:bodyPr/>
            <a:p>
              <a:endParaRPr lang="zh-CN" altLang="en-US"/>
            </a:p>
          </p:txBody>
        </p:sp>
        <p:sp>
          <p:nvSpPr>
            <p:cNvPr id="89107" name="Line 19"/>
            <p:cNvSpPr>
              <a:spLocks noChangeShapeType="1"/>
            </p:cNvSpPr>
            <p:nvPr/>
          </p:nvSpPr>
          <p:spPr bwMode="auto">
            <a:xfrm>
              <a:off x="2210" y="5063"/>
              <a:ext cx="0" cy="565"/>
            </a:xfrm>
            <a:prstGeom prst="line">
              <a:avLst/>
            </a:prstGeom>
            <a:noFill/>
            <a:ln w="9525">
              <a:solidFill>
                <a:schemeClr val="tx1"/>
              </a:solidFill>
              <a:round/>
              <a:tailEnd type="triangle" w="med" len="med"/>
            </a:ln>
            <a:effectLst/>
          </p:spPr>
          <p:txBody>
            <a:bodyPr/>
            <a:p>
              <a:endParaRPr lang="zh-CN" altLang="en-US"/>
            </a:p>
          </p:txBody>
        </p:sp>
        <p:sp>
          <p:nvSpPr>
            <p:cNvPr id="89109" name="Line 21"/>
            <p:cNvSpPr>
              <a:spLocks noChangeShapeType="1"/>
            </p:cNvSpPr>
            <p:nvPr/>
          </p:nvSpPr>
          <p:spPr bwMode="auto">
            <a:xfrm>
              <a:off x="7200" y="5063"/>
              <a:ext cx="0" cy="565"/>
            </a:xfrm>
            <a:prstGeom prst="line">
              <a:avLst/>
            </a:prstGeom>
            <a:noFill/>
            <a:ln w="9525">
              <a:solidFill>
                <a:schemeClr val="tx1"/>
              </a:solidFill>
              <a:round/>
              <a:tailEnd type="triangle" w="med" len="med"/>
            </a:ln>
            <a:effectLst/>
          </p:spPr>
          <p:txBody>
            <a:bodyPr/>
            <a:p>
              <a:endParaRPr lang="zh-CN" altLang="en-US"/>
            </a:p>
          </p:txBody>
        </p:sp>
        <p:sp>
          <p:nvSpPr>
            <p:cNvPr id="89111" name="Line 23"/>
            <p:cNvSpPr>
              <a:spLocks noChangeShapeType="1"/>
            </p:cNvSpPr>
            <p:nvPr/>
          </p:nvSpPr>
          <p:spPr bwMode="auto">
            <a:xfrm>
              <a:off x="12418" y="5063"/>
              <a:ext cx="0" cy="565"/>
            </a:xfrm>
            <a:prstGeom prst="line">
              <a:avLst/>
            </a:prstGeom>
            <a:noFill/>
            <a:ln w="9525">
              <a:solidFill>
                <a:schemeClr val="tx1"/>
              </a:solidFill>
              <a:round/>
              <a:tailEnd type="triangle" w="med" len="med"/>
            </a:ln>
            <a:effectLst/>
          </p:spPr>
          <p:txBody>
            <a:bodyPr/>
            <a:p>
              <a:endParaRPr lang="zh-CN" altLang="en-US"/>
            </a:p>
          </p:txBody>
        </p:sp>
        <p:sp>
          <p:nvSpPr>
            <p:cNvPr id="89112" name="AutoShape 24"/>
            <p:cNvSpPr>
              <a:spLocks noChangeArrowheads="1"/>
            </p:cNvSpPr>
            <p:nvPr/>
          </p:nvSpPr>
          <p:spPr bwMode="auto">
            <a:xfrm>
              <a:off x="8108" y="7125"/>
              <a:ext cx="2720" cy="793"/>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107763" dir="2700000" algn="ctr" rotWithShape="0">
                <a:schemeClr val="bg2">
                  <a:alpha val="50000"/>
                </a:schemeClr>
              </a:outerShdw>
            </a:effectLst>
          </p:spPr>
          <p:txBody>
            <a:bodyPr wrap="none" anchor="ctr"/>
            <a:p>
              <a:pPr algn="ctr"/>
              <a:r>
                <a:rPr lang="zh-CN" altLang="en-US" sz="2000" b="0">
                  <a:ea typeface="黑体" panose="02010609060101010101" pitchFamily="2" charset="-122"/>
                </a:rPr>
                <a:t>集合操作符</a:t>
              </a:r>
              <a:endParaRPr lang="zh-CN" altLang="en-US" sz="2000" b="0">
                <a:ea typeface="黑体" panose="02010609060101010101" pitchFamily="2" charset="-122"/>
              </a:endParaRPr>
            </a:p>
          </p:txBody>
        </p:sp>
        <p:sp>
          <p:nvSpPr>
            <p:cNvPr id="89113" name="AutoShape 25"/>
            <p:cNvSpPr>
              <a:spLocks noChangeArrowheads="1"/>
            </p:cNvSpPr>
            <p:nvPr/>
          </p:nvSpPr>
          <p:spPr bwMode="auto">
            <a:xfrm>
              <a:off x="5840" y="5808"/>
              <a:ext cx="2720" cy="727"/>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107763" dir="2700000" algn="ctr" rotWithShape="0">
                <a:schemeClr val="bg2">
                  <a:alpha val="50000"/>
                </a:schemeClr>
              </a:outerShdw>
            </a:effectLst>
          </p:spPr>
          <p:txBody>
            <a:bodyPr wrap="none" anchor="ctr"/>
            <a:p>
              <a:pPr algn="ctr"/>
              <a:r>
                <a:rPr lang="zh-CN" altLang="en-US" sz="2000" b="0">
                  <a:ea typeface="黑体" panose="02010609060101010101" pitchFamily="2" charset="-122"/>
                </a:rPr>
                <a:t>逻辑操作符</a:t>
              </a:r>
              <a:endParaRPr lang="zh-CN" altLang="en-US" sz="2000" b="0">
                <a:ea typeface="黑体" panose="02010609060101010101" pitchFamily="2" charset="-122"/>
              </a:endParaRPr>
            </a:p>
          </p:txBody>
        </p:sp>
        <p:sp>
          <p:nvSpPr>
            <p:cNvPr id="89114" name="AutoShape 26"/>
            <p:cNvSpPr>
              <a:spLocks noChangeArrowheads="1"/>
            </p:cNvSpPr>
            <p:nvPr/>
          </p:nvSpPr>
          <p:spPr bwMode="auto">
            <a:xfrm>
              <a:off x="3185" y="7100"/>
              <a:ext cx="2880" cy="843"/>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107763" dir="2700000" algn="ctr" rotWithShape="0">
                <a:schemeClr val="bg2">
                  <a:alpha val="50000"/>
                </a:schemeClr>
              </a:outerShdw>
            </a:effectLst>
          </p:spPr>
          <p:txBody>
            <a:bodyPr wrap="none" anchor="ctr"/>
            <a:p>
              <a:pPr algn="ctr"/>
              <a:r>
                <a:rPr lang="zh-CN" altLang="en-US" sz="2000" b="0">
                  <a:ea typeface="黑体" panose="02010609060101010101" pitchFamily="2" charset="-122"/>
                </a:rPr>
                <a:t>比较操作符</a:t>
              </a:r>
              <a:endParaRPr lang="zh-CN" altLang="en-US" sz="2000" b="0">
                <a:ea typeface="黑体" panose="02010609060101010101" pitchFamily="2" charset="-122"/>
              </a:endParaRPr>
            </a:p>
          </p:txBody>
        </p:sp>
        <p:sp>
          <p:nvSpPr>
            <p:cNvPr id="89115" name="AutoShape 27"/>
            <p:cNvSpPr>
              <a:spLocks noChangeArrowheads="1"/>
            </p:cNvSpPr>
            <p:nvPr/>
          </p:nvSpPr>
          <p:spPr bwMode="auto">
            <a:xfrm>
              <a:off x="850" y="5808"/>
              <a:ext cx="2720" cy="84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107763" dir="2700000" algn="ctr" rotWithShape="0">
                <a:schemeClr val="bg2">
                  <a:alpha val="50000"/>
                </a:schemeClr>
              </a:outerShdw>
            </a:effectLst>
          </p:spPr>
          <p:txBody>
            <a:bodyPr wrap="none" anchor="ctr"/>
            <a:p>
              <a:pPr algn="ctr"/>
              <a:r>
                <a:rPr lang="zh-CN" altLang="en-US" sz="2000" b="0">
                  <a:ea typeface="黑体" panose="02010609060101010101" pitchFamily="2" charset="-122"/>
                </a:rPr>
                <a:t>算术操作符</a:t>
              </a:r>
              <a:endParaRPr lang="zh-CN" altLang="en-US" sz="2000" b="0">
                <a:ea typeface="黑体" panose="02010609060101010101" pitchFamily="2" charset="-122"/>
              </a:endParaRPr>
            </a:p>
          </p:txBody>
        </p:sp>
        <p:sp>
          <p:nvSpPr>
            <p:cNvPr id="89116" name="AutoShape 28"/>
            <p:cNvSpPr>
              <a:spLocks noChangeArrowheads="1"/>
            </p:cNvSpPr>
            <p:nvPr/>
          </p:nvSpPr>
          <p:spPr bwMode="auto">
            <a:xfrm>
              <a:off x="11058" y="5795"/>
              <a:ext cx="2720" cy="79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107763" dir="2700000" algn="ctr" rotWithShape="0">
                <a:schemeClr val="bg2">
                  <a:alpha val="50000"/>
                </a:schemeClr>
              </a:outerShdw>
            </a:effectLst>
          </p:spPr>
          <p:txBody>
            <a:bodyPr wrap="none" anchor="ctr"/>
            <a:p>
              <a:pPr algn="ctr"/>
              <a:r>
                <a:rPr lang="zh-CN" altLang="en-US" sz="2000" b="0">
                  <a:ea typeface="黑体" panose="02010609060101010101" pitchFamily="2" charset="-122"/>
                </a:rPr>
                <a:t>连接操作符</a:t>
              </a:r>
              <a:endParaRPr lang="zh-CN" altLang="en-US" sz="2000" b="0">
                <a:ea typeface="黑体" panose="02010609060101010101" pitchFamily="2" charset="-122"/>
              </a:endParaRPr>
            </a:p>
          </p:txBody>
        </p:sp>
        <p:sp>
          <p:nvSpPr>
            <p:cNvPr id="89108" name="Line 20"/>
            <p:cNvSpPr>
              <a:spLocks noChangeShapeType="1"/>
            </p:cNvSpPr>
            <p:nvPr/>
          </p:nvSpPr>
          <p:spPr bwMode="auto">
            <a:xfrm>
              <a:off x="4705" y="5063"/>
              <a:ext cx="0" cy="1925"/>
            </a:xfrm>
            <a:prstGeom prst="line">
              <a:avLst/>
            </a:prstGeom>
            <a:noFill/>
            <a:ln w="9525">
              <a:solidFill>
                <a:schemeClr val="tx1"/>
              </a:solidFill>
              <a:round/>
              <a:tailEnd type="triangle" w="med" len="med"/>
            </a:ln>
            <a:effectLst/>
          </p:spPr>
          <p:txBody>
            <a:bodyPr/>
            <a:p>
              <a:endParaRPr lang="zh-CN" altLang="en-US"/>
            </a:p>
          </p:txBody>
        </p:sp>
        <p:sp>
          <p:nvSpPr>
            <p:cNvPr id="89110" name="Line 22"/>
            <p:cNvSpPr>
              <a:spLocks noChangeShapeType="1"/>
            </p:cNvSpPr>
            <p:nvPr/>
          </p:nvSpPr>
          <p:spPr bwMode="auto">
            <a:xfrm>
              <a:off x="9583" y="5063"/>
              <a:ext cx="0" cy="1925"/>
            </a:xfrm>
            <a:prstGeom prst="line">
              <a:avLst/>
            </a:prstGeom>
            <a:noFill/>
            <a:ln w="9525">
              <a:solidFill>
                <a:schemeClr val="tx1"/>
              </a:solidFill>
              <a:round/>
              <a:tailEnd type="triangle" w="med" len="med"/>
            </a:ln>
            <a:effectLst/>
          </p:spPr>
          <p:txBody>
            <a:bodyPr/>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zh-CN" altLang="en-US" dirty="0" smtClean="0">
                <a:sym typeface="+mn-ea"/>
              </a:rPr>
              <a:t>算术</a:t>
            </a:r>
            <a:r>
              <a:rPr lang="zh-CN" altLang="en-US" dirty="0">
                <a:sym typeface="+mn-ea"/>
              </a:rPr>
              <a:t>操作符</a:t>
            </a:r>
            <a:br>
              <a:rPr lang="zh-CN" altLang="en-US" dirty="0"/>
            </a:br>
            <a:endParaRPr lang="zh-CN" altLang="en-US"/>
          </a:p>
        </p:txBody>
      </p:sp>
      <p:sp>
        <p:nvSpPr>
          <p:cNvPr id="196611" name="Rectangle 3"/>
          <p:cNvSpPr>
            <a:spLocks noGrp="1" noChangeArrowheads="1"/>
          </p:cNvSpPr>
          <p:nvPr/>
        </p:nvSpPr>
        <p:spPr>
          <a:xfrm>
            <a:off x="2082483" y="1692275"/>
            <a:ext cx="8229600" cy="2736850"/>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dirty="0"/>
              <a:t>算术操作符用于执行数值计算</a:t>
            </a:r>
            <a:endParaRPr lang="zh-CN" altLang="en-US" dirty="0"/>
          </a:p>
          <a:p>
            <a:r>
              <a:rPr lang="zh-CN" altLang="en-US" dirty="0"/>
              <a:t>可以在</a:t>
            </a:r>
            <a:r>
              <a:rPr lang="en-US" altLang="zh-CN" dirty="0"/>
              <a:t>SQL</a:t>
            </a:r>
            <a:r>
              <a:rPr lang="zh-CN" altLang="en-US" dirty="0"/>
              <a:t>语句中使用算术表达式，算术表达式由数值数据类型的列名、数值常量和连接它们的算术操作符组成</a:t>
            </a:r>
            <a:endParaRPr lang="zh-CN" altLang="en-US" dirty="0"/>
          </a:p>
          <a:p>
            <a:r>
              <a:rPr lang="zh-CN" altLang="en-US" dirty="0"/>
              <a:t>算术操作符包括加</a:t>
            </a:r>
            <a:r>
              <a:rPr lang="en-US" altLang="zh-CN" dirty="0"/>
              <a:t>(+)</a:t>
            </a:r>
            <a:r>
              <a:rPr lang="zh-CN" altLang="en-US" dirty="0"/>
              <a:t>、减</a:t>
            </a:r>
            <a:r>
              <a:rPr lang="en-US" altLang="zh-CN" dirty="0"/>
              <a:t>(-)</a:t>
            </a:r>
            <a:r>
              <a:rPr lang="zh-CN" altLang="en-US" dirty="0"/>
              <a:t>、乘</a:t>
            </a:r>
            <a:r>
              <a:rPr lang="en-US" altLang="zh-CN" dirty="0"/>
              <a:t>(*)</a:t>
            </a:r>
            <a:r>
              <a:rPr lang="zh-CN" altLang="en-US" dirty="0"/>
              <a:t>、除</a:t>
            </a:r>
            <a:r>
              <a:rPr lang="en-US" altLang="zh-CN" dirty="0"/>
              <a:t>(/)</a:t>
            </a:r>
            <a:endParaRPr lang="en-US" altLang="zh-CN" dirty="0"/>
          </a:p>
        </p:txBody>
      </p:sp>
      <p:sp>
        <p:nvSpPr>
          <p:cNvPr id="196612" name="Rectangle 4"/>
          <p:cNvSpPr>
            <a:spLocks noChangeArrowheads="1"/>
          </p:cNvSpPr>
          <p:nvPr/>
        </p:nvSpPr>
        <p:spPr bwMode="auto">
          <a:xfrm>
            <a:off x="2082800" y="4602440"/>
            <a:ext cx="7705725" cy="369332"/>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dirty="0"/>
              <a:t>SQL&gt; </a:t>
            </a:r>
            <a:r>
              <a:rPr lang="en-US" altLang="zh-CN" dirty="0" smtClean="0"/>
              <a:t>select ename,sal+100 from </a:t>
            </a:r>
            <a:r>
              <a:rPr lang="en-US" altLang="zh-CN" dirty="0" err="1" smtClean="0"/>
              <a:t>emp</a:t>
            </a:r>
            <a:r>
              <a:rPr lang="en-US" altLang="zh-CN" dirty="0" smtClean="0"/>
              <a:t> where </a:t>
            </a:r>
            <a:r>
              <a:rPr lang="en-US" altLang="zh-CN" dirty="0" err="1" smtClean="0"/>
              <a:t>empno</a:t>
            </a:r>
            <a:r>
              <a:rPr lang="en-US" altLang="zh-CN" dirty="0" smtClean="0"/>
              <a:t> in(7369,7499)</a:t>
            </a:r>
            <a:endParaRPr lang="en-US" altLang="zh-CN"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wipe(up)">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zh-CN" altLang="en-US" dirty="0" smtClean="0">
                <a:sym typeface="+mn-ea"/>
              </a:rPr>
              <a:t>比较</a:t>
            </a:r>
            <a:r>
              <a:rPr lang="zh-CN" altLang="en-US" dirty="0">
                <a:sym typeface="+mn-ea"/>
              </a:rPr>
              <a:t>操作符</a:t>
            </a:r>
            <a:endParaRPr lang="zh-CN" altLang="en-US"/>
          </a:p>
        </p:txBody>
      </p:sp>
      <p:grpSp>
        <p:nvGrpSpPr>
          <p:cNvPr id="4" name="组合 3"/>
          <p:cNvGrpSpPr/>
          <p:nvPr/>
        </p:nvGrpSpPr>
        <p:grpSpPr>
          <a:xfrm>
            <a:off x="3194050" y="3535680"/>
            <a:ext cx="6480175" cy="2557145"/>
            <a:chOff x="1303" y="4593"/>
            <a:chExt cx="10205" cy="4027"/>
          </a:xfrm>
        </p:grpSpPr>
        <p:sp>
          <p:nvSpPr>
            <p:cNvPr id="91164" name="Rectangle 28"/>
            <p:cNvSpPr>
              <a:spLocks noChangeArrowheads="1"/>
            </p:cNvSpPr>
            <p:nvPr/>
          </p:nvSpPr>
          <p:spPr bwMode="auto">
            <a:xfrm>
              <a:off x="1358" y="4593"/>
              <a:ext cx="10150" cy="1632"/>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p>
              <a:pPr>
                <a:spcBef>
                  <a:spcPct val="20000"/>
                </a:spcBef>
                <a:tabLst>
                  <a:tab pos="1619250" algn="l"/>
                </a:tabLst>
              </a:pPr>
              <a:r>
                <a:rPr lang="en-US" altLang="zh-CN" b="0" dirty="0"/>
                <a:t>SQL&gt; </a:t>
              </a:r>
              <a:r>
                <a:rPr lang="en-US" altLang="zh-CN" dirty="0" smtClean="0"/>
                <a:t>select *from </a:t>
              </a:r>
              <a:r>
                <a:rPr lang="en-US" altLang="zh-CN" dirty="0" err="1" smtClean="0"/>
                <a:t>emp</a:t>
              </a:r>
              <a:r>
                <a:rPr lang="en-US" altLang="zh-CN" dirty="0" smtClean="0"/>
                <a:t> where </a:t>
              </a:r>
              <a:r>
                <a:rPr lang="en-US" altLang="zh-CN" dirty="0" err="1" smtClean="0"/>
                <a:t>sal</a:t>
              </a:r>
              <a:r>
                <a:rPr lang="en-US" altLang="zh-CN" dirty="0" smtClean="0"/>
                <a:t>&gt;=3000</a:t>
              </a:r>
              <a:r>
                <a:rPr lang="en-US" altLang="zh-CN" b="0" dirty="0" smtClean="0"/>
                <a:t>;</a:t>
              </a:r>
              <a:endParaRPr lang="en-US" altLang="zh-CN" b="0" dirty="0"/>
            </a:p>
          </p:txBody>
        </p:sp>
        <p:sp>
          <p:nvSpPr>
            <p:cNvPr id="91179" name="Rectangle 43"/>
            <p:cNvSpPr>
              <a:spLocks noChangeArrowheads="1"/>
            </p:cNvSpPr>
            <p:nvPr/>
          </p:nvSpPr>
          <p:spPr bwMode="auto">
            <a:xfrm>
              <a:off x="1303" y="6988"/>
              <a:ext cx="10150" cy="1632"/>
            </a:xfrm>
            <a:prstGeom prst="rect">
              <a:avLst/>
            </a:prstGeom>
            <a:gradFill rotWithShape="1">
              <a:gsLst>
                <a:gs pos="0">
                  <a:srgbClr val="FFFFCC"/>
                </a:gs>
                <a:gs pos="100000">
                  <a:schemeClr val="bg1"/>
                </a:gs>
              </a:gsLst>
              <a:lin ang="5400000" scaled="1"/>
            </a:gradFill>
            <a:ln w="9525" algn="ctr">
              <a:solidFill>
                <a:schemeClr val="tx1"/>
              </a:solidFill>
              <a:miter lim="800000"/>
            </a:ln>
            <a:effectLst/>
          </p:spPr>
          <p:txBody>
            <a:bodyPr anchor="ctr"/>
            <a:p>
              <a:pPr>
                <a:spcBef>
                  <a:spcPct val="20000"/>
                </a:spcBef>
                <a:tabLst>
                  <a:tab pos="1619250" algn="l"/>
                </a:tabLst>
              </a:pPr>
              <a:r>
                <a:rPr lang="en-US" altLang="zh-CN" b="0" dirty="0"/>
                <a:t>SQL&gt; </a:t>
              </a:r>
              <a:r>
                <a:rPr lang="en-US" altLang="zh-CN" dirty="0" smtClean="0"/>
                <a:t>select *from </a:t>
              </a:r>
              <a:r>
                <a:rPr lang="en-US" altLang="zh-CN" dirty="0" err="1" smtClean="0"/>
                <a:t>emp</a:t>
              </a:r>
              <a:r>
                <a:rPr lang="en-US" altLang="zh-CN" dirty="0" smtClean="0"/>
                <a:t> where </a:t>
              </a:r>
              <a:r>
                <a:rPr lang="en-US" altLang="zh-CN" dirty="0" err="1" smtClean="0"/>
                <a:t>ename</a:t>
              </a:r>
              <a:r>
                <a:rPr lang="en-US" altLang="zh-CN" dirty="0" smtClean="0"/>
                <a:t> like 's%';</a:t>
              </a:r>
              <a:endParaRPr lang="en-US" altLang="zh-CN" b="0" dirty="0"/>
            </a:p>
          </p:txBody>
        </p:sp>
      </p:grpSp>
      <p:sp>
        <p:nvSpPr>
          <p:cNvPr id="91163" name="Rectangle 27"/>
          <p:cNvSpPr>
            <a:spLocks noChangeArrowheads="1"/>
          </p:cNvSpPr>
          <p:nvPr/>
        </p:nvSpPr>
        <p:spPr bwMode="auto">
          <a:xfrm>
            <a:off x="2610803" y="2024380"/>
            <a:ext cx="8280400" cy="1511300"/>
          </a:xfrm>
          <a:prstGeom prst="rect">
            <a:avLst/>
          </a:prstGeom>
          <a:noFill/>
          <a:ln w="9525" algn="ctr">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比较操作符用于比较两个表达式的值</a:t>
            </a:r>
            <a:endParaRPr lang="zh-CN" altLang="en-US" sz="28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比较操作符包括 </a:t>
            </a:r>
            <a:r>
              <a:rPr lang="en-US" altLang="zh-CN" sz="2800" b="0" dirty="0">
                <a:ea typeface="黑体" panose="02010609060101010101" pitchFamily="2" charset="-122"/>
              </a:rPr>
              <a:t>=</a:t>
            </a:r>
            <a:r>
              <a:rPr lang="zh-CN" altLang="en-US" sz="2800" b="0" dirty="0">
                <a:ea typeface="黑体" panose="02010609060101010101" pitchFamily="2" charset="-122"/>
              </a:rPr>
              <a:t>、</a:t>
            </a:r>
            <a:r>
              <a:rPr lang="en-US" altLang="zh-CN" sz="2800" b="0" dirty="0">
                <a:ea typeface="黑体" panose="02010609060101010101" pitchFamily="2" charset="-122"/>
              </a:rPr>
              <a:t>!=</a:t>
            </a:r>
            <a:r>
              <a:rPr lang="zh-CN" altLang="en-US" sz="2800" b="0" dirty="0">
                <a:ea typeface="黑体" panose="02010609060101010101" pitchFamily="2" charset="-122"/>
              </a:rPr>
              <a:t>、</a:t>
            </a:r>
            <a:r>
              <a:rPr lang="en-US" altLang="zh-CN" sz="2800" b="0" dirty="0">
                <a:ea typeface="黑体" panose="02010609060101010101" pitchFamily="2" charset="-122"/>
              </a:rPr>
              <a:t>&lt;</a:t>
            </a:r>
            <a:r>
              <a:rPr lang="zh-CN" altLang="en-US" sz="2800" b="0" dirty="0">
                <a:ea typeface="黑体" panose="02010609060101010101" pitchFamily="2" charset="-122"/>
              </a:rPr>
              <a:t>、</a:t>
            </a:r>
            <a:r>
              <a:rPr lang="en-US" altLang="zh-CN" sz="2800" b="0" dirty="0">
                <a:ea typeface="黑体" panose="02010609060101010101" pitchFamily="2" charset="-122"/>
              </a:rPr>
              <a:t>&gt;</a:t>
            </a:r>
            <a:r>
              <a:rPr lang="zh-CN" altLang="en-US" sz="2800" b="0" dirty="0">
                <a:ea typeface="黑体" panose="02010609060101010101" pitchFamily="2" charset="-122"/>
              </a:rPr>
              <a:t>、</a:t>
            </a:r>
            <a:r>
              <a:rPr lang="en-US" altLang="zh-CN" sz="2800" b="0" dirty="0">
                <a:ea typeface="黑体" panose="02010609060101010101" pitchFamily="2" charset="-122"/>
              </a:rPr>
              <a:t>&lt;=</a:t>
            </a:r>
            <a:r>
              <a:rPr lang="zh-CN" altLang="en-US" sz="2800" b="0" dirty="0">
                <a:ea typeface="黑体" panose="02010609060101010101" pitchFamily="2" charset="-122"/>
              </a:rPr>
              <a:t>、</a:t>
            </a:r>
            <a:r>
              <a:rPr lang="en-US" altLang="zh-CN" sz="2800" b="0" dirty="0">
                <a:ea typeface="黑体" panose="02010609060101010101" pitchFamily="2" charset="-122"/>
              </a:rPr>
              <a:t>&gt;=</a:t>
            </a:r>
            <a:r>
              <a:rPr lang="zh-CN" altLang="en-US" sz="2800" b="0" dirty="0">
                <a:ea typeface="黑体" panose="02010609060101010101" pitchFamily="2" charset="-122"/>
              </a:rPr>
              <a:t>、</a:t>
            </a:r>
            <a:r>
              <a:rPr lang="en-US" altLang="zh-CN" sz="2800" b="0" dirty="0">
                <a:ea typeface="黑体" panose="02010609060101010101" pitchFamily="2" charset="-122"/>
              </a:rPr>
              <a:t>BETWEEN…AND</a:t>
            </a:r>
            <a:r>
              <a:rPr lang="zh-CN" altLang="en-US" sz="2800" b="0" dirty="0">
                <a:ea typeface="黑体" panose="02010609060101010101" pitchFamily="2" charset="-122"/>
              </a:rPr>
              <a:t>、</a:t>
            </a:r>
            <a:r>
              <a:rPr lang="en-US" altLang="zh-CN" sz="2800" b="0" dirty="0">
                <a:ea typeface="黑体" panose="02010609060101010101" pitchFamily="2" charset="-122"/>
              </a:rPr>
              <a:t>IN</a:t>
            </a:r>
            <a:r>
              <a:rPr lang="zh-CN" altLang="en-US" sz="2800" b="0" dirty="0">
                <a:ea typeface="黑体" panose="02010609060101010101" pitchFamily="2" charset="-122"/>
              </a:rPr>
              <a:t>、</a:t>
            </a:r>
            <a:r>
              <a:rPr lang="en-US" altLang="zh-CN" sz="2800" b="0" dirty="0">
                <a:ea typeface="黑体" panose="02010609060101010101" pitchFamily="2" charset="-122"/>
              </a:rPr>
              <a:t>LIKE </a:t>
            </a:r>
            <a:r>
              <a:rPr lang="zh-CN" altLang="en-US" sz="2800" b="0" dirty="0">
                <a:ea typeface="黑体" panose="02010609060101010101" pitchFamily="2" charset="-122"/>
              </a:rPr>
              <a:t>和 </a:t>
            </a:r>
            <a:r>
              <a:rPr lang="en-US" altLang="zh-CN" sz="2800" b="0" dirty="0">
                <a:ea typeface="黑体" panose="02010609060101010101" pitchFamily="2" charset="-122"/>
              </a:rPr>
              <a:t>IS NULL</a:t>
            </a:r>
            <a:r>
              <a:rPr lang="zh-CN" altLang="en-US" sz="2800" b="0" dirty="0">
                <a:ea typeface="黑体" panose="02010609060101010101" pitchFamily="2" charset="-122"/>
              </a:rPr>
              <a:t>等</a:t>
            </a:r>
            <a:endParaRPr lang="zh-CN" altLang="en-US" sz="2800" b="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1163">
                                            <p:txEl>
                                              <p:pRg st="0" end="0"/>
                                            </p:txEl>
                                          </p:spTgt>
                                        </p:tgtEl>
                                        <p:attrNameLst>
                                          <p:attrName>style.visibility</p:attrName>
                                        </p:attrNameLst>
                                      </p:cBhvr>
                                      <p:to>
                                        <p:strVal val="visible"/>
                                      </p:to>
                                    </p:set>
                                    <p:animEffect transition="in" filter="slide(fromLeft)">
                                      <p:cBhvr>
                                        <p:cTn id="7" dur="1000"/>
                                        <p:tgtEl>
                                          <p:spTgt spid="91163">
                                            <p:txEl>
                                              <p:pRg st="0" end="0"/>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91163">
                                            <p:txEl>
                                              <p:pRg st="1" end="1"/>
                                            </p:txEl>
                                          </p:spTgt>
                                        </p:tgtEl>
                                        <p:attrNameLst>
                                          <p:attrName>style.visibility</p:attrName>
                                        </p:attrNameLst>
                                      </p:cBhvr>
                                      <p:to>
                                        <p:strVal val="visible"/>
                                      </p:to>
                                    </p:set>
                                    <p:animEffect transition="in" filter="slide(fromLeft)">
                                      <p:cBhvr>
                                        <p:cTn id="11" dur="1000"/>
                                        <p:tgtEl>
                                          <p:spTgt spid="91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zh-CN" altLang="en-US" dirty="0" smtClean="0">
                <a:sym typeface="+mn-ea"/>
              </a:rPr>
              <a:t>逻辑</a:t>
            </a:r>
            <a:r>
              <a:rPr lang="zh-CN" altLang="en-US" dirty="0">
                <a:sym typeface="+mn-ea"/>
              </a:rPr>
              <a:t>操作符</a:t>
            </a:r>
            <a:br>
              <a:rPr lang="zh-CN" altLang="en-US" dirty="0"/>
            </a:br>
            <a:endParaRPr lang="zh-CN" altLang="en-US"/>
          </a:p>
        </p:txBody>
      </p:sp>
      <p:sp>
        <p:nvSpPr>
          <p:cNvPr id="90145" name="Rectangle 33"/>
          <p:cNvSpPr>
            <a:spLocks noGrp="1" noChangeArrowheads="1"/>
          </p:cNvSpPr>
          <p:nvPr/>
        </p:nvSpPr>
        <p:spPr>
          <a:xfrm>
            <a:off x="2950210" y="1910398"/>
            <a:ext cx="8229600" cy="1366837"/>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a:lnSpc>
                <a:spcPct val="90000"/>
              </a:lnSpc>
            </a:pPr>
            <a:r>
              <a:rPr lang="zh-CN" altLang="en-US" dirty="0"/>
              <a:t>逻辑操作符用于组合多个计较运算的结果以生成一个或真或假的结果。</a:t>
            </a:r>
            <a:endParaRPr lang="zh-CN" altLang="en-US" dirty="0"/>
          </a:p>
          <a:p>
            <a:pPr>
              <a:lnSpc>
                <a:spcPct val="90000"/>
              </a:lnSpc>
            </a:pPr>
            <a:r>
              <a:rPr lang="zh-CN" altLang="en-US" dirty="0"/>
              <a:t>逻辑操作符包括与</a:t>
            </a:r>
            <a:r>
              <a:rPr lang="en-US" altLang="zh-CN" dirty="0"/>
              <a:t>(AND)</a:t>
            </a:r>
            <a:r>
              <a:rPr lang="zh-CN" altLang="en-US" dirty="0"/>
              <a:t>、或</a:t>
            </a:r>
            <a:r>
              <a:rPr lang="en-US" altLang="zh-CN" dirty="0"/>
              <a:t>(OR)</a:t>
            </a:r>
            <a:r>
              <a:rPr lang="zh-CN" altLang="en-US" dirty="0"/>
              <a:t>和非</a:t>
            </a:r>
            <a:r>
              <a:rPr lang="en-US" altLang="zh-CN" dirty="0"/>
              <a:t>(NOT)</a:t>
            </a:r>
            <a:r>
              <a:rPr lang="zh-CN" altLang="en-US" dirty="0"/>
              <a:t>。 </a:t>
            </a:r>
            <a:endParaRPr lang="zh-CN" altLang="en-US" dirty="0"/>
          </a:p>
        </p:txBody>
      </p:sp>
      <p:sp>
        <p:nvSpPr>
          <p:cNvPr id="90128" name="Rectangle 16"/>
          <p:cNvSpPr>
            <a:spLocks noChangeArrowheads="1"/>
          </p:cNvSpPr>
          <p:nvPr/>
        </p:nvSpPr>
        <p:spPr bwMode="auto">
          <a:xfrm>
            <a:off x="2484934" y="3472691"/>
            <a:ext cx="7488237" cy="369332"/>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dirty="0" smtClean="0"/>
              <a:t>SQL&gt;</a:t>
            </a:r>
            <a:r>
              <a:rPr lang="en-US" altLang="zh-CN" dirty="0" smtClean="0"/>
              <a:t>select *from </a:t>
            </a:r>
            <a:r>
              <a:rPr lang="en-US" altLang="zh-CN" dirty="0" err="1" smtClean="0"/>
              <a:t>emp</a:t>
            </a:r>
            <a:r>
              <a:rPr lang="en-US" altLang="zh-CN" dirty="0" smtClean="0"/>
              <a:t> where </a:t>
            </a:r>
            <a:r>
              <a:rPr lang="en-US" altLang="zh-CN" dirty="0" err="1" smtClean="0"/>
              <a:t>sal</a:t>
            </a:r>
            <a:r>
              <a:rPr lang="en-US" altLang="zh-CN" dirty="0" smtClean="0"/>
              <a:t>&gt;=1000 and </a:t>
            </a:r>
            <a:r>
              <a:rPr lang="en-US" altLang="zh-CN" dirty="0" err="1" smtClean="0"/>
              <a:t>comm</a:t>
            </a:r>
            <a:r>
              <a:rPr lang="en-US" altLang="zh-CN" dirty="0" smtClean="0"/>
              <a:t> is not null;</a:t>
            </a:r>
            <a:endParaRPr lang="en-US" altLang="zh-CN" b="0" dirty="0"/>
          </a:p>
        </p:txBody>
      </p:sp>
      <p:sp>
        <p:nvSpPr>
          <p:cNvPr id="90129" name="Rectangle 17"/>
          <p:cNvSpPr>
            <a:spLocks noChangeArrowheads="1"/>
          </p:cNvSpPr>
          <p:nvPr/>
        </p:nvSpPr>
        <p:spPr bwMode="auto">
          <a:xfrm>
            <a:off x="2700338" y="4511645"/>
            <a:ext cx="5688012" cy="400110"/>
          </a:xfrm>
          <a:prstGeom prst="rect">
            <a:avLst/>
          </a:prstGeom>
          <a:gradFill rotWithShape="1">
            <a:gsLst>
              <a:gs pos="0">
                <a:srgbClr val="FFCC00"/>
              </a:gs>
              <a:gs pos="100000">
                <a:schemeClr val="bg1"/>
              </a:gs>
            </a:gsLst>
            <a:lin ang="5400000" scaled="1"/>
          </a:gradFill>
          <a:ln w="9525" algn="ctr">
            <a:solidFill>
              <a:schemeClr val="tx1"/>
            </a:solidFill>
            <a:miter lim="800000"/>
          </a:ln>
          <a:effectLst/>
        </p:spPr>
        <p:txBody>
          <a:bodyPr anchor="ctr">
            <a:spAutoFit/>
          </a:bodyPr>
          <a:p>
            <a:pPr algn="ctr"/>
            <a:r>
              <a:rPr lang="zh-CN" altLang="en-US" sz="2000" b="0" dirty="0" smtClean="0">
                <a:ea typeface="黑体" panose="02010609060101010101" pitchFamily="2" charset="-122"/>
              </a:rPr>
              <a:t>显示 </a:t>
            </a:r>
            <a:r>
              <a:rPr lang="zh-CN" altLang="en-US" sz="2000" dirty="0" smtClean="0">
                <a:ea typeface="黑体" panose="02010609060101010101" pitchFamily="2" charset="-122"/>
              </a:rPr>
              <a:t>薪水大于</a:t>
            </a:r>
            <a:r>
              <a:rPr lang="en-US" altLang="zh-CN" sz="2000" dirty="0" smtClean="0">
                <a:ea typeface="黑体" panose="02010609060101010101" pitchFamily="2" charset="-122"/>
              </a:rPr>
              <a:t>1000</a:t>
            </a:r>
            <a:r>
              <a:rPr lang="zh-CN" altLang="en-US" sz="2000" dirty="0" smtClean="0">
                <a:ea typeface="黑体" panose="02010609060101010101" pitchFamily="2" charset="-122"/>
              </a:rPr>
              <a:t>并且有奖金的员工信息</a:t>
            </a:r>
            <a:endParaRPr lang="zh-CN" altLang="en-US" sz="2000" b="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128"/>
                                        </p:tgtEl>
                                        <p:attrNameLst>
                                          <p:attrName>style.visibility</p:attrName>
                                        </p:attrNameLst>
                                      </p:cBhvr>
                                      <p:to>
                                        <p:strVal val="visible"/>
                                      </p:to>
                                    </p:set>
                                    <p:animEffect transition="in" filter="wipe(up)">
                                      <p:cBhvr>
                                        <p:cTn id="7" dur="1000"/>
                                        <p:tgtEl>
                                          <p:spTgt spid="9012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90129"/>
                                        </p:tgtEl>
                                        <p:attrNameLst>
                                          <p:attrName>style.visibility</p:attrName>
                                        </p:attrNameLst>
                                      </p:cBhvr>
                                      <p:to>
                                        <p:strVal val="visible"/>
                                      </p:to>
                                    </p:set>
                                    <p:anim calcmode="discrete" valueType="clr">
                                      <p:cBhvr override="childStyle">
                                        <p:cTn id="12" dur="80"/>
                                        <p:tgtEl>
                                          <p:spTgt spid="9012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90129"/>
                                        </p:tgtEl>
                                        <p:attrNameLst>
                                          <p:attrName>fillcolor</p:attrName>
                                        </p:attrNameLst>
                                      </p:cBhvr>
                                      <p:tavLst>
                                        <p:tav tm="0">
                                          <p:val>
                                            <p:clrVal>
                                              <a:schemeClr val="accent2"/>
                                            </p:clrVal>
                                          </p:val>
                                        </p:tav>
                                        <p:tav tm="50000">
                                          <p:val>
                                            <p:clrVal>
                                              <a:schemeClr val="hlink"/>
                                            </p:clrVal>
                                          </p:val>
                                        </p:tav>
                                      </p:tavLst>
                                    </p:anim>
                                    <p:set>
                                      <p:cBhvr>
                                        <p:cTn id="14" dur="80"/>
                                        <p:tgtEl>
                                          <p:spTgt spid="901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8" grpId="0" bldLvl="0" animBg="1"/>
      <p:bldP spid="901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zh-CN" altLang="en-US" dirty="0" smtClean="0">
                <a:sym typeface="+mn-ea"/>
              </a:rPr>
              <a:t>集合</a:t>
            </a:r>
            <a:r>
              <a:rPr lang="zh-CN" altLang="en-US" dirty="0">
                <a:sym typeface="+mn-ea"/>
              </a:rPr>
              <a:t>操作符</a:t>
            </a:r>
            <a:br>
              <a:rPr lang="zh-CN" altLang="en-US" dirty="0"/>
            </a:br>
            <a:endParaRPr lang="zh-CN" altLang="en-US"/>
          </a:p>
        </p:txBody>
      </p:sp>
      <p:sp>
        <p:nvSpPr>
          <p:cNvPr id="3" name="内容占位符 2"/>
          <p:cNvSpPr>
            <a:spLocks noGrp="1"/>
          </p:cNvSpPr>
          <p:nvPr>
            <p:ph idx="1"/>
          </p:nvPr>
        </p:nvSpPr>
        <p:spPr>
          <a:xfrm>
            <a:off x="838200" y="1916430"/>
            <a:ext cx="10515600" cy="4351338"/>
          </a:xfrm>
        </p:spPr>
        <p:txBody>
          <a:bodyPr/>
          <a:p>
            <a:pPr marL="0" indent="0">
              <a:buNone/>
            </a:pPr>
            <a:br>
              <a:rPr lang="zh-CN" altLang="en-US" dirty="0" smtClean="0">
                <a:sym typeface="+mn-ea"/>
              </a:rPr>
            </a:br>
            <a:endParaRPr lang="zh-CN" altLang="en-US"/>
          </a:p>
        </p:txBody>
      </p:sp>
      <p:sp>
        <p:nvSpPr>
          <p:cNvPr id="197635" name="Rectangle 3"/>
          <p:cNvSpPr>
            <a:spLocks noGrp="1" noChangeArrowheads="1"/>
          </p:cNvSpPr>
          <p:nvPr/>
        </p:nvSpPr>
        <p:spPr>
          <a:xfrm>
            <a:off x="1981200" y="1470025"/>
            <a:ext cx="8229600" cy="576263"/>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a:t>集合操作符将两个查询的结果组合成一个结果</a:t>
            </a:r>
            <a:endParaRPr lang="zh-CN" altLang="en-US"/>
          </a:p>
        </p:txBody>
      </p:sp>
      <p:grpSp>
        <p:nvGrpSpPr>
          <p:cNvPr id="4" name="组合 3"/>
          <p:cNvGrpSpPr/>
          <p:nvPr/>
        </p:nvGrpSpPr>
        <p:grpSpPr>
          <a:xfrm>
            <a:off x="2439670" y="2205355"/>
            <a:ext cx="7220585" cy="1727835"/>
            <a:chOff x="1530" y="3473"/>
            <a:chExt cx="11340" cy="2721"/>
          </a:xfrm>
        </p:grpSpPr>
        <p:sp>
          <p:nvSpPr>
            <p:cNvPr id="197636" name="AutoShape 4"/>
            <p:cNvSpPr>
              <a:spLocks noChangeArrowheads="1"/>
            </p:cNvSpPr>
            <p:nvPr/>
          </p:nvSpPr>
          <p:spPr bwMode="auto">
            <a:xfrm>
              <a:off x="5665" y="3473"/>
              <a:ext cx="2835" cy="792"/>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ln>
            <a:effectLst>
              <a:prstShdw prst="shdw13" dist="53882" dir="13500000">
                <a:schemeClr val="bg2">
                  <a:alpha val="50000"/>
                </a:schemeClr>
              </a:prstShdw>
            </a:effectLst>
          </p:spPr>
          <p:txBody>
            <a:bodyPr wrap="none" anchor="ctr"/>
            <a:p>
              <a:pPr algn="ctr"/>
              <a:r>
                <a:rPr lang="zh-CN" altLang="en-US" sz="2400" b="0" dirty="0">
                  <a:ea typeface="黑体" panose="02010609060101010101" pitchFamily="2" charset="-122"/>
                </a:rPr>
                <a:t>集合操作符</a:t>
              </a:r>
              <a:endParaRPr lang="zh-CN" altLang="en-US" sz="2400" b="0" dirty="0">
                <a:ea typeface="黑体" panose="02010609060101010101" pitchFamily="2" charset="-122"/>
              </a:endParaRPr>
            </a:p>
          </p:txBody>
        </p:sp>
        <p:sp>
          <p:nvSpPr>
            <p:cNvPr id="197637" name="Line 5"/>
            <p:cNvSpPr>
              <a:spLocks noChangeShapeType="1"/>
            </p:cNvSpPr>
            <p:nvPr/>
          </p:nvSpPr>
          <p:spPr bwMode="auto">
            <a:xfrm>
              <a:off x="7088" y="4268"/>
              <a:ext cx="0" cy="452"/>
            </a:xfrm>
            <a:prstGeom prst="line">
              <a:avLst/>
            </a:prstGeom>
            <a:noFill/>
            <a:ln w="9525">
              <a:solidFill>
                <a:schemeClr val="tx1"/>
              </a:solidFill>
              <a:round/>
            </a:ln>
            <a:effectLst/>
          </p:spPr>
          <p:txBody>
            <a:bodyPr/>
            <a:p>
              <a:endParaRPr lang="zh-CN" altLang="en-US"/>
            </a:p>
          </p:txBody>
        </p:sp>
        <p:sp>
          <p:nvSpPr>
            <p:cNvPr id="197638" name="Line 6"/>
            <p:cNvSpPr>
              <a:spLocks noChangeShapeType="1"/>
            </p:cNvSpPr>
            <p:nvPr/>
          </p:nvSpPr>
          <p:spPr bwMode="auto">
            <a:xfrm flipH="1">
              <a:off x="2943" y="4720"/>
              <a:ext cx="4145" cy="0"/>
            </a:xfrm>
            <a:prstGeom prst="line">
              <a:avLst/>
            </a:prstGeom>
            <a:noFill/>
            <a:ln w="9525">
              <a:solidFill>
                <a:schemeClr val="tx1"/>
              </a:solidFill>
              <a:round/>
            </a:ln>
            <a:effectLst/>
          </p:spPr>
          <p:txBody>
            <a:bodyPr/>
            <a:p>
              <a:endParaRPr lang="zh-CN" altLang="en-US"/>
            </a:p>
          </p:txBody>
        </p:sp>
        <p:sp>
          <p:nvSpPr>
            <p:cNvPr id="197639" name="Line 7"/>
            <p:cNvSpPr>
              <a:spLocks noChangeShapeType="1"/>
            </p:cNvSpPr>
            <p:nvPr/>
          </p:nvSpPr>
          <p:spPr bwMode="auto">
            <a:xfrm flipH="1">
              <a:off x="7025" y="4720"/>
              <a:ext cx="4538" cy="0"/>
            </a:xfrm>
            <a:prstGeom prst="line">
              <a:avLst/>
            </a:prstGeom>
            <a:noFill/>
            <a:ln w="9525">
              <a:solidFill>
                <a:schemeClr val="tx1"/>
              </a:solidFill>
              <a:round/>
            </a:ln>
            <a:effectLst/>
          </p:spPr>
          <p:txBody>
            <a:bodyPr/>
            <a:p>
              <a:endParaRPr lang="zh-CN" altLang="en-US"/>
            </a:p>
          </p:txBody>
        </p:sp>
        <p:sp>
          <p:nvSpPr>
            <p:cNvPr id="197640" name="Line 8"/>
            <p:cNvSpPr>
              <a:spLocks noChangeShapeType="1"/>
            </p:cNvSpPr>
            <p:nvPr/>
          </p:nvSpPr>
          <p:spPr bwMode="auto">
            <a:xfrm>
              <a:off x="2943" y="4720"/>
              <a:ext cx="0" cy="568"/>
            </a:xfrm>
            <a:prstGeom prst="line">
              <a:avLst/>
            </a:prstGeom>
            <a:noFill/>
            <a:ln w="9525">
              <a:solidFill>
                <a:schemeClr val="tx1"/>
              </a:solidFill>
              <a:round/>
              <a:tailEnd type="triangle" w="med" len="med"/>
            </a:ln>
            <a:effectLst/>
          </p:spPr>
          <p:txBody>
            <a:bodyPr/>
            <a:p>
              <a:endParaRPr lang="zh-CN" altLang="en-US"/>
            </a:p>
          </p:txBody>
        </p:sp>
        <p:sp>
          <p:nvSpPr>
            <p:cNvPr id="197641" name="Line 9"/>
            <p:cNvSpPr>
              <a:spLocks noChangeShapeType="1"/>
            </p:cNvSpPr>
            <p:nvPr/>
          </p:nvSpPr>
          <p:spPr bwMode="auto">
            <a:xfrm>
              <a:off x="5840" y="4720"/>
              <a:ext cx="0" cy="568"/>
            </a:xfrm>
            <a:prstGeom prst="line">
              <a:avLst/>
            </a:prstGeom>
            <a:noFill/>
            <a:ln w="9525">
              <a:solidFill>
                <a:schemeClr val="tx1"/>
              </a:solidFill>
              <a:round/>
              <a:tailEnd type="triangle" w="med" len="med"/>
            </a:ln>
            <a:effectLst/>
          </p:spPr>
          <p:txBody>
            <a:bodyPr/>
            <a:p>
              <a:endParaRPr lang="zh-CN" altLang="en-US"/>
            </a:p>
          </p:txBody>
        </p:sp>
        <p:sp>
          <p:nvSpPr>
            <p:cNvPr id="197642" name="Line 10"/>
            <p:cNvSpPr>
              <a:spLocks noChangeShapeType="1"/>
            </p:cNvSpPr>
            <p:nvPr/>
          </p:nvSpPr>
          <p:spPr bwMode="auto">
            <a:xfrm>
              <a:off x="8788" y="4720"/>
              <a:ext cx="0" cy="568"/>
            </a:xfrm>
            <a:prstGeom prst="line">
              <a:avLst/>
            </a:prstGeom>
            <a:noFill/>
            <a:ln w="9525">
              <a:solidFill>
                <a:schemeClr val="tx1"/>
              </a:solidFill>
              <a:round/>
              <a:tailEnd type="triangle" w="med" len="med"/>
            </a:ln>
            <a:effectLst/>
          </p:spPr>
          <p:txBody>
            <a:bodyPr/>
            <a:p>
              <a:endParaRPr lang="zh-CN" altLang="en-US"/>
            </a:p>
          </p:txBody>
        </p:sp>
        <p:sp>
          <p:nvSpPr>
            <p:cNvPr id="197643" name="Line 11"/>
            <p:cNvSpPr>
              <a:spLocks noChangeShapeType="1"/>
            </p:cNvSpPr>
            <p:nvPr/>
          </p:nvSpPr>
          <p:spPr bwMode="auto">
            <a:xfrm>
              <a:off x="11563" y="4720"/>
              <a:ext cx="0" cy="568"/>
            </a:xfrm>
            <a:prstGeom prst="line">
              <a:avLst/>
            </a:prstGeom>
            <a:noFill/>
            <a:ln w="9525">
              <a:solidFill>
                <a:schemeClr val="tx1"/>
              </a:solidFill>
              <a:round/>
              <a:tailEnd type="triangle" w="med" len="med"/>
            </a:ln>
            <a:effectLst/>
          </p:spPr>
          <p:txBody>
            <a:bodyPr/>
            <a:p>
              <a:endParaRPr lang="zh-CN" altLang="en-US"/>
            </a:p>
          </p:txBody>
        </p:sp>
        <p:sp>
          <p:nvSpPr>
            <p:cNvPr id="197644" name="AutoShape 12"/>
            <p:cNvSpPr>
              <a:spLocks noChangeArrowheads="1"/>
            </p:cNvSpPr>
            <p:nvPr/>
          </p:nvSpPr>
          <p:spPr bwMode="auto">
            <a:xfrm>
              <a:off x="1530" y="5468"/>
              <a:ext cx="2465" cy="680"/>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UNION</a:t>
              </a:r>
              <a:endParaRPr lang="en-US" sz="2000" b="0">
                <a:ea typeface="黑体" panose="02010609060101010101" pitchFamily="2" charset="-122"/>
              </a:endParaRPr>
            </a:p>
          </p:txBody>
        </p:sp>
        <p:sp>
          <p:nvSpPr>
            <p:cNvPr id="197645" name="AutoShape 13"/>
            <p:cNvSpPr>
              <a:spLocks noChangeArrowheads="1"/>
            </p:cNvSpPr>
            <p:nvPr/>
          </p:nvSpPr>
          <p:spPr bwMode="auto">
            <a:xfrm>
              <a:off x="4530" y="5490"/>
              <a:ext cx="2443" cy="680"/>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ln>
            <a:effectLst>
              <a:prstShdw prst="shdw13" dist="53882" dir="13500000">
                <a:schemeClr val="bg2">
                  <a:alpha val="50000"/>
                </a:schemeClr>
              </a:prstShdw>
            </a:effectLst>
          </p:spPr>
          <p:txBody>
            <a:bodyPr wrap="none" anchor="ctr"/>
            <a:p>
              <a:pPr algn="ctr"/>
              <a:r>
                <a:rPr lang="en-US" sz="2000" b="0" dirty="0">
                  <a:ea typeface="黑体" panose="02010609060101010101" pitchFamily="2" charset="-122"/>
                </a:rPr>
                <a:t>UNION ALL</a:t>
              </a:r>
              <a:endParaRPr lang="en-US" sz="2000" b="0" dirty="0">
                <a:ea typeface="黑体" panose="02010609060101010101" pitchFamily="2" charset="-122"/>
              </a:endParaRPr>
            </a:p>
          </p:txBody>
        </p:sp>
        <p:sp>
          <p:nvSpPr>
            <p:cNvPr id="197646" name="AutoShape 14"/>
            <p:cNvSpPr>
              <a:spLocks noChangeArrowheads="1"/>
            </p:cNvSpPr>
            <p:nvPr/>
          </p:nvSpPr>
          <p:spPr bwMode="auto">
            <a:xfrm>
              <a:off x="7480" y="5468"/>
              <a:ext cx="2443" cy="727"/>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ln>
            <a:effectLst>
              <a:prstShdw prst="shdw13" dist="53882" dir="13500000">
                <a:schemeClr val="bg2">
                  <a:alpha val="50000"/>
                </a:schemeClr>
              </a:prstShdw>
            </a:effectLst>
          </p:spPr>
          <p:txBody>
            <a:bodyPr wrap="none" anchor="ctr"/>
            <a:p>
              <a:pPr algn="ctr"/>
              <a:r>
                <a:rPr lang="en-US" sz="2000" b="0" dirty="0">
                  <a:ea typeface="黑体" panose="02010609060101010101" pitchFamily="2" charset="-122"/>
                </a:rPr>
                <a:t>INTERSECT</a:t>
              </a:r>
              <a:endParaRPr lang="en-US" sz="2000" b="0" dirty="0">
                <a:ea typeface="黑体" panose="02010609060101010101" pitchFamily="2" charset="-122"/>
              </a:endParaRPr>
            </a:p>
          </p:txBody>
        </p:sp>
        <p:sp>
          <p:nvSpPr>
            <p:cNvPr id="197647" name="AutoShape 15"/>
            <p:cNvSpPr>
              <a:spLocks noChangeArrowheads="1"/>
            </p:cNvSpPr>
            <p:nvPr/>
          </p:nvSpPr>
          <p:spPr bwMode="auto">
            <a:xfrm>
              <a:off x="10488" y="5438"/>
              <a:ext cx="2382" cy="757"/>
            </a:xfrm>
            <a:prstGeom prst="roundRect">
              <a:avLst>
                <a:gd name="adj" fmla="val 16667"/>
              </a:avLst>
            </a:prstGeom>
            <a:gradFill rotWithShape="1">
              <a:gsLst>
                <a:gs pos="0">
                  <a:srgbClr val="7BB3F1"/>
                </a:gs>
                <a:gs pos="100000">
                  <a:schemeClr val="bg1"/>
                </a:gs>
              </a:gsLst>
              <a:path path="rect">
                <a:fillToRect r="100000" b="100000"/>
              </a:path>
            </a:gradFill>
            <a:ln w="15875" algn="ctr">
              <a:solidFill>
                <a:srgbClr val="0000FF"/>
              </a:solidFill>
              <a:round/>
            </a:ln>
            <a:effectLst>
              <a:prstShdw prst="shdw13" dist="53882" dir="13500000">
                <a:schemeClr val="bg2">
                  <a:alpha val="50000"/>
                </a:schemeClr>
              </a:prstShdw>
            </a:effectLst>
          </p:spPr>
          <p:txBody>
            <a:bodyPr wrap="none" anchor="ctr"/>
            <a:p>
              <a:pPr algn="ctr"/>
              <a:r>
                <a:rPr lang="en-US" sz="2000" b="0" dirty="0">
                  <a:ea typeface="黑体" panose="02010609060101010101" pitchFamily="2" charset="-122"/>
                </a:rPr>
                <a:t>MINUS</a:t>
              </a:r>
              <a:endParaRPr lang="en-US" sz="2000" b="0" dirty="0">
                <a:ea typeface="黑体" panose="02010609060101010101" pitchFamily="2" charset="-122"/>
              </a:endParaRPr>
            </a:p>
          </p:txBody>
        </p:sp>
      </p:grpSp>
      <p:sp>
        <p:nvSpPr>
          <p:cNvPr id="197651" name="Rectangle 19"/>
          <p:cNvSpPr>
            <a:spLocks noChangeArrowheads="1"/>
          </p:cNvSpPr>
          <p:nvPr/>
        </p:nvSpPr>
        <p:spPr bwMode="auto">
          <a:xfrm>
            <a:off x="2439645" y="4342770"/>
            <a:ext cx="7632700" cy="792163"/>
          </a:xfrm>
          <a:prstGeom prst="rect">
            <a:avLst/>
          </a:prstGeom>
          <a:solidFill>
            <a:schemeClr val="accent4">
              <a:lumMod val="40000"/>
              <a:lumOff val="60000"/>
            </a:schemeClr>
          </a:solidFill>
          <a:ln w="9525" algn="ctr">
            <a:noFill/>
            <a:miter lim="800000"/>
          </a:ln>
          <a:effectLst/>
        </p:spPr>
        <p:txBody>
          <a:bodyPr/>
          <a:p>
            <a:pPr marL="342900" indent="-342900">
              <a:lnSpc>
                <a:spcPct val="90000"/>
              </a:lnSpc>
              <a:spcBef>
                <a:spcPct val="20000"/>
              </a:spcBef>
              <a:buClr>
                <a:srgbClr val="339966"/>
              </a:buClr>
              <a:buFont typeface="Wingdings" panose="05000000000000000000" pitchFamily="2" charset="2"/>
              <a:buNone/>
            </a:pPr>
            <a:r>
              <a:rPr lang="en-US" altLang="zh-CN" sz="2400" b="0" dirty="0">
                <a:solidFill>
                  <a:srgbClr val="00B050"/>
                </a:solidFill>
                <a:ea typeface="黑体" panose="02010609060101010101" pitchFamily="2" charset="-122"/>
              </a:rPr>
              <a:t>MINUS</a:t>
            </a:r>
            <a:r>
              <a:rPr lang="en-US" altLang="zh-CN" sz="2400" b="0" dirty="0">
                <a:ea typeface="黑体" panose="02010609060101010101" pitchFamily="2" charset="-122"/>
              </a:rPr>
              <a:t> </a:t>
            </a:r>
            <a:r>
              <a:rPr lang="zh-CN" altLang="en-US" sz="2400" b="0" dirty="0">
                <a:ea typeface="黑体" panose="02010609060101010101" pitchFamily="2" charset="-122"/>
              </a:rPr>
              <a:t>操作符返回从第一个查询结果中排除第二个查</a:t>
            </a:r>
            <a:endParaRPr lang="zh-CN" altLang="en-US" sz="2400" b="0" dirty="0">
              <a:ea typeface="黑体" panose="02010609060101010101" pitchFamily="2" charset="-122"/>
            </a:endParaRPr>
          </a:p>
          <a:p>
            <a:pPr marL="342900" indent="-342900">
              <a:lnSpc>
                <a:spcPct val="90000"/>
              </a:lnSpc>
              <a:spcBef>
                <a:spcPct val="20000"/>
              </a:spcBef>
              <a:buClr>
                <a:srgbClr val="339966"/>
              </a:buClr>
              <a:buFont typeface="Wingdings" panose="05000000000000000000" pitchFamily="2" charset="2"/>
              <a:buNone/>
            </a:pPr>
            <a:r>
              <a:rPr lang="zh-CN" altLang="en-US" sz="2400" b="0" dirty="0">
                <a:ea typeface="黑体" panose="02010609060101010101" pitchFamily="2" charset="-122"/>
              </a:rPr>
              <a:t>询中出现的行</a:t>
            </a:r>
            <a:r>
              <a:rPr lang="zh-CN" altLang="en-US" sz="2400" b="0" dirty="0" smtClean="0">
                <a:ea typeface="黑体" panose="02010609060101010101" pitchFamily="2" charset="-122"/>
              </a:rPr>
              <a:t>。</a:t>
            </a:r>
            <a:r>
              <a:rPr lang="zh-CN" altLang="en-US" sz="2400" dirty="0" smtClean="0"/>
              <a:t>而 </a:t>
            </a:r>
            <a:r>
              <a:rPr lang="en-US" sz="2400" dirty="0" smtClean="0">
                <a:solidFill>
                  <a:srgbClr val="00B050"/>
                </a:solidFill>
              </a:rPr>
              <a:t>INTERSECT</a:t>
            </a:r>
            <a:r>
              <a:rPr lang="en-US" sz="2400" dirty="0" smtClean="0"/>
              <a:t> </a:t>
            </a:r>
            <a:r>
              <a:rPr lang="zh-CN" altLang="en-US" sz="2400" dirty="0" smtClean="0"/>
              <a:t>是交集</a:t>
            </a:r>
            <a:br>
              <a:rPr lang="zh-CN" altLang="en-US" sz="2400" dirty="0" smtClean="0"/>
            </a:br>
            <a:endParaRPr lang="zh-CN" altLang="en-US" sz="2400" b="0" dirty="0">
              <a:ea typeface="黑体" panose="02010609060101010101" pitchFamily="2" charset="-122"/>
            </a:endParaRPr>
          </a:p>
        </p:txBody>
      </p:sp>
      <p:sp>
        <p:nvSpPr>
          <p:cNvPr id="197649" name="Rectangle 17"/>
          <p:cNvSpPr>
            <a:spLocks noChangeArrowheads="1"/>
          </p:cNvSpPr>
          <p:nvPr/>
        </p:nvSpPr>
        <p:spPr bwMode="auto">
          <a:xfrm>
            <a:off x="2675176" y="5462121"/>
            <a:ext cx="6984776" cy="923330"/>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wrap="square" anchor="ctr">
            <a:spAutoFit/>
          </a:bodyPr>
          <a:p>
            <a:pPr>
              <a:tabLst>
                <a:tab pos="1619250" algn="l"/>
              </a:tabLst>
            </a:pPr>
            <a:r>
              <a:rPr lang="en-US" altLang="zh-CN" b="0" dirty="0"/>
              <a:t>SQL&gt; </a:t>
            </a:r>
            <a:r>
              <a:rPr lang="en-US" altLang="zh-CN" dirty="0" smtClean="0"/>
              <a:t>select </a:t>
            </a:r>
            <a:r>
              <a:rPr lang="en-US" altLang="zh-CN" dirty="0" err="1" smtClean="0"/>
              <a:t>StuID,subject,score</a:t>
            </a:r>
            <a:r>
              <a:rPr lang="en-US" altLang="zh-CN" dirty="0" smtClean="0"/>
              <a:t> from </a:t>
            </a:r>
            <a:r>
              <a:rPr lang="en-US" altLang="zh-CN" dirty="0" err="1" smtClean="0"/>
              <a:t>stumarks</a:t>
            </a:r>
            <a:r>
              <a:rPr lang="en-US" altLang="zh-CN" dirty="0" smtClean="0"/>
              <a:t> where score&gt;=90</a:t>
            </a:r>
            <a:endParaRPr lang="en-US" altLang="zh-CN" dirty="0" smtClean="0"/>
          </a:p>
          <a:p>
            <a:pPr>
              <a:tabLst>
                <a:tab pos="1619250" algn="l"/>
              </a:tabLst>
            </a:pPr>
            <a:r>
              <a:rPr lang="en-US" altLang="zh-CN" dirty="0" smtClean="0"/>
              <a:t>intersect</a:t>
            </a:r>
            <a:endParaRPr lang="en-US" altLang="zh-CN" dirty="0" smtClean="0"/>
          </a:p>
          <a:p>
            <a:pPr>
              <a:tabLst>
                <a:tab pos="1619250" algn="l"/>
              </a:tabLst>
            </a:pPr>
            <a:r>
              <a:rPr lang="en-US" altLang="zh-CN" dirty="0" smtClean="0"/>
              <a:t>select </a:t>
            </a:r>
            <a:r>
              <a:rPr lang="en-US" altLang="zh-CN" dirty="0" err="1" smtClean="0"/>
              <a:t>StuID,subject,score</a:t>
            </a:r>
            <a:r>
              <a:rPr lang="en-US" altLang="zh-CN" dirty="0" smtClean="0"/>
              <a:t> from </a:t>
            </a:r>
            <a:r>
              <a:rPr lang="en-US" altLang="zh-CN" dirty="0" err="1" smtClean="0"/>
              <a:t>stumarks</a:t>
            </a:r>
            <a:r>
              <a:rPr lang="en-US" altLang="zh-CN" dirty="0" smtClean="0"/>
              <a:t> where </a:t>
            </a:r>
            <a:r>
              <a:rPr lang="en-US" altLang="zh-CN" dirty="0" err="1" smtClean="0"/>
              <a:t>stuid</a:t>
            </a:r>
            <a:r>
              <a:rPr lang="en-US" altLang="zh-CN" dirty="0" smtClean="0"/>
              <a:t>=150903</a:t>
            </a:r>
            <a:endParaRPr lang="en-US" altLang="zh-CN"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97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197649"/>
                                        </p:tgtEl>
                                        <p:attrNameLst>
                                          <p:attrName>style.visibility</p:attrName>
                                        </p:attrNameLst>
                                      </p:cBhvr>
                                      <p:to>
                                        <p:strVal val="visible"/>
                                      </p:to>
                                    </p:set>
                                    <p:animEffect transition="in" filter="diamond(in)">
                                      <p:cBhvr>
                                        <p:cTn id="11" dur="2000"/>
                                        <p:tgtEl>
                                          <p:spTgt spid="19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2,</a:t>
            </a:r>
            <a:r>
              <a:rPr lang="zh-CN" altLang="en-US" dirty="0" smtClean="0">
                <a:sym typeface="+mn-ea"/>
              </a:rPr>
              <a:t>连接</a:t>
            </a:r>
            <a:r>
              <a:rPr lang="zh-CN" altLang="en-US" dirty="0">
                <a:sym typeface="+mn-ea"/>
              </a:rPr>
              <a:t>操作符</a:t>
            </a:r>
            <a:br>
              <a:rPr lang="en-US" dirty="0"/>
            </a:br>
            <a:endParaRPr lang="zh-CN" altLang="en-US"/>
          </a:p>
        </p:txBody>
      </p:sp>
      <p:sp>
        <p:nvSpPr>
          <p:cNvPr id="95244" name="Rectangle 12"/>
          <p:cNvSpPr>
            <a:spLocks noChangeArrowheads="1"/>
          </p:cNvSpPr>
          <p:nvPr/>
        </p:nvSpPr>
        <p:spPr bwMode="auto">
          <a:xfrm>
            <a:off x="2505710" y="1940878"/>
            <a:ext cx="8266113" cy="830262"/>
          </a:xfrm>
          <a:prstGeom prst="rect">
            <a:avLst/>
          </a:prstGeom>
          <a:noFill/>
          <a:ln w="9525" algn="ctr">
            <a:noFill/>
            <a:miter lim="800000"/>
          </a:ln>
          <a:effectLst/>
        </p:spPr>
        <p:txBody>
          <a:bodyPr/>
          <a:p>
            <a:pPr marL="342900" indent="-342900">
              <a:lnSpc>
                <a:spcPct val="90000"/>
              </a:lnSpc>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连接操作符用于将多个字符串或数据值合并成一个字符串</a:t>
            </a:r>
            <a:endParaRPr lang="zh-CN" altLang="en-US" sz="2800" b="0">
              <a:ea typeface="黑体" panose="02010609060101010101" pitchFamily="2" charset="-122"/>
            </a:endParaRPr>
          </a:p>
        </p:txBody>
      </p:sp>
      <p:sp>
        <p:nvSpPr>
          <p:cNvPr id="95245" name="Rectangle 13"/>
          <p:cNvSpPr>
            <a:spLocks noChangeArrowheads="1"/>
          </p:cNvSpPr>
          <p:nvPr/>
        </p:nvSpPr>
        <p:spPr bwMode="auto">
          <a:xfrm>
            <a:off x="2597468" y="3244493"/>
            <a:ext cx="7416800" cy="369332"/>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dirty="0" smtClean="0"/>
              <a:t>SQL&gt; </a:t>
            </a:r>
            <a:r>
              <a:rPr lang="en-US" altLang="zh-CN" dirty="0" smtClean="0"/>
              <a:t>select (</a:t>
            </a:r>
            <a:r>
              <a:rPr lang="en-US" altLang="zh-CN" dirty="0" err="1" smtClean="0"/>
              <a:t>sal</a:t>
            </a:r>
            <a:r>
              <a:rPr lang="en-US" altLang="zh-CN" dirty="0" smtClean="0"/>
              <a:t>||</a:t>
            </a:r>
            <a:r>
              <a:rPr lang="en-US" altLang="zh-CN" dirty="0" err="1" smtClean="0"/>
              <a:t>comm</a:t>
            </a:r>
            <a:r>
              <a:rPr lang="en-US" altLang="zh-CN" dirty="0" smtClean="0"/>
              <a:t>) </a:t>
            </a:r>
            <a:r>
              <a:rPr lang="zh-CN" altLang="en-US" dirty="0" smtClean="0"/>
              <a:t>薪水 </a:t>
            </a:r>
            <a:r>
              <a:rPr lang="en-US" altLang="zh-CN" dirty="0" smtClean="0"/>
              <a:t>from </a:t>
            </a:r>
            <a:r>
              <a:rPr lang="en-US" altLang="zh-CN" dirty="0" err="1" smtClean="0"/>
              <a:t>emp</a:t>
            </a:r>
            <a:r>
              <a:rPr lang="en-US" altLang="zh-CN" dirty="0" smtClean="0"/>
              <a:t>;</a:t>
            </a:r>
            <a:endParaRPr lang="en-US" altLang="zh-CN" b="0" dirty="0"/>
          </a:p>
        </p:txBody>
      </p:sp>
      <p:sp>
        <p:nvSpPr>
          <p:cNvPr id="95246" name="Rectangle 14"/>
          <p:cNvSpPr>
            <a:spLocks noChangeArrowheads="1"/>
          </p:cNvSpPr>
          <p:nvPr/>
        </p:nvSpPr>
        <p:spPr bwMode="auto">
          <a:xfrm>
            <a:off x="3983355" y="4182110"/>
            <a:ext cx="5791200" cy="675640"/>
          </a:xfrm>
          <a:prstGeom prst="rect">
            <a:avLst/>
          </a:prstGeom>
          <a:gradFill rotWithShape="1">
            <a:gsLst>
              <a:gs pos="0">
                <a:srgbClr val="FFCC00"/>
              </a:gs>
              <a:gs pos="100000">
                <a:schemeClr val="bg1"/>
              </a:gs>
            </a:gsLst>
            <a:lin ang="5400000" scaled="1"/>
          </a:gradFill>
          <a:ln w="9525">
            <a:solidFill>
              <a:schemeClr val="tx1"/>
            </a:solidFill>
            <a:miter lim="800000"/>
          </a:ln>
          <a:effectLst/>
        </p:spPr>
        <p:txBody>
          <a:bodyPr wrap="square" anchor="ctr">
            <a:spAutoFit/>
          </a:bodyPr>
          <a:p>
            <a:pPr algn="ctr">
              <a:lnSpc>
                <a:spcPct val="95000"/>
              </a:lnSpc>
            </a:pPr>
            <a:r>
              <a:rPr lang="zh-CN" altLang="en-US" sz="2000" b="0">
                <a:ea typeface="黑体" panose="02010609060101010101" pitchFamily="2" charset="-122"/>
              </a:rPr>
              <a:t>通过使用连接操作符可以将表中</a:t>
            </a:r>
            <a:endParaRPr lang="zh-CN" altLang="en-US" sz="2000" b="0">
              <a:ea typeface="黑体" panose="02010609060101010101" pitchFamily="2" charset="-122"/>
            </a:endParaRPr>
          </a:p>
          <a:p>
            <a:pPr algn="ctr">
              <a:lnSpc>
                <a:spcPct val="95000"/>
              </a:lnSpc>
            </a:pPr>
            <a:r>
              <a:rPr lang="zh-CN" altLang="en-US" sz="2000" b="0">
                <a:ea typeface="黑体" panose="02010609060101010101" pitchFamily="2" charset="-122"/>
              </a:rPr>
              <a:t>的多个列合并成逻辑上的一行列</a:t>
            </a:r>
            <a:endParaRPr lang="zh-CN" altLang="en-US" sz="2000" b="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5244"/>
                                        </p:tgtEl>
                                        <p:attrNameLst>
                                          <p:attrName>style.visibility</p:attrName>
                                        </p:attrNameLst>
                                      </p:cBhvr>
                                      <p:to>
                                        <p:strVal val="visible"/>
                                      </p:to>
                                    </p:set>
                                    <p:animEffect transition="in" filter="slide(fromLeft)">
                                      <p:cBhvr>
                                        <p:cTn id="7" dur="1000"/>
                                        <p:tgtEl>
                                          <p:spTgt spid="952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245"/>
                                        </p:tgtEl>
                                        <p:attrNameLst>
                                          <p:attrName>style.visibility</p:attrName>
                                        </p:attrNameLst>
                                      </p:cBhvr>
                                      <p:to>
                                        <p:strVal val="visible"/>
                                      </p:to>
                                    </p:set>
                                    <p:animEffect transition="in" filter="wipe(up)">
                                      <p:cBhvr>
                                        <p:cTn id="12" dur="1000"/>
                                        <p:tgtEl>
                                          <p:spTgt spid="95245"/>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95246"/>
                                        </p:tgtEl>
                                        <p:attrNameLst>
                                          <p:attrName>style.visibility</p:attrName>
                                        </p:attrNameLst>
                                      </p:cBhvr>
                                      <p:to>
                                        <p:strVal val="visible"/>
                                      </p:to>
                                    </p:set>
                                    <p:anim calcmode="discrete" valueType="clr">
                                      <p:cBhvr override="childStyle">
                                        <p:cTn id="16" dur="80"/>
                                        <p:tgtEl>
                                          <p:spTgt spid="95246"/>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95246"/>
                                        </p:tgtEl>
                                        <p:attrNameLst>
                                          <p:attrName>fillcolor</p:attrName>
                                        </p:attrNameLst>
                                      </p:cBhvr>
                                      <p:tavLst>
                                        <p:tav tm="0">
                                          <p:val>
                                            <p:clrVal>
                                              <a:schemeClr val="accent2"/>
                                            </p:clrVal>
                                          </p:val>
                                        </p:tav>
                                        <p:tav tm="50000">
                                          <p:val>
                                            <p:clrVal>
                                              <a:schemeClr val="hlink"/>
                                            </p:clrVal>
                                          </p:val>
                                        </p:tav>
                                      </p:tavLst>
                                    </p:anim>
                                    <p:set>
                                      <p:cBhvr>
                                        <p:cTn id="18" dur="80"/>
                                        <p:tgtEl>
                                          <p:spTgt spid="9524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4" grpId="0" bldLvl="0" animBg="1"/>
      <p:bldP spid="95245" grpId="0" bldLvl="0" animBg="1"/>
      <p:bldP spid="9524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3,</a:t>
            </a:r>
            <a:r>
              <a:rPr lang="zh-CN" altLang="en-US" dirty="0" smtClean="0">
                <a:sym typeface="+mn-ea"/>
              </a:rPr>
              <a:t>数据定义语言</a:t>
            </a:r>
            <a:br>
              <a:rPr lang="en-US" dirty="0"/>
            </a:br>
            <a:endParaRPr lang="zh-CN" altLang="en-US"/>
          </a:p>
        </p:txBody>
      </p:sp>
      <p:sp>
        <p:nvSpPr>
          <p:cNvPr id="62481" name="Rectangle 17"/>
          <p:cNvSpPr>
            <a:spLocks noGrp="1" noChangeArrowheads="1"/>
          </p:cNvSpPr>
          <p:nvPr/>
        </p:nvSpPr>
        <p:spPr>
          <a:xfrm>
            <a:off x="2252028" y="1825308"/>
            <a:ext cx="8280400" cy="4464050"/>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dirty="0"/>
              <a:t>数据定义语言用于改变数据库结构，包括创建、更改和删除数据库对象</a:t>
            </a:r>
            <a:endParaRPr lang="en-US" dirty="0"/>
          </a:p>
          <a:p>
            <a:r>
              <a:rPr lang="zh-CN" altLang="en-US" dirty="0"/>
              <a:t>用于操纵表结构的数据定义语言命令有：</a:t>
            </a:r>
            <a:endParaRPr lang="zh-CN" altLang="en-US" dirty="0"/>
          </a:p>
          <a:p>
            <a:pPr marL="812800" lvl="1" indent="-276225"/>
            <a:r>
              <a:rPr lang="en-US" altLang="zh-CN" dirty="0"/>
              <a:t>CREATE TABLE</a:t>
            </a:r>
            <a:endParaRPr lang="en-US" altLang="zh-CN" dirty="0"/>
          </a:p>
          <a:p>
            <a:pPr marL="812800" lvl="1" indent="-276225"/>
            <a:r>
              <a:rPr lang="en-US" altLang="zh-CN" dirty="0" smtClean="0"/>
              <a:t>ALTER TABLE</a:t>
            </a:r>
            <a:endParaRPr lang="en-US" altLang="zh-CN" dirty="0" smtClean="0"/>
          </a:p>
          <a:p>
            <a:pPr marL="812800" lvl="1" indent="-276225"/>
            <a:r>
              <a:rPr lang="en-US" altLang="zh-CN" dirty="0" smtClean="0"/>
              <a:t>TRUNCATE </a:t>
            </a:r>
            <a:r>
              <a:rPr lang="en-US" altLang="zh-CN" dirty="0"/>
              <a:t>TABLE</a:t>
            </a:r>
            <a:endParaRPr lang="en-US" altLang="zh-CN" dirty="0"/>
          </a:p>
          <a:p>
            <a:pPr marL="812800" lvl="1" indent="-276225"/>
            <a:r>
              <a:rPr lang="en-US" altLang="zh-CN" dirty="0"/>
              <a:t>DROP TABLE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2481">
                                            <p:txEl>
                                              <p:pRg st="0" end="0"/>
                                            </p:txEl>
                                          </p:spTgt>
                                        </p:tgtEl>
                                        <p:attrNameLst>
                                          <p:attrName>style.visibility</p:attrName>
                                        </p:attrNameLst>
                                      </p:cBhvr>
                                      <p:to>
                                        <p:strVal val="visible"/>
                                      </p:to>
                                    </p:set>
                                    <p:animEffect transition="in" filter="slide(fromLeft)">
                                      <p:cBhvr>
                                        <p:cTn id="7" dur="1000"/>
                                        <p:tgtEl>
                                          <p:spTgt spid="624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2481">
                                            <p:txEl>
                                              <p:pRg st="1" end="1"/>
                                            </p:txEl>
                                          </p:spTgt>
                                        </p:tgtEl>
                                        <p:attrNameLst>
                                          <p:attrName>style.visibility</p:attrName>
                                        </p:attrNameLst>
                                      </p:cBhvr>
                                      <p:to>
                                        <p:strVal val="visible"/>
                                      </p:to>
                                    </p:set>
                                    <p:animEffect transition="in" filter="slide(fromLeft)">
                                      <p:cBhvr>
                                        <p:cTn id="12" dur="1000"/>
                                        <p:tgtEl>
                                          <p:spTgt spid="62481">
                                            <p:txEl>
                                              <p:pRg st="1" end="1"/>
                                            </p:txEl>
                                          </p:spTgt>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2481">
                                            <p:txEl>
                                              <p:pRg st="2" end="2"/>
                                            </p:txEl>
                                          </p:spTgt>
                                        </p:tgtEl>
                                        <p:attrNameLst>
                                          <p:attrName>style.visibility</p:attrName>
                                        </p:attrNameLst>
                                      </p:cBhvr>
                                      <p:to>
                                        <p:strVal val="visible"/>
                                      </p:to>
                                    </p:set>
                                    <p:animEffect transition="in" filter="slide(fromLeft)">
                                      <p:cBhvr>
                                        <p:cTn id="15" dur="1000"/>
                                        <p:tgtEl>
                                          <p:spTgt spid="62481">
                                            <p:txEl>
                                              <p:pRg st="2" end="2"/>
                                            </p:txEl>
                                          </p:spTgt>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62481">
                                            <p:txEl>
                                              <p:pRg st="3" end="3"/>
                                            </p:txEl>
                                          </p:spTgt>
                                        </p:tgtEl>
                                        <p:attrNameLst>
                                          <p:attrName>style.visibility</p:attrName>
                                        </p:attrNameLst>
                                      </p:cBhvr>
                                      <p:to>
                                        <p:strVal val="visible"/>
                                      </p:to>
                                    </p:set>
                                    <p:animEffect transition="in" filter="slide(fromLeft)">
                                      <p:cBhvr>
                                        <p:cTn id="18" dur="1000"/>
                                        <p:tgtEl>
                                          <p:spTgt spid="62481">
                                            <p:txEl>
                                              <p:pRg st="3" end="3"/>
                                            </p:txEl>
                                          </p:spTgt>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62481">
                                            <p:txEl>
                                              <p:pRg st="4" end="4"/>
                                            </p:txEl>
                                          </p:spTgt>
                                        </p:tgtEl>
                                        <p:attrNameLst>
                                          <p:attrName>style.visibility</p:attrName>
                                        </p:attrNameLst>
                                      </p:cBhvr>
                                      <p:to>
                                        <p:strVal val="visible"/>
                                      </p:to>
                                    </p:set>
                                    <p:animEffect transition="in" filter="slide(fromLeft)">
                                      <p:cBhvr>
                                        <p:cTn id="21" dur="1000"/>
                                        <p:tgtEl>
                                          <p:spTgt spid="62481">
                                            <p:txEl>
                                              <p:pRg st="4" end="4"/>
                                            </p:txEl>
                                          </p:spTgt>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62481">
                                            <p:txEl>
                                              <p:pRg st="5" end="5"/>
                                            </p:txEl>
                                          </p:spTgt>
                                        </p:tgtEl>
                                        <p:attrNameLst>
                                          <p:attrName>style.visibility</p:attrName>
                                        </p:attrNameLst>
                                      </p:cBhvr>
                                      <p:to>
                                        <p:strVal val="visible"/>
                                      </p:to>
                                    </p:set>
                                    <p:animEffect transition="in" filter="slide(fromLeft)">
                                      <p:cBhvr>
                                        <p:cTn id="24" dur="1000"/>
                                        <p:tgtEl>
                                          <p:spTgt spid="624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3,</a:t>
            </a:r>
            <a:r>
              <a:rPr lang="zh-CN" altLang="en-US" dirty="0" smtClean="0">
                <a:sym typeface="+mn-ea"/>
              </a:rPr>
              <a:t>数据操纵语言 </a:t>
            </a:r>
            <a:br>
              <a:rPr lang="en-US" dirty="0"/>
            </a:br>
            <a:endParaRPr lang="zh-CN" altLang="en-US"/>
          </a:p>
        </p:txBody>
      </p:sp>
      <p:sp>
        <p:nvSpPr>
          <p:cNvPr id="129027" name="Rectangle 3"/>
          <p:cNvSpPr>
            <a:spLocks noChangeArrowheads="1"/>
          </p:cNvSpPr>
          <p:nvPr/>
        </p:nvSpPr>
        <p:spPr bwMode="auto">
          <a:xfrm>
            <a:off x="2971165" y="1601470"/>
            <a:ext cx="8135620" cy="3816350"/>
          </a:xfrm>
          <a:prstGeom prst="rect">
            <a:avLst/>
          </a:prstGeom>
          <a:noFill/>
          <a:ln w="9525" algn="ctr">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数据操纵语言用于检索、插入和修改数据</a:t>
            </a:r>
            <a:endParaRPr lang="zh-CN" altLang="en-US" sz="28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数据操纵语言是最常见的</a:t>
            </a:r>
            <a:r>
              <a:rPr lang="en-US" altLang="zh-CN" sz="2800" b="0" dirty="0">
                <a:ea typeface="黑体" panose="02010609060101010101" pitchFamily="2" charset="-122"/>
              </a:rPr>
              <a:t>SQL</a:t>
            </a:r>
            <a:r>
              <a:rPr lang="zh-CN" altLang="en-US" sz="2800" b="0" dirty="0">
                <a:ea typeface="黑体" panose="02010609060101010101" pitchFamily="2" charset="-122"/>
              </a:rPr>
              <a:t>命令</a:t>
            </a:r>
            <a:endParaRPr lang="zh-CN" altLang="en-US" sz="28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数据操纵语言命令包括：</a:t>
            </a:r>
            <a:endParaRPr lang="zh-CN" altLang="en-US" sz="28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sz="2400" b="0" dirty="0">
                <a:ea typeface="黑体" panose="02010609060101010101" pitchFamily="2" charset="-122"/>
              </a:rPr>
              <a:t>SELECT</a:t>
            </a:r>
            <a:endParaRPr lang="en-US" sz="24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sz="2400" b="0" dirty="0">
                <a:ea typeface="黑体" panose="02010609060101010101" pitchFamily="2" charset="-122"/>
              </a:rPr>
              <a:t>INSERT</a:t>
            </a:r>
            <a:endParaRPr lang="en-US" sz="24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sz="2400" b="0" dirty="0">
                <a:ea typeface="黑体" panose="02010609060101010101" pitchFamily="2" charset="-122"/>
              </a:rPr>
              <a:t>UPDATE</a:t>
            </a:r>
            <a:endParaRPr lang="en-US" sz="24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sz="2400" b="0" dirty="0">
                <a:ea typeface="黑体" panose="02010609060101010101" pitchFamily="2" charset="-122"/>
              </a:rPr>
              <a:t>DELETE</a:t>
            </a:r>
            <a:endParaRPr lang="en-US" sz="2400" b="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slide(fromLeft)">
                                      <p:cBhvr>
                                        <p:cTn id="7" dur="1000"/>
                                        <p:tgtEl>
                                          <p:spTgt spid="129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课程目标</a:t>
            </a:r>
            <a:endParaRPr lang="zh-CN" altLang="en-US"/>
          </a:p>
        </p:txBody>
      </p:sp>
      <p:sp>
        <p:nvSpPr>
          <p:cNvPr id="4" name="内容占位符 2"/>
          <p:cNvSpPr>
            <a:spLocks noGrp="1"/>
          </p:cNvSpPr>
          <p:nvPr/>
        </p:nvSpPr>
        <p:spPr>
          <a:xfrm>
            <a:off x="2160270" y="2306955"/>
            <a:ext cx="7596505" cy="2320290"/>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en-US" altLang="zh-CN" dirty="0" smtClean="0"/>
              <a:t>1</a:t>
            </a:r>
            <a:r>
              <a:rPr lang="zh-CN" altLang="en-US" dirty="0" smtClean="0"/>
              <a:t>、掌握</a:t>
            </a:r>
            <a:r>
              <a:rPr lang="en-US" altLang="zh-CN" dirty="0" smtClean="0"/>
              <a:t>Oracle</a:t>
            </a:r>
            <a:r>
              <a:rPr lang="zh-CN" altLang="en-US" dirty="0" smtClean="0"/>
              <a:t>的数据类型及操作符</a:t>
            </a:r>
            <a:endParaRPr lang="en-US" altLang="zh-CN" dirty="0" smtClean="0"/>
          </a:p>
          <a:p>
            <a:r>
              <a:rPr lang="en-US" altLang="zh-CN" dirty="0" smtClean="0"/>
              <a:t>2</a:t>
            </a:r>
            <a:r>
              <a:rPr lang="zh-CN" altLang="en-US" dirty="0" smtClean="0"/>
              <a:t>、</a:t>
            </a:r>
            <a:r>
              <a:rPr lang="zh-CN" altLang="en-US" dirty="0" smtClean="0"/>
              <a:t>掌握 常用的</a:t>
            </a:r>
            <a:r>
              <a:rPr lang="en-US" altLang="zh-CN" dirty="0" smtClean="0"/>
              <a:t>SQL</a:t>
            </a:r>
            <a:r>
              <a:rPr lang="zh-CN" altLang="en-US" dirty="0" smtClean="0"/>
              <a:t>操作语句</a:t>
            </a:r>
            <a:endParaRPr lang="zh-CN" altLang="en-US" dirty="0" smtClean="0"/>
          </a:p>
          <a:p>
            <a:r>
              <a:rPr lang="en-US" altLang="zh-CN" dirty="0" smtClean="0"/>
              <a:t>3</a:t>
            </a:r>
            <a:r>
              <a:rPr lang="zh-CN" altLang="en-US" dirty="0" smtClean="0"/>
              <a:t>、掌握</a:t>
            </a:r>
            <a:r>
              <a:rPr lang="en-US" altLang="zh-CN" dirty="0" smtClean="0"/>
              <a:t>Oracle</a:t>
            </a:r>
            <a:r>
              <a:rPr lang="zh-CN" altLang="en-US" dirty="0" smtClean="0"/>
              <a:t>的函数</a:t>
            </a:r>
            <a:endParaRPr lang="en-US" altLang="zh-CN" dirty="0" smtClean="0"/>
          </a:p>
          <a:p>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事务控制语言（</a:t>
            </a:r>
            <a:r>
              <a:rPr lang="en-US" altLang="zh-CN" dirty="0" smtClean="0">
                <a:sym typeface="+mn-ea"/>
              </a:rPr>
              <a:t>TCL</a:t>
            </a:r>
            <a:r>
              <a:rPr lang="zh-CN" altLang="en-US" dirty="0" smtClean="0">
                <a:sym typeface="+mn-ea"/>
              </a:rPr>
              <a:t>）</a:t>
            </a:r>
            <a:endParaRPr lang="zh-CN" altLang="en-US"/>
          </a:p>
        </p:txBody>
      </p:sp>
      <p:pic>
        <p:nvPicPr>
          <p:cNvPr id="3" name="图片 2"/>
          <p:cNvPicPr>
            <a:picLocks noChangeAspect="1"/>
          </p:cNvPicPr>
          <p:nvPr/>
        </p:nvPicPr>
        <p:blipFill>
          <a:blip r:embed="rId1"/>
          <a:stretch>
            <a:fillRect/>
          </a:stretch>
        </p:blipFill>
        <p:spPr>
          <a:xfrm>
            <a:off x="1783080" y="1471930"/>
            <a:ext cx="9144000" cy="50412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事务的特性（</a:t>
            </a:r>
            <a:r>
              <a:rPr lang="en-US" altLang="zh-CN" dirty="0" smtClean="0">
                <a:sym typeface="+mn-ea"/>
              </a:rPr>
              <a:t>ACID</a:t>
            </a:r>
            <a:r>
              <a:rPr lang="zh-CN" altLang="en-US" dirty="0" smtClean="0">
                <a:sym typeface="+mn-ea"/>
              </a:rPr>
              <a:t>）</a:t>
            </a:r>
            <a:endParaRPr lang="en-US" altLang="zh-CN" dirty="0" smtClean="0">
              <a:sym typeface="+mn-ea"/>
            </a:endParaRPr>
          </a:p>
        </p:txBody>
      </p:sp>
      <p:pic>
        <p:nvPicPr>
          <p:cNvPr id="5" name="图片 4"/>
          <p:cNvPicPr>
            <a:picLocks noChangeAspect="1"/>
          </p:cNvPicPr>
          <p:nvPr/>
        </p:nvPicPr>
        <p:blipFill>
          <a:blip r:embed="rId1"/>
          <a:stretch>
            <a:fillRect/>
          </a:stretch>
        </p:blipFill>
        <p:spPr>
          <a:xfrm>
            <a:off x="1859280" y="1760220"/>
            <a:ext cx="8753475" cy="47148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事务的特性（</a:t>
            </a:r>
            <a:r>
              <a:rPr lang="en-US" altLang="zh-CN" dirty="0" smtClean="0">
                <a:sym typeface="+mn-ea"/>
              </a:rPr>
              <a:t>ACID</a:t>
            </a:r>
            <a:r>
              <a:rPr lang="zh-CN" altLang="en-US" dirty="0" smtClean="0">
                <a:sym typeface="+mn-ea"/>
              </a:rPr>
              <a:t>）</a:t>
            </a:r>
            <a:endParaRPr lang="en-US" altLang="zh-CN" dirty="0" smtClean="0">
              <a:sym typeface="+mn-ea"/>
            </a:endParaRPr>
          </a:p>
        </p:txBody>
      </p:sp>
      <p:pic>
        <p:nvPicPr>
          <p:cNvPr id="3" name="图片 2"/>
          <p:cNvPicPr>
            <a:picLocks noChangeAspect="1"/>
          </p:cNvPicPr>
          <p:nvPr/>
        </p:nvPicPr>
        <p:blipFill>
          <a:blip r:embed="rId1"/>
          <a:stretch>
            <a:fillRect/>
          </a:stretch>
        </p:blipFill>
        <p:spPr>
          <a:xfrm>
            <a:off x="1864360" y="1742440"/>
            <a:ext cx="8763000" cy="43910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事务控制命令</a:t>
            </a:r>
            <a:endParaRPr lang="zh-CN" altLang="en-US"/>
          </a:p>
        </p:txBody>
      </p:sp>
      <p:pic>
        <p:nvPicPr>
          <p:cNvPr id="4" name="图片 3"/>
          <p:cNvPicPr>
            <a:picLocks noChangeAspect="1"/>
          </p:cNvPicPr>
          <p:nvPr/>
        </p:nvPicPr>
        <p:blipFill>
          <a:blip r:embed="rId1"/>
          <a:stretch>
            <a:fillRect/>
          </a:stretch>
        </p:blipFill>
        <p:spPr>
          <a:xfrm>
            <a:off x="2130425" y="1628775"/>
            <a:ext cx="8629650" cy="48082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dirty="0" smtClean="0">
                <a:sym typeface="+mn-ea"/>
              </a:rPr>
              <a:t>事务结束</a:t>
            </a:r>
            <a:endParaRPr lang="zh-CN" altLang="en-US" sz="4000" dirty="0" smtClean="0">
              <a:sym typeface="+mn-ea"/>
            </a:endParaRPr>
          </a:p>
        </p:txBody>
      </p:sp>
      <p:pic>
        <p:nvPicPr>
          <p:cNvPr id="4" name="图片 3"/>
          <p:cNvPicPr>
            <a:picLocks noChangeAspect="1"/>
          </p:cNvPicPr>
          <p:nvPr/>
        </p:nvPicPr>
        <p:blipFill>
          <a:blip r:embed="rId1"/>
          <a:stretch>
            <a:fillRect/>
          </a:stretch>
        </p:blipFill>
        <p:spPr>
          <a:xfrm>
            <a:off x="2604135" y="2056765"/>
            <a:ext cx="7812405" cy="33928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dirty="0" smtClean="0">
                <a:sym typeface="+mn-ea"/>
              </a:rPr>
              <a:t>事务保存点</a:t>
            </a:r>
            <a:endParaRPr lang="zh-CN" altLang="en-US" sz="4000" dirty="0" smtClean="0">
              <a:sym typeface="+mn-ea"/>
            </a:endParaRPr>
          </a:p>
        </p:txBody>
      </p:sp>
      <p:pic>
        <p:nvPicPr>
          <p:cNvPr id="5" name="图片 4"/>
          <p:cNvPicPr>
            <a:picLocks noChangeAspect="1"/>
          </p:cNvPicPr>
          <p:nvPr/>
        </p:nvPicPr>
        <p:blipFill>
          <a:blip r:embed="rId1"/>
          <a:stretch>
            <a:fillRect/>
          </a:stretch>
        </p:blipFill>
        <p:spPr>
          <a:xfrm>
            <a:off x="1758950" y="1937385"/>
            <a:ext cx="8153400" cy="33623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日期</a:t>
            </a:r>
            <a:r>
              <a:rPr lang="zh-CN" altLang="en-US" dirty="0">
                <a:sym typeface="+mn-ea"/>
              </a:rPr>
              <a:t>函数</a:t>
            </a:r>
            <a:br>
              <a:rPr lang="en-US" dirty="0"/>
            </a:br>
            <a:endParaRPr lang="zh-CN" altLang="en-US"/>
          </a:p>
        </p:txBody>
      </p:sp>
      <p:sp>
        <p:nvSpPr>
          <p:cNvPr id="98309" name="Rectangle 5"/>
          <p:cNvSpPr>
            <a:spLocks noGrp="1" noChangeArrowheads="1"/>
          </p:cNvSpPr>
          <p:nvPr/>
        </p:nvSpPr>
        <p:spPr>
          <a:xfrm>
            <a:off x="2382520" y="1104900"/>
            <a:ext cx="8598535" cy="5327650"/>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dirty="0"/>
              <a:t>日期函数对日期值进行运算，并生成日期数据类型或数值类型的结果</a:t>
            </a:r>
            <a:endParaRPr lang="zh-CN" altLang="en-US" dirty="0"/>
          </a:p>
          <a:p>
            <a:r>
              <a:rPr lang="zh-CN" altLang="en-US" dirty="0"/>
              <a:t>日期函数包括：</a:t>
            </a:r>
            <a:endParaRPr lang="en-US" dirty="0"/>
          </a:p>
          <a:p>
            <a:pPr marL="812800" lvl="1" indent="-276225"/>
            <a:r>
              <a:rPr lang="en-US" dirty="0"/>
              <a:t>ADD_MONTHS(D,&lt;i&gt;)</a:t>
            </a:r>
            <a:endParaRPr lang="en-US" altLang="zh-CN" dirty="0"/>
          </a:p>
          <a:p>
            <a:pPr marL="812800" lvl="1" indent="-276225"/>
            <a:r>
              <a:rPr lang="en-US" altLang="zh-CN" dirty="0"/>
              <a:t>MONTHS_BETWEEN(D1,D2)</a:t>
            </a:r>
            <a:endParaRPr lang="en-US" altLang="zh-CN" dirty="0"/>
          </a:p>
          <a:p>
            <a:pPr marL="812800" lvl="1" indent="-276225"/>
            <a:r>
              <a:rPr lang="en-US" dirty="0"/>
              <a:t>LAST_DAY(D)</a:t>
            </a:r>
            <a:endParaRPr lang="en-US" dirty="0"/>
          </a:p>
          <a:p>
            <a:pPr marL="812800" lvl="1" indent="-276225"/>
            <a:r>
              <a:rPr lang="en-US" dirty="0"/>
              <a:t>NEXT_DAY(D,'DAY')</a:t>
            </a:r>
            <a:endParaRPr lang="en-US" dirty="0"/>
          </a:p>
          <a:p>
            <a:pPr marL="812800" lvl="1" indent="-276225"/>
            <a:endParaRPr lang="en-US" dirty="0"/>
          </a:p>
        </p:txBody>
      </p:sp>
      <p:pic>
        <p:nvPicPr>
          <p:cNvPr id="4" name="图片 3"/>
          <p:cNvPicPr>
            <a:picLocks noChangeAspect="1"/>
          </p:cNvPicPr>
          <p:nvPr/>
        </p:nvPicPr>
        <p:blipFill>
          <a:blip r:embed="rId1"/>
          <a:stretch>
            <a:fillRect/>
          </a:stretch>
        </p:blipFill>
        <p:spPr>
          <a:xfrm>
            <a:off x="2065020" y="3975100"/>
            <a:ext cx="7781925" cy="1323975"/>
          </a:xfrm>
          <a:prstGeom prst="rect">
            <a:avLst/>
          </a:prstGeom>
        </p:spPr>
      </p:pic>
      <p:pic>
        <p:nvPicPr>
          <p:cNvPr id="6" name="图片 5"/>
          <p:cNvPicPr>
            <a:picLocks noChangeAspect="1"/>
          </p:cNvPicPr>
          <p:nvPr/>
        </p:nvPicPr>
        <p:blipFill>
          <a:blip r:embed="rId2"/>
          <a:stretch>
            <a:fillRect/>
          </a:stretch>
        </p:blipFill>
        <p:spPr>
          <a:xfrm>
            <a:off x="6570980" y="2155190"/>
            <a:ext cx="4410075" cy="790575"/>
          </a:xfrm>
          <a:prstGeom prst="rect">
            <a:avLst/>
          </a:prstGeom>
        </p:spPr>
      </p:pic>
      <p:pic>
        <p:nvPicPr>
          <p:cNvPr id="7" name="图片 6"/>
          <p:cNvPicPr>
            <a:picLocks noChangeAspect="1"/>
          </p:cNvPicPr>
          <p:nvPr/>
        </p:nvPicPr>
        <p:blipFill>
          <a:blip r:embed="rId3"/>
          <a:stretch>
            <a:fillRect/>
          </a:stretch>
        </p:blipFill>
        <p:spPr>
          <a:xfrm>
            <a:off x="2065020" y="5407660"/>
            <a:ext cx="4638675" cy="295275"/>
          </a:xfrm>
          <a:prstGeom prst="rect">
            <a:avLst/>
          </a:prstGeom>
        </p:spPr>
      </p:pic>
      <p:sp>
        <p:nvSpPr>
          <p:cNvPr id="8" name="文本框 7"/>
          <p:cNvSpPr txBox="1"/>
          <p:nvPr/>
        </p:nvSpPr>
        <p:spPr>
          <a:xfrm>
            <a:off x="2279650" y="5702935"/>
            <a:ext cx="7163435" cy="368300"/>
          </a:xfrm>
          <a:prstGeom prst="rect">
            <a:avLst/>
          </a:prstGeom>
          <a:solidFill>
            <a:schemeClr val="tx1"/>
          </a:solidFill>
        </p:spPr>
        <p:txBody>
          <a:bodyPr wrap="square" rtlCol="0" anchor="t">
            <a:spAutoFit/>
          </a:bodyPr>
          <a:p>
            <a:r>
              <a:rPr lang="zh-CN" altLang="en-US">
                <a:solidFill>
                  <a:schemeClr val="bg1"/>
                </a:solidFill>
              </a:rPr>
              <a:t>SELECT months_between(SYSDATE,'10-1月-2006') dd FROM dual;</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animEffect transition="in" filter="slide(fromLeft)">
                                      <p:cBhvr>
                                        <p:cTn id="7" dur="1000"/>
                                        <p:tgtEl>
                                          <p:spTgt spid="98309">
                                            <p:txEl>
                                              <p:pRg st="1" end="1"/>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98309">
                                            <p:txEl>
                                              <p:pRg st="2" end="2"/>
                                            </p:txEl>
                                          </p:spTgt>
                                        </p:tgtEl>
                                        <p:attrNameLst>
                                          <p:attrName>style.visibility</p:attrName>
                                        </p:attrNameLst>
                                      </p:cBhvr>
                                      <p:to>
                                        <p:strVal val="visible"/>
                                      </p:to>
                                    </p:set>
                                    <p:animEffect transition="in" filter="slide(fromLeft)">
                                      <p:cBhvr>
                                        <p:cTn id="11" dur="1000"/>
                                        <p:tgtEl>
                                          <p:spTgt spid="98309">
                                            <p:txEl>
                                              <p:pRg st="2" end="2"/>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98309">
                                            <p:txEl>
                                              <p:pRg st="3" end="3"/>
                                            </p:txEl>
                                          </p:spTgt>
                                        </p:tgtEl>
                                        <p:attrNameLst>
                                          <p:attrName>style.visibility</p:attrName>
                                        </p:attrNameLst>
                                      </p:cBhvr>
                                      <p:to>
                                        <p:strVal val="visible"/>
                                      </p:to>
                                    </p:set>
                                    <p:animEffect transition="in" filter="slide(fromLeft)">
                                      <p:cBhvr>
                                        <p:cTn id="15" dur="1000"/>
                                        <p:tgtEl>
                                          <p:spTgt spid="98309">
                                            <p:txEl>
                                              <p:pRg st="3" end="3"/>
                                            </p:txEl>
                                          </p:spTgt>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98309">
                                            <p:txEl>
                                              <p:pRg st="4" end="4"/>
                                            </p:txEl>
                                          </p:spTgt>
                                        </p:tgtEl>
                                        <p:attrNameLst>
                                          <p:attrName>style.visibility</p:attrName>
                                        </p:attrNameLst>
                                      </p:cBhvr>
                                      <p:to>
                                        <p:strVal val="visible"/>
                                      </p:to>
                                    </p:set>
                                    <p:animEffect transition="in" filter="slide(fromLeft)">
                                      <p:cBhvr>
                                        <p:cTn id="19" dur="1000"/>
                                        <p:tgtEl>
                                          <p:spTgt spid="98309">
                                            <p:txEl>
                                              <p:pRg st="4" end="4"/>
                                            </p:txEl>
                                          </p:spTgt>
                                        </p:tgtEl>
                                      </p:cBhvr>
                                    </p:animEffect>
                                  </p:childTnLst>
                                </p:cTn>
                              </p:par>
                            </p:childTnLst>
                          </p:cTn>
                        </p:par>
                        <p:par>
                          <p:cTn id="20" fill="hold">
                            <p:stCondLst>
                              <p:cond delay="4000"/>
                            </p:stCondLst>
                            <p:childTnLst>
                              <p:par>
                                <p:cTn id="21" presetID="12" presetClass="entr" presetSubtype="8" fill="hold" nodeType="afterEffect">
                                  <p:stCondLst>
                                    <p:cond delay="0"/>
                                  </p:stCondLst>
                                  <p:childTnLst>
                                    <p:set>
                                      <p:cBhvr>
                                        <p:cTn id="22" dur="1" fill="hold">
                                          <p:stCondLst>
                                            <p:cond delay="0"/>
                                          </p:stCondLst>
                                        </p:cTn>
                                        <p:tgtEl>
                                          <p:spTgt spid="98309">
                                            <p:txEl>
                                              <p:pRg st="5" end="5"/>
                                            </p:txEl>
                                          </p:spTgt>
                                        </p:tgtEl>
                                        <p:attrNameLst>
                                          <p:attrName>style.visibility</p:attrName>
                                        </p:attrNameLst>
                                      </p:cBhvr>
                                      <p:to>
                                        <p:strVal val="visible"/>
                                      </p:to>
                                    </p:set>
                                    <p:animEffect transition="in" filter="slide(fromLeft)">
                                      <p:cBhvr>
                                        <p:cTn id="23" dur="1000"/>
                                        <p:tgtEl>
                                          <p:spTgt spid="983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日期</a:t>
            </a:r>
            <a:r>
              <a:rPr lang="zh-CN" altLang="en-US" dirty="0">
                <a:sym typeface="+mn-ea"/>
              </a:rPr>
              <a:t>函数</a:t>
            </a:r>
            <a:br>
              <a:rPr lang="en-US" dirty="0"/>
            </a:br>
            <a:endParaRPr lang="zh-CN" altLang="en-US"/>
          </a:p>
        </p:txBody>
      </p:sp>
      <p:sp>
        <p:nvSpPr>
          <p:cNvPr id="3" name="文本框 2"/>
          <p:cNvSpPr txBox="1"/>
          <p:nvPr/>
        </p:nvSpPr>
        <p:spPr>
          <a:xfrm>
            <a:off x="1741170" y="2465070"/>
            <a:ext cx="9129395" cy="3107690"/>
          </a:xfrm>
          <a:prstGeom prst="rect">
            <a:avLst/>
          </a:prstGeom>
          <a:noFill/>
        </p:spPr>
        <p:txBody>
          <a:bodyPr wrap="square" rtlCol="0" anchor="t">
            <a:spAutoFit/>
          </a:bodyPr>
          <a:p>
            <a:r>
              <a:rPr lang="zh-CN" altLang="en-US" sz="2800"/>
              <a:t>--查询半年前的时间</a:t>
            </a:r>
            <a:endParaRPr lang="zh-CN" altLang="en-US" sz="2800"/>
          </a:p>
          <a:p>
            <a:r>
              <a:rPr lang="zh-CN" altLang="en-US" sz="2800"/>
              <a:t>select add_months(sysdate,-6) from dual;</a:t>
            </a:r>
            <a:endParaRPr lang="zh-CN" altLang="en-US" sz="2800"/>
          </a:p>
          <a:p>
            <a:r>
              <a:rPr lang="zh-CN" altLang="en-US" sz="2800"/>
              <a:t>----查询出在员工'SCOTT'入职一年后入职的员工的信息</a:t>
            </a:r>
            <a:endParaRPr lang="zh-CN" altLang="en-US" sz="2800"/>
          </a:p>
          <a:p>
            <a:r>
              <a:rPr lang="zh-CN" altLang="en-US" sz="2800"/>
              <a:t>select ename, a.hiredate, sal</a:t>
            </a:r>
            <a:endParaRPr lang="zh-CN" altLang="en-US" sz="2800"/>
          </a:p>
          <a:p>
            <a:r>
              <a:rPr lang="zh-CN" altLang="en-US" sz="2800"/>
              <a:t>from emp a, (select hiredate from emp where ename = 'SCOTT') b</a:t>
            </a:r>
            <a:endParaRPr lang="zh-CN" altLang="en-US" sz="2800"/>
          </a:p>
          <a:p>
            <a:r>
              <a:rPr lang="zh-CN" altLang="en-US" sz="2800"/>
              <a:t>where a.hiredate &gt; = add_months(b.hiredate, 12);</a:t>
            </a:r>
            <a:endParaRPr lang="zh-CN" altLang="en-US" sz="2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日期</a:t>
            </a:r>
            <a:r>
              <a:rPr lang="zh-CN" altLang="en-US" dirty="0">
                <a:sym typeface="+mn-ea"/>
              </a:rPr>
              <a:t>函数</a:t>
            </a:r>
            <a:br>
              <a:rPr lang="en-US" dirty="0"/>
            </a:br>
            <a:endParaRPr lang="zh-CN" altLang="en-US"/>
          </a:p>
        </p:txBody>
      </p:sp>
      <p:pic>
        <p:nvPicPr>
          <p:cNvPr id="3" name="图片 2"/>
          <p:cNvPicPr>
            <a:picLocks noChangeAspect="1"/>
          </p:cNvPicPr>
          <p:nvPr/>
        </p:nvPicPr>
        <p:blipFill>
          <a:blip r:embed="rId1"/>
          <a:stretch>
            <a:fillRect/>
          </a:stretch>
        </p:blipFill>
        <p:spPr>
          <a:xfrm>
            <a:off x="1882775" y="1216025"/>
            <a:ext cx="9144635" cy="55352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日期</a:t>
            </a:r>
            <a:r>
              <a:rPr lang="zh-CN" altLang="en-US" dirty="0">
                <a:sym typeface="+mn-ea"/>
              </a:rPr>
              <a:t>函数</a:t>
            </a:r>
            <a:br>
              <a:rPr lang="en-US" dirty="0"/>
            </a:br>
            <a:endParaRPr lang="zh-CN" altLang="en-US"/>
          </a:p>
        </p:txBody>
      </p:sp>
      <p:pic>
        <p:nvPicPr>
          <p:cNvPr id="4" name="图片 3"/>
          <p:cNvPicPr>
            <a:picLocks noChangeAspect="1"/>
          </p:cNvPicPr>
          <p:nvPr/>
        </p:nvPicPr>
        <p:blipFill>
          <a:blip r:embed="rId1"/>
          <a:stretch>
            <a:fillRect/>
          </a:stretch>
        </p:blipFill>
        <p:spPr>
          <a:xfrm>
            <a:off x="917575" y="1374775"/>
            <a:ext cx="10477500" cy="53054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2"/>
          <p:cNvSpPr txBox="1"/>
          <p:nvPr/>
        </p:nvSpPr>
        <p:spPr>
          <a:xfrm>
            <a:off x="1447800" y="1828800"/>
            <a:ext cx="9274810" cy="3551583"/>
          </a:xfrm>
          <a:prstGeom prst="rect">
            <a:avLst/>
          </a:prstGeom>
        </p:spPr>
        <p:txBody>
          <a:bodyPr vert="horz" lIns="91440" tIns="45720" rIns="91440" bIns="45720" numCol="2" spcCol="72000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微软雅黑"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微软雅黑"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微软雅黑"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spcBef>
                <a:spcPts val="2400"/>
              </a:spcBef>
              <a:buClr>
                <a:srgbClr val="EABDBC"/>
              </a:buClr>
              <a:buFont typeface="Wingdings" panose="05000000000000000000" pitchFamily="2" charset="2"/>
            </a:pPr>
            <a:endParaRPr lang="zh-CN" altLang="en-US" dirty="0"/>
          </a:p>
        </p:txBody>
      </p:sp>
      <p:sp>
        <p:nvSpPr>
          <p:cNvPr id="2" name="标题 1"/>
          <p:cNvSpPr>
            <a:spLocks noGrp="1"/>
          </p:cNvSpPr>
          <p:nvPr>
            <p:ph type="title"/>
          </p:nvPr>
        </p:nvSpPr>
        <p:spPr/>
        <p:txBody>
          <a:bodyPr/>
          <a:lstStyle/>
          <a:p>
            <a:r>
              <a:rPr lang="en-US" altLang="zh-CN" dirty="0" smtClean="0">
                <a:sym typeface="+mn-ea"/>
              </a:rPr>
              <a:t>1,</a:t>
            </a:r>
            <a:r>
              <a:rPr lang="en-US" dirty="0" smtClean="0">
                <a:sym typeface="+mn-ea"/>
              </a:rPr>
              <a:t>Oracle </a:t>
            </a:r>
            <a:r>
              <a:rPr lang="zh-CN" altLang="en-US" dirty="0">
                <a:sym typeface="+mn-ea"/>
              </a:rPr>
              <a:t>数据类型 </a:t>
            </a:r>
            <a:br>
              <a:rPr lang="en-US" dirty="0"/>
            </a:br>
            <a:endParaRPr lang="en-US" altLang="zh-CN"/>
          </a:p>
        </p:txBody>
      </p:sp>
      <p:grpSp>
        <p:nvGrpSpPr>
          <p:cNvPr id="3" name="组合 2"/>
          <p:cNvGrpSpPr/>
          <p:nvPr/>
        </p:nvGrpSpPr>
        <p:grpSpPr>
          <a:xfrm>
            <a:off x="2641600" y="1341755"/>
            <a:ext cx="7345680" cy="3614420"/>
            <a:chOff x="1078" y="2113"/>
            <a:chExt cx="12812" cy="5692"/>
          </a:xfrm>
        </p:grpSpPr>
        <p:sp>
          <p:nvSpPr>
            <p:cNvPr id="54307" name="Rectangle 35"/>
            <p:cNvSpPr>
              <a:spLocks noChangeArrowheads="1"/>
            </p:cNvSpPr>
            <p:nvPr/>
          </p:nvSpPr>
          <p:spPr bwMode="auto">
            <a:xfrm>
              <a:off x="1078" y="2113"/>
              <a:ext cx="12700" cy="1807"/>
            </a:xfrm>
            <a:prstGeom prst="rect">
              <a:avLst/>
            </a:prstGeom>
            <a:noFill/>
            <a:ln w="9525">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创建表时，必须为各个列指定数据类型</a:t>
              </a:r>
              <a:endParaRPr lang="zh-CN" altLang="en-US" sz="2800" b="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以下是 </a:t>
              </a:r>
              <a:r>
                <a:rPr lang="en-US" altLang="zh-CN" sz="2800" b="0">
                  <a:ea typeface="黑体" panose="02010609060101010101" pitchFamily="2" charset="-122"/>
                </a:rPr>
                <a:t>Oracle </a:t>
              </a:r>
              <a:r>
                <a:rPr lang="zh-CN" altLang="en-US" sz="2800" b="0">
                  <a:ea typeface="黑体" panose="02010609060101010101" pitchFamily="2" charset="-122"/>
                </a:rPr>
                <a:t>数据类型的类别：</a:t>
              </a:r>
              <a:endParaRPr lang="zh-CN" altLang="en-US" sz="2800" b="0">
                <a:ea typeface="黑体" panose="02010609060101010101" pitchFamily="2" charset="-122"/>
              </a:endParaRPr>
            </a:p>
          </p:txBody>
        </p:sp>
        <p:sp>
          <p:nvSpPr>
            <p:cNvPr id="54308" name="AutoShape 36"/>
            <p:cNvSpPr>
              <a:spLocks noChangeArrowheads="1"/>
            </p:cNvSpPr>
            <p:nvPr/>
          </p:nvSpPr>
          <p:spPr bwMode="auto">
            <a:xfrm>
              <a:off x="5615" y="4948"/>
              <a:ext cx="3630" cy="905"/>
            </a:xfrm>
            <a:prstGeom prst="roundRect">
              <a:avLst>
                <a:gd name="adj" fmla="val 16667"/>
              </a:avLst>
            </a:prstGeom>
            <a:gradFill rotWithShape="1">
              <a:gsLst>
                <a:gs pos="0">
                  <a:srgbClr val="7BB3F1"/>
                </a:gs>
                <a:gs pos="100000">
                  <a:schemeClr val="bg1"/>
                </a:gs>
              </a:gsLst>
              <a:lin ang="2700000" scaled="1"/>
            </a:gradFill>
            <a:ln w="12700" algn="ctr">
              <a:solidFill>
                <a:srgbClr val="000080"/>
              </a:solidFill>
              <a:round/>
            </a:ln>
            <a:effectLst/>
          </p:spPr>
          <p:txBody>
            <a:bodyPr wrap="none" anchor="ctr"/>
            <a:p>
              <a:pPr algn="ctr"/>
              <a:r>
                <a:rPr lang="zh-CN" altLang="en-US" sz="2400">
                  <a:ea typeface="黑体" panose="02010609060101010101" pitchFamily="2" charset="-122"/>
                </a:rPr>
                <a:t>数据类型</a:t>
              </a:r>
              <a:endParaRPr lang="zh-CN" altLang="en-US" sz="2400">
                <a:ea typeface="黑体" panose="02010609060101010101" pitchFamily="2" charset="-122"/>
              </a:endParaRPr>
            </a:p>
          </p:txBody>
        </p:sp>
        <p:sp>
          <p:nvSpPr>
            <p:cNvPr id="54309" name="Line 37"/>
            <p:cNvSpPr>
              <a:spLocks noChangeShapeType="1"/>
            </p:cNvSpPr>
            <p:nvPr/>
          </p:nvSpPr>
          <p:spPr bwMode="auto">
            <a:xfrm>
              <a:off x="7428" y="5855"/>
              <a:ext cx="0" cy="568"/>
            </a:xfrm>
            <a:prstGeom prst="line">
              <a:avLst/>
            </a:prstGeom>
            <a:noFill/>
            <a:ln w="9525">
              <a:solidFill>
                <a:schemeClr val="tx1"/>
              </a:solidFill>
              <a:round/>
            </a:ln>
            <a:effectLst/>
          </p:spPr>
          <p:txBody>
            <a:bodyPr/>
            <a:p>
              <a:endParaRPr lang="zh-CN" altLang="en-US"/>
            </a:p>
          </p:txBody>
        </p:sp>
        <p:sp>
          <p:nvSpPr>
            <p:cNvPr id="54311" name="Line 39"/>
            <p:cNvSpPr>
              <a:spLocks noChangeShapeType="1"/>
            </p:cNvSpPr>
            <p:nvPr/>
          </p:nvSpPr>
          <p:spPr bwMode="auto">
            <a:xfrm flipV="1">
              <a:off x="2325" y="6423"/>
              <a:ext cx="10773" cy="0"/>
            </a:xfrm>
            <a:prstGeom prst="line">
              <a:avLst/>
            </a:prstGeom>
            <a:noFill/>
            <a:ln w="9525">
              <a:solidFill>
                <a:schemeClr val="tx1"/>
              </a:solidFill>
              <a:round/>
            </a:ln>
            <a:effectLst/>
          </p:spPr>
          <p:txBody>
            <a:bodyPr/>
            <a:p>
              <a:endParaRPr lang="zh-CN" altLang="en-US"/>
            </a:p>
          </p:txBody>
        </p:sp>
        <p:sp>
          <p:nvSpPr>
            <p:cNvPr id="54312" name="AutoShape 40"/>
            <p:cNvSpPr>
              <a:spLocks noChangeArrowheads="1"/>
            </p:cNvSpPr>
            <p:nvPr/>
          </p:nvSpPr>
          <p:spPr bwMode="auto">
            <a:xfrm>
              <a:off x="1305" y="7103"/>
              <a:ext cx="1813" cy="68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zh-CN" altLang="en-US" sz="2000" b="0">
                  <a:ea typeface="黑体" panose="02010609060101010101" pitchFamily="2" charset="-122"/>
                </a:rPr>
                <a:t>字符</a:t>
              </a:r>
              <a:endParaRPr lang="zh-CN" altLang="en-US" sz="2000" b="0">
                <a:ea typeface="黑体" panose="02010609060101010101" pitchFamily="2" charset="-122"/>
              </a:endParaRPr>
            </a:p>
          </p:txBody>
        </p:sp>
        <p:sp>
          <p:nvSpPr>
            <p:cNvPr id="54313" name="Line 41"/>
            <p:cNvSpPr>
              <a:spLocks noChangeShapeType="1"/>
            </p:cNvSpPr>
            <p:nvPr/>
          </p:nvSpPr>
          <p:spPr bwMode="auto">
            <a:xfrm>
              <a:off x="2325" y="6423"/>
              <a:ext cx="0" cy="567"/>
            </a:xfrm>
            <a:prstGeom prst="line">
              <a:avLst/>
            </a:prstGeom>
            <a:noFill/>
            <a:ln w="9525">
              <a:solidFill>
                <a:schemeClr val="tx1"/>
              </a:solidFill>
              <a:round/>
              <a:tailEnd type="triangle" w="med" len="med"/>
            </a:ln>
            <a:effectLst/>
          </p:spPr>
          <p:txBody>
            <a:bodyPr/>
            <a:p>
              <a:endParaRPr lang="zh-CN" altLang="en-US"/>
            </a:p>
          </p:txBody>
        </p:sp>
        <p:sp>
          <p:nvSpPr>
            <p:cNvPr id="54314" name="AutoShape 42"/>
            <p:cNvSpPr>
              <a:spLocks noChangeArrowheads="1"/>
            </p:cNvSpPr>
            <p:nvPr/>
          </p:nvSpPr>
          <p:spPr bwMode="auto">
            <a:xfrm>
              <a:off x="3345" y="7103"/>
              <a:ext cx="1815" cy="68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zh-CN" altLang="en-US" sz="2000" b="0">
                  <a:ea typeface="黑体" panose="02010609060101010101" pitchFamily="2" charset="-122"/>
                </a:rPr>
                <a:t>数值</a:t>
              </a:r>
              <a:endParaRPr lang="zh-CN" altLang="en-US" sz="2000" b="0">
                <a:ea typeface="黑体" panose="02010609060101010101" pitchFamily="2" charset="-122"/>
              </a:endParaRPr>
            </a:p>
          </p:txBody>
        </p:sp>
        <p:sp>
          <p:nvSpPr>
            <p:cNvPr id="54315" name="Line 43"/>
            <p:cNvSpPr>
              <a:spLocks noChangeShapeType="1"/>
            </p:cNvSpPr>
            <p:nvPr/>
          </p:nvSpPr>
          <p:spPr bwMode="auto">
            <a:xfrm>
              <a:off x="4368" y="6423"/>
              <a:ext cx="2" cy="497"/>
            </a:xfrm>
            <a:prstGeom prst="line">
              <a:avLst/>
            </a:prstGeom>
            <a:noFill/>
            <a:ln w="9525">
              <a:solidFill>
                <a:schemeClr val="tx1"/>
              </a:solidFill>
              <a:round/>
              <a:tailEnd type="triangle" w="med" len="med"/>
            </a:ln>
            <a:effectLst/>
          </p:spPr>
          <p:txBody>
            <a:bodyPr/>
            <a:p>
              <a:endParaRPr lang="zh-CN" altLang="en-US"/>
            </a:p>
          </p:txBody>
        </p:sp>
        <p:sp>
          <p:nvSpPr>
            <p:cNvPr id="54316" name="AutoShape 44"/>
            <p:cNvSpPr>
              <a:spLocks noChangeArrowheads="1"/>
            </p:cNvSpPr>
            <p:nvPr/>
          </p:nvSpPr>
          <p:spPr bwMode="auto">
            <a:xfrm>
              <a:off x="5500" y="7103"/>
              <a:ext cx="2268" cy="68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zh-CN" altLang="en-US" sz="2000" b="0">
                  <a:ea typeface="黑体" panose="02010609060101010101" pitchFamily="2" charset="-122"/>
                </a:rPr>
                <a:t>日期时间</a:t>
              </a:r>
              <a:endParaRPr lang="zh-CN" altLang="en-US" sz="2000" b="0">
                <a:ea typeface="黑体" panose="02010609060101010101" pitchFamily="2" charset="-122"/>
              </a:endParaRPr>
            </a:p>
          </p:txBody>
        </p:sp>
        <p:sp>
          <p:nvSpPr>
            <p:cNvPr id="54317" name="Line 45"/>
            <p:cNvSpPr>
              <a:spLocks noChangeShapeType="1"/>
            </p:cNvSpPr>
            <p:nvPr/>
          </p:nvSpPr>
          <p:spPr bwMode="auto">
            <a:xfrm>
              <a:off x="6748" y="6423"/>
              <a:ext cx="2" cy="567"/>
            </a:xfrm>
            <a:prstGeom prst="line">
              <a:avLst/>
            </a:prstGeom>
            <a:noFill/>
            <a:ln w="9525">
              <a:solidFill>
                <a:schemeClr val="tx1"/>
              </a:solidFill>
              <a:round/>
              <a:tailEnd type="triangle" w="med" len="med"/>
            </a:ln>
            <a:effectLst/>
          </p:spPr>
          <p:txBody>
            <a:bodyPr/>
            <a:p>
              <a:endParaRPr lang="zh-CN" altLang="en-US"/>
            </a:p>
          </p:txBody>
        </p:sp>
        <p:sp>
          <p:nvSpPr>
            <p:cNvPr id="54318" name="AutoShape 46"/>
            <p:cNvSpPr>
              <a:spLocks noChangeArrowheads="1"/>
            </p:cNvSpPr>
            <p:nvPr/>
          </p:nvSpPr>
          <p:spPr bwMode="auto">
            <a:xfrm>
              <a:off x="8108" y="7125"/>
              <a:ext cx="3742" cy="680"/>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en-US" sz="2000" b="0" dirty="0">
                  <a:ea typeface="黑体" panose="02010609060101010101" pitchFamily="2" charset="-122"/>
                </a:rPr>
                <a:t>RAW</a:t>
              </a:r>
              <a:r>
                <a:rPr lang="en-US" altLang="zh-CN" sz="2000" b="0" dirty="0">
                  <a:ea typeface="黑体" panose="02010609060101010101" pitchFamily="2" charset="-122"/>
                </a:rPr>
                <a:t>/LONG RAW</a:t>
              </a:r>
              <a:endParaRPr lang="en-US" altLang="zh-CN" sz="2000" b="0" dirty="0">
                <a:ea typeface="黑体" panose="02010609060101010101" pitchFamily="2" charset="-122"/>
              </a:endParaRPr>
            </a:p>
          </p:txBody>
        </p:sp>
        <p:sp>
          <p:nvSpPr>
            <p:cNvPr id="54319" name="Line 47"/>
            <p:cNvSpPr>
              <a:spLocks noChangeShapeType="1"/>
            </p:cNvSpPr>
            <p:nvPr/>
          </p:nvSpPr>
          <p:spPr bwMode="auto">
            <a:xfrm>
              <a:off x="9923" y="6423"/>
              <a:ext cx="0" cy="567"/>
            </a:xfrm>
            <a:prstGeom prst="line">
              <a:avLst/>
            </a:prstGeom>
            <a:noFill/>
            <a:ln w="9525">
              <a:solidFill>
                <a:schemeClr val="tx1"/>
              </a:solidFill>
              <a:round/>
              <a:tailEnd type="triangle" w="med" len="med"/>
            </a:ln>
            <a:effectLst/>
          </p:spPr>
          <p:txBody>
            <a:bodyPr/>
            <a:p>
              <a:endParaRPr lang="zh-CN" altLang="en-US"/>
            </a:p>
          </p:txBody>
        </p:sp>
        <p:sp>
          <p:nvSpPr>
            <p:cNvPr id="54320" name="AutoShape 48"/>
            <p:cNvSpPr>
              <a:spLocks noChangeArrowheads="1"/>
            </p:cNvSpPr>
            <p:nvPr/>
          </p:nvSpPr>
          <p:spPr bwMode="auto">
            <a:xfrm>
              <a:off x="12190" y="7078"/>
              <a:ext cx="1700" cy="702"/>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p:spPr>
          <p:txBody>
            <a:bodyPr wrap="none" anchor="ctr"/>
            <a:p>
              <a:pPr algn="ctr"/>
              <a:r>
                <a:rPr lang="en-US" sz="2000" b="0">
                  <a:ea typeface="黑体" panose="02010609060101010101" pitchFamily="2" charset="-122"/>
                </a:rPr>
                <a:t>LOB</a:t>
              </a:r>
              <a:endParaRPr lang="en-US" sz="2000" b="0">
                <a:ea typeface="黑体" panose="02010609060101010101" pitchFamily="2" charset="-122"/>
              </a:endParaRPr>
            </a:p>
          </p:txBody>
        </p:sp>
        <p:sp>
          <p:nvSpPr>
            <p:cNvPr id="54321" name="Line 49"/>
            <p:cNvSpPr>
              <a:spLocks noChangeShapeType="1"/>
            </p:cNvSpPr>
            <p:nvPr/>
          </p:nvSpPr>
          <p:spPr bwMode="auto">
            <a:xfrm>
              <a:off x="13098" y="6420"/>
              <a:ext cx="0" cy="568"/>
            </a:xfrm>
            <a:prstGeom prst="line">
              <a:avLst/>
            </a:prstGeom>
            <a:noFill/>
            <a:ln w="9525">
              <a:solidFill>
                <a:schemeClr val="tx1"/>
              </a:solidFill>
              <a:round/>
              <a:tailEnd type="triangle" w="med" len="med"/>
            </a:ln>
            <a:effectLst/>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日期</a:t>
            </a:r>
            <a:r>
              <a:rPr lang="zh-CN" altLang="en-US" dirty="0">
                <a:sym typeface="+mn-ea"/>
              </a:rPr>
              <a:t>函数</a:t>
            </a:r>
            <a:br>
              <a:rPr lang="en-US" dirty="0"/>
            </a:br>
            <a:endParaRPr lang="zh-CN" altLang="en-US"/>
          </a:p>
        </p:txBody>
      </p:sp>
      <p:pic>
        <p:nvPicPr>
          <p:cNvPr id="3" name="图片 2"/>
          <p:cNvPicPr>
            <a:picLocks noChangeAspect="1"/>
          </p:cNvPicPr>
          <p:nvPr/>
        </p:nvPicPr>
        <p:blipFill>
          <a:blip r:embed="rId1"/>
          <a:stretch>
            <a:fillRect/>
          </a:stretch>
        </p:blipFill>
        <p:spPr>
          <a:xfrm>
            <a:off x="1978025" y="1468755"/>
            <a:ext cx="9135745" cy="50577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字符</a:t>
            </a:r>
            <a:r>
              <a:rPr lang="zh-CN" altLang="en-US" dirty="0">
                <a:sym typeface="+mn-ea"/>
              </a:rPr>
              <a:t>函数 </a:t>
            </a:r>
            <a:r>
              <a:rPr lang="en-US" dirty="0" smtClean="0">
                <a:sym typeface="+mn-ea"/>
              </a:rPr>
              <a:t>1</a:t>
            </a:r>
            <a:br>
              <a:rPr lang="en-US" dirty="0"/>
            </a:br>
            <a:endParaRPr lang="zh-CN" altLang="en-US"/>
          </a:p>
        </p:txBody>
      </p:sp>
      <p:sp>
        <p:nvSpPr>
          <p:cNvPr id="73857" name="Rectangle 129"/>
          <p:cNvSpPr>
            <a:spLocks noChangeArrowheads="1"/>
          </p:cNvSpPr>
          <p:nvPr/>
        </p:nvSpPr>
        <p:spPr bwMode="auto">
          <a:xfrm>
            <a:off x="2343150" y="1401763"/>
            <a:ext cx="7632700" cy="576262"/>
          </a:xfrm>
          <a:prstGeom prst="rect">
            <a:avLst/>
          </a:prstGeom>
          <a:noFill/>
          <a:ln w="9525">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字符函数接受字符输入并返回字符或数值</a:t>
            </a:r>
            <a:endParaRPr lang="zh-CN" altLang="en-US" sz="2800" b="0" dirty="0">
              <a:ea typeface="黑体" panose="02010609060101010101" pitchFamily="2" charset="-122"/>
            </a:endParaRPr>
          </a:p>
        </p:txBody>
      </p:sp>
      <p:graphicFrame>
        <p:nvGraphicFramePr>
          <p:cNvPr id="73975" name="Group 247"/>
          <p:cNvGraphicFramePr>
            <a:graphicFrameLocks noGrp="1"/>
          </p:cNvGraphicFramePr>
          <p:nvPr>
            <p:ph sz="half" idx="2"/>
            <p:custDataLst>
              <p:tags r:id="rId1"/>
            </p:custDataLst>
          </p:nvPr>
        </p:nvGraphicFramePr>
        <p:xfrm>
          <a:off x="1652270" y="1978025"/>
          <a:ext cx="8747125" cy="4291330"/>
        </p:xfrm>
        <a:graphic>
          <a:graphicData uri="http://schemas.openxmlformats.org/drawingml/2006/table">
            <a:tbl>
              <a:tblPr/>
              <a:tblGrid>
                <a:gridCol w="2559050"/>
                <a:gridCol w="4410075"/>
                <a:gridCol w="1778000"/>
              </a:tblGrid>
              <a:tr h="433705">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8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rPr>
                        <a:t>   </a:t>
                      </a:r>
                      <a:r>
                        <a:rPr kumimoji="0" lang="en-US" sz="1800" b="1" i="0" u="none" strike="noStrike" cap="none" normalizeH="0" baseline="0" dirty="0" err="1" smtClean="0">
                          <a:ln>
                            <a:noFill/>
                          </a:ln>
                          <a:solidFill>
                            <a:schemeClr val="bg1"/>
                          </a:solidFill>
                          <a:effectLst/>
                          <a:latin typeface="Arial" panose="020B0604020202020204" pitchFamily="34" charset="0"/>
                          <a:ea typeface="黑体" panose="02010609060101010101" pitchFamily="2" charset="-122"/>
                        </a:rPr>
                        <a:t>函数</a:t>
                      </a:r>
                      <a:endParaRPr kumimoji="0" lang="zh-CN" altLang="en-US" sz="1800" b="1"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8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输入</a:t>
                      </a:r>
                      <a:endPar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800" b="1"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输出</a:t>
                      </a:r>
                      <a:endPar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r>
              <a:tr h="372745">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Initcap</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(char)</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initcap</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(‘hello’) from dual;</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Hello</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Lower(char)</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lower(‘FUN’) from dual;</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fun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Upper(char)</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upper(‘sun’) from dual;</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SUN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70">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Ltrim</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char,set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ltrim</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xyzadams’,’xyz</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from dual;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adams</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8490">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Rtrim</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char,set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rtrim(‘xyzadams’,’ams’) from dual;</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xyzad</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635">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Replace(char,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searchstring</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,[rep string])</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replace(‘jack and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jue</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j’,’bl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from dual;</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black and blue</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355">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Substr</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(char, m, 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substr</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(‘abcdefg’,3,2)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cd</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680">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Concat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(expr1, expr2)</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concat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 (‘Hello’,’ world’)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Hello world</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857">
                                            <p:txEl>
                                              <p:pRg st="4294967295" end="4294967295"/>
                                            </p:txEl>
                                          </p:spTgt>
                                        </p:tgtEl>
                                        <p:attrNameLst>
                                          <p:attrName>style.visibility</p:attrName>
                                        </p:attrNameLst>
                                      </p:cBhvr>
                                      <p:to>
                                        <p:strVal val="visible"/>
                                      </p:to>
                                    </p:set>
                                    <p:animEffect transition="in" filter="fade">
                                      <p:cBhvr>
                                        <p:cTn id="7" dur="1000"/>
                                        <p:tgtEl>
                                          <p:spTgt spid="73857">
                                            <p:txEl>
                                              <p:p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857">
                                            <p:txEl>
                                              <p:pRg st="0" end="0"/>
                                            </p:txEl>
                                          </p:spTgt>
                                        </p:tgtEl>
                                        <p:attrNameLst>
                                          <p:attrName>style.visibility</p:attrName>
                                        </p:attrNameLst>
                                      </p:cBhvr>
                                      <p:to>
                                        <p:strVal val="visible"/>
                                      </p:to>
                                    </p:set>
                                    <p:animEffect transition="in" filter="fade">
                                      <p:cBhvr>
                                        <p:cTn id="10" dur="1000"/>
                                        <p:tgtEl>
                                          <p:spTgt spid="738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1000"/>
                                        <p:tgtEl>
                                          <p:spTgt spid="73857">
                                            <p:txEl>
                                              <p:pRg st="0" end="0"/>
                                            </p:txEl>
                                          </p:spTgt>
                                        </p:tgtEl>
                                      </p:cBhvr>
                                    </p:animEffect>
                                    <p:set>
                                      <p:cBhvr>
                                        <p:cTn id="15" dur="1" fill="hold">
                                          <p:stCondLst>
                                            <p:cond delay="999"/>
                                          </p:stCondLst>
                                        </p:cTn>
                                        <p:tgtEl>
                                          <p:spTgt spid="73857">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73857">
                                            <p:txEl>
                                              <p:pRg st="4294967295" end="4294967295"/>
                                            </p:txEl>
                                          </p:spTgt>
                                        </p:tgtEl>
                                      </p:cBhvr>
                                    </p:animEffect>
                                    <p:set>
                                      <p:cBhvr>
                                        <p:cTn id="20" dur="1" fill="hold">
                                          <p:stCondLst>
                                            <p:cond delay="999"/>
                                          </p:stCondLst>
                                        </p:cTn>
                                        <p:tgtEl>
                                          <p:spTgt spid="73857">
                                            <p:txEl>
                                              <p:pRg st="4294967295" end="4294967295"/>
                                            </p:txEl>
                                          </p:spTgt>
                                        </p:tgtEl>
                                        <p:attrNameLst>
                                          <p:attrName>style.visibility</p:attrName>
                                        </p:attrNameLst>
                                      </p:cBhvr>
                                      <p:to>
                                        <p:strVal val="hidden"/>
                                      </p:to>
                                    </p:se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3975"/>
                                        </p:tgtEl>
                                        <p:attrNameLst>
                                          <p:attrName>style.visibility</p:attrName>
                                        </p:attrNameLst>
                                      </p:cBhvr>
                                      <p:to>
                                        <p:strVal val="visible"/>
                                      </p:to>
                                    </p:set>
                                    <p:animEffect transition="in" filter="wipe(up)">
                                      <p:cBhvr>
                                        <p:cTn id="24" dur="1000"/>
                                        <p:tgtEl>
                                          <p:spTgt spid="7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57" grpId="0" uiExpand="1" build="p"/>
      <p:bldP spid="73857" grpId="1"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字符</a:t>
            </a:r>
            <a:r>
              <a:rPr lang="zh-CN" altLang="en-US" dirty="0">
                <a:sym typeface="+mn-ea"/>
              </a:rPr>
              <a:t>函数 </a:t>
            </a:r>
            <a:r>
              <a:rPr lang="en-US" dirty="0" smtClean="0">
                <a:sym typeface="+mn-ea"/>
              </a:rPr>
              <a:t>2</a:t>
            </a:r>
            <a:endParaRPr lang="zh-CN" altLang="en-US"/>
          </a:p>
        </p:txBody>
      </p:sp>
      <p:sp>
        <p:nvSpPr>
          <p:cNvPr id="106508" name="Rectangle 12"/>
          <p:cNvSpPr>
            <a:spLocks noChangeArrowheads="1"/>
          </p:cNvSpPr>
          <p:nvPr/>
        </p:nvSpPr>
        <p:spPr bwMode="auto">
          <a:xfrm>
            <a:off x="2421573" y="1590993"/>
            <a:ext cx="8280400" cy="2447925"/>
          </a:xfrm>
          <a:prstGeom prst="rect">
            <a:avLst/>
          </a:prstGeom>
          <a:noFill/>
          <a:ln w="9525" algn="ctr">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以下是一些其它的字符函数</a:t>
            </a:r>
            <a:r>
              <a:rPr lang="zh-CN" altLang="en-US" sz="2800" b="0" dirty="0" smtClean="0">
                <a:ea typeface="黑体" panose="02010609060101010101" pitchFamily="2" charset="-122"/>
              </a:rPr>
              <a:t>：</a:t>
            </a:r>
            <a:endParaRPr lang="en-US" altLang="zh-CN" sz="2800" b="0" dirty="0" smtClean="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800" dirty="0" smtClean="0"/>
              <a:t>     length</a:t>
            </a:r>
            <a:endParaRPr lang="zh-CN" altLang="en-US" sz="2800" b="0" dirty="0" smtClean="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altLang="zh-CN" sz="2400" b="0" dirty="0" smtClean="0">
                <a:ea typeface="黑体" panose="02010609060101010101" pitchFamily="2" charset="-122"/>
              </a:rPr>
              <a:t>LPAD</a:t>
            </a:r>
            <a:r>
              <a:rPr lang="zh-CN" altLang="en-US" sz="2400" b="0" dirty="0" smtClean="0">
                <a:ea typeface="黑体" panose="02010609060101010101" pitchFamily="2" charset="-122"/>
              </a:rPr>
              <a:t>和</a:t>
            </a:r>
            <a:r>
              <a:rPr lang="en-US" altLang="zh-CN" sz="2400" b="0" dirty="0" smtClean="0">
                <a:ea typeface="黑体" panose="02010609060101010101" pitchFamily="2" charset="-122"/>
              </a:rPr>
              <a:t>RPAD</a:t>
            </a:r>
            <a:endParaRPr lang="en-US" altLang="zh-CN" sz="2400" b="0" dirty="0" smtClean="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altLang="zh-CN" sz="2400" b="0" dirty="0" smtClean="0">
                <a:ea typeface="黑体" panose="02010609060101010101" pitchFamily="2" charset="-122"/>
              </a:rPr>
              <a:t>TRIM</a:t>
            </a:r>
            <a:endParaRPr lang="en-US" altLang="zh-CN" sz="24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altLang="zh-CN" sz="2400" b="0" dirty="0" smtClean="0">
                <a:ea typeface="黑体" panose="02010609060101010101" pitchFamily="2" charset="-122"/>
              </a:rPr>
              <a:t>LENGTH</a:t>
            </a:r>
            <a:endParaRPr lang="en-US" altLang="zh-CN" sz="2400" b="0" dirty="0">
              <a:ea typeface="黑体" panose="02010609060101010101" pitchFamily="2" charset="-122"/>
            </a:endParaRPr>
          </a:p>
        </p:txBody>
      </p:sp>
      <p:sp>
        <p:nvSpPr>
          <p:cNvPr id="106512" name="Rectangle 16"/>
          <p:cNvSpPr>
            <a:spLocks noChangeArrowheads="1"/>
          </p:cNvSpPr>
          <p:nvPr/>
        </p:nvSpPr>
        <p:spPr bwMode="auto">
          <a:xfrm>
            <a:off x="2421573" y="4380111"/>
            <a:ext cx="6769100" cy="368300"/>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dirty="0" smtClean="0"/>
              <a:t>select </a:t>
            </a:r>
            <a:r>
              <a:rPr lang="en-US" altLang="zh-CN" dirty="0" err="1" smtClean="0"/>
              <a:t>lpad</a:t>
            </a:r>
            <a:r>
              <a:rPr lang="en-US" altLang="zh-CN" dirty="0" smtClean="0"/>
              <a:t>('sss',12,'.') from dual;</a:t>
            </a:r>
            <a:endParaRPr lang="en-US" altLang="zh-CN" b="0" dirty="0"/>
          </a:p>
        </p:txBody>
      </p:sp>
      <p:sp>
        <p:nvSpPr>
          <p:cNvPr id="106514" name="Rectangle 18"/>
          <p:cNvSpPr>
            <a:spLocks noChangeArrowheads="1"/>
          </p:cNvSpPr>
          <p:nvPr/>
        </p:nvSpPr>
        <p:spPr bwMode="auto">
          <a:xfrm>
            <a:off x="2422181" y="4994128"/>
            <a:ext cx="6769100" cy="368300"/>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dirty="0" smtClean="0"/>
              <a:t>select length('</a:t>
            </a:r>
            <a:r>
              <a:rPr lang="en-US" altLang="zh-CN" dirty="0" err="1" smtClean="0"/>
              <a:t>aaaaa</a:t>
            </a:r>
            <a:r>
              <a:rPr lang="en-US" altLang="zh-CN" dirty="0" smtClean="0"/>
              <a:t>') from  dual</a:t>
            </a:r>
            <a:r>
              <a:rPr lang="en-US" altLang="zh-CN" b="0" dirty="0" smtClean="0"/>
              <a:t>;</a:t>
            </a:r>
            <a:endParaRPr lang="en-US" altLang="zh-CN" b="0" dirty="0"/>
          </a:p>
        </p:txBody>
      </p:sp>
      <p:sp>
        <p:nvSpPr>
          <p:cNvPr id="106515" name="Rectangle 19"/>
          <p:cNvSpPr>
            <a:spLocks noChangeArrowheads="1"/>
          </p:cNvSpPr>
          <p:nvPr/>
        </p:nvSpPr>
        <p:spPr bwMode="auto">
          <a:xfrm>
            <a:off x="2421864" y="5537732"/>
            <a:ext cx="6769100" cy="368300"/>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dirty="0" smtClean="0"/>
              <a:t>select trim('  </a:t>
            </a:r>
            <a:r>
              <a:rPr lang="en-US" altLang="zh-CN" dirty="0" err="1" smtClean="0"/>
              <a:t>aa</a:t>
            </a:r>
            <a:r>
              <a:rPr lang="en-US" altLang="zh-CN" dirty="0" smtClean="0"/>
              <a:t> </a:t>
            </a:r>
            <a:r>
              <a:rPr lang="en-US" altLang="zh-CN" dirty="0" err="1" smtClean="0"/>
              <a:t>aaa</a:t>
            </a:r>
            <a:r>
              <a:rPr lang="en-US" altLang="zh-CN" dirty="0" smtClean="0"/>
              <a:t>  ') from dual;</a:t>
            </a:r>
            <a:endParaRPr lang="en-US" altLang="zh-CN"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06508">
                                            <p:txEl>
                                              <p:pRg st="0" end="0"/>
                                            </p:txEl>
                                          </p:spTgt>
                                        </p:tgtEl>
                                        <p:attrNameLst>
                                          <p:attrName>style.visibility</p:attrName>
                                        </p:attrNameLst>
                                      </p:cBhvr>
                                      <p:to>
                                        <p:strVal val="visible"/>
                                      </p:to>
                                    </p:set>
                                    <p:animEffect transition="in" filter="slide(fromLeft)">
                                      <p:cBhvr>
                                        <p:cTn id="7" dur="1000"/>
                                        <p:tgtEl>
                                          <p:spTgt spid="106508">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106508">
                                            <p:txEl>
                                              <p:pRg st="1" end="1"/>
                                            </p:txEl>
                                          </p:spTgt>
                                        </p:tgtEl>
                                        <p:attrNameLst>
                                          <p:attrName>style.visibility</p:attrName>
                                        </p:attrNameLst>
                                      </p:cBhvr>
                                      <p:to>
                                        <p:strVal val="visible"/>
                                      </p:to>
                                    </p:set>
                                    <p:animEffect transition="in" filter="slide(fromLeft)">
                                      <p:cBhvr>
                                        <p:cTn id="10" dur="1000"/>
                                        <p:tgtEl>
                                          <p:spTgt spid="106508">
                                            <p:txEl>
                                              <p:pRg st="1" end="1"/>
                                            </p:txEl>
                                          </p:spTgt>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106508">
                                            <p:txEl>
                                              <p:pRg st="2" end="2"/>
                                            </p:txEl>
                                          </p:spTgt>
                                        </p:tgtEl>
                                        <p:attrNameLst>
                                          <p:attrName>style.visibility</p:attrName>
                                        </p:attrNameLst>
                                      </p:cBhvr>
                                      <p:to>
                                        <p:strVal val="visible"/>
                                      </p:to>
                                    </p:set>
                                    <p:animEffect transition="in" filter="slide(fromLeft)">
                                      <p:cBhvr>
                                        <p:cTn id="14" dur="1000"/>
                                        <p:tgtEl>
                                          <p:spTgt spid="106508">
                                            <p:txEl>
                                              <p:pRg st="2" end="2"/>
                                            </p:txEl>
                                          </p:spTgt>
                                        </p:tgtEl>
                                      </p:cBhvr>
                                    </p:animEffect>
                                  </p:childTnLst>
                                </p:cTn>
                              </p:par>
                            </p:childTnLst>
                          </p:cTn>
                        </p:par>
                        <p:par>
                          <p:cTn id="15" fill="hold">
                            <p:stCondLst>
                              <p:cond delay="2000"/>
                            </p:stCondLst>
                            <p:childTnLst>
                              <p:par>
                                <p:cTn id="16" presetID="12" presetClass="entr" presetSubtype="8" fill="hold" nodeType="afterEffect">
                                  <p:stCondLst>
                                    <p:cond delay="0"/>
                                  </p:stCondLst>
                                  <p:childTnLst>
                                    <p:set>
                                      <p:cBhvr>
                                        <p:cTn id="17" dur="1" fill="hold">
                                          <p:stCondLst>
                                            <p:cond delay="0"/>
                                          </p:stCondLst>
                                        </p:cTn>
                                        <p:tgtEl>
                                          <p:spTgt spid="106508">
                                            <p:txEl>
                                              <p:pRg st="3" end="3"/>
                                            </p:txEl>
                                          </p:spTgt>
                                        </p:tgtEl>
                                        <p:attrNameLst>
                                          <p:attrName>style.visibility</p:attrName>
                                        </p:attrNameLst>
                                      </p:cBhvr>
                                      <p:to>
                                        <p:strVal val="visible"/>
                                      </p:to>
                                    </p:set>
                                    <p:animEffect transition="in" filter="slide(fromLeft)">
                                      <p:cBhvr>
                                        <p:cTn id="18" dur="1000"/>
                                        <p:tgtEl>
                                          <p:spTgt spid="106508">
                                            <p:txEl>
                                              <p:pRg st="3" end="3"/>
                                            </p:txEl>
                                          </p:spTgt>
                                        </p:tgtEl>
                                      </p:cBhvr>
                                    </p:animEffect>
                                  </p:childTnLst>
                                </p:cTn>
                              </p:par>
                            </p:childTnLst>
                          </p:cTn>
                        </p:par>
                        <p:par>
                          <p:cTn id="19" fill="hold">
                            <p:stCondLst>
                              <p:cond delay="3000"/>
                            </p:stCondLst>
                            <p:childTnLst>
                              <p:par>
                                <p:cTn id="20" presetID="12" presetClass="entr" presetSubtype="8" fill="hold" nodeType="afterEffect">
                                  <p:stCondLst>
                                    <p:cond delay="0"/>
                                  </p:stCondLst>
                                  <p:childTnLst>
                                    <p:set>
                                      <p:cBhvr>
                                        <p:cTn id="21" dur="1" fill="hold">
                                          <p:stCondLst>
                                            <p:cond delay="0"/>
                                          </p:stCondLst>
                                        </p:cTn>
                                        <p:tgtEl>
                                          <p:spTgt spid="106508">
                                            <p:txEl>
                                              <p:pRg st="4" end="4"/>
                                            </p:txEl>
                                          </p:spTgt>
                                        </p:tgtEl>
                                        <p:attrNameLst>
                                          <p:attrName>style.visibility</p:attrName>
                                        </p:attrNameLst>
                                      </p:cBhvr>
                                      <p:to>
                                        <p:strVal val="visible"/>
                                      </p:to>
                                    </p:set>
                                    <p:animEffect transition="in" filter="slide(fromLeft)">
                                      <p:cBhvr>
                                        <p:cTn id="22" dur="1000"/>
                                        <p:tgtEl>
                                          <p:spTgt spid="10650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12"/>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2000"/>
                                        <p:tgtEl>
                                          <p:spTgt spid="106512"/>
                                        </p:tgtEl>
                                      </p:cBhvr>
                                    </p:animEffect>
                                    <p:set>
                                      <p:cBhvr>
                                        <p:cTn id="29" dur="1" fill="hold">
                                          <p:stCondLst>
                                            <p:cond delay="1999"/>
                                          </p:stCondLst>
                                        </p:cTn>
                                        <p:tgtEl>
                                          <p:spTgt spid="106512"/>
                                        </p:tgtEl>
                                        <p:attrNameLst>
                                          <p:attrName>style.visibility</p:attrName>
                                        </p:attrNameLst>
                                      </p:cBhvr>
                                      <p:to>
                                        <p:strVal val="hidden"/>
                                      </p:to>
                                    </p:set>
                                  </p:childTnLst>
                                </p:cTn>
                              </p:par>
                            </p:childTnLst>
                          </p:cTn>
                        </p:par>
                        <p:par>
                          <p:cTn id="30" fill="hold">
                            <p:stCondLst>
                              <p:cond delay="0"/>
                            </p:stCondLst>
                            <p:childTnLst>
                              <p:par>
                                <p:cTn id="31" presetID="22" presetClass="entr" presetSubtype="1" fill="hold" grpId="0" nodeType="afterEffect">
                                  <p:stCondLst>
                                    <p:cond delay="0"/>
                                  </p:stCondLst>
                                  <p:childTnLst>
                                    <p:set>
                                      <p:cBhvr>
                                        <p:cTn id="32" dur="1" fill="hold">
                                          <p:stCondLst>
                                            <p:cond delay="0"/>
                                          </p:stCondLst>
                                        </p:cTn>
                                        <p:tgtEl>
                                          <p:spTgt spid="106514"/>
                                        </p:tgtEl>
                                        <p:attrNameLst>
                                          <p:attrName>style.visibility</p:attrName>
                                        </p:attrNameLst>
                                      </p:cBhvr>
                                      <p:to>
                                        <p:strVal val="visible"/>
                                      </p:to>
                                    </p:set>
                                    <p:animEffect transition="in" filter="wipe(up)">
                                      <p:cBhvr>
                                        <p:cTn id="33" dur="1000"/>
                                        <p:tgtEl>
                                          <p:spTgt spid="1065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6515"/>
                                        </p:tgtEl>
                                        <p:attrNameLst>
                                          <p:attrName>style.visibility</p:attrName>
                                        </p:attrNameLst>
                                      </p:cBhvr>
                                      <p:to>
                                        <p:strVal val="visible"/>
                                      </p:to>
                                    </p:set>
                                    <p:animEffect transition="in" filter="wipe(up)">
                                      <p:cBhvr>
                                        <p:cTn id="38" dur="1000"/>
                                        <p:tgtEl>
                                          <p:spTgt spid="10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2" grpId="0" bldLvl="0" animBg="1"/>
      <p:bldP spid="106512" grpId="1" bldLvl="0" animBg="1"/>
      <p:bldP spid="106514" grpId="0" bldLvl="0" animBg="1"/>
      <p:bldP spid="10651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数字</a:t>
            </a:r>
            <a:r>
              <a:rPr lang="zh-CN" altLang="en-US" dirty="0">
                <a:sym typeface="+mn-ea"/>
              </a:rPr>
              <a:t>函数</a:t>
            </a:r>
            <a:endParaRPr lang="zh-CN" altLang="en-US"/>
          </a:p>
        </p:txBody>
      </p:sp>
      <p:sp>
        <p:nvSpPr>
          <p:cNvPr id="110601" name="Rectangle 9"/>
          <p:cNvSpPr>
            <a:spLocks noChangeArrowheads="1"/>
          </p:cNvSpPr>
          <p:nvPr/>
        </p:nvSpPr>
        <p:spPr bwMode="auto">
          <a:xfrm>
            <a:off x="2130425" y="1641475"/>
            <a:ext cx="7705725" cy="673100"/>
          </a:xfrm>
          <a:prstGeom prst="rect">
            <a:avLst/>
          </a:prstGeom>
          <a:noFill/>
          <a:ln w="9525" algn="ctr">
            <a:noFill/>
            <a:miter lim="800000"/>
          </a:ln>
          <a:effectLst/>
        </p:spPr>
        <p:txBody>
          <a:bodyPr/>
          <a:p>
            <a:pPr marL="342900" indent="-342900">
              <a:lnSpc>
                <a:spcPct val="90000"/>
              </a:lnSpc>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数字函数接受数字输入并返回数值结果</a:t>
            </a:r>
            <a:endParaRPr lang="zh-CN" altLang="en-US" sz="2800" b="0">
              <a:ea typeface="黑体" panose="02010609060101010101" pitchFamily="2" charset="-122"/>
            </a:endParaRPr>
          </a:p>
        </p:txBody>
      </p:sp>
      <p:graphicFrame>
        <p:nvGraphicFramePr>
          <p:cNvPr id="110837" name="Group 245"/>
          <p:cNvGraphicFramePr>
            <a:graphicFrameLocks noGrp="1"/>
          </p:cNvGraphicFramePr>
          <p:nvPr>
            <p:ph idx="1"/>
          </p:nvPr>
        </p:nvGraphicFramePr>
        <p:xfrm>
          <a:off x="1082040" y="2574925"/>
          <a:ext cx="10515600" cy="2777490"/>
        </p:xfrm>
        <a:graphic>
          <a:graphicData uri="http://schemas.openxmlformats.org/drawingml/2006/table">
            <a:tbl>
              <a:tblPr/>
              <a:tblGrid>
                <a:gridCol w="2169795"/>
                <a:gridCol w="5681345"/>
                <a:gridCol w="2664460"/>
              </a:tblGrid>
              <a:tr h="265113">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800" b="0"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rPr>
                        <a:t>   </a:t>
                      </a:r>
                      <a:r>
                        <a:rPr kumimoji="0" lang="en-US" sz="1800" b="0" i="0" u="none" strike="noStrike" cap="none" normalizeH="0" baseline="0" dirty="0" err="1" smtClean="0">
                          <a:ln>
                            <a:noFill/>
                          </a:ln>
                          <a:solidFill>
                            <a:schemeClr val="bg1"/>
                          </a:solidFill>
                          <a:effectLst/>
                          <a:latin typeface="Arial" panose="020B0604020202020204" pitchFamily="34" charset="0"/>
                          <a:ea typeface="黑体" panose="02010609060101010101" pitchFamily="2" charset="-122"/>
                        </a:rPr>
                        <a:t>函数</a:t>
                      </a:r>
                      <a:endParaRPr kumimoji="0" lang="zh-CN" altLang="en-US" sz="1800" b="0" i="0" u="none" strike="noStrike" cap="none" normalizeH="0" baseline="0" dirty="0" smtClean="0">
                        <a:ln>
                          <a:noFill/>
                        </a:ln>
                        <a:solidFill>
                          <a:schemeClr val="bg1"/>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8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输入</a:t>
                      </a:r>
                      <a:endParaRPr kumimoji="0" lang="zh-CN" altLang="en-US" sz="18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800" b="0" i="0" u="none" strike="noStrike" cap="none" normalizeH="0" baseline="0" smtClean="0">
                          <a:ln>
                            <a:noFill/>
                          </a:ln>
                          <a:solidFill>
                            <a:schemeClr val="bg1"/>
                          </a:solidFill>
                          <a:effectLst/>
                          <a:latin typeface="Arial" panose="020B0604020202020204" pitchFamily="34" charset="0"/>
                          <a:ea typeface="黑体" panose="02010609060101010101" pitchFamily="2" charset="-122"/>
                        </a:rPr>
                        <a:t>  输出</a:t>
                      </a:r>
                      <a:endParaRPr kumimoji="0" lang="zh-CN" altLang="en-US" sz="1800" b="0" i="0" u="none" strike="noStrike" cap="none" normalizeH="0" baseline="0" smtClean="0">
                        <a:ln>
                          <a:noFill/>
                        </a:ln>
                        <a:solidFill>
                          <a:schemeClr val="bg1"/>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760CF"/>
                    </a:solidFill>
                  </a:tcPr>
                </a:tc>
              </a:tr>
              <a:tr h="317500">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Abs</a:t>
                      </a:r>
                      <a:r>
                        <a:rPr kumimoji="0" lang="en-US" altLang="zh-CN"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(n)</a:t>
                      </a:r>
                      <a:r>
                        <a:rPr kumimoji="0" lang="en-US" altLang="zh-CN"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altLang="zh-CN"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abs(-15)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15</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Ceil(n)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ceil(44.778)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45</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Floor(n)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floor(100.2) from dual;</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Times New Roman" panose="02020603050405020304" pitchFamily="18" charset="0"/>
                          <a:ea typeface="黑体" panose="02010609060101010101" pitchFamily="2" charset="-122"/>
                          <a:cs typeface="Times New Roman" panose="02020603050405020304" pitchFamily="18" charset="0"/>
                        </a:rPr>
                        <a:t>100</a:t>
                      </a:r>
                      <a:endParaRPr kumimoji="0" lang="en-US" sz="1600" b="0" i="0" u="none" strike="noStrike" cap="none" normalizeH="0" baseline="0" smtClean="0">
                        <a:ln>
                          <a:noFill/>
                        </a:ln>
                        <a:solidFill>
                          <a:srgbClr val="000000"/>
                        </a:solidFill>
                        <a:effectLst/>
                        <a:latin typeface="Times New Roman" panose="02020603050405020304" pitchFamily="18" charset="0"/>
                        <a:ea typeface="黑体" panose="0201060906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Power(m,n)</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power(4,2)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16</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Mod(</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m,n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mod(10,3)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1</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Round(m,n)</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round(100.256,2) from dual;</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100.26</a:t>
                      </a:r>
                      <a:r>
                        <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Sqrt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(n)</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Select </a:t>
                      </a:r>
                      <a:r>
                        <a:rPr kumimoji="0" lang="en-US" sz="1600" b="0" i="0" u="none" strike="noStrike" cap="none" normalizeH="0" baseline="0" dirty="0" err="1"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sqrt</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(4) from dual;</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cs typeface="Times New Roman" panose="02020603050405020304" pitchFamily="18" charset="0"/>
                        </a:rPr>
                        <a:t>2</a:t>
                      </a:r>
                      <a:r>
                        <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rPr>
                        <a:t> </a:t>
                      </a:r>
                      <a:endParaRPr kumimoji="0" lang="en-US" sz="1600" b="0" i="0" u="none" strike="noStrike" cap="none" normalizeH="0" baseline="0" dirty="0" smtClean="0">
                        <a:ln>
                          <a:noFill/>
                        </a:ln>
                        <a:solidFill>
                          <a:srgbClr val="000000"/>
                        </a:solidFill>
                        <a:effectLst/>
                        <a:latin typeface="Arial" panose="020B0604020202020204" pitchFamily="34" charset="0"/>
                        <a:ea typeface="黑体" panose="0201060906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0601"/>
                                        </p:tgtEl>
                                        <p:attrNameLst>
                                          <p:attrName>style.visibility</p:attrName>
                                        </p:attrNameLst>
                                      </p:cBhvr>
                                      <p:to>
                                        <p:strVal val="visible"/>
                                      </p:to>
                                    </p:set>
                                    <p:animEffect transition="in" filter="slide(fromLeft)">
                                      <p:cBhvr>
                                        <p:cTn id="7" dur="500"/>
                                        <p:tgtEl>
                                          <p:spTgt spid="1106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0837"/>
                                        </p:tgtEl>
                                        <p:attrNameLst>
                                          <p:attrName>style.visibility</p:attrName>
                                        </p:attrNameLst>
                                      </p:cBhvr>
                                      <p:to>
                                        <p:strVal val="visible"/>
                                      </p:to>
                                    </p:set>
                                    <p:animEffect transition="in" filter="wipe(up)">
                                      <p:cBhvr>
                                        <p:cTn id="12" dur="1000"/>
                                        <p:tgtEl>
                                          <p:spTgt spid="11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smtClean="0">
                <a:sym typeface="+mn-ea"/>
              </a:rPr>
              <a:t>5,</a:t>
            </a:r>
            <a:r>
              <a:rPr lang="en-US" altLang="en-US" dirty="0" smtClean="0">
                <a:sym typeface="+mn-ea"/>
              </a:rPr>
              <a:t>转换函数</a:t>
            </a:r>
            <a:br>
              <a:rPr lang="en-US" altLang="en-US" dirty="0" smtClean="0"/>
            </a:br>
            <a:endParaRPr lang="zh-CN" altLang="en-US"/>
          </a:p>
        </p:txBody>
      </p:sp>
      <p:sp>
        <p:nvSpPr>
          <p:cNvPr id="113678" name="Rectangle 14"/>
          <p:cNvSpPr>
            <a:spLocks noChangeArrowheads="1"/>
          </p:cNvSpPr>
          <p:nvPr/>
        </p:nvSpPr>
        <p:spPr bwMode="auto">
          <a:xfrm>
            <a:off x="2172018" y="1699260"/>
            <a:ext cx="8280400" cy="2736850"/>
          </a:xfrm>
          <a:prstGeom prst="rect">
            <a:avLst/>
          </a:prstGeom>
          <a:noFill/>
          <a:ln w="9525" algn="ctr">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转换函数将值从一种数据类型转换为另一种数据类型</a:t>
            </a:r>
            <a:endParaRPr lang="zh-CN" altLang="en-US" sz="28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800" b="0" dirty="0">
                <a:ea typeface="黑体" panose="02010609060101010101" pitchFamily="2" charset="-122"/>
              </a:rPr>
              <a:t>常用的转换函数有：</a:t>
            </a:r>
            <a:endParaRPr lang="zh-CN" altLang="en-US" sz="28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altLang="zh-CN" sz="2400" b="0" dirty="0">
                <a:ea typeface="黑体" panose="02010609060101010101" pitchFamily="2" charset="-122"/>
              </a:rPr>
              <a:t>TO_CHAR</a:t>
            </a:r>
            <a:endParaRPr lang="en-US" altLang="zh-CN" sz="24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altLang="zh-CN" sz="2400" b="0" dirty="0">
                <a:ea typeface="黑体" panose="02010609060101010101" pitchFamily="2" charset="-122"/>
              </a:rPr>
              <a:t>TO_DATE</a:t>
            </a:r>
            <a:endParaRPr lang="en-US" altLang="zh-CN" sz="2400" b="0" dirty="0">
              <a:ea typeface="黑体" panose="02010609060101010101" pitchFamily="2" charset="-122"/>
            </a:endParaRPr>
          </a:p>
          <a:p>
            <a:pPr marL="812800" lvl="1" indent="-276225">
              <a:spcBef>
                <a:spcPct val="20000"/>
              </a:spcBef>
              <a:buClr>
                <a:schemeClr val="accent2"/>
              </a:buClr>
              <a:buFont typeface="Wingdings" panose="05000000000000000000" pitchFamily="2" charset="2"/>
              <a:buChar char="q"/>
            </a:pPr>
            <a:r>
              <a:rPr lang="en-US" altLang="zh-CN" sz="2400" b="0" dirty="0">
                <a:ea typeface="黑体" panose="02010609060101010101" pitchFamily="2" charset="-122"/>
              </a:rPr>
              <a:t>TO_NUMBER</a:t>
            </a:r>
            <a:endParaRPr lang="en-US" altLang="zh-CN" sz="2400" b="0" dirty="0">
              <a:ea typeface="黑体" panose="02010609060101010101" pitchFamily="2" charset="-122"/>
            </a:endParaRPr>
          </a:p>
        </p:txBody>
      </p:sp>
      <p:sp>
        <p:nvSpPr>
          <p:cNvPr id="113697" name="Rectangle 33"/>
          <p:cNvSpPr>
            <a:spLocks noChangeArrowheads="1"/>
          </p:cNvSpPr>
          <p:nvPr/>
        </p:nvSpPr>
        <p:spPr bwMode="auto">
          <a:xfrm>
            <a:off x="2172308" y="4580219"/>
            <a:ext cx="7674076" cy="369332"/>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wrap="square" anchor="ctr">
            <a:spAutoFit/>
          </a:bodyPr>
          <a:p>
            <a:pPr>
              <a:spcBef>
                <a:spcPct val="20000"/>
              </a:spcBef>
              <a:tabLst>
                <a:tab pos="1619250" algn="l"/>
              </a:tabLst>
            </a:pPr>
            <a:r>
              <a:rPr lang="en-US" altLang="zh-CN" dirty="0">
                <a:ea typeface="黑体" panose="02010609060101010101" pitchFamily="2" charset="-122"/>
              </a:rPr>
              <a:t>SELECT TO_DATE(‘2005-12-06’ , ‘</a:t>
            </a:r>
            <a:r>
              <a:rPr lang="en-US" altLang="zh-CN" dirty="0" err="1">
                <a:ea typeface="黑体" panose="02010609060101010101" pitchFamily="2" charset="-122"/>
              </a:rPr>
              <a:t>yyyy</a:t>
            </a:r>
            <a:r>
              <a:rPr lang="en-US" altLang="zh-CN" dirty="0">
                <a:ea typeface="黑体" panose="02010609060101010101" pitchFamily="2" charset="-122"/>
              </a:rPr>
              <a:t>-mm-</a:t>
            </a:r>
            <a:r>
              <a:rPr lang="en-US" altLang="zh-CN" dirty="0" err="1">
                <a:ea typeface="黑体" panose="02010609060101010101" pitchFamily="2" charset="-122"/>
              </a:rPr>
              <a:t>dd</a:t>
            </a:r>
            <a:r>
              <a:rPr lang="en-US" altLang="zh-CN" dirty="0" smtClean="0">
                <a:ea typeface="黑体" panose="02010609060101010101" pitchFamily="2" charset="-122"/>
              </a:rPr>
              <a:t>’) FROM </a:t>
            </a:r>
            <a:r>
              <a:rPr lang="en-US" altLang="zh-CN" dirty="0">
                <a:ea typeface="黑体" panose="02010609060101010101" pitchFamily="2" charset="-122"/>
              </a:rPr>
              <a:t>dual;</a:t>
            </a:r>
            <a:endParaRPr lang="en-US" altLang="zh-CN" dirty="0">
              <a:ea typeface="黑体" panose="02010609060101010101" pitchFamily="2" charset="-122"/>
            </a:endParaRPr>
          </a:p>
        </p:txBody>
      </p:sp>
      <p:sp>
        <p:nvSpPr>
          <p:cNvPr id="113695" name="Rectangle 31"/>
          <p:cNvSpPr>
            <a:spLocks noChangeArrowheads="1"/>
          </p:cNvSpPr>
          <p:nvPr/>
        </p:nvSpPr>
        <p:spPr bwMode="auto">
          <a:xfrm>
            <a:off x="2172018" y="5099685"/>
            <a:ext cx="8159750" cy="706437"/>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dirty="0">
                <a:ea typeface="黑体" panose="02010609060101010101" pitchFamily="2" charset="-122"/>
              </a:rPr>
              <a:t>SELECT TO_CHAR(</a:t>
            </a:r>
            <a:r>
              <a:rPr lang="en-US" altLang="zh-CN" dirty="0" err="1">
                <a:ea typeface="黑体" panose="02010609060101010101" pitchFamily="2" charset="-122"/>
              </a:rPr>
              <a:t>sysdate,'YYYY</a:t>
            </a:r>
            <a:r>
              <a:rPr lang="en-US" altLang="zh-CN" dirty="0">
                <a:ea typeface="黑体" panose="02010609060101010101" pitchFamily="2" charset="-122"/>
              </a:rPr>
              <a:t>"</a:t>
            </a:r>
            <a:r>
              <a:rPr lang="zh-CN" altLang="en-US" dirty="0">
                <a:ea typeface="黑体" panose="02010609060101010101" pitchFamily="2" charset="-122"/>
              </a:rPr>
              <a:t>年</a:t>
            </a:r>
            <a:r>
              <a:rPr lang="en-US" altLang="zh-CN" dirty="0">
                <a:ea typeface="黑体" panose="02010609060101010101" pitchFamily="2" charset="-122"/>
              </a:rPr>
              <a:t>"</a:t>
            </a:r>
            <a:r>
              <a:rPr lang="en-US" altLang="zh-CN" dirty="0" err="1">
                <a:ea typeface="黑体" panose="02010609060101010101" pitchFamily="2" charset="-122"/>
              </a:rPr>
              <a:t>fmMM</a:t>
            </a:r>
            <a:r>
              <a:rPr lang="en-US" altLang="zh-CN" dirty="0">
                <a:ea typeface="黑体" panose="02010609060101010101" pitchFamily="2" charset="-122"/>
              </a:rPr>
              <a:t>"</a:t>
            </a:r>
            <a:r>
              <a:rPr lang="zh-CN" altLang="en-US" dirty="0">
                <a:ea typeface="黑体" panose="02010609060101010101" pitchFamily="2" charset="-122"/>
              </a:rPr>
              <a:t>月</a:t>
            </a:r>
            <a:r>
              <a:rPr lang="en-US" altLang="zh-CN" dirty="0">
                <a:ea typeface="黑体" panose="02010609060101010101" pitchFamily="2" charset="-122"/>
              </a:rPr>
              <a:t>"</a:t>
            </a:r>
            <a:r>
              <a:rPr lang="en-US" altLang="zh-CN" dirty="0" err="1">
                <a:ea typeface="黑体" panose="02010609060101010101" pitchFamily="2" charset="-122"/>
              </a:rPr>
              <a:t>fmDD</a:t>
            </a:r>
            <a:r>
              <a:rPr lang="en-US" altLang="zh-CN" dirty="0">
                <a:ea typeface="黑体" panose="02010609060101010101" pitchFamily="2" charset="-122"/>
              </a:rPr>
              <a:t>"</a:t>
            </a:r>
            <a:r>
              <a:rPr lang="zh-CN" altLang="en-US" dirty="0">
                <a:ea typeface="黑体" panose="02010609060101010101" pitchFamily="2" charset="-122"/>
              </a:rPr>
              <a:t>日</a:t>
            </a:r>
            <a:r>
              <a:rPr lang="en-US" altLang="zh-CN" dirty="0">
                <a:ea typeface="黑体" panose="02010609060101010101" pitchFamily="2" charset="-122"/>
              </a:rPr>
              <a:t>" HH24:MI:SS')</a:t>
            </a:r>
            <a:endParaRPr lang="en-US" altLang="zh-CN" dirty="0">
              <a:ea typeface="黑体" panose="02010609060101010101" pitchFamily="2" charset="-122"/>
            </a:endParaRPr>
          </a:p>
          <a:p>
            <a:pPr>
              <a:spcBef>
                <a:spcPct val="20000"/>
              </a:spcBef>
              <a:tabLst>
                <a:tab pos="1619250" algn="l"/>
              </a:tabLst>
            </a:pPr>
            <a:r>
              <a:rPr lang="en-US" altLang="zh-CN" dirty="0">
                <a:ea typeface="黑体" panose="02010609060101010101" pitchFamily="2" charset="-122"/>
              </a:rPr>
              <a:t>FROM dual;</a:t>
            </a:r>
            <a:r>
              <a:rPr lang="zh-CN" altLang="en-US" dirty="0">
                <a:ea typeface="黑体" panose="02010609060101010101" pitchFamily="2" charset="-122"/>
              </a:rPr>
              <a:t>　　　　</a:t>
            </a:r>
            <a:endParaRPr lang="zh-CN" altLang="en-US" dirty="0">
              <a:ea typeface="黑体" panose="02010609060101010101" pitchFamily="2" charset="-122"/>
            </a:endParaRPr>
          </a:p>
        </p:txBody>
      </p:sp>
      <p:sp>
        <p:nvSpPr>
          <p:cNvPr id="113698" name="Rectangle 34"/>
          <p:cNvSpPr>
            <a:spLocks noChangeArrowheads="1"/>
          </p:cNvSpPr>
          <p:nvPr/>
        </p:nvSpPr>
        <p:spPr bwMode="auto">
          <a:xfrm>
            <a:off x="2356384" y="5932899"/>
            <a:ext cx="6192838" cy="376238"/>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lgn="just">
              <a:spcBef>
                <a:spcPct val="20000"/>
              </a:spcBef>
              <a:tabLst>
                <a:tab pos="1619250" algn="l"/>
              </a:tabLst>
            </a:pPr>
            <a:r>
              <a:rPr lang="en-US" altLang="zh-CN" dirty="0">
                <a:ea typeface="黑体" panose="02010609060101010101" pitchFamily="2" charset="-122"/>
              </a:rPr>
              <a:t>SELECT TO_NUMBER('100') FROM dual;</a:t>
            </a:r>
            <a:endParaRPr lang="en-US" altLang="zh-CN"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367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3697"/>
                                        </p:tgtEl>
                                        <p:attrNameLst>
                                          <p:attrName>style.visibility</p:attrName>
                                        </p:attrNameLst>
                                      </p:cBhvr>
                                      <p:to>
                                        <p:strVal val="visible"/>
                                      </p:to>
                                    </p:set>
                                    <p:animEffect transition="in" filter="wipe(up)">
                                      <p:cBhvr>
                                        <p:cTn id="10" dur="1000"/>
                                        <p:tgtEl>
                                          <p:spTgt spid="1136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3695"/>
                                        </p:tgtEl>
                                        <p:attrNameLst>
                                          <p:attrName>style.visibility</p:attrName>
                                        </p:attrNameLst>
                                      </p:cBhvr>
                                      <p:to>
                                        <p:strVal val="visible"/>
                                      </p:to>
                                    </p:set>
                                    <p:animEffect transition="in" filter="wipe(up)">
                                      <p:cBhvr>
                                        <p:cTn id="15" dur="1000"/>
                                        <p:tgtEl>
                                          <p:spTgt spid="1136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2000"/>
                                        <p:tgtEl>
                                          <p:spTgt spid="113695"/>
                                        </p:tgtEl>
                                      </p:cBhvr>
                                    </p:animEffect>
                                    <p:set>
                                      <p:cBhvr>
                                        <p:cTn id="20" dur="1" fill="hold">
                                          <p:stCondLst>
                                            <p:cond delay="1999"/>
                                          </p:stCondLst>
                                        </p:cTn>
                                        <p:tgtEl>
                                          <p:spTgt spid="113695"/>
                                        </p:tgtEl>
                                        <p:attrNameLst>
                                          <p:attrName>style.visibility</p:attrName>
                                        </p:attrNameLst>
                                      </p:cBhvr>
                                      <p:to>
                                        <p:strVal val="hidden"/>
                                      </p:to>
                                    </p:se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13698"/>
                                        </p:tgtEl>
                                        <p:attrNameLst>
                                          <p:attrName>style.visibility</p:attrName>
                                        </p:attrNameLst>
                                      </p:cBhvr>
                                      <p:to>
                                        <p:strVal val="visible"/>
                                      </p:to>
                                    </p:set>
                                    <p:animEffect transition="in" filter="wipe(up)">
                                      <p:cBhvr>
                                        <p:cTn id="24" dur="1000"/>
                                        <p:tgtEl>
                                          <p:spTgt spid="113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8" grpId="0" bldLvl="0" animBg="1"/>
      <p:bldP spid="113697" grpId="0" bldLvl="0" animBg="1"/>
      <p:bldP spid="113695" grpId="0" bldLvl="0" animBg="1"/>
      <p:bldP spid="113695" grpId="1" bldLvl="0" animBg="1"/>
      <p:bldP spid="11369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分组</a:t>
            </a:r>
            <a:r>
              <a:rPr lang="zh-CN" altLang="en-US" dirty="0">
                <a:sym typeface="+mn-ea"/>
              </a:rPr>
              <a:t>函数</a:t>
            </a:r>
            <a:br>
              <a:rPr lang="en-US" dirty="0"/>
            </a:br>
            <a:endParaRPr lang="zh-CN" altLang="en-US"/>
          </a:p>
        </p:txBody>
      </p:sp>
      <p:sp>
        <p:nvSpPr>
          <p:cNvPr id="118797" name="Rectangle 13"/>
          <p:cNvSpPr>
            <a:spLocks noChangeArrowheads="1"/>
          </p:cNvSpPr>
          <p:nvPr/>
        </p:nvSpPr>
        <p:spPr bwMode="auto">
          <a:xfrm>
            <a:off x="1858645" y="1825625"/>
            <a:ext cx="8304213" cy="1065213"/>
          </a:xfrm>
          <a:prstGeom prst="rect">
            <a:avLst/>
          </a:prstGeom>
          <a:noFill/>
          <a:ln w="9525" algn="ctr">
            <a:noFill/>
            <a:miter lim="800000"/>
          </a:ln>
          <a:effectLst/>
        </p:spPr>
        <p:txBody>
          <a:bodyPr/>
          <a:p>
            <a:pPr marL="342900" indent="-342900">
              <a:lnSpc>
                <a:spcPct val="90000"/>
              </a:lnSpc>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分组函数基于一组行来返回结果</a:t>
            </a:r>
            <a:endParaRPr lang="zh-CN" altLang="en-US" sz="2800" b="0">
              <a:ea typeface="黑体" panose="02010609060101010101" pitchFamily="2" charset="-122"/>
            </a:endParaRPr>
          </a:p>
          <a:p>
            <a:pPr marL="342900" indent="-342900">
              <a:lnSpc>
                <a:spcPct val="90000"/>
              </a:lnSpc>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为每一组行返回一个值</a:t>
            </a:r>
            <a:endParaRPr lang="zh-CN" altLang="en-US" sz="2800" b="0">
              <a:ea typeface="黑体" panose="02010609060101010101" pitchFamily="2" charset="-122"/>
            </a:endParaRPr>
          </a:p>
        </p:txBody>
      </p:sp>
      <p:grpSp>
        <p:nvGrpSpPr>
          <p:cNvPr id="4" name="组合 3"/>
          <p:cNvGrpSpPr/>
          <p:nvPr/>
        </p:nvGrpSpPr>
        <p:grpSpPr>
          <a:xfrm>
            <a:off x="2158365" y="2754630"/>
            <a:ext cx="7487285" cy="1788795"/>
            <a:chOff x="1418" y="4040"/>
            <a:chExt cx="11791" cy="2817"/>
          </a:xfrm>
        </p:grpSpPr>
        <p:sp>
          <p:nvSpPr>
            <p:cNvPr id="118799" name="Line 15"/>
            <p:cNvSpPr>
              <a:spLocks noChangeShapeType="1"/>
            </p:cNvSpPr>
            <p:nvPr/>
          </p:nvSpPr>
          <p:spPr bwMode="auto">
            <a:xfrm>
              <a:off x="7455" y="4898"/>
              <a:ext cx="0" cy="455"/>
            </a:xfrm>
            <a:prstGeom prst="line">
              <a:avLst/>
            </a:prstGeom>
            <a:noFill/>
            <a:ln w="9525">
              <a:solidFill>
                <a:schemeClr val="tx1"/>
              </a:solidFill>
              <a:round/>
            </a:ln>
            <a:effectLst/>
          </p:spPr>
          <p:txBody>
            <a:bodyPr/>
            <a:p>
              <a:endParaRPr lang="zh-CN" altLang="en-US"/>
            </a:p>
          </p:txBody>
        </p:sp>
        <p:sp>
          <p:nvSpPr>
            <p:cNvPr id="118800" name="Line 16"/>
            <p:cNvSpPr>
              <a:spLocks noChangeShapeType="1"/>
            </p:cNvSpPr>
            <p:nvPr/>
          </p:nvSpPr>
          <p:spPr bwMode="auto">
            <a:xfrm>
              <a:off x="2435" y="5353"/>
              <a:ext cx="4990" cy="0"/>
            </a:xfrm>
            <a:prstGeom prst="line">
              <a:avLst/>
            </a:prstGeom>
            <a:noFill/>
            <a:ln w="9525">
              <a:solidFill>
                <a:schemeClr val="tx1"/>
              </a:solidFill>
              <a:round/>
            </a:ln>
            <a:effectLst/>
          </p:spPr>
          <p:txBody>
            <a:bodyPr/>
            <a:p>
              <a:endParaRPr lang="zh-CN" altLang="en-US"/>
            </a:p>
          </p:txBody>
        </p:sp>
        <p:sp>
          <p:nvSpPr>
            <p:cNvPr id="118801" name="Line 17"/>
            <p:cNvSpPr>
              <a:spLocks noChangeShapeType="1"/>
            </p:cNvSpPr>
            <p:nvPr/>
          </p:nvSpPr>
          <p:spPr bwMode="auto">
            <a:xfrm>
              <a:off x="7425" y="5353"/>
              <a:ext cx="4878" cy="0"/>
            </a:xfrm>
            <a:prstGeom prst="line">
              <a:avLst/>
            </a:prstGeom>
            <a:noFill/>
            <a:ln w="9525">
              <a:solidFill>
                <a:schemeClr val="tx1"/>
              </a:solidFill>
              <a:round/>
            </a:ln>
            <a:effectLst/>
          </p:spPr>
          <p:txBody>
            <a:bodyPr/>
            <a:p>
              <a:endParaRPr lang="zh-CN" altLang="en-US"/>
            </a:p>
          </p:txBody>
        </p:sp>
        <p:sp>
          <p:nvSpPr>
            <p:cNvPr id="118803" name="AutoShape 19"/>
            <p:cNvSpPr>
              <a:spLocks noChangeArrowheads="1"/>
            </p:cNvSpPr>
            <p:nvPr/>
          </p:nvSpPr>
          <p:spPr bwMode="auto">
            <a:xfrm>
              <a:off x="1418" y="6033"/>
              <a:ext cx="1927" cy="795"/>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AVG</a:t>
              </a:r>
              <a:endParaRPr lang="en-US" sz="2000" b="0">
                <a:ea typeface="黑体" panose="02010609060101010101" pitchFamily="2" charset="-122"/>
              </a:endParaRPr>
            </a:p>
          </p:txBody>
        </p:sp>
        <p:sp>
          <p:nvSpPr>
            <p:cNvPr id="118805" name="AutoShape 21"/>
            <p:cNvSpPr>
              <a:spLocks noChangeArrowheads="1"/>
            </p:cNvSpPr>
            <p:nvPr/>
          </p:nvSpPr>
          <p:spPr bwMode="auto">
            <a:xfrm>
              <a:off x="3685" y="6033"/>
              <a:ext cx="2040" cy="792"/>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MIN</a:t>
              </a:r>
              <a:endParaRPr lang="en-US" sz="2000" b="0">
                <a:ea typeface="黑体" panose="02010609060101010101" pitchFamily="2" charset="-122"/>
              </a:endParaRPr>
            </a:p>
          </p:txBody>
        </p:sp>
        <p:sp>
          <p:nvSpPr>
            <p:cNvPr id="118807" name="AutoShape 23"/>
            <p:cNvSpPr>
              <a:spLocks noChangeArrowheads="1"/>
            </p:cNvSpPr>
            <p:nvPr/>
          </p:nvSpPr>
          <p:spPr bwMode="auto">
            <a:xfrm>
              <a:off x="6263" y="6033"/>
              <a:ext cx="2070" cy="825"/>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MAX</a:t>
              </a:r>
              <a:endParaRPr lang="en-US" sz="2000" b="0">
                <a:ea typeface="黑体" panose="02010609060101010101" pitchFamily="2" charset="-122"/>
              </a:endParaRPr>
            </a:p>
          </p:txBody>
        </p:sp>
        <p:sp>
          <p:nvSpPr>
            <p:cNvPr id="118809" name="AutoShape 25"/>
            <p:cNvSpPr>
              <a:spLocks noChangeArrowheads="1"/>
            </p:cNvSpPr>
            <p:nvPr/>
          </p:nvSpPr>
          <p:spPr bwMode="auto">
            <a:xfrm>
              <a:off x="8788" y="6033"/>
              <a:ext cx="2040" cy="792"/>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SUM</a:t>
              </a:r>
              <a:endParaRPr lang="en-US" sz="2000" b="0">
                <a:ea typeface="黑体" panose="02010609060101010101" pitchFamily="2" charset="-122"/>
              </a:endParaRPr>
            </a:p>
          </p:txBody>
        </p:sp>
        <p:sp>
          <p:nvSpPr>
            <p:cNvPr id="118811" name="AutoShape 27"/>
            <p:cNvSpPr>
              <a:spLocks noChangeArrowheads="1"/>
            </p:cNvSpPr>
            <p:nvPr/>
          </p:nvSpPr>
          <p:spPr bwMode="auto">
            <a:xfrm>
              <a:off x="11253" y="6033"/>
              <a:ext cx="1957" cy="795"/>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COUNT</a:t>
              </a:r>
              <a:endParaRPr lang="en-US" sz="2000" b="0">
                <a:ea typeface="黑体" panose="02010609060101010101" pitchFamily="2" charset="-122"/>
              </a:endParaRPr>
            </a:p>
          </p:txBody>
        </p:sp>
        <p:sp>
          <p:nvSpPr>
            <p:cNvPr id="118810" name="Line 26"/>
            <p:cNvSpPr>
              <a:spLocks noChangeShapeType="1"/>
            </p:cNvSpPr>
            <p:nvPr/>
          </p:nvSpPr>
          <p:spPr bwMode="auto">
            <a:xfrm>
              <a:off x="12303" y="5353"/>
              <a:ext cx="2" cy="590"/>
            </a:xfrm>
            <a:prstGeom prst="line">
              <a:avLst/>
            </a:prstGeom>
            <a:noFill/>
            <a:ln w="9525">
              <a:solidFill>
                <a:schemeClr val="tx1"/>
              </a:solidFill>
              <a:round/>
              <a:tailEnd type="triangle" w="med" len="med"/>
            </a:ln>
            <a:effectLst/>
          </p:spPr>
          <p:txBody>
            <a:bodyPr/>
            <a:p>
              <a:endParaRPr lang="zh-CN" altLang="en-US"/>
            </a:p>
          </p:txBody>
        </p:sp>
        <p:sp>
          <p:nvSpPr>
            <p:cNvPr id="118806" name="Line 22"/>
            <p:cNvSpPr>
              <a:spLocks noChangeShapeType="1"/>
            </p:cNvSpPr>
            <p:nvPr/>
          </p:nvSpPr>
          <p:spPr bwMode="auto">
            <a:xfrm>
              <a:off x="7448" y="5353"/>
              <a:ext cx="2" cy="590"/>
            </a:xfrm>
            <a:prstGeom prst="line">
              <a:avLst/>
            </a:prstGeom>
            <a:noFill/>
            <a:ln w="9525">
              <a:solidFill>
                <a:schemeClr val="tx1"/>
              </a:solidFill>
              <a:round/>
              <a:tailEnd type="triangle" w="med" len="med"/>
            </a:ln>
            <a:effectLst/>
          </p:spPr>
          <p:txBody>
            <a:bodyPr/>
            <a:p>
              <a:endParaRPr lang="zh-CN" altLang="en-US"/>
            </a:p>
          </p:txBody>
        </p:sp>
        <p:sp>
          <p:nvSpPr>
            <p:cNvPr id="118804" name="Line 20"/>
            <p:cNvSpPr>
              <a:spLocks noChangeShapeType="1"/>
            </p:cNvSpPr>
            <p:nvPr/>
          </p:nvSpPr>
          <p:spPr bwMode="auto">
            <a:xfrm>
              <a:off x="4773" y="5353"/>
              <a:ext cx="2" cy="590"/>
            </a:xfrm>
            <a:prstGeom prst="line">
              <a:avLst/>
            </a:prstGeom>
            <a:noFill/>
            <a:ln w="9525">
              <a:solidFill>
                <a:schemeClr val="tx1"/>
              </a:solidFill>
              <a:round/>
              <a:tailEnd type="triangle" w="med" len="med"/>
            </a:ln>
            <a:effectLst/>
          </p:spPr>
          <p:txBody>
            <a:bodyPr/>
            <a:p>
              <a:endParaRPr lang="zh-CN" altLang="en-US"/>
            </a:p>
          </p:txBody>
        </p:sp>
        <p:sp>
          <p:nvSpPr>
            <p:cNvPr id="118808" name="Line 24"/>
            <p:cNvSpPr>
              <a:spLocks noChangeShapeType="1"/>
            </p:cNvSpPr>
            <p:nvPr/>
          </p:nvSpPr>
          <p:spPr bwMode="auto">
            <a:xfrm>
              <a:off x="9920" y="5353"/>
              <a:ext cx="3" cy="590"/>
            </a:xfrm>
            <a:prstGeom prst="line">
              <a:avLst/>
            </a:prstGeom>
            <a:noFill/>
            <a:ln w="9525">
              <a:solidFill>
                <a:schemeClr val="tx1"/>
              </a:solidFill>
              <a:round/>
              <a:tailEnd type="triangle" w="med" len="med"/>
            </a:ln>
            <a:effectLst/>
          </p:spPr>
          <p:txBody>
            <a:bodyPr/>
            <a:p>
              <a:endParaRPr lang="zh-CN" altLang="en-US"/>
            </a:p>
          </p:txBody>
        </p:sp>
        <p:sp>
          <p:nvSpPr>
            <p:cNvPr id="118802" name="Line 18"/>
            <p:cNvSpPr>
              <a:spLocks noChangeShapeType="1"/>
            </p:cNvSpPr>
            <p:nvPr/>
          </p:nvSpPr>
          <p:spPr bwMode="auto">
            <a:xfrm>
              <a:off x="2435" y="5353"/>
              <a:ext cx="0" cy="565"/>
            </a:xfrm>
            <a:prstGeom prst="line">
              <a:avLst/>
            </a:prstGeom>
            <a:noFill/>
            <a:ln w="9525">
              <a:solidFill>
                <a:schemeClr val="tx1"/>
              </a:solidFill>
              <a:round/>
              <a:tailEnd type="triangle" w="med" len="med"/>
            </a:ln>
            <a:effectLst/>
          </p:spPr>
          <p:txBody>
            <a:bodyPr/>
            <a:p>
              <a:endParaRPr lang="zh-CN" altLang="en-US"/>
            </a:p>
          </p:txBody>
        </p:sp>
        <p:sp>
          <p:nvSpPr>
            <p:cNvPr id="118798" name="AutoShape 14"/>
            <p:cNvSpPr>
              <a:spLocks noChangeArrowheads="1"/>
            </p:cNvSpPr>
            <p:nvPr/>
          </p:nvSpPr>
          <p:spPr bwMode="auto">
            <a:xfrm>
              <a:off x="5953" y="4040"/>
              <a:ext cx="3060" cy="908"/>
            </a:xfrm>
            <a:prstGeom prst="roundRect">
              <a:avLst>
                <a:gd name="adj" fmla="val 16667"/>
              </a:avLst>
            </a:prstGeom>
            <a:gradFill rotWithShape="1">
              <a:gsLst>
                <a:gs pos="0">
                  <a:schemeClr val="accent1"/>
                </a:gs>
                <a:gs pos="100000">
                  <a:schemeClr val="bg1"/>
                </a:gs>
              </a:gsLst>
              <a:path path="rect">
                <a:fillToRect r="100000" b="100000"/>
              </a:path>
            </a:gradFill>
            <a:ln w="15875" algn="ctr">
              <a:solidFill>
                <a:srgbClr val="008080"/>
              </a:solidFill>
              <a:round/>
            </a:ln>
            <a:effectLst>
              <a:prstShdw prst="shdw13" dist="53882" dir="13500000">
                <a:schemeClr val="bg2">
                  <a:alpha val="50000"/>
                </a:schemeClr>
              </a:prstShdw>
            </a:effectLst>
          </p:spPr>
          <p:txBody>
            <a:bodyPr wrap="none" anchor="ctr"/>
            <a:p>
              <a:pPr algn="ctr"/>
              <a:r>
                <a:rPr lang="zh-CN" altLang="en-US" sz="2400" b="0">
                  <a:ea typeface="黑体" panose="02010609060101010101" pitchFamily="2" charset="-122"/>
                </a:rPr>
                <a:t>分组函数</a:t>
              </a:r>
              <a:endParaRPr lang="zh-CN" altLang="en-US" sz="2400" b="0">
                <a:ea typeface="黑体" panose="02010609060101010101" pitchFamily="2" charset="-122"/>
              </a:endParaRPr>
            </a:p>
          </p:txBody>
        </p:sp>
      </p:grpSp>
      <p:sp>
        <p:nvSpPr>
          <p:cNvPr id="118824" name="Rectangle 40"/>
          <p:cNvSpPr>
            <a:spLocks noChangeArrowheads="1"/>
          </p:cNvSpPr>
          <p:nvPr/>
        </p:nvSpPr>
        <p:spPr bwMode="auto">
          <a:xfrm>
            <a:off x="1019468" y="4440561"/>
            <a:ext cx="6540500" cy="376238"/>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dirty="0"/>
              <a:t>SELECT COUNT(*) FROM </a:t>
            </a:r>
            <a:r>
              <a:rPr lang="en-US" altLang="zh-CN" b="0" dirty="0" err="1"/>
              <a:t>itemfile</a:t>
            </a:r>
            <a:r>
              <a:rPr lang="en-US" altLang="zh-CN" b="0" dirty="0"/>
              <a:t>;</a:t>
            </a:r>
            <a:endParaRPr lang="en-US" altLang="zh-CN" b="0" dirty="0"/>
          </a:p>
        </p:txBody>
      </p:sp>
      <p:sp>
        <p:nvSpPr>
          <p:cNvPr id="118821" name="Rectangle 37"/>
          <p:cNvSpPr>
            <a:spLocks noChangeArrowheads="1"/>
          </p:cNvSpPr>
          <p:nvPr/>
        </p:nvSpPr>
        <p:spPr bwMode="auto">
          <a:xfrm>
            <a:off x="4756468" y="4440555"/>
            <a:ext cx="6761162" cy="706438"/>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dirty="0"/>
              <a:t>SELECT AVG(</a:t>
            </a:r>
            <a:r>
              <a:rPr lang="en-US" altLang="zh-CN" b="0" dirty="0" err="1"/>
              <a:t>re_level</a:t>
            </a:r>
            <a:r>
              <a:rPr lang="en-US" altLang="zh-CN" b="0" dirty="0"/>
              <a:t>) FROM  </a:t>
            </a:r>
            <a:r>
              <a:rPr lang="en-US" altLang="zh-CN" b="0" dirty="0" err="1"/>
              <a:t>itemfile</a:t>
            </a:r>
            <a:r>
              <a:rPr lang="en-US" altLang="zh-CN" b="0" dirty="0"/>
              <a:t> </a:t>
            </a:r>
            <a:endParaRPr lang="en-US" altLang="zh-CN" b="0" dirty="0"/>
          </a:p>
          <a:p>
            <a:pPr>
              <a:spcBef>
                <a:spcPct val="20000"/>
              </a:spcBef>
              <a:tabLst>
                <a:tab pos="1619250" algn="l"/>
              </a:tabLst>
            </a:pPr>
            <a:r>
              <a:rPr lang="en-US" altLang="zh-CN" b="0" dirty="0"/>
              <a:t>WHERE </a:t>
            </a:r>
            <a:r>
              <a:rPr lang="en-US" altLang="zh-CN" b="0" dirty="0" err="1"/>
              <a:t>p_category</a:t>
            </a:r>
            <a:r>
              <a:rPr lang="en-US" altLang="zh-CN" b="0" dirty="0"/>
              <a:t>='accessories';</a:t>
            </a:r>
            <a:endParaRPr lang="en-US" altLang="zh-CN" b="0" dirty="0"/>
          </a:p>
        </p:txBody>
      </p:sp>
      <p:sp>
        <p:nvSpPr>
          <p:cNvPr id="118825" name="Rectangle 41"/>
          <p:cNvSpPr>
            <a:spLocks noChangeArrowheads="1"/>
          </p:cNvSpPr>
          <p:nvPr/>
        </p:nvSpPr>
        <p:spPr bwMode="auto">
          <a:xfrm>
            <a:off x="927735" y="5084445"/>
            <a:ext cx="4307205" cy="368300"/>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wrap="square" anchor="ctr">
            <a:spAutoFit/>
          </a:bodyPr>
          <a:p>
            <a:pPr>
              <a:spcBef>
                <a:spcPct val="20000"/>
              </a:spcBef>
              <a:tabLst>
                <a:tab pos="1619250" algn="l"/>
              </a:tabLst>
            </a:pPr>
            <a:r>
              <a:rPr lang="en-US" altLang="zh-CN" b="0"/>
              <a:t>SELECT COUNT(itemrate) FROM itemfile; </a:t>
            </a:r>
            <a:endParaRPr lang="en-US" altLang="zh-CN" b="0"/>
          </a:p>
        </p:txBody>
      </p:sp>
      <p:sp>
        <p:nvSpPr>
          <p:cNvPr id="118822" name="Rectangle 38"/>
          <p:cNvSpPr>
            <a:spLocks noChangeArrowheads="1"/>
          </p:cNvSpPr>
          <p:nvPr/>
        </p:nvSpPr>
        <p:spPr bwMode="auto">
          <a:xfrm>
            <a:off x="5117783" y="5216208"/>
            <a:ext cx="6761162" cy="376237"/>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a:t>SELECT MAX(max_level) FROM  itemfile;</a:t>
            </a:r>
            <a:endParaRPr lang="en-US" altLang="zh-CN" b="0"/>
          </a:p>
        </p:txBody>
      </p:sp>
      <p:sp>
        <p:nvSpPr>
          <p:cNvPr id="118826" name="Rectangle 42"/>
          <p:cNvSpPr>
            <a:spLocks noChangeArrowheads="1"/>
          </p:cNvSpPr>
          <p:nvPr/>
        </p:nvSpPr>
        <p:spPr bwMode="auto">
          <a:xfrm>
            <a:off x="837883" y="5592128"/>
            <a:ext cx="6553200" cy="376237"/>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a:t>SELECT COUNT(DISTINCT qty_hand) FROM itemfile;</a:t>
            </a:r>
            <a:endParaRPr lang="en-US" altLang="zh-CN" b="0"/>
          </a:p>
        </p:txBody>
      </p:sp>
      <p:sp>
        <p:nvSpPr>
          <p:cNvPr id="118823" name="Rectangle 39"/>
          <p:cNvSpPr>
            <a:spLocks noChangeArrowheads="1"/>
          </p:cNvSpPr>
          <p:nvPr/>
        </p:nvSpPr>
        <p:spPr bwMode="auto">
          <a:xfrm>
            <a:off x="4288473" y="5908358"/>
            <a:ext cx="6769100" cy="376237"/>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anchor="ctr">
            <a:spAutoFit/>
          </a:bodyPr>
          <a:p>
            <a:pPr>
              <a:spcBef>
                <a:spcPct val="20000"/>
              </a:spcBef>
              <a:tabLst>
                <a:tab pos="1619250" algn="l"/>
              </a:tabLst>
            </a:pPr>
            <a:r>
              <a:rPr lang="en-US" altLang="zh-CN" b="0"/>
              <a:t>SELECT SUM(itemrate*max_level) FROM itemfile;</a:t>
            </a:r>
            <a:endParaRPr lang="en-US" altLang="zh-CN"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8797"/>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8824"/>
                                        </p:tgtEl>
                                        <p:attrNameLst>
                                          <p:attrName>style.visibility</p:attrName>
                                        </p:attrNameLst>
                                      </p:cBhvr>
                                      <p:to>
                                        <p:strVal val="visible"/>
                                      </p:to>
                                    </p:set>
                                    <p:animEffect transition="in" filter="wipe(up)">
                                      <p:cBhvr>
                                        <p:cTn id="10" dur="1000"/>
                                        <p:tgtEl>
                                          <p:spTgt spid="1188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8821"/>
                                        </p:tgtEl>
                                        <p:attrNameLst>
                                          <p:attrName>style.visibility</p:attrName>
                                        </p:attrNameLst>
                                      </p:cBhvr>
                                      <p:to>
                                        <p:strVal val="visible"/>
                                      </p:to>
                                    </p:set>
                                    <p:animEffect transition="in" filter="wipe(up)">
                                      <p:cBhvr>
                                        <p:cTn id="15" dur="1000"/>
                                        <p:tgtEl>
                                          <p:spTgt spid="1188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2000"/>
                                        <p:tgtEl>
                                          <p:spTgt spid="118821"/>
                                        </p:tgtEl>
                                      </p:cBhvr>
                                    </p:animEffect>
                                    <p:set>
                                      <p:cBhvr>
                                        <p:cTn id="20" dur="1" fill="hold">
                                          <p:stCondLst>
                                            <p:cond delay="1999"/>
                                          </p:stCondLst>
                                        </p:cTn>
                                        <p:tgtEl>
                                          <p:spTgt spid="118821"/>
                                        </p:tgtEl>
                                        <p:attrNameLst>
                                          <p:attrName>style.visibility</p:attrName>
                                        </p:attrNameLst>
                                      </p:cBhvr>
                                      <p:to>
                                        <p:strVal val="hidden"/>
                                      </p:to>
                                    </p:se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18825"/>
                                        </p:tgtEl>
                                        <p:attrNameLst>
                                          <p:attrName>style.visibility</p:attrName>
                                        </p:attrNameLst>
                                      </p:cBhvr>
                                      <p:to>
                                        <p:strVal val="visible"/>
                                      </p:to>
                                    </p:set>
                                    <p:animEffect transition="in" filter="wipe(up)">
                                      <p:cBhvr>
                                        <p:cTn id="24" dur="1000"/>
                                        <p:tgtEl>
                                          <p:spTgt spid="118825"/>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18822"/>
                                        </p:tgtEl>
                                        <p:attrNameLst>
                                          <p:attrName>style.visibility</p:attrName>
                                        </p:attrNameLst>
                                      </p:cBhvr>
                                      <p:to>
                                        <p:strVal val="visible"/>
                                      </p:to>
                                    </p:set>
                                    <p:animEffect transition="in" filter="wipe(up)">
                                      <p:cBhvr>
                                        <p:cTn id="28" dur="1000"/>
                                        <p:tgtEl>
                                          <p:spTgt spid="118822"/>
                                        </p:tgtEl>
                                      </p:cBhvr>
                                    </p:animEffect>
                                  </p:childTnLst>
                                </p:cTn>
                              </p:par>
                              <p:par>
                                <p:cTn id="29" presetID="10" presetClass="exit" presetSubtype="0" fill="hold" grpId="1" nodeType="withEffect">
                                  <p:stCondLst>
                                    <p:cond delay="0"/>
                                  </p:stCondLst>
                                  <p:childTnLst>
                                    <p:animEffect transition="out" filter="fade">
                                      <p:cBhvr>
                                        <p:cTn id="30" dur="1000"/>
                                        <p:tgtEl>
                                          <p:spTgt spid="118822"/>
                                        </p:tgtEl>
                                      </p:cBhvr>
                                    </p:animEffect>
                                    <p:set>
                                      <p:cBhvr>
                                        <p:cTn id="31" dur="1" fill="hold">
                                          <p:stCondLst>
                                            <p:cond delay="999"/>
                                          </p:stCondLst>
                                        </p:cTn>
                                        <p:tgtEl>
                                          <p:spTgt spid="118822"/>
                                        </p:tgtEl>
                                        <p:attrNameLst>
                                          <p:attrName>style.visibility</p:attrName>
                                        </p:attrNameLst>
                                      </p:cBhvr>
                                      <p:to>
                                        <p:strVal val="hidden"/>
                                      </p:to>
                                    </p:se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118826"/>
                                        </p:tgtEl>
                                        <p:attrNameLst>
                                          <p:attrName>style.visibility</p:attrName>
                                        </p:attrNameLst>
                                      </p:cBhvr>
                                      <p:to>
                                        <p:strVal val="visible"/>
                                      </p:to>
                                    </p:set>
                                    <p:animEffect transition="in" filter="wipe(up)">
                                      <p:cBhvr>
                                        <p:cTn id="35" dur="1000"/>
                                        <p:tgtEl>
                                          <p:spTgt spid="118826"/>
                                        </p:tgtEl>
                                      </p:cBhvr>
                                    </p:animEffect>
                                  </p:childTnLst>
                                </p:cTn>
                              </p:par>
                            </p:childTnLst>
                          </p:cTn>
                        </p:par>
                        <p:par>
                          <p:cTn id="36" fill="hold">
                            <p:stCondLst>
                              <p:cond delay="5000"/>
                            </p:stCondLst>
                            <p:childTnLst>
                              <p:par>
                                <p:cTn id="37" presetID="22" presetClass="entr" presetSubtype="1" fill="hold" grpId="0" nodeType="afterEffect">
                                  <p:stCondLst>
                                    <p:cond delay="0"/>
                                  </p:stCondLst>
                                  <p:childTnLst>
                                    <p:set>
                                      <p:cBhvr>
                                        <p:cTn id="38" dur="1" fill="hold">
                                          <p:stCondLst>
                                            <p:cond delay="0"/>
                                          </p:stCondLst>
                                        </p:cTn>
                                        <p:tgtEl>
                                          <p:spTgt spid="118823"/>
                                        </p:tgtEl>
                                        <p:attrNameLst>
                                          <p:attrName>style.visibility</p:attrName>
                                        </p:attrNameLst>
                                      </p:cBhvr>
                                      <p:to>
                                        <p:strVal val="visible"/>
                                      </p:to>
                                    </p:set>
                                    <p:animEffect transition="in" filter="wipe(up)">
                                      <p:cBhvr>
                                        <p:cTn id="39" dur="1000"/>
                                        <p:tgtEl>
                                          <p:spTgt spid="118823"/>
                                        </p:tgtEl>
                                      </p:cBhvr>
                                    </p:animEffect>
                                  </p:childTnLst>
                                </p:cTn>
                              </p:par>
                              <p:par>
                                <p:cTn id="40" presetID="10" presetClass="exit" presetSubtype="0" fill="hold" grpId="1" nodeType="withEffect">
                                  <p:stCondLst>
                                    <p:cond delay="0"/>
                                  </p:stCondLst>
                                  <p:childTnLst>
                                    <p:animEffect transition="out" filter="fade">
                                      <p:cBhvr>
                                        <p:cTn id="41" dur="1000"/>
                                        <p:tgtEl>
                                          <p:spTgt spid="118823"/>
                                        </p:tgtEl>
                                      </p:cBhvr>
                                    </p:animEffect>
                                    <p:set>
                                      <p:cBhvr>
                                        <p:cTn id="42" dur="1" fill="hold">
                                          <p:stCondLst>
                                            <p:cond delay="999"/>
                                          </p:stCondLst>
                                        </p:cTn>
                                        <p:tgtEl>
                                          <p:spTgt spid="1188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7" grpId="0" bldLvl="0" animBg="1"/>
      <p:bldP spid="118824" grpId="0" bldLvl="0" animBg="1"/>
      <p:bldP spid="118821" grpId="0" bldLvl="0" animBg="1"/>
      <p:bldP spid="118821" grpId="1" bldLvl="0" animBg="1"/>
      <p:bldP spid="118825" grpId="0" bldLvl="0" animBg="1"/>
      <p:bldP spid="118822" grpId="0" bldLvl="0" animBg="1"/>
      <p:bldP spid="118822" grpId="1" bldLvl="0" animBg="1"/>
      <p:bldP spid="118826" grpId="0" bldLvl="0" animBg="1"/>
      <p:bldP spid="118823" grpId="0" bldLvl="0" animBg="1"/>
      <p:bldP spid="118823" grpId="1"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5,GROUP </a:t>
            </a:r>
            <a:r>
              <a:rPr lang="en-US" altLang="zh-CN" dirty="0">
                <a:sym typeface="+mn-ea"/>
              </a:rPr>
              <a:t>BY</a:t>
            </a:r>
            <a:r>
              <a:rPr lang="zh-CN" altLang="en-US" dirty="0">
                <a:sym typeface="+mn-ea"/>
              </a:rPr>
              <a:t>和</a:t>
            </a:r>
            <a:r>
              <a:rPr lang="en-US" altLang="zh-CN" dirty="0">
                <a:sym typeface="+mn-ea"/>
              </a:rPr>
              <a:t>HAVING</a:t>
            </a:r>
            <a:r>
              <a:rPr lang="zh-CN" altLang="en-US" dirty="0">
                <a:sym typeface="+mn-ea"/>
              </a:rPr>
              <a:t>子句</a:t>
            </a:r>
            <a:br>
              <a:rPr lang="zh-CN" altLang="en-US" dirty="0"/>
            </a:br>
            <a:endParaRPr lang="zh-CN" altLang="en-US"/>
          </a:p>
        </p:txBody>
      </p:sp>
      <p:sp>
        <p:nvSpPr>
          <p:cNvPr id="122892" name="Rectangle 12"/>
          <p:cNvSpPr>
            <a:spLocks noChangeArrowheads="1"/>
          </p:cNvSpPr>
          <p:nvPr/>
        </p:nvSpPr>
        <p:spPr bwMode="auto">
          <a:xfrm>
            <a:off x="2156460" y="1551623"/>
            <a:ext cx="8410575" cy="2314575"/>
          </a:xfrm>
          <a:prstGeom prst="rect">
            <a:avLst/>
          </a:prstGeom>
          <a:noFill/>
          <a:ln w="9525" algn="ctr">
            <a:noFill/>
            <a:miter lim="800000"/>
          </a:ln>
          <a:effectLst/>
        </p:spPr>
        <p:txBody>
          <a:bodyPr/>
          <a:p>
            <a:pPr marL="342900" indent="-342900">
              <a:lnSpc>
                <a:spcPct val="90000"/>
              </a:lnSpc>
              <a:spcBef>
                <a:spcPct val="20000"/>
              </a:spcBef>
              <a:buClr>
                <a:schemeClr val="accent2"/>
              </a:buClr>
              <a:buFont typeface="Wingdings" panose="05000000000000000000" pitchFamily="2" charset="2"/>
              <a:buChar char="q"/>
            </a:pPr>
            <a:r>
              <a:rPr lang="en-US" altLang="zh-CN" sz="2800" b="0" dirty="0">
                <a:ea typeface="黑体" panose="02010609060101010101" pitchFamily="2" charset="-122"/>
              </a:rPr>
              <a:t>GROUP BY</a:t>
            </a:r>
            <a:r>
              <a:rPr lang="zh-CN" altLang="en-US" sz="2800" b="0" dirty="0">
                <a:ea typeface="黑体" panose="02010609060101010101" pitchFamily="2" charset="-122"/>
              </a:rPr>
              <a:t>子句</a:t>
            </a:r>
            <a:endParaRPr lang="zh-CN" altLang="en-US" sz="2800" b="0" dirty="0">
              <a:ea typeface="黑体" panose="02010609060101010101" pitchFamily="2" charset="-122"/>
            </a:endParaRPr>
          </a:p>
          <a:p>
            <a:pPr marL="812800" lvl="1" indent="-276225">
              <a:lnSpc>
                <a:spcPct val="90000"/>
              </a:lnSpc>
              <a:spcBef>
                <a:spcPct val="20000"/>
              </a:spcBef>
              <a:buClr>
                <a:schemeClr val="accent2"/>
              </a:buClr>
              <a:buFont typeface="Wingdings" panose="05000000000000000000" pitchFamily="2" charset="2"/>
              <a:buChar char="q"/>
            </a:pPr>
            <a:r>
              <a:rPr lang="zh-CN" altLang="en-US" sz="2400" b="0" dirty="0">
                <a:ea typeface="黑体" panose="02010609060101010101" pitchFamily="2" charset="-122"/>
              </a:rPr>
              <a:t>用于将信息划分为更小的组</a:t>
            </a:r>
            <a:endParaRPr lang="zh-CN" altLang="en-US" sz="2400" b="0" dirty="0">
              <a:ea typeface="黑体" panose="02010609060101010101" pitchFamily="2" charset="-122"/>
            </a:endParaRPr>
          </a:p>
          <a:p>
            <a:pPr marL="812800" lvl="1" indent="-276225">
              <a:lnSpc>
                <a:spcPct val="90000"/>
              </a:lnSpc>
              <a:spcBef>
                <a:spcPct val="20000"/>
              </a:spcBef>
              <a:buClr>
                <a:schemeClr val="accent2"/>
              </a:buClr>
              <a:buFont typeface="Wingdings" panose="05000000000000000000" pitchFamily="2" charset="2"/>
              <a:buChar char="q"/>
            </a:pPr>
            <a:r>
              <a:rPr lang="zh-CN" altLang="en-US" sz="2400" b="0" dirty="0">
                <a:ea typeface="黑体" panose="02010609060101010101" pitchFamily="2" charset="-122"/>
              </a:rPr>
              <a:t>每一组行返回针对该组的单个结果</a:t>
            </a:r>
            <a:endParaRPr lang="zh-CN" altLang="en-US" sz="2400" b="0" dirty="0">
              <a:ea typeface="黑体" panose="02010609060101010101" pitchFamily="2" charset="-122"/>
            </a:endParaRPr>
          </a:p>
          <a:p>
            <a:pPr marL="342900" indent="-342900">
              <a:lnSpc>
                <a:spcPct val="90000"/>
              </a:lnSpc>
              <a:spcBef>
                <a:spcPct val="20000"/>
              </a:spcBef>
              <a:buClr>
                <a:schemeClr val="accent2"/>
              </a:buClr>
              <a:buFont typeface="Wingdings" panose="05000000000000000000" pitchFamily="2" charset="2"/>
              <a:buChar char="q"/>
            </a:pPr>
            <a:r>
              <a:rPr lang="en-US" altLang="zh-CN" sz="2800" b="0" dirty="0">
                <a:ea typeface="黑体" panose="02010609060101010101" pitchFamily="2" charset="-122"/>
              </a:rPr>
              <a:t>HAVING</a:t>
            </a:r>
            <a:r>
              <a:rPr lang="zh-CN" altLang="en-US" sz="2800" b="0" dirty="0">
                <a:ea typeface="黑体" panose="02010609060101010101" pitchFamily="2" charset="-122"/>
              </a:rPr>
              <a:t>子句</a:t>
            </a:r>
            <a:endParaRPr lang="zh-CN" altLang="en-US" sz="2800" b="0" dirty="0">
              <a:ea typeface="黑体" panose="02010609060101010101" pitchFamily="2" charset="-122"/>
            </a:endParaRPr>
          </a:p>
          <a:p>
            <a:pPr marL="812800" lvl="1" indent="-276225">
              <a:lnSpc>
                <a:spcPct val="90000"/>
              </a:lnSpc>
              <a:spcBef>
                <a:spcPct val="20000"/>
              </a:spcBef>
              <a:buClr>
                <a:schemeClr val="accent2"/>
              </a:buClr>
              <a:buFont typeface="Wingdings" panose="05000000000000000000" pitchFamily="2" charset="2"/>
              <a:buChar char="q"/>
            </a:pPr>
            <a:r>
              <a:rPr lang="zh-CN" altLang="en-US" sz="2400" b="0" dirty="0">
                <a:ea typeface="黑体" panose="02010609060101010101" pitchFamily="2" charset="-122"/>
              </a:rPr>
              <a:t>用于指定 </a:t>
            </a:r>
            <a:r>
              <a:rPr lang="en-US" altLang="zh-CN" sz="2400" b="0" dirty="0">
                <a:ea typeface="黑体" panose="02010609060101010101" pitchFamily="2" charset="-122"/>
              </a:rPr>
              <a:t>GROUP BY </a:t>
            </a:r>
            <a:r>
              <a:rPr lang="zh-CN" altLang="en-US" sz="2400" b="0" dirty="0">
                <a:ea typeface="黑体" panose="02010609060101010101" pitchFamily="2" charset="-122"/>
              </a:rPr>
              <a:t>子句检索行的条件</a:t>
            </a:r>
            <a:endParaRPr lang="zh-CN" altLang="en-US" sz="2400" b="0" dirty="0">
              <a:ea typeface="黑体" panose="02010609060101010101" pitchFamily="2" charset="-122"/>
            </a:endParaRPr>
          </a:p>
        </p:txBody>
      </p:sp>
      <p:sp>
        <p:nvSpPr>
          <p:cNvPr id="122898" name="Rectangle 18"/>
          <p:cNvSpPr>
            <a:spLocks noChangeArrowheads="1"/>
          </p:cNvSpPr>
          <p:nvPr/>
        </p:nvSpPr>
        <p:spPr bwMode="auto">
          <a:xfrm>
            <a:off x="1986253" y="4421827"/>
            <a:ext cx="8072494" cy="369332"/>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wrap="square" anchor="ctr">
            <a:spAutoFit/>
          </a:bodyPr>
          <a:p>
            <a:pPr>
              <a:spcBef>
                <a:spcPct val="20000"/>
              </a:spcBef>
              <a:tabLst>
                <a:tab pos="1619250" algn="l"/>
              </a:tabLst>
            </a:pPr>
            <a:r>
              <a:rPr lang="en-US" altLang="zh-CN" dirty="0" smtClean="0"/>
              <a:t>select max(score),subject from scores group by subject having subject='</a:t>
            </a:r>
            <a:r>
              <a:rPr lang="en-US" altLang="zh-CN" dirty="0" err="1" smtClean="0"/>
              <a:t>sql</a:t>
            </a:r>
            <a:r>
              <a:rPr lang="en-US" altLang="zh-CN" dirty="0" smtClean="0"/>
              <a:t>';</a:t>
            </a:r>
            <a:endParaRPr lang="en-US" altLang="zh-CN"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92"/>
                                        </p:tgtEl>
                                        <p:attrNameLst>
                                          <p:attrName>style.visibility</p:attrName>
                                        </p:attrNameLst>
                                      </p:cBhvr>
                                      <p:to>
                                        <p:strVal val="visible"/>
                                      </p:to>
                                    </p:set>
                                    <p:anim calcmode="lin" valueType="num">
                                      <p:cBhvr additive="base">
                                        <p:cTn id="7" dur="1000" fill="hold"/>
                                        <p:tgtEl>
                                          <p:spTgt spid="122892"/>
                                        </p:tgtEl>
                                        <p:attrNameLst>
                                          <p:attrName>ppt_x</p:attrName>
                                        </p:attrNameLst>
                                      </p:cBhvr>
                                      <p:tavLst>
                                        <p:tav tm="0">
                                          <p:val>
                                            <p:strVal val="0-#ppt_w/2"/>
                                          </p:val>
                                        </p:tav>
                                        <p:tav tm="100000">
                                          <p:val>
                                            <p:strVal val="#ppt_x"/>
                                          </p:val>
                                        </p:tav>
                                      </p:tavLst>
                                    </p:anim>
                                    <p:anim calcmode="lin" valueType="num">
                                      <p:cBhvr additive="base">
                                        <p:cTn id="8" dur="1000" fill="hold"/>
                                        <p:tgtEl>
                                          <p:spTgt spid="12289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122898"/>
                                        </p:tgtEl>
                                        <p:attrNameLst>
                                          <p:attrName>style.visibility</p:attrName>
                                        </p:attrNameLst>
                                      </p:cBhvr>
                                      <p:to>
                                        <p:strVal val="visible"/>
                                      </p:to>
                                    </p:set>
                                    <p:animEffect transition="in" filter="wipe(up)">
                                      <p:cBhvr>
                                        <p:cTn id="12" dur="1000"/>
                                        <p:tgtEl>
                                          <p:spTgt spid="122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2" grpId="0" bldLvl="0" animBg="1"/>
      <p:bldP spid="12289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分析</a:t>
            </a:r>
            <a:r>
              <a:rPr lang="zh-CN" altLang="en-US" dirty="0">
                <a:sym typeface="+mn-ea"/>
              </a:rPr>
              <a:t>函数</a:t>
            </a:r>
            <a:r>
              <a:rPr lang="en-US" dirty="0">
                <a:sym typeface="+mn-ea"/>
              </a:rPr>
              <a:t> </a:t>
            </a:r>
            <a:r>
              <a:rPr lang="en-US" dirty="0" smtClean="0">
                <a:sym typeface="+mn-ea"/>
              </a:rPr>
              <a:t>1</a:t>
            </a:r>
            <a:br>
              <a:rPr lang="en-US" dirty="0"/>
            </a:br>
            <a:endParaRPr lang="zh-CN" altLang="en-US"/>
          </a:p>
        </p:txBody>
      </p:sp>
      <p:sp>
        <p:nvSpPr>
          <p:cNvPr id="124931" name="Rectangle 3"/>
          <p:cNvSpPr>
            <a:spLocks noChangeArrowheads="1"/>
          </p:cNvSpPr>
          <p:nvPr/>
        </p:nvSpPr>
        <p:spPr bwMode="auto">
          <a:xfrm>
            <a:off x="2470150" y="2094230"/>
            <a:ext cx="8066405" cy="1511300"/>
          </a:xfrm>
          <a:prstGeom prst="rect">
            <a:avLst/>
          </a:prstGeom>
          <a:noFill/>
          <a:ln w="9525" algn="ctr">
            <a:noFill/>
            <a:miter lim="800000"/>
          </a:ln>
          <a:effectLst/>
        </p:spPr>
        <p:txBody>
          <a:bodyPr/>
          <a:p>
            <a:pPr marL="342900" indent="-342900">
              <a:lnSpc>
                <a:spcPct val="90000"/>
              </a:lnSpc>
              <a:spcBef>
                <a:spcPct val="20000"/>
              </a:spcBef>
              <a:buClr>
                <a:schemeClr val="accent2"/>
              </a:buClr>
              <a:buFont typeface="Wingdings" panose="05000000000000000000" pitchFamily="2" charset="2"/>
              <a:buChar char="q"/>
            </a:pPr>
            <a:r>
              <a:rPr lang="zh-CN" altLang="en-US" sz="2400" b="0" dirty="0">
                <a:ea typeface="黑体" panose="02010609060101010101" pitchFamily="2" charset="-122"/>
              </a:rPr>
              <a:t>分析函数根据一组行来计算聚合值</a:t>
            </a:r>
            <a:endParaRPr lang="zh-CN" altLang="en-US" sz="2400" b="0" dirty="0">
              <a:ea typeface="黑体" panose="02010609060101010101" pitchFamily="2" charset="-122"/>
            </a:endParaRPr>
          </a:p>
          <a:p>
            <a:pPr marL="342900" indent="-342900">
              <a:lnSpc>
                <a:spcPct val="90000"/>
              </a:lnSpc>
              <a:spcBef>
                <a:spcPct val="20000"/>
              </a:spcBef>
              <a:buClr>
                <a:schemeClr val="accent2"/>
              </a:buClr>
              <a:buFont typeface="Wingdings" panose="05000000000000000000" pitchFamily="2" charset="2"/>
              <a:buChar char="q"/>
            </a:pPr>
            <a:r>
              <a:rPr lang="zh-CN" altLang="en-US" sz="2400" b="0" dirty="0">
                <a:ea typeface="黑体" panose="02010609060101010101" pitchFamily="2" charset="-122"/>
              </a:rPr>
              <a:t>用于计算完成聚集的累计排名、移动平均数等</a:t>
            </a:r>
            <a:endParaRPr lang="zh-CN" altLang="en-US" sz="2400" b="0" dirty="0">
              <a:ea typeface="黑体" panose="02010609060101010101" pitchFamily="2" charset="-122"/>
            </a:endParaRPr>
          </a:p>
          <a:p>
            <a:pPr marL="342900" indent="-342900">
              <a:lnSpc>
                <a:spcPct val="90000"/>
              </a:lnSpc>
              <a:spcBef>
                <a:spcPct val="20000"/>
              </a:spcBef>
              <a:buClr>
                <a:schemeClr val="accent2"/>
              </a:buClr>
              <a:buFont typeface="Wingdings" panose="05000000000000000000" pitchFamily="2" charset="2"/>
              <a:buChar char="q"/>
            </a:pPr>
            <a:r>
              <a:rPr lang="zh-CN" altLang="en-US" sz="2400" b="0" dirty="0">
                <a:ea typeface="黑体" panose="02010609060101010101" pitchFamily="2" charset="-122"/>
              </a:rPr>
              <a:t>分析函数为每组记录返回多个行</a:t>
            </a:r>
            <a:endParaRPr lang="zh-CN" altLang="en-US" sz="2400" b="0" dirty="0">
              <a:ea typeface="黑体" panose="02010609060101010101" pitchFamily="2" charset="-122"/>
            </a:endParaRPr>
          </a:p>
        </p:txBody>
      </p:sp>
      <p:grpSp>
        <p:nvGrpSpPr>
          <p:cNvPr id="4" name="组合 3"/>
          <p:cNvGrpSpPr/>
          <p:nvPr/>
        </p:nvGrpSpPr>
        <p:grpSpPr>
          <a:xfrm>
            <a:off x="2679065" y="3997325"/>
            <a:ext cx="6631940" cy="1261745"/>
            <a:chOff x="1983" y="6248"/>
            <a:chExt cx="10431" cy="1987"/>
          </a:xfrm>
        </p:grpSpPr>
        <p:sp>
          <p:nvSpPr>
            <p:cNvPr id="124940" name="Line 12"/>
            <p:cNvSpPr>
              <a:spLocks noChangeShapeType="1"/>
            </p:cNvSpPr>
            <p:nvPr/>
          </p:nvSpPr>
          <p:spPr bwMode="auto">
            <a:xfrm>
              <a:off x="7313" y="6248"/>
              <a:ext cx="0" cy="455"/>
            </a:xfrm>
            <a:prstGeom prst="line">
              <a:avLst/>
            </a:prstGeom>
            <a:noFill/>
            <a:ln w="9525">
              <a:solidFill>
                <a:schemeClr val="tx1"/>
              </a:solidFill>
              <a:round/>
            </a:ln>
            <a:effectLst/>
          </p:spPr>
          <p:txBody>
            <a:bodyPr/>
            <a:p>
              <a:endParaRPr lang="zh-CN" altLang="en-US"/>
            </a:p>
          </p:txBody>
        </p:sp>
        <p:sp>
          <p:nvSpPr>
            <p:cNvPr id="124942" name="AutoShape 14"/>
            <p:cNvSpPr>
              <a:spLocks noChangeArrowheads="1"/>
            </p:cNvSpPr>
            <p:nvPr/>
          </p:nvSpPr>
          <p:spPr bwMode="auto">
            <a:xfrm>
              <a:off x="9240" y="7383"/>
              <a:ext cx="3175" cy="852"/>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rgbClr val="008080"/>
              </a:solidFill>
              <a:round/>
            </a:ln>
            <a:effectLst>
              <a:prstShdw prst="shdw13" dist="53882" dir="13500000">
                <a:schemeClr val="bg2">
                  <a:alpha val="50000"/>
                </a:schemeClr>
              </a:prstShdw>
            </a:effectLst>
          </p:spPr>
          <p:txBody>
            <a:bodyPr wrap="none" anchor="ctr"/>
            <a:p>
              <a:pPr algn="ctr"/>
              <a:r>
                <a:rPr lang="en-US" sz="2000" b="0">
                  <a:ea typeface="黑体" panose="02010609060101010101" pitchFamily="2" charset="-122"/>
                </a:rPr>
                <a:t>DENSE_RANK</a:t>
              </a:r>
              <a:endParaRPr lang="en-US" sz="2000" b="0">
                <a:ea typeface="黑体" panose="02010609060101010101" pitchFamily="2" charset="-122"/>
              </a:endParaRPr>
            </a:p>
          </p:txBody>
        </p:sp>
        <p:sp>
          <p:nvSpPr>
            <p:cNvPr id="124943" name="AutoShape 15"/>
            <p:cNvSpPr>
              <a:spLocks noChangeArrowheads="1"/>
            </p:cNvSpPr>
            <p:nvPr/>
          </p:nvSpPr>
          <p:spPr bwMode="auto">
            <a:xfrm>
              <a:off x="5850" y="7313"/>
              <a:ext cx="2725" cy="825"/>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rgbClr val="008080"/>
              </a:solidFill>
              <a:round/>
            </a:ln>
            <a:effectLst>
              <a:prstShdw prst="shdw13" dist="53882" dir="13500000">
                <a:schemeClr val="bg2">
                  <a:alpha val="50000"/>
                </a:schemeClr>
              </a:prstShdw>
            </a:effectLst>
          </p:spPr>
          <p:txBody>
            <a:bodyPr wrap="none" anchor="ctr"/>
            <a:p>
              <a:pPr algn="ctr"/>
              <a:r>
                <a:rPr lang="en-US" sz="2000" b="0" dirty="0">
                  <a:ea typeface="黑体" panose="02010609060101010101" pitchFamily="2" charset="-122"/>
                </a:rPr>
                <a:t>RANK</a:t>
              </a:r>
              <a:endParaRPr lang="en-US" sz="2000" b="0" dirty="0">
                <a:ea typeface="黑体" panose="02010609060101010101" pitchFamily="2" charset="-122"/>
              </a:endParaRPr>
            </a:p>
          </p:txBody>
        </p:sp>
        <p:sp>
          <p:nvSpPr>
            <p:cNvPr id="124944" name="Line 16"/>
            <p:cNvSpPr>
              <a:spLocks noChangeShapeType="1"/>
            </p:cNvSpPr>
            <p:nvPr/>
          </p:nvSpPr>
          <p:spPr bwMode="auto">
            <a:xfrm>
              <a:off x="3230" y="6720"/>
              <a:ext cx="8278" cy="0"/>
            </a:xfrm>
            <a:prstGeom prst="line">
              <a:avLst/>
            </a:prstGeom>
            <a:noFill/>
            <a:ln w="9525">
              <a:solidFill>
                <a:schemeClr val="tx1"/>
              </a:solidFill>
              <a:round/>
            </a:ln>
            <a:effectLst/>
          </p:spPr>
          <p:txBody>
            <a:bodyPr/>
            <a:p>
              <a:endParaRPr lang="zh-CN" altLang="en-US"/>
            </a:p>
          </p:txBody>
        </p:sp>
        <p:sp>
          <p:nvSpPr>
            <p:cNvPr id="124945" name="Line 17"/>
            <p:cNvSpPr>
              <a:spLocks noChangeShapeType="1"/>
            </p:cNvSpPr>
            <p:nvPr/>
          </p:nvSpPr>
          <p:spPr bwMode="auto">
            <a:xfrm>
              <a:off x="7313" y="6725"/>
              <a:ext cx="0" cy="545"/>
            </a:xfrm>
            <a:prstGeom prst="line">
              <a:avLst/>
            </a:prstGeom>
            <a:noFill/>
            <a:ln w="9525">
              <a:solidFill>
                <a:schemeClr val="tx1"/>
              </a:solidFill>
              <a:round/>
              <a:tailEnd type="triangle" w="med" len="med"/>
            </a:ln>
            <a:effectLst/>
          </p:spPr>
          <p:txBody>
            <a:bodyPr/>
            <a:p>
              <a:endParaRPr lang="zh-CN" altLang="en-US"/>
            </a:p>
          </p:txBody>
        </p:sp>
        <p:sp>
          <p:nvSpPr>
            <p:cNvPr id="124946" name="Line 18"/>
            <p:cNvSpPr>
              <a:spLocks noChangeShapeType="1"/>
            </p:cNvSpPr>
            <p:nvPr/>
          </p:nvSpPr>
          <p:spPr bwMode="auto">
            <a:xfrm>
              <a:off x="11508" y="6725"/>
              <a:ext cx="0" cy="568"/>
            </a:xfrm>
            <a:prstGeom prst="line">
              <a:avLst/>
            </a:prstGeom>
            <a:noFill/>
            <a:ln w="9525">
              <a:solidFill>
                <a:schemeClr val="tx1"/>
              </a:solidFill>
              <a:round/>
              <a:tailEnd type="triangle" w="med" len="med"/>
            </a:ln>
            <a:effectLst/>
          </p:spPr>
          <p:txBody>
            <a:bodyPr/>
            <a:p>
              <a:endParaRPr lang="zh-CN" altLang="en-US"/>
            </a:p>
          </p:txBody>
        </p:sp>
        <p:sp>
          <p:nvSpPr>
            <p:cNvPr id="124947" name="AutoShape 19"/>
            <p:cNvSpPr>
              <a:spLocks noChangeArrowheads="1"/>
            </p:cNvSpPr>
            <p:nvPr/>
          </p:nvSpPr>
          <p:spPr bwMode="auto">
            <a:xfrm>
              <a:off x="1983" y="7383"/>
              <a:ext cx="3400" cy="795"/>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rgbClr val="008080"/>
              </a:solidFill>
              <a:round/>
            </a:ln>
            <a:effectLst>
              <a:prstShdw prst="shdw13" dist="53882" dir="13500000">
                <a:schemeClr val="bg2">
                  <a:alpha val="50000"/>
                </a:schemeClr>
              </a:prstShdw>
            </a:effectLst>
          </p:spPr>
          <p:txBody>
            <a:bodyPr wrap="none" anchor="ctr"/>
            <a:p>
              <a:pPr algn="ctr"/>
              <a:r>
                <a:rPr lang="en-US" altLang="zh-CN" sz="2000" b="0">
                  <a:ea typeface="黑体" panose="02010609060101010101" pitchFamily="2" charset="-122"/>
                </a:rPr>
                <a:t>ROW_NUMBER</a:t>
              </a:r>
              <a:endParaRPr lang="en-US" sz="2000" b="0">
                <a:ea typeface="黑体" panose="02010609060101010101" pitchFamily="2" charset="-122"/>
              </a:endParaRPr>
            </a:p>
          </p:txBody>
        </p:sp>
        <p:sp>
          <p:nvSpPr>
            <p:cNvPr id="124948" name="Line 20"/>
            <p:cNvSpPr>
              <a:spLocks noChangeShapeType="1"/>
            </p:cNvSpPr>
            <p:nvPr/>
          </p:nvSpPr>
          <p:spPr bwMode="auto">
            <a:xfrm>
              <a:off x="3230" y="6725"/>
              <a:ext cx="0" cy="520"/>
            </a:xfrm>
            <a:prstGeom prst="line">
              <a:avLst/>
            </a:prstGeom>
            <a:noFill/>
            <a:ln w="9525">
              <a:solidFill>
                <a:schemeClr val="tx1"/>
              </a:solidFill>
              <a:round/>
              <a:tailEnd type="triangle" w="med" len="med"/>
            </a:ln>
            <a:effectLst/>
          </p:spPr>
          <p:txBody>
            <a:bodyPr/>
            <a:p>
              <a:endParaRPr lang="zh-CN" altLang="en-US"/>
            </a:p>
          </p:txBody>
        </p:sp>
      </p:grpSp>
      <p:sp>
        <p:nvSpPr>
          <p:cNvPr id="124939" name="AutoShape 11"/>
          <p:cNvSpPr>
            <a:spLocks noChangeArrowheads="1"/>
          </p:cNvSpPr>
          <p:nvPr/>
        </p:nvSpPr>
        <p:spPr bwMode="auto">
          <a:xfrm>
            <a:off x="4707255" y="3349308"/>
            <a:ext cx="2592388" cy="647700"/>
          </a:xfrm>
          <a:prstGeom prst="roundRect">
            <a:avLst>
              <a:gd name="adj" fmla="val 16667"/>
            </a:avLst>
          </a:prstGeom>
          <a:gradFill rotWithShape="1">
            <a:gsLst>
              <a:gs pos="0">
                <a:schemeClr val="accent1"/>
              </a:gs>
              <a:gs pos="100000">
                <a:schemeClr val="bg1"/>
              </a:gs>
            </a:gsLst>
            <a:path path="rect">
              <a:fillToRect r="100000" b="100000"/>
            </a:path>
          </a:gradFill>
          <a:ln w="12700" algn="ctr">
            <a:solidFill>
              <a:schemeClr val="accent2"/>
            </a:solidFill>
            <a:round/>
          </a:ln>
          <a:effectLst>
            <a:prstShdw prst="shdw13" dist="53882" dir="13500000">
              <a:schemeClr val="bg2">
                <a:alpha val="50000"/>
              </a:schemeClr>
            </a:prstShdw>
          </a:effectLst>
        </p:spPr>
        <p:txBody>
          <a:bodyPr wrap="none" anchor="ctr"/>
          <a:p>
            <a:pPr algn="ctr"/>
            <a:r>
              <a:rPr lang="zh-CN" altLang="en-US" sz="2400" b="0" dirty="0">
                <a:ea typeface="黑体" panose="02010609060101010101" pitchFamily="2" charset="-122"/>
              </a:rPr>
              <a:t>分析函数</a:t>
            </a:r>
            <a:endParaRPr lang="zh-CN" altLang="en-US" sz="2400" b="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slide(fromLeft)">
                                      <p:cBhvr>
                                        <p:cTn id="7" dur="1000"/>
                                        <p:tgtEl>
                                          <p:spTgt spid="1249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4939"/>
                                        </p:tgtEl>
                                        <p:attrNameLst>
                                          <p:attrName>style.visibility</p:attrName>
                                        </p:attrNameLst>
                                      </p:cBhvr>
                                      <p:to>
                                        <p:strVal val="visible"/>
                                      </p:to>
                                    </p:set>
                                    <p:animEffect transition="in" filter="wipe(up)">
                                      <p:cBhvr>
                                        <p:cTn id="12" dur="1000"/>
                                        <p:tgtEl>
                                          <p:spTgt spid="124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ldLvl="0" animBg="1"/>
      <p:bldP spid="12493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smtClean="0">
                <a:sym typeface="+mn-ea"/>
              </a:rPr>
              <a:t>5,</a:t>
            </a:r>
            <a:r>
              <a:rPr lang="zh-CN" altLang="en-US" dirty="0" smtClean="0">
                <a:sym typeface="+mn-ea"/>
              </a:rPr>
              <a:t>分析</a:t>
            </a:r>
            <a:r>
              <a:rPr lang="zh-CN" altLang="en-US" dirty="0">
                <a:sym typeface="+mn-ea"/>
              </a:rPr>
              <a:t>函数 </a:t>
            </a:r>
            <a:r>
              <a:rPr lang="en-US" altLang="zh-CN" dirty="0" smtClean="0">
                <a:sym typeface="+mn-ea"/>
              </a:rPr>
              <a:t>2</a:t>
            </a:r>
            <a:br>
              <a:rPr lang="en-US" altLang="zh-CN" dirty="0"/>
            </a:br>
            <a:endParaRPr lang="zh-CN" altLang="en-US"/>
          </a:p>
        </p:txBody>
      </p:sp>
      <p:sp>
        <p:nvSpPr>
          <p:cNvPr id="203779" name="Rectangle 3"/>
          <p:cNvSpPr>
            <a:spLocks noGrp="1" noChangeArrowheads="1"/>
          </p:cNvSpPr>
          <p:nvPr/>
        </p:nvSpPr>
        <p:spPr>
          <a:xfrm>
            <a:off x="1761490" y="2007870"/>
            <a:ext cx="8320405" cy="2398395"/>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2400" dirty="0"/>
              <a:t>以下三个分析函数用于计算一个行在一组有序行中的排位，序号从</a:t>
            </a:r>
            <a:r>
              <a:rPr lang="en-US" altLang="zh-CN" sz="2400" dirty="0"/>
              <a:t>1</a:t>
            </a:r>
            <a:r>
              <a:rPr lang="zh-CN" altLang="en-US" sz="2400" dirty="0"/>
              <a:t>开始</a:t>
            </a:r>
            <a:endParaRPr lang="zh-CN" altLang="en-US" sz="2400" dirty="0"/>
          </a:p>
          <a:p>
            <a:pPr marL="812800" lvl="1" indent="-276225">
              <a:lnSpc>
                <a:spcPct val="90000"/>
              </a:lnSpc>
            </a:pPr>
            <a:r>
              <a:rPr lang="en-US" altLang="zh-CN" dirty="0"/>
              <a:t>ROW_NUMBER </a:t>
            </a:r>
            <a:r>
              <a:rPr lang="zh-CN" altLang="en-US" dirty="0"/>
              <a:t>返回连续的排位，不论值是否相等</a:t>
            </a:r>
            <a:endParaRPr lang="zh-CN" altLang="en-US" dirty="0"/>
          </a:p>
          <a:p>
            <a:pPr marL="812800" lvl="1" indent="-276225">
              <a:lnSpc>
                <a:spcPct val="90000"/>
              </a:lnSpc>
            </a:pPr>
            <a:r>
              <a:rPr lang="en-US" altLang="zh-CN" dirty="0"/>
              <a:t>RANK </a:t>
            </a:r>
            <a:r>
              <a:rPr lang="zh-CN" altLang="en-US" dirty="0"/>
              <a:t>具有相等值的行排位相同，序数随后跳跃</a:t>
            </a:r>
            <a:endParaRPr lang="zh-CN" altLang="en-US" dirty="0"/>
          </a:p>
          <a:p>
            <a:pPr marL="812800" lvl="1" indent="-276225">
              <a:lnSpc>
                <a:spcPct val="90000"/>
              </a:lnSpc>
            </a:pPr>
            <a:r>
              <a:rPr lang="en-US" altLang="zh-CN" dirty="0"/>
              <a:t>DENSE_RANK </a:t>
            </a:r>
            <a:r>
              <a:rPr lang="zh-CN" altLang="en-US" dirty="0"/>
              <a:t>具有相等值的行排位相同，序号是连续的</a:t>
            </a:r>
            <a:endParaRPr lang="zh-CN" altLang="en-US" dirty="0"/>
          </a:p>
          <a:p>
            <a:pPr marL="812800" lvl="1" indent="-276225">
              <a:lnSpc>
                <a:spcPct val="90000"/>
              </a:lnSpc>
            </a:pPr>
            <a:endParaRPr lang="en-US" altLang="zh-CN" dirty="0"/>
          </a:p>
        </p:txBody>
      </p:sp>
      <p:sp>
        <p:nvSpPr>
          <p:cNvPr id="203782" name="Rectangle 6"/>
          <p:cNvSpPr>
            <a:spLocks noChangeArrowheads="1"/>
          </p:cNvSpPr>
          <p:nvPr/>
        </p:nvSpPr>
        <p:spPr bwMode="auto">
          <a:xfrm>
            <a:off x="2511743" y="4553585"/>
            <a:ext cx="7488237" cy="646331"/>
          </a:xfrm>
          <a:prstGeom prst="rect">
            <a:avLst/>
          </a:prstGeom>
          <a:gradFill rotWithShape="1">
            <a:gsLst>
              <a:gs pos="0">
                <a:srgbClr val="FFFFCC"/>
              </a:gs>
              <a:gs pos="100000">
                <a:schemeClr val="bg1"/>
              </a:gs>
            </a:gsLst>
            <a:lin ang="5400000" scaled="1"/>
          </a:gradFill>
          <a:ln w="9525">
            <a:solidFill>
              <a:schemeClr val="tx1"/>
            </a:solidFill>
            <a:miter lim="800000"/>
          </a:ln>
          <a:effectLst/>
        </p:spPr>
        <p:txBody>
          <a:bodyPr wrap="square" anchor="ctr">
            <a:spAutoFit/>
          </a:bodyPr>
          <a:p>
            <a:pPr>
              <a:spcBef>
                <a:spcPct val="20000"/>
              </a:spcBef>
              <a:tabLst>
                <a:tab pos="1619250" algn="l"/>
              </a:tabLst>
            </a:pPr>
            <a:r>
              <a:rPr lang="en-US" altLang="zh-CN" dirty="0" smtClean="0"/>
              <a:t>select </a:t>
            </a:r>
            <a:r>
              <a:rPr lang="en-US" altLang="zh-CN" dirty="0" err="1" smtClean="0"/>
              <a:t>dense_rank</a:t>
            </a:r>
            <a:r>
              <a:rPr lang="en-US" altLang="zh-CN" dirty="0" smtClean="0"/>
              <a:t>() over (partition by subject order by score </a:t>
            </a:r>
            <a:r>
              <a:rPr lang="en-US" altLang="zh-CN" dirty="0" err="1" smtClean="0"/>
              <a:t>desc</a:t>
            </a:r>
            <a:r>
              <a:rPr lang="en-US" altLang="zh-CN" dirty="0" smtClean="0"/>
              <a:t>),</a:t>
            </a:r>
            <a:r>
              <a:rPr lang="en-US" altLang="zh-CN" dirty="0" err="1" smtClean="0"/>
              <a:t>score,subject</a:t>
            </a:r>
            <a:r>
              <a:rPr lang="en-US" altLang="zh-CN" dirty="0" smtClean="0"/>
              <a:t> from scores;</a:t>
            </a:r>
            <a:endParaRPr lang="en-US" altLang="zh-CN" b="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slide(fromLeft)">
                                      <p:cBhvr>
                                        <p:cTn id="7" dur="1000"/>
                                        <p:tgtEl>
                                          <p:spTgt spid="203779">
                                            <p:txEl>
                                              <p:pRg st="0" end="0"/>
                                            </p:txEl>
                                          </p:spTgt>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03779">
                                            <p:txEl>
                                              <p:pRg st="1" end="1"/>
                                            </p:txEl>
                                          </p:spTgt>
                                        </p:tgtEl>
                                        <p:attrNameLst>
                                          <p:attrName>style.visibility</p:attrName>
                                        </p:attrNameLst>
                                      </p:cBhvr>
                                      <p:to>
                                        <p:strVal val="visible"/>
                                      </p:to>
                                    </p:set>
                                    <p:animEffect transition="in" filter="slide(fromLeft)">
                                      <p:cBhvr>
                                        <p:cTn id="11" dur="1000"/>
                                        <p:tgtEl>
                                          <p:spTgt spid="203779">
                                            <p:txEl>
                                              <p:pRg st="1" end="1"/>
                                            </p:txEl>
                                          </p:spTgt>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203779">
                                            <p:txEl>
                                              <p:pRg st="2" end="2"/>
                                            </p:txEl>
                                          </p:spTgt>
                                        </p:tgtEl>
                                        <p:attrNameLst>
                                          <p:attrName>style.visibility</p:attrName>
                                        </p:attrNameLst>
                                      </p:cBhvr>
                                      <p:to>
                                        <p:strVal val="visible"/>
                                      </p:to>
                                    </p:set>
                                    <p:animEffect transition="in" filter="slide(fromLeft)">
                                      <p:cBhvr>
                                        <p:cTn id="15" dur="1000"/>
                                        <p:tgtEl>
                                          <p:spTgt spid="203779">
                                            <p:txEl>
                                              <p:pRg st="2" end="2"/>
                                            </p:txEl>
                                          </p:spTgt>
                                        </p:tgtEl>
                                      </p:cBhvr>
                                    </p:animEffect>
                                  </p:childTnLst>
                                </p:cTn>
                              </p:par>
                            </p:childTnLst>
                          </p:cTn>
                        </p:par>
                        <p:par>
                          <p:cTn id="16" fill="hold">
                            <p:stCondLst>
                              <p:cond delay="3000"/>
                            </p:stCondLst>
                            <p:childTnLst>
                              <p:par>
                                <p:cTn id="17" presetID="12" presetClass="entr" presetSubtype="8" fill="hold" grpId="0" nodeType="afterEffect">
                                  <p:stCondLst>
                                    <p:cond delay="0"/>
                                  </p:stCondLst>
                                  <p:childTnLst>
                                    <p:set>
                                      <p:cBhvr>
                                        <p:cTn id="18" dur="1" fill="hold">
                                          <p:stCondLst>
                                            <p:cond delay="0"/>
                                          </p:stCondLst>
                                        </p:cTn>
                                        <p:tgtEl>
                                          <p:spTgt spid="203779">
                                            <p:txEl>
                                              <p:pRg st="3" end="3"/>
                                            </p:txEl>
                                          </p:spTgt>
                                        </p:tgtEl>
                                        <p:attrNameLst>
                                          <p:attrName>style.visibility</p:attrName>
                                        </p:attrNameLst>
                                      </p:cBhvr>
                                      <p:to>
                                        <p:strVal val="visible"/>
                                      </p:to>
                                    </p:set>
                                    <p:animEffect transition="in" filter="slide(fromLeft)">
                                      <p:cBhvr>
                                        <p:cTn id="19" dur="1000"/>
                                        <p:tgtEl>
                                          <p:spTgt spid="203779">
                                            <p:txEl>
                                              <p:pRg st="3" end="3"/>
                                            </p:txEl>
                                          </p:spTgt>
                                        </p:tgtEl>
                                      </p:cBhvr>
                                    </p:animEffect>
                                  </p:childTnLst>
                                </p:cTn>
                              </p:par>
                            </p:childTnLst>
                          </p:cTn>
                        </p:par>
                        <p:par>
                          <p:cTn id="20" fill="hold">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203782"/>
                                        </p:tgtEl>
                                        <p:attrNameLst>
                                          <p:attrName>style.visibility</p:attrName>
                                        </p:attrNameLst>
                                      </p:cBhvr>
                                      <p:to>
                                        <p:strVal val="visible"/>
                                      </p:to>
                                    </p:set>
                                    <p:animEffect transition="in" filter="wipe(up)">
                                      <p:cBhvr>
                                        <p:cTn id="23" dur="10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P spid="20378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dirty="0" smtClean="0">
                <a:sym typeface="+mn-ea"/>
              </a:rPr>
              <a:t>                </a:t>
            </a:r>
            <a:r>
              <a:rPr lang="zh-CN" altLang="en-US" dirty="0" smtClean="0">
                <a:sym typeface="+mn-ea"/>
              </a:rPr>
              <a:t>总结</a:t>
            </a:r>
            <a:endParaRPr lang="zh-CN" altLang="en-US"/>
          </a:p>
        </p:txBody>
      </p:sp>
      <p:sp>
        <p:nvSpPr>
          <p:cNvPr id="128003" name="Rectangle 3"/>
          <p:cNvSpPr>
            <a:spLocks noGrp="1" noChangeArrowheads="1"/>
          </p:cNvSpPr>
          <p:nvPr/>
        </p:nvSpPr>
        <p:spPr>
          <a:xfrm>
            <a:off x="1492885" y="2365375"/>
            <a:ext cx="8129905" cy="3800475"/>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en-US" altLang="zh-CN" dirty="0"/>
              <a:t>SQL </a:t>
            </a:r>
            <a:r>
              <a:rPr lang="zh-CN" altLang="en-US" dirty="0"/>
              <a:t>是通用的数据库语言</a:t>
            </a:r>
            <a:endParaRPr lang="zh-CN" altLang="en-US" dirty="0"/>
          </a:p>
          <a:p>
            <a:r>
              <a:rPr lang="en-US" altLang="zh-CN" dirty="0"/>
              <a:t>SQL </a:t>
            </a:r>
            <a:r>
              <a:rPr lang="zh-CN" altLang="en-US" dirty="0"/>
              <a:t>命令可分为数据定义语言、数据操纵语言、事务控制语言和数据控制语言</a:t>
            </a:r>
            <a:endParaRPr lang="zh-CN" altLang="en-US" dirty="0"/>
          </a:p>
          <a:p>
            <a:r>
              <a:rPr lang="en-US" dirty="0"/>
              <a:t>Oracle </a:t>
            </a:r>
            <a:r>
              <a:rPr lang="zh-CN" altLang="en-US" dirty="0"/>
              <a:t>支持的数据类型包括字符、数值、日期时间、</a:t>
            </a:r>
            <a:r>
              <a:rPr lang="en-US" dirty="0"/>
              <a:t>RAW 和 LOB 等</a:t>
            </a:r>
            <a:endParaRPr lang="en-US" dirty="0"/>
          </a:p>
          <a:p>
            <a:r>
              <a:rPr lang="en-US" dirty="0"/>
              <a:t>SQL</a:t>
            </a:r>
            <a:r>
              <a:rPr lang="en-US" altLang="zh-CN" dirty="0"/>
              <a:t> </a:t>
            </a:r>
            <a:r>
              <a:rPr lang="zh-CN" altLang="en-US" dirty="0"/>
              <a:t>支持的操作符包括算术、比较、逻辑、集合和连接操作符</a:t>
            </a:r>
            <a:endParaRPr lang="zh-CN" altLang="en-US" dirty="0"/>
          </a:p>
          <a:p>
            <a:r>
              <a:rPr lang="en-US" altLang="zh-CN" dirty="0"/>
              <a:t>SQL </a:t>
            </a:r>
            <a:r>
              <a:rPr lang="zh-CN" altLang="en-US" dirty="0"/>
              <a:t>函数可大致分为单行函数、聚合函数和分析函数</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95670" y="9525"/>
            <a:ext cx="5521960" cy="1016635"/>
          </a:xfrm>
        </p:spPr>
        <p:txBody>
          <a:bodyPr>
            <a:normAutofit/>
          </a:bodyPr>
          <a:p>
            <a:r>
              <a:rPr lang="en-US" altLang="zh-CN" dirty="0" smtClean="0">
                <a:sym typeface="+mn-ea"/>
              </a:rPr>
              <a:t>1,Oracle </a:t>
            </a:r>
            <a:r>
              <a:rPr lang="zh-CN" altLang="en-US" dirty="0" smtClean="0">
                <a:sym typeface="+mn-ea"/>
              </a:rPr>
              <a:t>数据类型 </a:t>
            </a:r>
            <a:r>
              <a:rPr lang="en-US" altLang="zh-CN" dirty="0" smtClean="0">
                <a:sym typeface="+mn-ea"/>
              </a:rPr>
              <a:t>–</a:t>
            </a:r>
            <a:r>
              <a:rPr lang="zh-CN" altLang="en-US" dirty="0" smtClean="0">
                <a:sym typeface="+mn-ea"/>
              </a:rPr>
              <a:t>字符数据类型</a:t>
            </a:r>
            <a:endParaRPr lang="zh-CN" altLang="en-US"/>
          </a:p>
        </p:txBody>
      </p:sp>
      <p:grpSp>
        <p:nvGrpSpPr>
          <p:cNvPr id="4" name="组合 3"/>
          <p:cNvGrpSpPr/>
          <p:nvPr/>
        </p:nvGrpSpPr>
        <p:grpSpPr>
          <a:xfrm>
            <a:off x="3216275" y="1946910"/>
            <a:ext cx="6137275" cy="2260600"/>
            <a:chOff x="1653" y="2453"/>
            <a:chExt cx="10720" cy="3324"/>
          </a:xfrm>
        </p:grpSpPr>
        <p:sp>
          <p:nvSpPr>
            <p:cNvPr id="195588" name="AutoShape 4"/>
            <p:cNvSpPr>
              <a:spLocks noChangeArrowheads="1"/>
            </p:cNvSpPr>
            <p:nvPr/>
          </p:nvSpPr>
          <p:spPr bwMode="auto">
            <a:xfrm>
              <a:off x="5273" y="2453"/>
              <a:ext cx="3960" cy="905"/>
            </a:xfrm>
            <a:prstGeom prst="roundRect">
              <a:avLst>
                <a:gd name="adj" fmla="val 16667"/>
              </a:avLst>
            </a:prstGeom>
            <a:gradFill rotWithShape="1">
              <a:gsLst>
                <a:gs pos="0">
                  <a:srgbClr val="7BB3F1"/>
                </a:gs>
                <a:gs pos="100000">
                  <a:schemeClr val="bg1"/>
                </a:gs>
              </a:gsLst>
              <a:lin ang="2700000" scaled="1"/>
            </a:gradFill>
            <a:ln w="12700" algn="ctr">
              <a:solidFill>
                <a:srgbClr val="000080"/>
              </a:solidFill>
              <a:round/>
            </a:ln>
            <a:effectLst>
              <a:prstShdw prst="shdw13" dist="53882" dir="13500000">
                <a:schemeClr val="bg2">
                  <a:alpha val="50000"/>
                </a:schemeClr>
              </a:prstShdw>
            </a:effectLst>
          </p:spPr>
          <p:txBody>
            <a:bodyPr wrap="none" anchor="ctr"/>
            <a:p>
              <a:pPr algn="ctr"/>
              <a:r>
                <a:rPr lang="zh-CN" altLang="en-US" sz="2400" dirty="0">
                  <a:ea typeface="黑体" panose="02010609060101010101" pitchFamily="2" charset="-122"/>
                </a:rPr>
                <a:t>字符数据类型</a:t>
              </a:r>
              <a:endParaRPr lang="zh-CN" altLang="en-US" sz="2400" dirty="0">
                <a:ea typeface="黑体" panose="02010609060101010101" pitchFamily="2" charset="-122"/>
              </a:endParaRPr>
            </a:p>
          </p:txBody>
        </p:sp>
        <p:sp>
          <p:nvSpPr>
            <p:cNvPr id="195589" name="Line 5"/>
            <p:cNvSpPr>
              <a:spLocks noChangeShapeType="1"/>
            </p:cNvSpPr>
            <p:nvPr/>
          </p:nvSpPr>
          <p:spPr bwMode="auto">
            <a:xfrm>
              <a:off x="7210" y="3360"/>
              <a:ext cx="0" cy="680"/>
            </a:xfrm>
            <a:prstGeom prst="line">
              <a:avLst/>
            </a:prstGeom>
            <a:noFill/>
            <a:ln w="9525">
              <a:solidFill>
                <a:schemeClr val="tx1"/>
              </a:solidFill>
              <a:round/>
            </a:ln>
            <a:effectLst/>
          </p:spPr>
          <p:txBody>
            <a:bodyPr/>
            <a:p>
              <a:endParaRPr lang="zh-CN" altLang="en-US"/>
            </a:p>
          </p:txBody>
        </p:sp>
        <p:sp>
          <p:nvSpPr>
            <p:cNvPr id="195590" name="Line 6"/>
            <p:cNvSpPr>
              <a:spLocks noChangeShapeType="1"/>
            </p:cNvSpPr>
            <p:nvPr/>
          </p:nvSpPr>
          <p:spPr bwMode="auto">
            <a:xfrm flipV="1">
              <a:off x="2750" y="4040"/>
              <a:ext cx="8543" cy="10"/>
            </a:xfrm>
            <a:prstGeom prst="line">
              <a:avLst/>
            </a:prstGeom>
            <a:noFill/>
            <a:ln w="9525">
              <a:solidFill>
                <a:schemeClr val="tx1"/>
              </a:solidFill>
              <a:round/>
            </a:ln>
            <a:effectLst/>
          </p:spPr>
          <p:txBody>
            <a:bodyPr/>
            <a:p>
              <a:endParaRPr lang="zh-CN" altLang="en-US"/>
            </a:p>
          </p:txBody>
        </p:sp>
        <p:sp>
          <p:nvSpPr>
            <p:cNvPr id="195591" name="Line 7"/>
            <p:cNvSpPr>
              <a:spLocks noChangeShapeType="1"/>
            </p:cNvSpPr>
            <p:nvPr/>
          </p:nvSpPr>
          <p:spPr bwMode="auto">
            <a:xfrm>
              <a:off x="2733" y="4070"/>
              <a:ext cx="0" cy="795"/>
            </a:xfrm>
            <a:prstGeom prst="line">
              <a:avLst/>
            </a:prstGeom>
            <a:noFill/>
            <a:ln w="9525">
              <a:solidFill>
                <a:schemeClr val="tx1"/>
              </a:solidFill>
              <a:round/>
              <a:tailEnd type="triangle" w="med" len="med"/>
            </a:ln>
            <a:effectLst/>
          </p:spPr>
          <p:txBody>
            <a:bodyPr/>
            <a:p>
              <a:endParaRPr lang="zh-CN" altLang="en-US"/>
            </a:p>
          </p:txBody>
        </p:sp>
        <p:sp>
          <p:nvSpPr>
            <p:cNvPr id="195592" name="Line 8"/>
            <p:cNvSpPr>
              <a:spLocks noChangeShapeType="1"/>
            </p:cNvSpPr>
            <p:nvPr/>
          </p:nvSpPr>
          <p:spPr bwMode="auto">
            <a:xfrm>
              <a:off x="7210" y="4063"/>
              <a:ext cx="0" cy="795"/>
            </a:xfrm>
            <a:prstGeom prst="line">
              <a:avLst/>
            </a:prstGeom>
            <a:noFill/>
            <a:ln w="9525">
              <a:solidFill>
                <a:schemeClr val="tx1"/>
              </a:solidFill>
              <a:round/>
              <a:tailEnd type="triangle" w="med" len="med"/>
            </a:ln>
            <a:effectLst/>
          </p:spPr>
          <p:txBody>
            <a:bodyPr/>
            <a:p>
              <a:endParaRPr lang="zh-CN" altLang="en-US"/>
            </a:p>
          </p:txBody>
        </p:sp>
        <p:sp>
          <p:nvSpPr>
            <p:cNvPr id="195593" name="Line 9"/>
            <p:cNvSpPr>
              <a:spLocks noChangeShapeType="1"/>
            </p:cNvSpPr>
            <p:nvPr/>
          </p:nvSpPr>
          <p:spPr bwMode="auto">
            <a:xfrm>
              <a:off x="11293" y="4040"/>
              <a:ext cx="0" cy="795"/>
            </a:xfrm>
            <a:prstGeom prst="line">
              <a:avLst/>
            </a:prstGeom>
            <a:noFill/>
            <a:ln w="9525">
              <a:solidFill>
                <a:schemeClr val="tx1"/>
              </a:solidFill>
              <a:round/>
              <a:tailEnd type="triangle" w="med" len="med"/>
            </a:ln>
            <a:effectLst/>
          </p:spPr>
          <p:txBody>
            <a:bodyPr/>
            <a:p>
              <a:endParaRPr lang="zh-CN" altLang="en-US"/>
            </a:p>
          </p:txBody>
        </p:sp>
        <p:sp>
          <p:nvSpPr>
            <p:cNvPr id="195594" name="AutoShape 10"/>
            <p:cNvSpPr>
              <a:spLocks noChangeArrowheads="1"/>
            </p:cNvSpPr>
            <p:nvPr/>
          </p:nvSpPr>
          <p:spPr bwMode="auto">
            <a:xfrm>
              <a:off x="1653" y="4998"/>
              <a:ext cx="2147" cy="765"/>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45791" dir="2021404" algn="ctr" rotWithShape="0">
                <a:schemeClr val="bg2"/>
              </a:outerShdw>
            </a:effectLst>
          </p:spPr>
          <p:txBody>
            <a:bodyPr wrap="none" anchor="ctr"/>
            <a:p>
              <a:pPr algn="ctr"/>
              <a:r>
                <a:rPr lang="en-US" sz="2000" b="0">
                  <a:ea typeface="黑体" panose="02010609060101010101" pitchFamily="2" charset="-122"/>
                </a:rPr>
                <a:t>CHAR</a:t>
              </a:r>
              <a:endParaRPr lang="en-US" sz="2000" b="0">
                <a:ea typeface="黑体" panose="02010609060101010101" pitchFamily="2" charset="-122"/>
              </a:endParaRPr>
            </a:p>
          </p:txBody>
        </p:sp>
        <p:sp>
          <p:nvSpPr>
            <p:cNvPr id="195595" name="AutoShape 11"/>
            <p:cNvSpPr>
              <a:spLocks noChangeArrowheads="1"/>
            </p:cNvSpPr>
            <p:nvPr/>
          </p:nvSpPr>
          <p:spPr bwMode="auto">
            <a:xfrm>
              <a:off x="5840" y="5038"/>
              <a:ext cx="2713" cy="702"/>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45791" dir="2021404" algn="ctr" rotWithShape="0">
                <a:schemeClr val="bg2"/>
              </a:outerShdw>
            </a:effectLst>
          </p:spPr>
          <p:txBody>
            <a:bodyPr wrap="none" anchor="ctr"/>
            <a:p>
              <a:pPr algn="ctr"/>
              <a:r>
                <a:rPr lang="en-US" sz="2000" b="0">
                  <a:ea typeface="黑体" panose="02010609060101010101" pitchFamily="2" charset="-122"/>
                </a:rPr>
                <a:t>VARCHAR2</a:t>
              </a:r>
              <a:endParaRPr lang="en-US" sz="2000" b="0">
                <a:ea typeface="黑体" panose="02010609060101010101" pitchFamily="2" charset="-122"/>
              </a:endParaRPr>
            </a:p>
          </p:txBody>
        </p:sp>
        <p:sp>
          <p:nvSpPr>
            <p:cNvPr id="195596" name="AutoShape 12"/>
            <p:cNvSpPr>
              <a:spLocks noChangeArrowheads="1"/>
            </p:cNvSpPr>
            <p:nvPr/>
          </p:nvSpPr>
          <p:spPr bwMode="auto">
            <a:xfrm>
              <a:off x="10225" y="4985"/>
              <a:ext cx="2148" cy="793"/>
            </a:xfrm>
            <a:prstGeom prst="roundRect">
              <a:avLst>
                <a:gd name="adj" fmla="val 16667"/>
              </a:avLst>
            </a:prstGeom>
            <a:gradFill rotWithShape="1">
              <a:gsLst>
                <a:gs pos="0">
                  <a:srgbClr val="7BB3F1"/>
                </a:gs>
                <a:gs pos="100000">
                  <a:schemeClr val="bg1"/>
                </a:gs>
              </a:gsLst>
              <a:path path="rect">
                <a:fillToRect r="100000" b="100000"/>
              </a:path>
            </a:gradFill>
            <a:ln w="12700" algn="ctr">
              <a:solidFill>
                <a:srgbClr val="000080"/>
              </a:solidFill>
              <a:round/>
            </a:ln>
            <a:effectLst>
              <a:outerShdw dist="45791" dir="2021404" algn="ctr" rotWithShape="0">
                <a:schemeClr val="bg2"/>
              </a:outerShdw>
            </a:effectLst>
          </p:spPr>
          <p:txBody>
            <a:bodyPr wrap="none" anchor="ctr"/>
            <a:p>
              <a:pPr algn="ctr"/>
              <a:r>
                <a:rPr lang="en-US" sz="2000" b="0">
                  <a:ea typeface="黑体" panose="02010609060101010101" pitchFamily="2" charset="-122"/>
                </a:rPr>
                <a:t>LONG</a:t>
              </a:r>
              <a:endParaRPr lang="en-US" sz="2000" b="0">
                <a:ea typeface="黑体" panose="02010609060101010101" pitchFamily="2" charset="-122"/>
              </a:endParaRPr>
            </a:p>
          </p:txBody>
        </p:sp>
      </p:grpSp>
      <p:sp>
        <p:nvSpPr>
          <p:cNvPr id="195597" name="Rectangle 13"/>
          <p:cNvSpPr>
            <a:spLocks noChangeArrowheads="1"/>
          </p:cNvSpPr>
          <p:nvPr/>
        </p:nvSpPr>
        <p:spPr bwMode="auto">
          <a:xfrm>
            <a:off x="2423160" y="4450080"/>
            <a:ext cx="8054975" cy="1440180"/>
          </a:xfrm>
          <a:prstGeom prst="rect">
            <a:avLst/>
          </a:prstGeom>
          <a:noFill/>
          <a:ln w="9525">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400" b="0">
                <a:ea typeface="黑体" panose="02010609060101010101" pitchFamily="2" charset="-122"/>
              </a:rPr>
              <a:t>当需要固定长度的字符串时，使用 </a:t>
            </a:r>
            <a:r>
              <a:rPr lang="en-US" altLang="zh-CN" sz="2400" b="0">
                <a:ea typeface="黑体" panose="02010609060101010101" pitchFamily="2" charset="-122"/>
              </a:rPr>
              <a:t>CHAR </a:t>
            </a:r>
            <a:r>
              <a:rPr lang="zh-CN" altLang="en-US" sz="2400" b="0">
                <a:ea typeface="黑体" panose="02010609060101010101" pitchFamily="2" charset="-122"/>
              </a:rPr>
              <a:t>数据类型。</a:t>
            </a:r>
            <a:endParaRPr lang="zh-CN" altLang="en-US" sz="2400" b="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400" b="0">
                <a:ea typeface="黑体" panose="02010609060101010101" pitchFamily="2" charset="-122"/>
              </a:rPr>
              <a:t>CHAR </a:t>
            </a:r>
            <a:r>
              <a:rPr lang="zh-CN" altLang="en-US" sz="2400" b="0">
                <a:ea typeface="黑体" panose="02010609060101010101" pitchFamily="2" charset="-122"/>
              </a:rPr>
              <a:t>数据类型存储字母数字值。</a:t>
            </a:r>
            <a:endParaRPr lang="zh-CN" altLang="en-US" sz="2400" b="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400" b="0">
                <a:ea typeface="黑体" panose="02010609060101010101" pitchFamily="2" charset="-122"/>
              </a:rPr>
              <a:t>CHAR </a:t>
            </a:r>
            <a:r>
              <a:rPr lang="zh-CN" altLang="en-US" sz="2400" b="0">
                <a:ea typeface="黑体" panose="02010609060101010101" pitchFamily="2" charset="-122"/>
              </a:rPr>
              <a:t>数据类型的列长度可以是 </a:t>
            </a:r>
            <a:r>
              <a:rPr lang="en-US" altLang="zh-CN" sz="2400" b="0">
                <a:ea typeface="黑体" panose="02010609060101010101" pitchFamily="2" charset="-122"/>
              </a:rPr>
              <a:t>1 </a:t>
            </a:r>
            <a:r>
              <a:rPr lang="zh-CN" altLang="en-US" sz="2400" b="0">
                <a:ea typeface="黑体" panose="02010609060101010101" pitchFamily="2" charset="-122"/>
              </a:rPr>
              <a:t>到 </a:t>
            </a:r>
            <a:r>
              <a:rPr lang="en-US" altLang="zh-CN" sz="2400" b="0">
                <a:ea typeface="黑体" panose="02010609060101010101" pitchFamily="2" charset="-122"/>
              </a:rPr>
              <a:t>2000 </a:t>
            </a:r>
            <a:r>
              <a:rPr lang="zh-CN" altLang="en-US" sz="2400" b="0">
                <a:ea typeface="黑体" panose="02010609060101010101" pitchFamily="2" charset="-122"/>
              </a:rPr>
              <a:t>个字节。</a:t>
            </a:r>
            <a:endParaRPr lang="zh-CN" altLang="en-US" sz="2400" b="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95597">
                                            <p:txEl>
                                              <p:pRg st="0" end="0"/>
                                            </p:txEl>
                                          </p:spTgt>
                                        </p:tgtEl>
                                        <p:attrNameLst>
                                          <p:attrName>style.visibility</p:attrName>
                                        </p:attrNameLst>
                                      </p:cBhvr>
                                      <p:to>
                                        <p:strVal val="visible"/>
                                      </p:to>
                                    </p:set>
                                    <p:animEffect transition="in" filter="slide(fromLeft)">
                                      <p:cBhvr>
                                        <p:cTn id="7" dur="1000"/>
                                        <p:tgtEl>
                                          <p:spTgt spid="195597">
                                            <p:txEl>
                                              <p:pRg st="0" end="0"/>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195597">
                                            <p:txEl>
                                              <p:pRg st="1" end="1"/>
                                            </p:txEl>
                                          </p:spTgt>
                                        </p:tgtEl>
                                        <p:attrNameLst>
                                          <p:attrName>style.visibility</p:attrName>
                                        </p:attrNameLst>
                                      </p:cBhvr>
                                      <p:to>
                                        <p:strVal val="visible"/>
                                      </p:to>
                                    </p:set>
                                    <p:animEffect transition="in" filter="slide(fromLeft)">
                                      <p:cBhvr>
                                        <p:cTn id="11" dur="1000"/>
                                        <p:tgtEl>
                                          <p:spTgt spid="195597">
                                            <p:txEl>
                                              <p:pRg st="1" end="1"/>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195597">
                                            <p:txEl>
                                              <p:pRg st="2" end="2"/>
                                            </p:txEl>
                                          </p:spTgt>
                                        </p:tgtEl>
                                        <p:attrNameLst>
                                          <p:attrName>style.visibility</p:attrName>
                                        </p:attrNameLst>
                                      </p:cBhvr>
                                      <p:to>
                                        <p:strVal val="visible"/>
                                      </p:to>
                                    </p:set>
                                    <p:animEffect transition="in" filter="slide(fromLeft)">
                                      <p:cBhvr>
                                        <p:cTn id="15" dur="1000"/>
                                        <p:tgtEl>
                                          <p:spTgt spid="19559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000"/>
                                        <p:tgtEl>
                                          <p:spTgt spid="195597">
                                            <p:txEl>
                                              <p:pRg st="0" end="0"/>
                                            </p:txEl>
                                          </p:spTgt>
                                        </p:tgtEl>
                                      </p:cBhvr>
                                    </p:animEffect>
                                    <p:set>
                                      <p:cBhvr>
                                        <p:cTn id="20" dur="1" fill="hold">
                                          <p:stCondLst>
                                            <p:cond delay="1999"/>
                                          </p:stCondLst>
                                        </p:cTn>
                                        <p:tgtEl>
                                          <p:spTgt spid="195597">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000"/>
                                        <p:tgtEl>
                                          <p:spTgt spid="195597">
                                            <p:txEl>
                                              <p:pRg st="4294967295" end="4294967295"/>
                                            </p:txEl>
                                          </p:spTgt>
                                        </p:tgtEl>
                                      </p:cBhvr>
                                    </p:animEffect>
                                    <p:set>
                                      <p:cBhvr>
                                        <p:cTn id="25" dur="1" fill="hold">
                                          <p:stCondLst>
                                            <p:cond delay="1999"/>
                                          </p:stCondLst>
                                        </p:cTn>
                                        <p:tgtEl>
                                          <p:spTgt spid="195597">
                                            <p:txEl>
                                              <p:pRg st="4294967295" end="429496729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7" grpId="0" uiExpand="1"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65570" y="9525"/>
            <a:ext cx="5052060" cy="1016635"/>
          </a:xfrm>
        </p:spPr>
        <p:txBody>
          <a:bodyPr>
            <a:normAutofit fontScale="90000"/>
          </a:bodyPr>
          <a:p>
            <a:r>
              <a:rPr lang="en-US" altLang="zh-CN" dirty="0" smtClean="0">
                <a:sym typeface="+mn-ea"/>
              </a:rPr>
              <a:t>1,Oracle </a:t>
            </a:r>
            <a:r>
              <a:rPr lang="zh-CN" altLang="en-US" dirty="0" smtClean="0">
                <a:sym typeface="+mn-ea"/>
              </a:rPr>
              <a:t>数据类型 </a:t>
            </a:r>
            <a:r>
              <a:rPr lang="en-US" altLang="zh-CN" dirty="0" smtClean="0">
                <a:sym typeface="+mn-ea"/>
              </a:rPr>
              <a:t>–</a:t>
            </a:r>
            <a:r>
              <a:rPr lang="zh-CN" altLang="en-US" dirty="0" smtClean="0">
                <a:sym typeface="+mn-ea"/>
              </a:rPr>
              <a:t>字符数据类型</a:t>
            </a:r>
            <a:br>
              <a:rPr lang="zh-CN" altLang="en-US" dirty="0"/>
            </a:br>
            <a:endParaRPr lang="zh-CN" altLang="en-US"/>
          </a:p>
        </p:txBody>
      </p:sp>
      <p:sp>
        <p:nvSpPr>
          <p:cNvPr id="4" name="圆角矩形 3"/>
          <p:cNvSpPr/>
          <p:nvPr/>
        </p:nvSpPr>
        <p:spPr>
          <a:xfrm>
            <a:off x="2971165" y="2305050"/>
            <a:ext cx="6528435" cy="3692525"/>
          </a:xfrm>
          <a:prstGeom prst="round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p>
            <a:r>
              <a:rPr lang="en-US" altLang="zh-CN" dirty="0" smtClean="0"/>
              <a:t>create table student</a:t>
            </a:r>
            <a:endParaRPr lang="en-US" altLang="zh-CN" dirty="0" smtClean="0"/>
          </a:p>
          <a:p>
            <a:r>
              <a:rPr lang="zh-CN" altLang="en-US" dirty="0" smtClean="0"/>
              <a:t>  </a:t>
            </a:r>
            <a:r>
              <a:rPr lang="en-US" altLang="zh-CN" dirty="0" smtClean="0"/>
              <a:t>(</a:t>
            </a:r>
            <a:r>
              <a:rPr lang="en-US" altLang="zh-CN" dirty="0" smtClean="0">
                <a:sym typeface="+mn-ea"/>
              </a:rPr>
              <a:t>1,Oracle </a:t>
            </a:r>
            <a:r>
              <a:rPr lang="zh-CN" altLang="en-US" dirty="0" smtClean="0">
                <a:sym typeface="+mn-ea"/>
              </a:rPr>
              <a:t>数据类型 </a:t>
            </a:r>
            <a:r>
              <a:rPr lang="en-US" altLang="zh-CN" dirty="0" smtClean="0">
                <a:sym typeface="+mn-ea"/>
              </a:rPr>
              <a:t>–</a:t>
            </a:r>
            <a:r>
              <a:rPr lang="zh-CN" altLang="en-US" dirty="0" smtClean="0">
                <a:sym typeface="+mn-ea"/>
              </a:rPr>
              <a:t>字符数据类型</a:t>
            </a:r>
            <a:endParaRPr lang="zh-CN" altLang="en-US" dirty="0"/>
          </a:p>
          <a:p>
            <a:endParaRPr lang="en-US" altLang="zh-CN" dirty="0" smtClean="0"/>
          </a:p>
          <a:p>
            <a:r>
              <a:rPr lang="en-US" altLang="zh-CN" dirty="0" smtClean="0"/>
              <a:t>       </a:t>
            </a:r>
            <a:r>
              <a:rPr lang="en-US" altLang="zh-CN" dirty="0" err="1" smtClean="0"/>
              <a:t>sname</a:t>
            </a:r>
            <a:r>
              <a:rPr lang="en-US" altLang="zh-CN" dirty="0" smtClean="0"/>
              <a:t> char(4),</a:t>
            </a:r>
            <a:endParaRPr lang="en-US" altLang="zh-CN" dirty="0" smtClean="0"/>
          </a:p>
          <a:p>
            <a:r>
              <a:rPr lang="en-US" altLang="zh-CN" dirty="0" smtClean="0"/>
              <a:t>      address varchar2(20),</a:t>
            </a:r>
            <a:endParaRPr lang="en-US" altLang="zh-CN" dirty="0" smtClean="0"/>
          </a:p>
          <a:p>
            <a:r>
              <a:rPr lang="en-US" altLang="zh-CN" dirty="0" smtClean="0"/>
              <a:t>       remark long</a:t>
            </a:r>
            <a:endParaRPr lang="en-US" altLang="zh-CN" dirty="0" smtClean="0"/>
          </a:p>
          <a:p>
            <a:r>
              <a:rPr lang="en-US" altLang="zh-CN" dirty="0" smtClean="0"/>
              <a:t>    );</a:t>
            </a:r>
            <a:endParaRPr lang="en-US" altLang="zh-CN" dirty="0" smtClean="0"/>
          </a:p>
          <a:p>
            <a:r>
              <a:rPr lang="zh-CN" altLang="en-US" dirty="0" smtClean="0"/>
              <a:t>  </a:t>
            </a:r>
            <a:endParaRPr lang="zh-CN" altLang="en-US" dirty="0" smtClean="0"/>
          </a:p>
          <a:p>
            <a:r>
              <a:rPr lang="en-US" altLang="zh-CN" dirty="0" smtClean="0"/>
              <a:t> insert into student values('</a:t>
            </a:r>
            <a:r>
              <a:rPr lang="zh-CN" altLang="en-US" dirty="0" smtClean="0"/>
              <a:t>张三</a:t>
            </a:r>
            <a:r>
              <a:rPr lang="en-US" altLang="zh-CN" dirty="0" smtClean="0"/>
              <a:t>','</a:t>
            </a:r>
            <a:r>
              <a:rPr lang="zh-CN" altLang="en-US" dirty="0" smtClean="0"/>
              <a:t>湖北荆州</a:t>
            </a:r>
            <a:r>
              <a:rPr lang="en-US" altLang="zh-CN" dirty="0" smtClean="0"/>
              <a:t>','</a:t>
            </a:r>
            <a:r>
              <a:rPr lang="zh-CN" altLang="en-US" dirty="0" smtClean="0"/>
              <a:t>很长的哦</a:t>
            </a:r>
            <a:r>
              <a:rPr lang="en-US" altLang="zh-CN" dirty="0" smtClean="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335395" y="9525"/>
            <a:ext cx="5182235" cy="1016635"/>
          </a:xfrm>
        </p:spPr>
        <p:txBody>
          <a:bodyPr/>
          <a:p>
            <a:r>
              <a:rPr lang="en-US" altLang="zh-CN" dirty="0" smtClean="0">
                <a:sym typeface="+mn-ea"/>
              </a:rPr>
              <a:t>1,</a:t>
            </a:r>
            <a:r>
              <a:rPr lang="en-US" dirty="0" smtClean="0">
                <a:sym typeface="+mn-ea"/>
              </a:rPr>
              <a:t>Oracle </a:t>
            </a:r>
            <a:r>
              <a:rPr lang="zh-CN" altLang="en-US" dirty="0">
                <a:sym typeface="+mn-ea"/>
              </a:rPr>
              <a:t>数据类型</a:t>
            </a:r>
            <a:r>
              <a:rPr lang="en-US" dirty="0">
                <a:sym typeface="+mn-ea"/>
              </a:rPr>
              <a:t> </a:t>
            </a:r>
            <a:r>
              <a:rPr lang="en-US" altLang="zh-CN" dirty="0" smtClean="0">
                <a:sym typeface="+mn-ea"/>
              </a:rPr>
              <a:t>–</a:t>
            </a:r>
            <a:r>
              <a:rPr lang="zh-CN" altLang="en-US" dirty="0" smtClean="0">
                <a:sym typeface="+mn-ea"/>
              </a:rPr>
              <a:t>数值类型</a:t>
            </a:r>
            <a:endParaRPr lang="zh-CN" altLang="en-US"/>
          </a:p>
        </p:txBody>
      </p:sp>
      <p:sp>
        <p:nvSpPr>
          <p:cNvPr id="56365" name="Rectangle 45"/>
          <p:cNvSpPr>
            <a:spLocks noChangeArrowheads="1"/>
          </p:cNvSpPr>
          <p:nvPr/>
        </p:nvSpPr>
        <p:spPr bwMode="auto">
          <a:xfrm>
            <a:off x="2720975" y="1417955"/>
            <a:ext cx="7326630" cy="2947670"/>
          </a:xfrm>
          <a:prstGeom prst="rect">
            <a:avLst/>
          </a:prstGeom>
          <a:noFill/>
          <a:ln w="9525">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数值数据类型</a:t>
            </a:r>
            <a:endParaRPr lang="zh-CN" altLang="en-US" sz="2800" b="0">
              <a:ea typeface="黑体" panose="02010609060101010101" pitchFamily="2" charset="-122"/>
            </a:endParaRPr>
          </a:p>
          <a:p>
            <a:pPr marL="742950" lvl="1" indent="-285750">
              <a:spcBef>
                <a:spcPct val="20000"/>
              </a:spcBef>
              <a:buClr>
                <a:schemeClr val="accent2"/>
              </a:buClr>
              <a:buFont typeface="Wingdings" panose="05000000000000000000" pitchFamily="2" charset="2"/>
              <a:buChar char="q"/>
            </a:pPr>
            <a:r>
              <a:rPr lang="zh-CN" altLang="en-US" sz="2400" b="0">
                <a:ea typeface="黑体" panose="02010609060101010101" pitchFamily="2" charset="-122"/>
              </a:rPr>
              <a:t>可以存储整数、浮点数和实数</a:t>
            </a:r>
            <a:endParaRPr lang="zh-CN" altLang="en-US" sz="2400" b="0">
              <a:ea typeface="黑体" panose="02010609060101010101" pitchFamily="2" charset="-122"/>
            </a:endParaRPr>
          </a:p>
          <a:p>
            <a:pPr marL="742950" lvl="1" indent="-285750">
              <a:spcBef>
                <a:spcPct val="20000"/>
              </a:spcBef>
              <a:buClr>
                <a:schemeClr val="accent2"/>
              </a:buClr>
              <a:buFont typeface="Wingdings" panose="05000000000000000000" pitchFamily="2" charset="2"/>
              <a:buChar char="q"/>
            </a:pPr>
            <a:r>
              <a:rPr lang="zh-CN" altLang="en-US" sz="2400" b="0">
                <a:ea typeface="黑体" panose="02010609060101010101" pitchFamily="2" charset="-122"/>
              </a:rPr>
              <a:t>最高精度为 </a:t>
            </a:r>
            <a:r>
              <a:rPr lang="en-US" altLang="zh-CN" sz="2400" b="0">
                <a:ea typeface="黑体" panose="02010609060101010101" pitchFamily="2" charset="-122"/>
              </a:rPr>
              <a:t>38 </a:t>
            </a:r>
            <a:r>
              <a:rPr lang="zh-CN" altLang="en-US" sz="2400" b="0">
                <a:ea typeface="黑体" panose="02010609060101010101" pitchFamily="2" charset="-122"/>
              </a:rPr>
              <a:t>位</a:t>
            </a:r>
            <a:endParaRPr lang="zh-CN" altLang="en-US" sz="2400" b="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800" b="0">
                <a:ea typeface="黑体" panose="02010609060101010101" pitchFamily="2" charset="-122"/>
              </a:rPr>
              <a:t>数值数据类型的声明语法：</a:t>
            </a:r>
            <a:endParaRPr lang="zh-CN" altLang="en-US" sz="2800" b="0">
              <a:ea typeface="黑体" panose="02010609060101010101" pitchFamily="2" charset="-122"/>
            </a:endParaRPr>
          </a:p>
          <a:p>
            <a:pPr marL="742950" lvl="1" indent="-285750">
              <a:spcBef>
                <a:spcPct val="20000"/>
              </a:spcBef>
              <a:buClr>
                <a:schemeClr val="accent2"/>
              </a:buClr>
              <a:buFont typeface="Wingdings" panose="05000000000000000000" pitchFamily="2" charset="2"/>
              <a:buChar char="q"/>
            </a:pPr>
            <a:r>
              <a:rPr lang="en-US" altLang="zh-CN" sz="2400" b="0">
                <a:ea typeface="黑体" panose="02010609060101010101" pitchFamily="2" charset="-122"/>
              </a:rPr>
              <a:t>NUMBER [( p[, s])]</a:t>
            </a:r>
            <a:endParaRPr lang="en-US" altLang="zh-CN" sz="2400" b="0">
              <a:ea typeface="黑体" panose="02010609060101010101" pitchFamily="2" charset="-122"/>
            </a:endParaRPr>
          </a:p>
          <a:p>
            <a:pPr marL="742950" lvl="1" indent="-285750">
              <a:spcBef>
                <a:spcPct val="20000"/>
              </a:spcBef>
              <a:buClr>
                <a:schemeClr val="accent2"/>
              </a:buClr>
              <a:buFont typeface="Wingdings" panose="05000000000000000000" pitchFamily="2" charset="2"/>
              <a:buChar char="q"/>
            </a:pPr>
            <a:r>
              <a:rPr lang="en-US" altLang="zh-CN" sz="2400" b="0">
                <a:ea typeface="黑体" panose="02010609060101010101" pitchFamily="2" charset="-122"/>
              </a:rPr>
              <a:t>P</a:t>
            </a:r>
            <a:r>
              <a:rPr lang="zh-CN" altLang="en-US" sz="2400" b="0">
                <a:ea typeface="黑体" panose="02010609060101010101" pitchFamily="2" charset="-122"/>
              </a:rPr>
              <a:t>表示精度，</a:t>
            </a:r>
            <a:r>
              <a:rPr lang="en-US" altLang="zh-CN" sz="2400" b="0">
                <a:ea typeface="黑体" panose="02010609060101010101" pitchFamily="2" charset="-122"/>
              </a:rPr>
              <a:t>S</a:t>
            </a:r>
            <a:r>
              <a:rPr lang="zh-CN" altLang="en-US" sz="2400" b="0">
                <a:ea typeface="黑体" panose="02010609060101010101" pitchFamily="2" charset="-122"/>
              </a:rPr>
              <a:t>表示小数点的位数</a:t>
            </a:r>
            <a:endParaRPr lang="zh-CN" altLang="en-US" sz="2400" b="0">
              <a:ea typeface="黑体" panose="02010609060101010101" pitchFamily="2" charset="-122"/>
            </a:endParaRPr>
          </a:p>
        </p:txBody>
      </p:sp>
      <p:sp>
        <p:nvSpPr>
          <p:cNvPr id="6" name="圆角矩形 5"/>
          <p:cNvSpPr/>
          <p:nvPr/>
        </p:nvSpPr>
        <p:spPr>
          <a:xfrm>
            <a:off x="2171993" y="4445642"/>
            <a:ext cx="7286676" cy="2286016"/>
          </a:xfrm>
          <a:prstGeom prst="round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p>
            <a:r>
              <a:rPr lang="en-US" altLang="zh-CN" dirty="0" smtClean="0"/>
              <a:t>create table st1</a:t>
            </a:r>
            <a:endParaRPr lang="en-US" altLang="zh-CN" dirty="0" smtClean="0"/>
          </a:p>
          <a:p>
            <a:r>
              <a:rPr lang="en-US" altLang="zh-CN" dirty="0" smtClean="0"/>
              <a:t>  (</a:t>
            </a:r>
            <a:endParaRPr lang="en-US" altLang="zh-CN" dirty="0" smtClean="0"/>
          </a:p>
          <a:p>
            <a:r>
              <a:rPr lang="en-US" altLang="zh-CN" dirty="0" smtClean="0"/>
              <a:t>         sale number(5,2)</a:t>
            </a:r>
            <a:endParaRPr lang="en-US" altLang="zh-CN" dirty="0" smtClean="0"/>
          </a:p>
          <a:p>
            <a:r>
              <a:rPr lang="zh-CN" altLang="en-US" dirty="0" smtClean="0"/>
              <a:t>  </a:t>
            </a:r>
            <a:r>
              <a:rPr lang="en-US" altLang="zh-CN" dirty="0" smtClean="0"/>
              <a:t>);</a:t>
            </a:r>
            <a:endParaRPr lang="en-US" altLang="zh-CN" dirty="0" smtClean="0"/>
          </a:p>
          <a:p>
            <a:r>
              <a:rPr lang="en-US" altLang="zh-CN" dirty="0" smtClean="0"/>
              <a:t>insert into st1 values(21.1);</a:t>
            </a:r>
            <a:endParaRPr lang="en-US" altLang="zh-CN" dirty="0" smtClean="0"/>
          </a:p>
          <a:p>
            <a:r>
              <a:rPr lang="en-US" altLang="zh-CN" dirty="0" smtClean="0"/>
              <a:t> insert into st1 values(21.11111);</a:t>
            </a:r>
            <a:endParaRPr lang="zh-CN" altLang="en-US" dirty="0" smtClean="0"/>
          </a:p>
          <a:p>
            <a:r>
              <a:rPr lang="en-US" altLang="zh-CN" dirty="0" smtClean="0"/>
              <a:t>select * from st1;</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3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6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6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6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2000"/>
                                        <p:tgtEl>
                                          <p:spTgt spid="56365">
                                            <p:txEl>
                                              <p:pRg st="0" end="0"/>
                                            </p:txEl>
                                          </p:spTgt>
                                        </p:tgtEl>
                                      </p:cBhvr>
                                    </p:animEffect>
                                    <p:set>
                                      <p:cBhvr>
                                        <p:cTn id="21" dur="1" fill="hold">
                                          <p:stCondLst>
                                            <p:cond delay="1999"/>
                                          </p:stCondLst>
                                        </p:cTn>
                                        <p:tgtEl>
                                          <p:spTgt spid="56365">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2000"/>
                                        <p:tgtEl>
                                          <p:spTgt spid="56365">
                                            <p:txEl>
                                              <p:pRg st="4294967295" end="4294967295"/>
                                            </p:txEl>
                                          </p:spTgt>
                                        </p:tgtEl>
                                      </p:cBhvr>
                                    </p:animEffect>
                                    <p:set>
                                      <p:cBhvr>
                                        <p:cTn id="26" dur="1" fill="hold">
                                          <p:stCondLst>
                                            <p:cond delay="1999"/>
                                          </p:stCondLst>
                                        </p:cTn>
                                        <p:tgtEl>
                                          <p:spTgt spid="56365">
                                            <p:txEl>
                                              <p:pRg st="4294967295" end="429496729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5"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04890" y="9525"/>
            <a:ext cx="5412740" cy="1016635"/>
          </a:xfrm>
        </p:spPr>
        <p:txBody>
          <a:bodyPr/>
          <a:p>
            <a:r>
              <a:rPr lang="en-US" altLang="zh-CN" dirty="0" smtClean="0">
                <a:sym typeface="+mn-ea"/>
              </a:rPr>
              <a:t>1,</a:t>
            </a:r>
            <a:r>
              <a:rPr lang="en-US" dirty="0" smtClean="0">
                <a:sym typeface="+mn-ea"/>
              </a:rPr>
              <a:t>Oracle </a:t>
            </a:r>
            <a:r>
              <a:rPr lang="zh-CN" altLang="en-US" dirty="0" smtClean="0">
                <a:sym typeface="+mn-ea"/>
              </a:rPr>
              <a:t>数据类型</a:t>
            </a:r>
            <a:r>
              <a:rPr lang="en-US" dirty="0" smtClean="0">
                <a:sym typeface="+mn-ea"/>
              </a:rPr>
              <a:t> </a:t>
            </a:r>
            <a:r>
              <a:rPr lang="en-US" altLang="zh-CN" dirty="0" smtClean="0">
                <a:sym typeface="+mn-ea"/>
              </a:rPr>
              <a:t>–</a:t>
            </a:r>
            <a:r>
              <a:rPr lang="zh-CN" altLang="en-US" dirty="0" smtClean="0">
                <a:sym typeface="+mn-ea"/>
              </a:rPr>
              <a:t>数值类型</a:t>
            </a:r>
            <a:endParaRPr lang="zh-CN" altLang="en-US"/>
          </a:p>
        </p:txBody>
      </p:sp>
      <p:sp>
        <p:nvSpPr>
          <p:cNvPr id="4" name="内容占位符 2"/>
          <p:cNvSpPr>
            <a:spLocks noGrp="1"/>
          </p:cNvSpPr>
          <p:nvPr/>
        </p:nvSpPr>
        <p:spPr>
          <a:xfrm>
            <a:off x="1974215" y="1481455"/>
            <a:ext cx="8049895" cy="4525645"/>
          </a:xfrm>
          <a:prstGeom prst="rect">
            <a:avLst/>
          </a:prstGeom>
          <a:noFill/>
          <a:ln w="9525">
            <a:noFill/>
            <a:miter lim="800000"/>
          </a:ln>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6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endParaRPr lang="en-US" altLang="zh-CN" sz="2000" u="sng" dirty="0" smtClean="0"/>
          </a:p>
          <a:p>
            <a:r>
              <a:rPr lang="en-US" altLang="zh-CN" sz="2000" u="sng" dirty="0" smtClean="0"/>
              <a:t>INT</a:t>
            </a:r>
            <a:r>
              <a:rPr lang="zh-CN" altLang="en-US" sz="2000" u="sng" dirty="0" smtClean="0"/>
              <a:t>类型是</a:t>
            </a:r>
            <a:r>
              <a:rPr lang="en-US" altLang="zh-CN" sz="2000" u="sng" dirty="0" smtClean="0"/>
              <a:t>NUMBER</a:t>
            </a:r>
            <a:r>
              <a:rPr lang="zh-CN" altLang="en-US" sz="2000" u="sng" dirty="0" smtClean="0"/>
              <a:t>类型的子类型</a:t>
            </a:r>
            <a:r>
              <a:rPr lang="zh-CN" altLang="en-US" sz="2000" dirty="0" smtClean="0"/>
              <a:t>。</a:t>
            </a:r>
            <a:r>
              <a:rPr lang="zh-CN" altLang="en-US" sz="2000" u="sng" dirty="0" smtClean="0"/>
              <a:t> </a:t>
            </a:r>
            <a:endParaRPr lang="en-US" altLang="zh-CN" sz="2000" u="sng" dirty="0" smtClean="0"/>
          </a:p>
          <a:p>
            <a:endParaRPr lang="en-US" altLang="zh-CN" sz="2000" u="sng" dirty="0" smtClean="0"/>
          </a:p>
          <a:p>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NUMBER</a:t>
            </a:r>
            <a:r>
              <a:rPr lang="zh-CN" altLang="en-US" sz="2000" dirty="0" smtClean="0"/>
              <a:t>（</a:t>
            </a:r>
            <a:r>
              <a:rPr lang="en-US" altLang="zh-CN" sz="2000" dirty="0" smtClean="0"/>
              <a:t>P,S</a:t>
            </a:r>
            <a:r>
              <a:rPr lang="zh-CN" altLang="en-US" sz="2000" dirty="0" smtClean="0"/>
              <a:t>） 该数据类型用于定义数字类型的数据，其中</a:t>
            </a:r>
            <a:r>
              <a:rPr lang="en-US" altLang="zh-CN" sz="2000" dirty="0" smtClean="0"/>
              <a:t>P</a:t>
            </a:r>
            <a:r>
              <a:rPr lang="zh-CN" altLang="en-US" sz="2000" dirty="0" smtClean="0"/>
              <a:t>表示数字的总位数（最大字节个数），而</a:t>
            </a:r>
            <a:r>
              <a:rPr lang="en-US" altLang="zh-CN" sz="2000" dirty="0" smtClean="0"/>
              <a:t>S</a:t>
            </a:r>
            <a:r>
              <a:rPr lang="zh-CN" altLang="en-US" sz="2000" dirty="0" smtClean="0"/>
              <a:t>则表示小数点后面的位数。假设定义</a:t>
            </a:r>
            <a:r>
              <a:rPr lang="en-US" altLang="zh-CN" sz="2000" dirty="0" smtClean="0"/>
              <a:t>SAL</a:t>
            </a:r>
            <a:r>
              <a:rPr lang="zh-CN" altLang="en-US" sz="2000" dirty="0" smtClean="0"/>
              <a:t>列为</a:t>
            </a:r>
            <a:r>
              <a:rPr lang="en-US" altLang="zh-CN" sz="2000" dirty="0" smtClean="0"/>
              <a:t>NUMBER</a:t>
            </a:r>
            <a:r>
              <a:rPr lang="zh-CN" altLang="en-US" sz="2000" dirty="0" smtClean="0"/>
              <a:t>（</a:t>
            </a:r>
            <a:r>
              <a:rPr lang="en-US" altLang="zh-CN" sz="2000" dirty="0" smtClean="0"/>
              <a:t>6,2</a:t>
            </a:r>
            <a:r>
              <a:rPr lang="zh-CN" altLang="en-US" sz="2000" dirty="0" smtClean="0"/>
              <a:t>）则整数最大位数为</a:t>
            </a:r>
            <a:r>
              <a:rPr lang="en-US" altLang="zh-CN" sz="2000" dirty="0" smtClean="0"/>
              <a:t>4</a:t>
            </a:r>
            <a:r>
              <a:rPr lang="zh-CN" altLang="en-US" sz="2000" dirty="0" smtClean="0"/>
              <a:t>位（</a:t>
            </a:r>
            <a:r>
              <a:rPr lang="en-US" altLang="zh-CN" sz="2000" dirty="0" smtClean="0"/>
              <a:t>6-2=4</a:t>
            </a:r>
            <a:r>
              <a:rPr lang="zh-CN" altLang="en-US" sz="2000" dirty="0" smtClean="0"/>
              <a:t>），而小数最大位数为</a:t>
            </a:r>
            <a:r>
              <a:rPr lang="en-US" altLang="zh-CN" sz="2000" dirty="0" smtClean="0"/>
              <a:t>2</a:t>
            </a:r>
            <a:r>
              <a:rPr lang="zh-CN" altLang="en-US" sz="2000" dirty="0" smtClean="0"/>
              <a:t>位。</a:t>
            </a:r>
            <a:endParaRPr lang="en-US" altLang="zh-CN" sz="2000" dirty="0" smtClean="0"/>
          </a:p>
          <a:p>
            <a:r>
              <a:rPr lang="zh-CN" altLang="en-US" sz="2000" dirty="0" smtClean="0"/>
              <a:t> </a:t>
            </a:r>
            <a:endParaRPr lang="en-US" altLang="zh-CN" sz="2000" dirty="0" smtClean="0"/>
          </a:p>
          <a:p>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INT</a:t>
            </a:r>
            <a:r>
              <a:rPr lang="zh-CN" altLang="en-US" sz="2000" dirty="0" smtClean="0"/>
              <a:t>类型 当定义整数类型时，可以直接使用</a:t>
            </a:r>
            <a:r>
              <a:rPr lang="en-US" altLang="zh-CN" sz="2000" dirty="0" smtClean="0"/>
              <a:t>NUMBER</a:t>
            </a:r>
            <a:r>
              <a:rPr lang="zh-CN" altLang="en-US" sz="2000" dirty="0" smtClean="0"/>
              <a:t>的子类型</a:t>
            </a:r>
            <a:r>
              <a:rPr lang="en-US" altLang="zh-CN" sz="2000" dirty="0" smtClean="0"/>
              <a:t>INT</a:t>
            </a:r>
            <a:r>
              <a:rPr lang="zh-CN" altLang="en-US" sz="2000" dirty="0" smtClean="0"/>
              <a:t>，顾名思义：</a:t>
            </a:r>
            <a:r>
              <a:rPr lang="en-US" altLang="zh-CN" sz="2000" dirty="0" smtClean="0"/>
              <a:t>INT</a:t>
            </a:r>
            <a:r>
              <a:rPr lang="zh-CN" altLang="en-US" sz="2000" dirty="0" smtClean="0"/>
              <a:t>用于整型数据。</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sym typeface="+mn-ea"/>
              </a:rPr>
              <a:t>1,</a:t>
            </a:r>
            <a:r>
              <a:rPr lang="en-US" dirty="0" smtClean="0">
                <a:sym typeface="+mn-ea"/>
              </a:rPr>
              <a:t>Oracle </a:t>
            </a:r>
            <a:r>
              <a:rPr lang="zh-CN" altLang="en-US" dirty="0" smtClean="0">
                <a:sym typeface="+mn-ea"/>
              </a:rPr>
              <a:t>数据类型</a:t>
            </a:r>
            <a:r>
              <a:rPr lang="en-US" dirty="0" smtClean="0">
                <a:sym typeface="+mn-ea"/>
              </a:rPr>
              <a:t> </a:t>
            </a:r>
            <a:r>
              <a:rPr lang="en-US" altLang="zh-CN" dirty="0" smtClean="0">
                <a:sym typeface="+mn-ea"/>
              </a:rPr>
              <a:t>–</a:t>
            </a:r>
            <a:r>
              <a:rPr lang="zh-CN" altLang="en-US" dirty="0" smtClean="0">
                <a:sym typeface="+mn-ea"/>
              </a:rPr>
              <a:t>日期类型</a:t>
            </a:r>
            <a:br>
              <a:rPr lang="zh-CN" altLang="en-US" dirty="0"/>
            </a:br>
            <a:endParaRPr lang="zh-CN" altLang="en-US"/>
          </a:p>
        </p:txBody>
      </p:sp>
      <p:sp>
        <p:nvSpPr>
          <p:cNvPr id="3" name="内容占位符 2"/>
          <p:cNvSpPr>
            <a:spLocks noGrp="1"/>
          </p:cNvSpPr>
          <p:nvPr>
            <p:ph idx="1"/>
          </p:nvPr>
        </p:nvSpPr>
        <p:spPr/>
        <p:txBody>
          <a:bodyPr/>
          <a:p>
            <a:endParaRPr lang="en-US" altLang="zh-CN" dirty="0" smtClean="0"/>
          </a:p>
          <a:p>
            <a:pPr marL="0" indent="0">
              <a:buNone/>
            </a:pPr>
            <a:endParaRPr lang="zh-CN" altLang="en-US"/>
          </a:p>
        </p:txBody>
      </p:sp>
      <p:sp>
        <p:nvSpPr>
          <p:cNvPr id="4" name="Rectangle 46"/>
          <p:cNvSpPr>
            <a:spLocks noChangeArrowheads="1"/>
          </p:cNvSpPr>
          <p:nvPr/>
        </p:nvSpPr>
        <p:spPr bwMode="auto">
          <a:xfrm>
            <a:off x="1884680" y="1214755"/>
            <a:ext cx="8196580" cy="4429125"/>
          </a:xfrm>
          <a:prstGeom prst="rect">
            <a:avLst/>
          </a:prstGeom>
          <a:noFill/>
          <a:ln w="9525">
            <a:noFill/>
            <a:miter lim="800000"/>
          </a:ln>
          <a:effectLst/>
        </p:spPr>
        <p:txBody>
          <a:bodyPr/>
          <a:p>
            <a:pPr marL="342900" indent="-342900">
              <a:spcBef>
                <a:spcPct val="20000"/>
              </a:spcBef>
              <a:buClr>
                <a:schemeClr val="accent2"/>
              </a:buClr>
              <a:buFont typeface="Wingdings" panose="05000000000000000000" pitchFamily="2" charset="2"/>
              <a:buChar char="q"/>
            </a:pPr>
            <a:r>
              <a:rPr lang="zh-CN" altLang="en-US" sz="2000" b="0" dirty="0" smtClean="0">
                <a:ea typeface="黑体" panose="02010609060101010101" pitchFamily="2" charset="-122"/>
              </a:rPr>
              <a:t>    日期</a:t>
            </a:r>
            <a:r>
              <a:rPr lang="zh-CN" altLang="en-US" sz="2000" b="0" dirty="0">
                <a:ea typeface="黑体" panose="02010609060101010101" pitchFamily="2" charset="-122"/>
              </a:rPr>
              <a:t>时间数据类型存储</a:t>
            </a:r>
            <a:r>
              <a:rPr lang="zh-CN" altLang="en-US" sz="2000" b="0" dirty="0" smtClean="0">
                <a:ea typeface="黑体" panose="02010609060101010101" pitchFamily="2" charset="-122"/>
              </a:rPr>
              <a:t>日期，</a:t>
            </a:r>
            <a:r>
              <a:rPr lang="zh-CN" altLang="en-US" sz="2000" b="0" dirty="0">
                <a:ea typeface="黑体" panose="02010609060101010101" pitchFamily="2" charset="-122"/>
              </a:rPr>
              <a:t>包括年、月、日，小时、分钟、秒</a:t>
            </a:r>
            <a:endParaRPr lang="zh-CN" altLang="en-US" sz="20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zh-CN" altLang="en-US" sz="2000" b="0" dirty="0" smtClean="0">
                <a:solidFill>
                  <a:srgbClr val="00B050"/>
                </a:solidFill>
                <a:ea typeface="黑体" panose="02010609060101010101" pitchFamily="2" charset="-122"/>
              </a:rPr>
              <a:t>   主要</a:t>
            </a:r>
            <a:r>
              <a:rPr lang="zh-CN" altLang="en-US" sz="2000" b="0" dirty="0">
                <a:solidFill>
                  <a:srgbClr val="00B050"/>
                </a:solidFill>
                <a:ea typeface="黑体" panose="02010609060101010101" pitchFamily="2" charset="-122"/>
              </a:rPr>
              <a:t>的日期时间类型</a:t>
            </a:r>
            <a:r>
              <a:rPr lang="zh-CN" altLang="en-US" sz="2000" b="0" dirty="0" smtClean="0">
                <a:solidFill>
                  <a:srgbClr val="00B050"/>
                </a:solidFill>
                <a:ea typeface="黑体" panose="02010609060101010101" pitchFamily="2" charset="-122"/>
              </a:rPr>
              <a:t>有：</a:t>
            </a:r>
            <a:endParaRPr lang="en-US" altLang="zh-CN" sz="2000" b="0" dirty="0" smtClean="0">
              <a:solidFill>
                <a:srgbClr val="00B050"/>
              </a:solidFill>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000" dirty="0">
                <a:solidFill>
                  <a:srgbClr val="00B050"/>
                </a:solidFill>
                <a:ea typeface="黑体" panose="02010609060101010101" pitchFamily="2" charset="-122"/>
              </a:rPr>
              <a:t> </a:t>
            </a:r>
            <a:r>
              <a:rPr lang="en-US" altLang="zh-CN" sz="2000" b="0" dirty="0" smtClean="0">
                <a:ea typeface="黑体" panose="02010609060101010101" pitchFamily="2" charset="-122"/>
              </a:rPr>
              <a:t> DATE </a:t>
            </a:r>
            <a:r>
              <a:rPr lang="en-US" altLang="zh-CN" sz="2000" b="0" dirty="0">
                <a:ea typeface="黑体" panose="02010609060101010101" pitchFamily="2" charset="-122"/>
              </a:rPr>
              <a:t>- </a:t>
            </a:r>
            <a:r>
              <a:rPr lang="zh-CN" altLang="en-US" sz="2000" b="0" dirty="0">
                <a:ea typeface="黑体" panose="02010609060101010101" pitchFamily="2" charset="-122"/>
              </a:rPr>
              <a:t>存储日期和时间部分，精确到整个的</a:t>
            </a:r>
            <a:r>
              <a:rPr lang="zh-CN" altLang="en-US" sz="2000" b="0" dirty="0" smtClean="0">
                <a:ea typeface="黑体" panose="02010609060101010101" pitchFamily="2" charset="-122"/>
              </a:rPr>
              <a:t>秒</a:t>
            </a:r>
            <a:endParaRPr lang="en-US" altLang="zh-CN" sz="200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000" b="0" dirty="0">
                <a:ea typeface="黑体" panose="02010609060101010101" pitchFamily="2" charset="-122"/>
              </a:rPr>
              <a:t> </a:t>
            </a:r>
            <a:r>
              <a:rPr lang="en-US" altLang="zh-CN" sz="2000" b="0" dirty="0" smtClean="0">
                <a:ea typeface="黑体" panose="02010609060101010101" pitchFamily="2" charset="-122"/>
              </a:rPr>
              <a:t> TIMESTAMP </a:t>
            </a:r>
            <a:r>
              <a:rPr lang="en-US" altLang="zh-CN" sz="2000" b="0" dirty="0">
                <a:ea typeface="黑体" panose="02010609060101010101" pitchFamily="2" charset="-122"/>
              </a:rPr>
              <a:t>- </a:t>
            </a:r>
            <a:r>
              <a:rPr lang="zh-CN" altLang="en-US" sz="2000" b="0" dirty="0">
                <a:ea typeface="黑体" panose="02010609060101010101" pitchFamily="2" charset="-122"/>
              </a:rPr>
              <a:t>存储日期、时间和时区信息，秒值精确到小数点后</a:t>
            </a:r>
            <a:r>
              <a:rPr lang="en-US" altLang="zh-CN" sz="2000" b="0" dirty="0">
                <a:ea typeface="黑体" panose="02010609060101010101" pitchFamily="2" charset="-122"/>
              </a:rPr>
              <a:t>6</a:t>
            </a:r>
            <a:r>
              <a:rPr lang="zh-CN" altLang="en-US" sz="2000" b="0" dirty="0">
                <a:ea typeface="黑体" panose="02010609060101010101" pitchFamily="2" charset="-122"/>
              </a:rPr>
              <a:t>位</a:t>
            </a:r>
            <a:endParaRPr lang="zh-CN" altLang="en-US" sz="2000" b="0" dirty="0">
              <a:ea typeface="黑体" panose="02010609060101010101" pitchFamily="2" charset="-122"/>
            </a:endParaRPr>
          </a:p>
        </p:txBody>
      </p:sp>
      <p:sp>
        <p:nvSpPr>
          <p:cNvPr id="5" name="圆角矩形 4"/>
          <p:cNvSpPr/>
          <p:nvPr/>
        </p:nvSpPr>
        <p:spPr>
          <a:xfrm>
            <a:off x="1753235" y="3249295"/>
            <a:ext cx="8728075" cy="32035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r>
              <a:rPr lang="en-US" altLang="zh-CN" sz="2000" dirty="0" smtClean="0">
                <a:solidFill>
                  <a:srgbClr val="002060"/>
                </a:solidFill>
              </a:rPr>
              <a:t>Date</a:t>
            </a:r>
            <a:r>
              <a:rPr lang="zh-CN" altLang="en-US" sz="2000" dirty="0" smtClean="0">
                <a:solidFill>
                  <a:srgbClr val="002060"/>
                </a:solidFill>
              </a:rPr>
              <a:t>默认的格式</a:t>
            </a:r>
            <a:r>
              <a:rPr lang="en-US" altLang="zh-CN" sz="2000" dirty="0" smtClean="0">
                <a:solidFill>
                  <a:srgbClr val="002060"/>
                </a:solidFill>
              </a:rPr>
              <a:t>:DD-MM</a:t>
            </a:r>
            <a:r>
              <a:rPr lang="zh-CN" altLang="en-US" sz="2000" dirty="0" smtClean="0">
                <a:solidFill>
                  <a:srgbClr val="002060"/>
                </a:solidFill>
              </a:rPr>
              <a:t>月</a:t>
            </a:r>
            <a:r>
              <a:rPr lang="en-US" altLang="zh-CN" sz="2000" dirty="0" smtClean="0">
                <a:solidFill>
                  <a:srgbClr val="002060"/>
                </a:solidFill>
              </a:rPr>
              <a:t>-YY(18-7</a:t>
            </a:r>
            <a:r>
              <a:rPr lang="zh-CN" altLang="en-US" sz="2000" dirty="0" smtClean="0">
                <a:solidFill>
                  <a:srgbClr val="002060"/>
                </a:solidFill>
              </a:rPr>
              <a:t>月</a:t>
            </a:r>
            <a:r>
              <a:rPr lang="en-US" altLang="zh-CN" sz="2000" dirty="0" smtClean="0">
                <a:solidFill>
                  <a:srgbClr val="002060"/>
                </a:solidFill>
              </a:rPr>
              <a:t>-07)</a:t>
            </a:r>
            <a:endParaRPr lang="en-US" altLang="zh-CN" sz="2000" dirty="0" smtClean="0">
              <a:solidFill>
                <a:srgbClr val="002060"/>
              </a:solidFill>
            </a:endParaRPr>
          </a:p>
          <a:p>
            <a:r>
              <a:rPr lang="en-US" altLang="zh-CN" sz="2000" dirty="0" smtClean="0"/>
              <a:t>create table tt1</a:t>
            </a:r>
            <a:endParaRPr lang="en-US" altLang="zh-CN" sz="2000" dirty="0" smtClean="0"/>
          </a:p>
          <a:p>
            <a:r>
              <a:rPr lang="en-US" altLang="zh-CN" sz="2000" dirty="0" smtClean="0"/>
              <a:t>  (</a:t>
            </a:r>
            <a:endParaRPr lang="en-US" altLang="zh-CN" sz="2000" dirty="0" smtClean="0"/>
          </a:p>
          <a:p>
            <a:r>
              <a:rPr lang="en-US" altLang="zh-CN" sz="2000" dirty="0" smtClean="0"/>
              <a:t>       </a:t>
            </a:r>
            <a:r>
              <a:rPr lang="en-US" altLang="zh-CN" sz="2000" dirty="0" err="1" smtClean="0"/>
              <a:t>ss</a:t>
            </a:r>
            <a:r>
              <a:rPr lang="en-US" altLang="zh-CN" sz="2000" dirty="0" smtClean="0"/>
              <a:t> date</a:t>
            </a:r>
            <a:endParaRPr lang="en-US" altLang="zh-CN" sz="2000" dirty="0" smtClean="0"/>
          </a:p>
          <a:p>
            <a:r>
              <a:rPr lang="zh-CN" altLang="en-US" sz="2000" dirty="0" smtClean="0"/>
              <a:t>  </a:t>
            </a:r>
            <a:r>
              <a:rPr lang="en-US" altLang="zh-CN" sz="2000" dirty="0" smtClean="0"/>
              <a:t>);</a:t>
            </a:r>
            <a:endParaRPr lang="en-US" altLang="zh-CN" sz="2000" dirty="0" smtClean="0"/>
          </a:p>
          <a:p>
            <a:r>
              <a:rPr lang="en-US" altLang="zh-CN" sz="2000" dirty="0" smtClean="0"/>
              <a:t> insert into tt1 values('12-11</a:t>
            </a:r>
            <a:r>
              <a:rPr lang="zh-CN" altLang="en-US" sz="2000" dirty="0" smtClean="0"/>
              <a:t>月</a:t>
            </a:r>
            <a:r>
              <a:rPr lang="en-US" altLang="zh-CN" sz="2000" dirty="0" smtClean="0"/>
              <a:t>-2014');</a:t>
            </a:r>
            <a:endParaRPr lang="en-US" altLang="zh-CN" sz="2000" dirty="0" smtClean="0"/>
          </a:p>
          <a:p>
            <a:r>
              <a:rPr lang="en-US" altLang="zh-CN" sz="2000" dirty="0" smtClean="0"/>
              <a:t>insert into tt1 values(</a:t>
            </a:r>
            <a:r>
              <a:rPr lang="en-US" altLang="zh-CN" sz="2000" dirty="0" err="1" smtClean="0"/>
              <a:t>to_date</a:t>
            </a:r>
            <a:r>
              <a:rPr lang="en-US" altLang="zh-CN" sz="2000" dirty="0" smtClean="0"/>
              <a:t>('2014-2-17','yyyy-mm-dd'));</a:t>
            </a:r>
            <a:endParaRPr lang="en-US" altLang="zh-CN" sz="2000" dirty="0" smtClean="0"/>
          </a:p>
          <a:p>
            <a:r>
              <a:rPr lang="en-US" altLang="zh-CN" sz="2000" dirty="0"/>
              <a:t>insert into tt1 values(</a:t>
            </a:r>
            <a:r>
              <a:rPr lang="en-US" altLang="zh-CN" sz="2000" dirty="0" err="1"/>
              <a:t>sysdate</a:t>
            </a:r>
            <a:r>
              <a:rPr lang="en-US" altLang="zh-CN" sz="2000" dirty="0"/>
              <a:t>);</a:t>
            </a:r>
            <a:endParaRPr lang="en-US" altLang="zh-CN" sz="2000" dirty="0" smtClean="0"/>
          </a:p>
          <a:p>
            <a:r>
              <a:rPr lang="en-US" altLang="zh-CN" sz="2000" dirty="0" smtClean="0">
                <a:solidFill>
                  <a:srgbClr val="002060"/>
                </a:solidFill>
              </a:rPr>
              <a:t>insert into tt1 values(</a:t>
            </a:r>
            <a:r>
              <a:rPr lang="en-US" altLang="zh-CN" sz="2000" dirty="0" err="1" smtClean="0">
                <a:solidFill>
                  <a:srgbClr val="002060"/>
                </a:solidFill>
              </a:rPr>
              <a:t>to_date</a:t>
            </a:r>
            <a:r>
              <a:rPr lang="en-US" altLang="zh-CN" sz="2000" dirty="0" smtClean="0">
                <a:solidFill>
                  <a:srgbClr val="002060"/>
                </a:solidFill>
              </a:rPr>
              <a:t>('2014-2-17 10:11:12','yyyy-mm-dd </a:t>
            </a:r>
            <a:r>
              <a:rPr lang="en-US" altLang="zh-CN" sz="2000" dirty="0" err="1" smtClean="0">
                <a:solidFill>
                  <a:srgbClr val="002060"/>
                </a:solidFill>
              </a:rPr>
              <a:t>hh:mi:ss</a:t>
            </a:r>
            <a:r>
              <a:rPr lang="en-US" altLang="zh-CN" sz="2000" dirty="0" smtClean="0">
                <a:solidFill>
                  <a:srgbClr val="002060"/>
                </a:solidFill>
              </a:rPr>
              <a:t>'));</a:t>
            </a:r>
            <a:endParaRPr lang="en-US" altLang="zh-CN" sz="2000" dirty="0" smtClean="0">
              <a:solidFill>
                <a:srgbClr val="002060"/>
              </a:solidFill>
            </a:endParaRPr>
          </a:p>
          <a:p>
            <a:r>
              <a:rPr lang="en-US" altLang="zh-CN" sz="2000" dirty="0" smtClean="0">
                <a:solidFill>
                  <a:srgbClr val="002060"/>
                </a:solidFill>
              </a:rPr>
              <a:t>select </a:t>
            </a:r>
            <a:r>
              <a:rPr lang="en-US" altLang="zh-CN" sz="2000" dirty="0" err="1" smtClean="0">
                <a:solidFill>
                  <a:srgbClr val="002060"/>
                </a:solidFill>
              </a:rPr>
              <a:t>to_char</a:t>
            </a:r>
            <a:r>
              <a:rPr lang="en-US" altLang="zh-CN" sz="2000" dirty="0" smtClean="0">
                <a:solidFill>
                  <a:srgbClr val="002060"/>
                </a:solidFill>
              </a:rPr>
              <a:t>(</a:t>
            </a:r>
            <a:r>
              <a:rPr lang="en-US" altLang="zh-CN" sz="2000" dirty="0" err="1" smtClean="0">
                <a:solidFill>
                  <a:srgbClr val="002060"/>
                </a:solidFill>
              </a:rPr>
              <a:t>ss</a:t>
            </a:r>
            <a:r>
              <a:rPr lang="en-US" altLang="zh-CN" sz="2000" dirty="0" smtClean="0">
                <a:solidFill>
                  <a:srgbClr val="002060"/>
                </a:solidFill>
              </a:rPr>
              <a:t>,'</a:t>
            </a:r>
            <a:r>
              <a:rPr lang="en-US" altLang="zh-CN" sz="2000" dirty="0" err="1" smtClean="0">
                <a:solidFill>
                  <a:srgbClr val="002060"/>
                </a:solidFill>
              </a:rPr>
              <a:t>yyyy</a:t>
            </a:r>
            <a:r>
              <a:rPr lang="en-US" altLang="zh-CN" sz="2000" dirty="0" smtClean="0">
                <a:solidFill>
                  <a:srgbClr val="002060"/>
                </a:solidFill>
              </a:rPr>
              <a:t>-mm-</a:t>
            </a:r>
            <a:r>
              <a:rPr lang="en-US" altLang="zh-CN" sz="2000" dirty="0" err="1" smtClean="0">
                <a:solidFill>
                  <a:srgbClr val="002060"/>
                </a:solidFill>
              </a:rPr>
              <a:t>dd</a:t>
            </a:r>
            <a:r>
              <a:rPr lang="en-US" altLang="zh-CN" sz="2000" dirty="0" smtClean="0">
                <a:solidFill>
                  <a:srgbClr val="002060"/>
                </a:solidFill>
              </a:rPr>
              <a:t> </a:t>
            </a:r>
            <a:r>
              <a:rPr lang="en-US" altLang="zh-CN" sz="2000" dirty="0" err="1" smtClean="0">
                <a:solidFill>
                  <a:srgbClr val="002060"/>
                </a:solidFill>
              </a:rPr>
              <a:t>hh:mi:ss</a:t>
            </a:r>
            <a:r>
              <a:rPr lang="en-US" altLang="zh-CN" sz="2000" dirty="0" smtClean="0">
                <a:solidFill>
                  <a:srgbClr val="002060"/>
                </a:solidFill>
              </a:rPr>
              <a:t>') from tt1;</a:t>
            </a:r>
            <a:endParaRPr lang="en-US" altLang="zh-CN" sz="2000" dirty="0" smtClean="0">
              <a:solidFill>
                <a:srgbClr val="002060"/>
              </a:solidFill>
            </a:endParaRPr>
          </a:p>
          <a:p>
            <a:endParaRPr lang="en-US" altLang="zh-CN" sz="2000" dirty="0" smtClean="0">
              <a:solidFill>
                <a:srgbClr val="002060"/>
              </a:solidFill>
            </a:endParaRPr>
          </a:p>
          <a:p>
            <a:r>
              <a:rPr lang="en-US" altLang="zh-CN" dirty="0"/>
              <a:t>insert into tt111 values(</a:t>
            </a:r>
            <a:r>
              <a:rPr lang="en-US" altLang="zh-CN" dirty="0" err="1"/>
              <a:t>to_timestamp</a:t>
            </a:r>
            <a:r>
              <a:rPr lang="en-US" altLang="zh-CN" dirty="0"/>
              <a:t>('2014-2-17 10:11:12.22223','yyyy-mm-dd </a:t>
            </a:r>
            <a:r>
              <a:rPr lang="en-US" altLang="zh-CN" dirty="0" err="1"/>
              <a:t>hh:mi:ss.ff</a:t>
            </a:r>
            <a:r>
              <a:rPr lang="en-US" altLang="zh-CN" dirty="0"/>
              <a:t>'));</a:t>
            </a:r>
            <a:br>
              <a:rPr lang="en-US" dirty="0" smtClean="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smtClean="0">
                <a:sym typeface="+mn-ea"/>
              </a:rPr>
              <a:t>1,</a:t>
            </a:r>
            <a:r>
              <a:rPr lang="en-US" dirty="0" smtClean="0">
                <a:sym typeface="+mn-ea"/>
              </a:rPr>
              <a:t>Oracle </a:t>
            </a:r>
            <a:r>
              <a:rPr lang="zh-CN" altLang="en-US" dirty="0">
                <a:sym typeface="+mn-ea"/>
              </a:rPr>
              <a:t>数据类型</a:t>
            </a:r>
            <a:r>
              <a:rPr lang="en-US" dirty="0">
                <a:sym typeface="+mn-ea"/>
              </a:rPr>
              <a:t> </a:t>
            </a:r>
            <a:r>
              <a:rPr lang="en-US" altLang="zh-CN" dirty="0" smtClean="0">
                <a:sym typeface="+mn-ea"/>
              </a:rPr>
              <a:t>–RAW</a:t>
            </a:r>
            <a:r>
              <a:rPr lang="zh-CN" altLang="en-US" dirty="0" smtClean="0">
                <a:sym typeface="+mn-ea"/>
              </a:rPr>
              <a:t>类型</a:t>
            </a:r>
            <a:br>
              <a:rPr lang="en-US" altLang="zh-CN" dirty="0"/>
            </a:br>
            <a:endParaRPr lang="zh-CN" altLang="en-US"/>
          </a:p>
        </p:txBody>
      </p:sp>
      <p:sp>
        <p:nvSpPr>
          <p:cNvPr id="60456" name="Rectangle 40"/>
          <p:cNvSpPr>
            <a:spLocks noChangeArrowheads="1"/>
          </p:cNvSpPr>
          <p:nvPr/>
        </p:nvSpPr>
        <p:spPr bwMode="auto">
          <a:xfrm>
            <a:off x="2812415" y="1824990"/>
            <a:ext cx="7205345" cy="3150235"/>
          </a:xfrm>
          <a:prstGeom prst="rect">
            <a:avLst/>
          </a:prstGeom>
          <a:noFill/>
          <a:ln w="9525">
            <a:noFill/>
            <a:miter lim="800000"/>
          </a:ln>
          <a:effectLst/>
        </p:spPr>
        <p:txBody>
          <a:bodyPr/>
          <a:p>
            <a:pPr marL="342900" indent="-342900">
              <a:spcBef>
                <a:spcPct val="20000"/>
              </a:spcBef>
              <a:buClr>
                <a:schemeClr val="accent2"/>
              </a:buClr>
            </a:pPr>
            <a:endParaRPr lang="en-US" altLang="zh-CN" sz="2800" dirty="0" smtClean="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400" b="0" dirty="0" smtClean="0">
                <a:ea typeface="黑体" panose="02010609060101010101" pitchFamily="2" charset="-122"/>
              </a:rPr>
              <a:t>RAW </a:t>
            </a:r>
            <a:r>
              <a:rPr lang="zh-CN" altLang="en-US" sz="2400" b="0" dirty="0">
                <a:ea typeface="黑体" panose="02010609060101010101" pitchFamily="2" charset="-122"/>
              </a:rPr>
              <a:t>数据类型用于存储二进制数据</a:t>
            </a:r>
            <a:endParaRPr lang="zh-CN" altLang="en-US" sz="24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400" b="0" dirty="0">
                <a:ea typeface="黑体" panose="02010609060101010101" pitchFamily="2" charset="-122"/>
              </a:rPr>
              <a:t>RAW </a:t>
            </a:r>
            <a:r>
              <a:rPr lang="zh-CN" altLang="en-US" sz="2400" b="0" dirty="0">
                <a:ea typeface="黑体" panose="02010609060101010101" pitchFamily="2" charset="-122"/>
              </a:rPr>
              <a:t>数据类型最多能存储 </a:t>
            </a:r>
            <a:r>
              <a:rPr lang="en-US" altLang="zh-CN" sz="2400" b="0" dirty="0">
                <a:ea typeface="黑体" panose="02010609060101010101" pitchFamily="2" charset="-122"/>
              </a:rPr>
              <a:t>2000 </a:t>
            </a:r>
            <a:r>
              <a:rPr lang="zh-CN" altLang="en-US" sz="2400" b="0" dirty="0">
                <a:ea typeface="黑体" panose="02010609060101010101" pitchFamily="2" charset="-122"/>
              </a:rPr>
              <a:t>字节</a:t>
            </a:r>
            <a:endParaRPr lang="zh-CN" altLang="en-US" sz="24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400" b="0" dirty="0">
                <a:ea typeface="黑体" panose="02010609060101010101" pitchFamily="2" charset="-122"/>
              </a:rPr>
              <a:t>LONG RAW </a:t>
            </a:r>
            <a:r>
              <a:rPr lang="zh-CN" altLang="en-US" sz="2400" b="0" dirty="0">
                <a:ea typeface="黑体" panose="02010609060101010101" pitchFamily="2" charset="-122"/>
              </a:rPr>
              <a:t>数据类型用于存储可变长度的二进制数据</a:t>
            </a:r>
            <a:endParaRPr lang="zh-CN" altLang="en-US" sz="2400" b="0" dirty="0">
              <a:ea typeface="黑体" panose="02010609060101010101" pitchFamily="2" charset="-122"/>
            </a:endParaRPr>
          </a:p>
          <a:p>
            <a:pPr marL="342900" indent="-342900">
              <a:spcBef>
                <a:spcPct val="20000"/>
              </a:spcBef>
              <a:buClr>
                <a:schemeClr val="accent2"/>
              </a:buClr>
              <a:buFont typeface="Wingdings" panose="05000000000000000000" pitchFamily="2" charset="2"/>
              <a:buChar char="q"/>
            </a:pPr>
            <a:r>
              <a:rPr lang="en-US" altLang="zh-CN" sz="2400" b="0" dirty="0">
                <a:ea typeface="黑体" panose="02010609060101010101" pitchFamily="2" charset="-122"/>
              </a:rPr>
              <a:t>LONG RAW </a:t>
            </a:r>
            <a:r>
              <a:rPr lang="zh-CN" altLang="en-US" sz="2400" b="0" dirty="0">
                <a:ea typeface="黑体" panose="02010609060101010101" pitchFamily="2" charset="-122"/>
              </a:rPr>
              <a:t>数据类型最多能存储 </a:t>
            </a:r>
            <a:r>
              <a:rPr lang="en-US" altLang="zh-CN" sz="2400" b="0" dirty="0">
                <a:ea typeface="黑体" panose="02010609060101010101" pitchFamily="2" charset="-122"/>
              </a:rPr>
              <a:t>2 GB</a:t>
            </a:r>
            <a:endParaRPr lang="en-US" altLang="zh-CN" sz="2400" b="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0456">
                                            <p:txEl>
                                              <p:pRg st="1" end="1"/>
                                            </p:txEl>
                                          </p:spTgt>
                                        </p:tgtEl>
                                        <p:attrNameLst>
                                          <p:attrName>style.visibility</p:attrName>
                                        </p:attrNameLst>
                                      </p:cBhvr>
                                      <p:to>
                                        <p:strVal val="visible"/>
                                      </p:to>
                                    </p:set>
                                    <p:animEffect transition="in" filter="slide(fromLeft)">
                                      <p:cBhvr>
                                        <p:cTn id="7" dur="1000"/>
                                        <p:tgtEl>
                                          <p:spTgt spid="60456">
                                            <p:txEl>
                                              <p:pRg st="1" end="1"/>
                                            </p:txEl>
                                          </p:spTgt>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60456">
                                            <p:txEl>
                                              <p:pRg st="2" end="2"/>
                                            </p:txEl>
                                          </p:spTgt>
                                        </p:tgtEl>
                                        <p:attrNameLst>
                                          <p:attrName>style.visibility</p:attrName>
                                        </p:attrNameLst>
                                      </p:cBhvr>
                                      <p:to>
                                        <p:strVal val="visible"/>
                                      </p:to>
                                    </p:set>
                                    <p:animEffect transition="in" filter="slide(fromLeft)">
                                      <p:cBhvr>
                                        <p:cTn id="11" dur="1000"/>
                                        <p:tgtEl>
                                          <p:spTgt spid="60456">
                                            <p:txEl>
                                              <p:pRg st="2" end="2"/>
                                            </p:txEl>
                                          </p:spTgt>
                                        </p:tgtEl>
                                      </p:cBhvr>
                                    </p:animEffect>
                                  </p:childTnLst>
                                </p:cTn>
                              </p:par>
                            </p:childTnLst>
                          </p:cTn>
                        </p:par>
                        <p:par>
                          <p:cTn id="12" fill="hold">
                            <p:stCondLst>
                              <p:cond delay="2000"/>
                            </p:stCondLst>
                            <p:childTnLst>
                              <p:par>
                                <p:cTn id="13" presetID="12" presetClass="entr" presetSubtype="8" fill="hold" nodeType="afterEffect">
                                  <p:stCondLst>
                                    <p:cond delay="0"/>
                                  </p:stCondLst>
                                  <p:childTnLst>
                                    <p:set>
                                      <p:cBhvr>
                                        <p:cTn id="14" dur="1" fill="hold">
                                          <p:stCondLst>
                                            <p:cond delay="0"/>
                                          </p:stCondLst>
                                        </p:cTn>
                                        <p:tgtEl>
                                          <p:spTgt spid="60456">
                                            <p:txEl>
                                              <p:pRg st="3" end="3"/>
                                            </p:txEl>
                                          </p:spTgt>
                                        </p:tgtEl>
                                        <p:attrNameLst>
                                          <p:attrName>style.visibility</p:attrName>
                                        </p:attrNameLst>
                                      </p:cBhvr>
                                      <p:to>
                                        <p:strVal val="visible"/>
                                      </p:to>
                                    </p:set>
                                    <p:animEffect transition="in" filter="slide(fromLeft)">
                                      <p:cBhvr>
                                        <p:cTn id="15" dur="1000"/>
                                        <p:tgtEl>
                                          <p:spTgt spid="60456">
                                            <p:txEl>
                                              <p:pRg st="3" end="3"/>
                                            </p:txEl>
                                          </p:spTgt>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60456">
                                            <p:txEl>
                                              <p:pRg st="4" end="4"/>
                                            </p:txEl>
                                          </p:spTgt>
                                        </p:tgtEl>
                                        <p:attrNameLst>
                                          <p:attrName>style.visibility</p:attrName>
                                        </p:attrNameLst>
                                      </p:cBhvr>
                                      <p:to>
                                        <p:strVal val="visible"/>
                                      </p:to>
                                    </p:set>
                                    <p:animEffect transition="in" filter="slide(fromLeft)">
                                      <p:cBhvr>
                                        <p:cTn id="19" dur="1000"/>
                                        <p:tgtEl>
                                          <p:spTgt spid="6045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2000"/>
                                        <p:tgtEl>
                                          <p:spTgt spid="60456">
                                            <p:txEl>
                                              <p:pRg st="1" end="1"/>
                                            </p:txEl>
                                          </p:spTgt>
                                        </p:tgtEl>
                                      </p:cBhvr>
                                    </p:animEffect>
                                    <p:set>
                                      <p:cBhvr>
                                        <p:cTn id="24" dur="1" fill="hold">
                                          <p:stCondLst>
                                            <p:cond delay="1999"/>
                                          </p:stCondLst>
                                        </p:cTn>
                                        <p:tgtEl>
                                          <p:spTgt spid="60456">
                                            <p:txEl>
                                              <p:pRg st="1" end="1"/>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2000"/>
                                        <p:tgtEl>
                                          <p:spTgt spid="60456">
                                            <p:txEl>
                                              <p:pRg st="4294967295" end="4294967295"/>
                                            </p:txEl>
                                          </p:spTgt>
                                        </p:tgtEl>
                                      </p:cBhvr>
                                    </p:animEffect>
                                    <p:set>
                                      <p:cBhvr>
                                        <p:cTn id="29" dur="1" fill="hold">
                                          <p:stCondLst>
                                            <p:cond delay="1999"/>
                                          </p:stCondLst>
                                        </p:cTn>
                                        <p:tgtEl>
                                          <p:spTgt spid="60456">
                                            <p:txEl>
                                              <p:pRg st="4294967295" end="429496729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6" grpId="0" uiExpand="1" build="allAtOnce"/>
    </p:bldLst>
  </p:timing>
</p:sld>
</file>

<file path=ppt/tags/tag1.xml><?xml version="1.0" encoding="utf-8"?>
<p:tagLst xmlns:p="http://schemas.openxmlformats.org/presentationml/2006/main">
  <p:tag name="KSO_WM_UNIT_TABLE_BEAUTIFY" val="smartTable{d6dca2f3-7681-4e1a-bde9-37ce26b1c3a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5739</Words>
  <Application>WPS 演示</Application>
  <PresentationFormat>自定义</PresentationFormat>
  <Paragraphs>482</Paragraphs>
  <Slides>40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vt:lpstr>
      <vt:lpstr>宋体</vt:lpstr>
      <vt:lpstr>Wingdings</vt:lpstr>
      <vt:lpstr>微软雅黑</vt:lpstr>
      <vt:lpstr>Arial Unicode MS</vt:lpstr>
      <vt:lpstr>Wingdings 3</vt:lpstr>
      <vt:lpstr>Verdana</vt:lpstr>
      <vt:lpstr>Wingdings 2</vt:lpstr>
      <vt:lpstr>Wingdings 2</vt:lpstr>
      <vt:lpstr>黑体</vt:lpstr>
      <vt:lpstr>Calibri</vt:lpstr>
      <vt:lpstr>Calibri Light</vt:lpstr>
      <vt:lpstr>Times New Roman</vt:lpstr>
      <vt:lpstr>Office 主题</vt:lpstr>
      <vt:lpstr>PowerPoint 演示文稿</vt:lpstr>
      <vt:lpstr>课程目标</vt:lpstr>
      <vt:lpstr>1,Oracle 数据类型  </vt:lpstr>
      <vt:lpstr>1,Oracle 数据类型 –字符数据类型</vt:lpstr>
      <vt:lpstr>1,Oracle 数据类型 –字符数据类型 </vt:lpstr>
      <vt:lpstr>1,Oracle 数据类型 –数值类型</vt:lpstr>
      <vt:lpstr>1,Oracle 数据类型 –数值类型</vt:lpstr>
      <vt:lpstr>1,Oracle 数据类型 –日期类型 </vt:lpstr>
      <vt:lpstr>1,Oracle 数据类型 –RAW类型 </vt:lpstr>
      <vt:lpstr>1,Oracle 数据类型 –LOB类型 </vt:lpstr>
      <vt:lpstr>Oracle –伪列 </vt:lpstr>
      <vt:lpstr>2,SQL 操作符</vt:lpstr>
      <vt:lpstr>2,算术操作符 </vt:lpstr>
      <vt:lpstr>2,比较操作符</vt:lpstr>
      <vt:lpstr>2,逻辑操作符 </vt:lpstr>
      <vt:lpstr>2,集合操作符 </vt:lpstr>
      <vt:lpstr>2,连接操作符 </vt:lpstr>
      <vt:lpstr>3,数据定义语言 </vt:lpstr>
      <vt:lpstr>3,数据操纵语言  </vt:lpstr>
      <vt:lpstr>3,数据操纵语言  </vt:lpstr>
      <vt:lpstr>事务控制语言（TCL）</vt:lpstr>
      <vt:lpstr>事务的特性（ACID）</vt:lpstr>
      <vt:lpstr>事务控制语言（TCL）</vt:lpstr>
      <vt:lpstr>事务控制语言（TCL）</vt:lpstr>
      <vt:lpstr>事务结束</vt:lpstr>
      <vt:lpstr>5,日期函数 </vt:lpstr>
      <vt:lpstr>5,日期函数 </vt:lpstr>
      <vt:lpstr>5,日期函数 </vt:lpstr>
      <vt:lpstr>5,日期函数 </vt:lpstr>
      <vt:lpstr>5,日期函数 </vt:lpstr>
      <vt:lpstr>5,字符函数 1 </vt:lpstr>
      <vt:lpstr>5,字符函数 2</vt:lpstr>
      <vt:lpstr>5,数字函数</vt:lpstr>
      <vt:lpstr>5,转换函数 </vt:lpstr>
      <vt:lpstr>5,分组函数 </vt:lpstr>
      <vt:lpstr>5,GROUP BY和HAVING子句 </vt:lpstr>
      <vt:lpstr>5,分析函数 1 </vt:lpstr>
      <vt:lpstr>5,分析函数 2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ㅤㅤ</cp:lastModifiedBy>
  <cp:revision>167</cp:revision>
  <dcterms:created xsi:type="dcterms:W3CDTF">2016-04-22T07:52:00Z</dcterms:created>
  <dcterms:modified xsi:type="dcterms:W3CDTF">2020-02-10T08:49:04Z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