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>
  <p:sldMasterIdLst>
    <p:sldMasterId id="2147483648" r:id="rId1"/>
  </p:sldMasterIdLst>
  <p:notesMasterIdLst>
    <p:notesMasterId r:id="rId35"/>
  </p:notesMasterIdLst>
  <p:sldIdLst>
    <p:sldId id="257" r:id="rId3"/>
    <p:sldId id="299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7" r:id="rId13"/>
    <p:sldId id="336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271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DE5"/>
    <a:srgbClr val="95C674"/>
    <a:srgbClr val="79ADED"/>
    <a:srgbClr val="EC9A84"/>
    <a:srgbClr val="EABDBC"/>
    <a:srgbClr val="F4D3D0"/>
    <a:srgbClr val="FFFF7D"/>
    <a:srgbClr val="72BBDC"/>
    <a:srgbClr val="FFE8B9"/>
    <a:srgbClr val="BCD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457" autoAdjust="0"/>
    <p:restoredTop sz="94660"/>
  </p:normalViewPr>
  <p:slideViewPr>
    <p:cSldViewPr snapToGrid="0">
      <p:cViewPr varScale="1">
        <p:scale>
          <a:sx n="72" d="100"/>
          <a:sy n="72" d="100"/>
        </p:scale>
        <p:origin x="-708" y="-90"/>
      </p:cViewPr>
      <p:guideLst>
        <p:guide orient="horz" pos="6"/>
        <p:guide orient="horz" pos="1166"/>
        <p:guide/>
        <p:guide pos="72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-285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0A3CD435-2AB5-4113-A35F-6AE0729AC34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B42F0CA-B970-4312-9445-1F41E20742A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5280237" y="2602653"/>
            <a:ext cx="1631527" cy="16315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12553" y="3108113"/>
            <a:ext cx="966893" cy="620607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51664" y="4315407"/>
            <a:ext cx="5888673" cy="64452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4426743" y="5049147"/>
            <a:ext cx="3338512" cy="51435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00076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73532" y="9736"/>
            <a:ext cx="4343809" cy="1016847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97CD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9" name="图片 8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 descr="图片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586192" cy="6858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077"/>
            <a:ext cx="12191999" cy="686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:\Documents and Settings\Administrator\桌面\厚溥窗.jpg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9794717" y="2381998"/>
            <a:ext cx="1457689" cy="145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第四章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数据库对象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zh-CN" altLang="en-US" b="1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4.3 </a:t>
            </a:r>
            <a:r>
              <a:rPr lang="zh-CN" altLang="en-US" dirty="0" smtClean="0">
                <a:sym typeface="+mn-ea"/>
              </a:rPr>
              <a:t>视图</a:t>
            </a:r>
            <a:endParaRPr lang="zh-CN" altLang="en-US"/>
          </a:p>
        </p:txBody>
      </p:sp>
      <p:sp>
        <p:nvSpPr>
          <p:cNvPr id="80899" name="Rectangle 3"/>
          <p:cNvSpPr>
            <a:spLocks noGrp="1" noChangeArrowheads="1"/>
          </p:cNvSpPr>
          <p:nvPr/>
        </p:nvSpPr>
        <p:spPr>
          <a:xfrm>
            <a:off x="1980883" y="1271588"/>
            <a:ext cx="8229600" cy="5111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什么是视图？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以经过定制的方式显示来自一个或多个表的数据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视图可以视为“虚拟表”或“存储的查询”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创建视图所依据的表称为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“基表”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None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视图的优点有？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提供了另外一种级别的表安全性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隐藏的数据的复杂性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简化的用户的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命令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隔离基表结构的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改变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通过重命名列，从另一个角度提供数据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4.3 </a:t>
            </a:r>
            <a:r>
              <a:rPr lang="zh-CN" altLang="en-US" dirty="0" smtClean="0">
                <a:sym typeface="+mn-ea"/>
              </a:rPr>
              <a:t>视图</a:t>
            </a:r>
            <a:r>
              <a:rPr lang="en-US" altLang="zh-CN" dirty="0" smtClean="0">
                <a:sym typeface="+mn-ea"/>
              </a:rPr>
              <a:t>--</a:t>
            </a:r>
            <a:r>
              <a:rPr lang="zh-CN" altLang="en-US" dirty="0" smtClean="0">
                <a:sym typeface="+mn-ea"/>
              </a:rPr>
              <a:t>创建视图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 b="0" dirty="0"/>
          </a:p>
          <a:p>
            <a:endParaRPr lang="zh-CN" altLang="en-US"/>
          </a:p>
        </p:txBody>
      </p:sp>
      <p:sp>
        <p:nvSpPr>
          <p:cNvPr id="122890" name="Rectangle 10"/>
          <p:cNvSpPr>
            <a:spLocks noGrp="1" noChangeArrowheads="1"/>
          </p:cNvSpPr>
          <p:nvPr/>
        </p:nvSpPr>
        <p:spPr>
          <a:xfrm>
            <a:off x="2161858" y="1479550"/>
            <a:ext cx="8229600" cy="3313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/>
            <a:r>
              <a:rPr lang="zh-CN" altLang="en-US" dirty="0"/>
              <a:t>创建视图的语法：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  </a:t>
            </a: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122891" name="Text Box 11"/>
          <p:cNvSpPr txBox="1">
            <a:spLocks noChangeArrowheads="1"/>
          </p:cNvSpPr>
          <p:nvPr/>
        </p:nvSpPr>
        <p:spPr bwMode="auto">
          <a:xfrm>
            <a:off x="2533968" y="2258060"/>
            <a:ext cx="6408737" cy="2341563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lIns="234000" tIns="154800" anchor="ctr">
            <a:spAutoFit/>
          </a:bodyPr>
          <a:p>
            <a:pPr>
              <a:spcBef>
                <a:spcPct val="20000"/>
              </a:spcBef>
            </a:pPr>
            <a:r>
              <a:rPr lang="en-US" altLang="zh-CN" sz="2000" b="0" dirty="0"/>
              <a:t> CREATE [OR REPLACE] [FORCE] VIEW</a:t>
            </a:r>
            <a:endParaRPr lang="en-US" altLang="zh-CN" sz="2000" b="0" dirty="0"/>
          </a:p>
          <a:p>
            <a:pPr>
              <a:spcBef>
                <a:spcPct val="20000"/>
              </a:spcBef>
            </a:pPr>
            <a:r>
              <a:rPr lang="en-US" altLang="zh-CN" sz="2000" b="0" dirty="0"/>
              <a:t>    </a:t>
            </a:r>
            <a:r>
              <a:rPr lang="en-US" altLang="zh-CN" sz="2000" b="0" dirty="0" err="1"/>
              <a:t>view_name</a:t>
            </a:r>
            <a:r>
              <a:rPr lang="en-US" altLang="zh-CN" sz="2000" b="0" dirty="0"/>
              <a:t> [(alias[, alias]...)] </a:t>
            </a:r>
            <a:endParaRPr lang="en-US" altLang="zh-CN" sz="2000" b="0" dirty="0"/>
          </a:p>
          <a:p>
            <a:pPr>
              <a:spcBef>
                <a:spcPct val="20000"/>
              </a:spcBef>
            </a:pPr>
            <a:r>
              <a:rPr lang="en-US" altLang="zh-CN" sz="2000" b="0" dirty="0"/>
              <a:t>  AS </a:t>
            </a:r>
            <a:r>
              <a:rPr lang="en-US" altLang="zh-CN" sz="2000" b="0" dirty="0" err="1"/>
              <a:t>select_statement</a:t>
            </a:r>
            <a:endParaRPr lang="en-US" altLang="zh-CN" sz="2000" b="0" dirty="0"/>
          </a:p>
          <a:p>
            <a:pPr>
              <a:spcBef>
                <a:spcPct val="20000"/>
              </a:spcBef>
            </a:pPr>
            <a:r>
              <a:rPr lang="en-US" altLang="zh-CN" b="0" dirty="0"/>
              <a:t>  [WITH CHECK OPTION</a:t>
            </a:r>
            <a:r>
              <a:rPr lang="en-US" altLang="zh-CN" b="0" dirty="0" smtClean="0"/>
              <a:t>]  </a:t>
            </a:r>
            <a:r>
              <a:rPr lang="zh-CN" altLang="en-US" b="0" dirty="0" smtClean="0">
                <a:solidFill>
                  <a:srgbClr val="00B050"/>
                </a:solidFill>
              </a:rPr>
              <a:t>（是否要求不能修改查询条件列）</a:t>
            </a:r>
            <a:endParaRPr lang="en-US" altLang="zh-CN" b="0" dirty="0">
              <a:solidFill>
                <a:srgbClr val="00B050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zh-CN" sz="2000" b="0" dirty="0"/>
              <a:t>  [WITH READ ONLY];</a:t>
            </a:r>
            <a:endParaRPr lang="en-US" altLang="zh-CN" sz="2000" b="0" dirty="0"/>
          </a:p>
          <a:p>
            <a:pPr>
              <a:spcBef>
                <a:spcPct val="20000"/>
              </a:spcBef>
            </a:pPr>
            <a:endParaRPr lang="en-US" altLang="zh-CN" sz="20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18053" y="5024159"/>
            <a:ext cx="6624736" cy="36933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wrap="square" anchor="ctr">
            <a:spAutoFit/>
          </a:bodyPr>
          <a:p>
            <a:r>
              <a:rPr lang="en-US" altLang="zh-CN" dirty="0" smtClean="0"/>
              <a:t> create view </a:t>
            </a:r>
            <a:r>
              <a:rPr lang="en-US" altLang="zh-CN" dirty="0" err="1" smtClean="0"/>
              <a:t>empview</a:t>
            </a:r>
            <a:r>
              <a:rPr lang="en-US" altLang="zh-CN" dirty="0" smtClean="0"/>
              <a:t> as select </a:t>
            </a:r>
            <a:r>
              <a:rPr lang="en-US" altLang="zh-CN" dirty="0" err="1" smtClean="0"/>
              <a:t>empno,ename,job</a:t>
            </a:r>
            <a:r>
              <a:rPr lang="en-US" altLang="zh-CN" dirty="0" smtClean="0"/>
              <a:t>  from </a:t>
            </a:r>
            <a:r>
              <a:rPr lang="en-US" altLang="zh-CN" dirty="0" err="1" smtClean="0"/>
              <a:t>emp</a:t>
            </a:r>
            <a:r>
              <a:rPr lang="en-US" altLang="zh-CN" dirty="0" smtClean="0"/>
              <a:t>;</a:t>
            </a:r>
            <a:endParaRPr lang="fr-FR" altLang="zh-CN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4.3 </a:t>
            </a:r>
            <a:r>
              <a:rPr lang="zh-CN" altLang="en-US" dirty="0" smtClean="0">
                <a:sym typeface="+mn-ea"/>
              </a:rPr>
              <a:t>视图</a:t>
            </a:r>
            <a:r>
              <a:rPr lang="en-US" altLang="zh-CN" dirty="0" smtClean="0">
                <a:sym typeface="+mn-ea"/>
              </a:rPr>
              <a:t>--</a:t>
            </a:r>
            <a:r>
              <a:rPr lang="zh-CN" altLang="en-US" dirty="0" smtClean="0">
                <a:sym typeface="+mn-ea"/>
              </a:rPr>
              <a:t>创建</a:t>
            </a:r>
            <a:r>
              <a:rPr lang="zh-CN" altLang="en-US" dirty="0">
                <a:sym typeface="+mn-ea"/>
              </a:rPr>
              <a:t>视图 </a:t>
            </a:r>
            <a:endParaRPr lang="zh-CN" altLang="en-US"/>
          </a:p>
        </p:txBody>
      </p:sp>
      <p:graphicFrame>
        <p:nvGraphicFramePr>
          <p:cNvPr id="96555" name="Group 299"/>
          <p:cNvGraphicFramePr>
            <a:graphicFrameLocks noGrp="1"/>
          </p:cNvGraphicFramePr>
          <p:nvPr>
            <p:ph idx="1"/>
          </p:nvPr>
        </p:nvGraphicFramePr>
        <p:xfrm>
          <a:off x="2854325" y="1825625"/>
          <a:ext cx="7241540" cy="1652270"/>
        </p:xfrm>
        <a:graphic>
          <a:graphicData uri="http://schemas.openxmlformats.org/drawingml/2006/table">
            <a:tbl>
              <a:tblPr/>
              <a:tblGrid>
                <a:gridCol w="1262380"/>
                <a:gridCol w="1600200"/>
                <a:gridCol w="1600200"/>
                <a:gridCol w="1092835"/>
                <a:gridCol w="1685925"/>
              </a:tblGrid>
              <a:tr h="43053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studno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7CE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studname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7CE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studmarks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7CE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subno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7CE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studcaste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7CE"/>
                    </a:solidFill>
                  </a:tcPr>
                </a:tc>
              </a:tr>
              <a:tr h="43116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Rob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45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Open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James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33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SC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53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Jesica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40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Open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6359" name="Text Box 103"/>
          <p:cNvSpPr txBox="1">
            <a:spLocks noChangeArrowheads="1"/>
          </p:cNvSpPr>
          <p:nvPr/>
        </p:nvSpPr>
        <p:spPr bwMode="auto">
          <a:xfrm>
            <a:off x="10520045" y="2169478"/>
            <a:ext cx="16192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sz="1800" b="0"/>
              <a:t>Stud_details</a:t>
            </a:r>
            <a:endParaRPr lang="en-US" sz="1800" b="0"/>
          </a:p>
        </p:txBody>
      </p:sp>
      <p:sp>
        <p:nvSpPr>
          <p:cNvPr id="96441" name="Line 185"/>
          <p:cNvSpPr>
            <a:spLocks noChangeShapeType="1"/>
          </p:cNvSpPr>
          <p:nvPr/>
        </p:nvSpPr>
        <p:spPr bwMode="auto">
          <a:xfrm flipH="1">
            <a:off x="10016808" y="2352358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p>
            <a:endParaRPr lang="zh-CN" altLang="en-US"/>
          </a:p>
        </p:txBody>
      </p:sp>
      <p:sp>
        <p:nvSpPr>
          <p:cNvPr id="96412" name="AutoShape 156"/>
          <p:cNvSpPr>
            <a:spLocks noChangeArrowheads="1"/>
          </p:cNvSpPr>
          <p:nvPr/>
        </p:nvSpPr>
        <p:spPr bwMode="auto">
          <a:xfrm rot="16200000">
            <a:off x="4621689" y="3932397"/>
            <a:ext cx="1557337" cy="647700"/>
          </a:xfrm>
          <a:prstGeom prst="leftArrow">
            <a:avLst>
              <a:gd name="adj1" fmla="val 50000"/>
              <a:gd name="adj2" fmla="val 60110"/>
            </a:avLst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p>
            <a:pPr algn="ctr"/>
            <a:r>
              <a:rPr lang="zh-CN" altLang="en-US" sz="1800" b="0">
                <a:ea typeface="黑体" panose="02010609060101010101" pitchFamily="2" charset="-122"/>
              </a:rPr>
              <a:t>创建视图</a:t>
            </a:r>
            <a:endParaRPr lang="zh-CN" altLang="en-US" sz="1800" b="0">
              <a:ea typeface="黑体" panose="02010609060101010101" pitchFamily="2" charset="-122"/>
            </a:endParaRPr>
          </a:p>
        </p:txBody>
      </p:sp>
      <p:sp>
        <p:nvSpPr>
          <p:cNvPr id="96445" name="Rectangle 189"/>
          <p:cNvSpPr>
            <a:spLocks noChangeArrowheads="1"/>
          </p:cNvSpPr>
          <p:nvPr/>
        </p:nvSpPr>
        <p:spPr bwMode="auto">
          <a:xfrm>
            <a:off x="3061018" y="4044315"/>
            <a:ext cx="5600700" cy="925513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p>
            <a:r>
              <a:rPr lang="en-US" altLang="zh-CN" sz="1800" b="0"/>
              <a:t>CREATE VIEW stud_view</a:t>
            </a:r>
            <a:endParaRPr lang="en-US" altLang="zh-CN" sz="1800" b="0"/>
          </a:p>
          <a:p>
            <a:r>
              <a:rPr lang="en-US" altLang="zh-CN" sz="1800" b="0"/>
              <a:t>AS SELECT studno, studname, subno</a:t>
            </a:r>
            <a:endParaRPr lang="en-US" altLang="zh-CN" sz="1800" b="0"/>
          </a:p>
          <a:p>
            <a:r>
              <a:rPr lang="en-US" altLang="zh-CN" sz="1800" b="0"/>
              <a:t>FROM Stud_details;</a:t>
            </a:r>
            <a:endParaRPr lang="fr-FR" altLang="zh-CN" sz="1800" b="0"/>
          </a:p>
        </p:txBody>
      </p:sp>
      <p:graphicFrame>
        <p:nvGraphicFramePr>
          <p:cNvPr id="96556" name="Group 300"/>
          <p:cNvGraphicFramePr>
            <a:graphicFrameLocks noGrp="1"/>
          </p:cNvGraphicFramePr>
          <p:nvPr>
            <p:ph sz="half" idx="2"/>
          </p:nvPr>
        </p:nvGraphicFramePr>
        <p:xfrm>
          <a:off x="3416618" y="5034915"/>
          <a:ext cx="3816350" cy="1440181"/>
        </p:xfrm>
        <a:graphic>
          <a:graphicData uri="http://schemas.openxmlformats.org/drawingml/2006/table">
            <a:tbl>
              <a:tblPr/>
              <a:tblGrid>
                <a:gridCol w="1271587"/>
                <a:gridCol w="1392238"/>
                <a:gridCol w="1152525"/>
              </a:tblGrid>
              <a:tr h="30162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studno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7CE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studname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7CE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subno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7CE"/>
                    </a:solidFill>
                  </a:tcPr>
                </a:tc>
              </a:tr>
              <a:tr h="38417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Rob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James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Jesica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9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1000"/>
                                        <p:tgtEl>
                                          <p:spTgt spid="9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1000"/>
                                        <p:tgtEl>
                                          <p:spTgt spid="9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1000"/>
                                        <p:tgtEl>
                                          <p:spTgt spid="9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96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96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964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964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964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96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96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9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9" grpId="0" bldLvl="0" animBg="1"/>
      <p:bldP spid="96441" grpId="0" bldLvl="0" animBg="1"/>
      <p:bldP spid="96412" grpId="0" bldLvl="0" animBg="1"/>
      <p:bldP spid="96412" grpId="1" bldLvl="0" animBg="1"/>
      <p:bldP spid="96445" grpId="0" bldLvl="0" animBg="1"/>
      <p:bldP spid="96445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4.3 </a:t>
            </a:r>
            <a:r>
              <a:rPr lang="zh-CN" altLang="en-US" dirty="0" smtClean="0">
                <a:sym typeface="+mn-ea"/>
              </a:rPr>
              <a:t>视图</a:t>
            </a:r>
            <a:r>
              <a:rPr lang="en-US" altLang="zh-CN" dirty="0" smtClean="0">
                <a:sym typeface="+mn-ea"/>
              </a:rPr>
              <a:t>--</a:t>
            </a:r>
            <a:r>
              <a:rPr lang="zh-CN" altLang="en-US" dirty="0" smtClean="0">
                <a:sym typeface="+mn-ea"/>
              </a:rPr>
              <a:t>创建视图</a:t>
            </a:r>
            <a:endParaRPr lang="zh-CN" altLang="en-US"/>
          </a:p>
        </p:txBody>
      </p:sp>
      <p:sp>
        <p:nvSpPr>
          <p:cNvPr id="148483" name="Rectangle 3"/>
          <p:cNvSpPr>
            <a:spLocks noGrp="1" noChangeArrowheads="1"/>
          </p:cNvSpPr>
          <p:nvPr/>
        </p:nvSpPr>
        <p:spPr>
          <a:xfrm>
            <a:off x="1985328" y="1918970"/>
            <a:ext cx="5400675" cy="431800"/>
          </a:xfrm>
          <a:prstGeom prst="rect">
            <a:avLst/>
          </a:prstGeom>
          <a:gradFill rotWithShape="1">
            <a:gsLst>
              <a:gs pos="0">
                <a:srgbClr val="99FF66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12700" cap="flat" algn="ctr">
            <a:solidFill>
              <a:srgbClr val="008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32400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lang="zh-CN" altLang="en-US" sz="2000" dirty="0"/>
              <a:t>使用 </a:t>
            </a:r>
            <a:r>
              <a:rPr lang="en-US" altLang="zh-CN" sz="2000" dirty="0"/>
              <a:t>WITH </a:t>
            </a:r>
            <a:r>
              <a:rPr lang="en-US" altLang="zh-CN" sz="2000" dirty="0" smtClean="0"/>
              <a:t>READ ONLY</a:t>
            </a:r>
            <a:r>
              <a:rPr lang="zh-CN" altLang="en-US" sz="2000" dirty="0" smtClean="0"/>
              <a:t>选项</a:t>
            </a:r>
            <a:r>
              <a:rPr lang="zh-CN" altLang="en-US" sz="2000" dirty="0"/>
              <a:t>创建视图</a:t>
            </a:r>
            <a:endParaRPr lang="zh-CN" altLang="en-US" sz="2000" dirty="0"/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1985328" y="2495123"/>
            <a:ext cx="6769100" cy="646331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p>
            <a:r>
              <a:rPr lang="en-US" altLang="zh-CN" dirty="0" smtClean="0"/>
              <a:t>create or replace view </a:t>
            </a:r>
            <a:r>
              <a:rPr lang="en-US" altLang="zh-CN" dirty="0" err="1" smtClean="0"/>
              <a:t>empview</a:t>
            </a:r>
            <a:r>
              <a:rPr lang="en-US" altLang="zh-CN" dirty="0" smtClean="0"/>
              <a:t> as select </a:t>
            </a:r>
            <a:r>
              <a:rPr lang="en-US" altLang="zh-CN" dirty="0" err="1" smtClean="0"/>
              <a:t>empno,ename,job</a:t>
            </a:r>
            <a:r>
              <a:rPr lang="en-US" altLang="zh-CN" dirty="0" smtClean="0"/>
              <a:t> from </a:t>
            </a:r>
            <a:r>
              <a:rPr lang="en-US" altLang="zh-CN" dirty="0" err="1" smtClean="0"/>
              <a:t>emp</a:t>
            </a:r>
            <a:r>
              <a:rPr lang="en-US" altLang="zh-CN" dirty="0" smtClean="0"/>
              <a:t> with read only;</a:t>
            </a:r>
            <a:endParaRPr lang="fr-FR" altLang="zh-CN" sz="1800" b="0" dirty="0"/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2185353" y="3337243"/>
            <a:ext cx="5400675" cy="419100"/>
          </a:xfrm>
          <a:prstGeom prst="rect">
            <a:avLst/>
          </a:prstGeom>
          <a:gradFill rotWithShape="1">
            <a:gsLst>
              <a:gs pos="0">
                <a:srgbClr val="99FF66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12700" algn="ctr">
            <a:solidFill>
              <a:srgbClr val="008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324000"/>
          <a:p>
            <a:r>
              <a:rPr lang="zh-CN" altLang="en-US" sz="2000" b="0" dirty="0">
                <a:ea typeface="黑体" panose="02010609060101010101" pitchFamily="2" charset="-122"/>
              </a:rPr>
              <a:t>使用 </a:t>
            </a:r>
            <a:r>
              <a:rPr lang="en-US" altLang="zh-CN" sz="2000" b="0" dirty="0">
                <a:ea typeface="黑体" panose="02010609060101010101" pitchFamily="2" charset="-122"/>
              </a:rPr>
              <a:t>ORDER BY </a:t>
            </a:r>
            <a:r>
              <a:rPr lang="zh-CN" altLang="en-US" sz="2000" b="0" dirty="0">
                <a:ea typeface="黑体" panose="02010609060101010101" pitchFamily="2" charset="-122"/>
              </a:rPr>
              <a:t>子句创建视图</a:t>
            </a:r>
            <a:endParaRPr lang="zh-CN" altLang="en-US" sz="2000" b="0" dirty="0">
              <a:ea typeface="黑体" panose="02010609060101010101" pitchFamily="2" charset="-122"/>
            </a:endParaRPr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2060893" y="3979912"/>
            <a:ext cx="6769100" cy="646331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p>
            <a:r>
              <a:rPr lang="en-US" altLang="zh-CN" dirty="0" smtClean="0"/>
              <a:t>create or replace view </a:t>
            </a:r>
            <a:r>
              <a:rPr lang="en-US" altLang="zh-CN" dirty="0" err="1" smtClean="0"/>
              <a:t>empview</a:t>
            </a:r>
            <a:r>
              <a:rPr lang="en-US" altLang="zh-CN" dirty="0" smtClean="0"/>
              <a:t> as select </a:t>
            </a:r>
            <a:r>
              <a:rPr lang="en-US" altLang="zh-CN" dirty="0" err="1" smtClean="0"/>
              <a:t>empno,ename,job</a:t>
            </a:r>
            <a:r>
              <a:rPr lang="en-US" altLang="zh-CN" dirty="0" smtClean="0"/>
              <a:t> from </a:t>
            </a:r>
            <a:r>
              <a:rPr lang="en-US" altLang="zh-CN" dirty="0" err="1" smtClean="0"/>
              <a:t>emp</a:t>
            </a:r>
            <a:r>
              <a:rPr lang="en-US" altLang="zh-CN" dirty="0" smtClean="0"/>
              <a:t> order by </a:t>
            </a:r>
            <a:r>
              <a:rPr lang="en-US" altLang="zh-CN" dirty="0" err="1" smtClean="0"/>
              <a:t>empno</a:t>
            </a:r>
            <a:r>
              <a:rPr lang="en-US" altLang="zh-CN" dirty="0" smtClean="0"/>
              <a:t>;</a:t>
            </a:r>
            <a:endParaRPr lang="fr-FR" altLang="zh-CN" sz="1800" b="0" dirty="0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2060893" y="4816158"/>
            <a:ext cx="5354637" cy="444500"/>
          </a:xfrm>
          <a:prstGeom prst="rect">
            <a:avLst/>
          </a:prstGeom>
          <a:gradFill rotWithShape="1">
            <a:gsLst>
              <a:gs pos="0">
                <a:srgbClr val="99FF66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12700" algn="ctr">
            <a:solidFill>
              <a:srgbClr val="008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324000"/>
          <a:p>
            <a:r>
              <a:rPr lang="zh-CN" altLang="en-US" sz="2000" b="0">
                <a:ea typeface="黑体" panose="02010609060101010101" pitchFamily="2" charset="-122"/>
              </a:rPr>
              <a:t>创建带有错误的视图</a:t>
            </a:r>
            <a:endParaRPr lang="zh-CN" altLang="en-US" sz="2000" b="0">
              <a:ea typeface="黑体" panose="02010609060101010101" pitchFamily="2" charset="-122"/>
            </a:endParaRP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1985328" y="5405120"/>
            <a:ext cx="6769100" cy="65087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p>
            <a:r>
              <a:rPr lang="en-US" altLang="zh-CN" sz="1800" b="0" dirty="0"/>
              <a:t>CREATE FORCE VIEW </a:t>
            </a:r>
            <a:r>
              <a:rPr lang="en-US" altLang="zh-CN" sz="1800" b="0" dirty="0" err="1"/>
              <a:t>ven</a:t>
            </a:r>
            <a:r>
              <a:rPr lang="en-US" altLang="zh-CN" sz="1800" b="0" dirty="0"/>
              <a:t> AS</a:t>
            </a:r>
            <a:endParaRPr lang="en-US" altLang="zh-CN" sz="1800" b="0" dirty="0"/>
          </a:p>
          <a:p>
            <a:r>
              <a:rPr lang="en-US" altLang="zh-CN" sz="1800" b="0" dirty="0"/>
              <a:t>SELECT * FROM </a:t>
            </a:r>
            <a:r>
              <a:rPr lang="en-US" altLang="zh-CN" sz="1800" b="0" dirty="0" err="1"/>
              <a:t>venmaster</a:t>
            </a:r>
            <a:r>
              <a:rPr lang="en-US" altLang="zh-CN" sz="1800" b="0" dirty="0"/>
              <a:t>;</a:t>
            </a:r>
            <a:endParaRPr lang="fr-FR" altLang="zh-CN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484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10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1000"/>
                                        <p:tgtEl>
                                          <p:spTgt spid="1484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1000"/>
                                        <p:tgtEl>
                                          <p:spTgt spid="14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1000"/>
                                        <p:tgtEl>
                                          <p:spTgt spid="1484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1000"/>
                                        <p:tgtEl>
                                          <p:spTgt spid="148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animBg="1" build="p"/>
      <p:bldP spid="148484" grpId="0" bldLvl="0" animBg="1"/>
      <p:bldP spid="148485" grpId="0" animBg="1" build="p"/>
      <p:bldP spid="148486" grpId="0" bldLvl="0" animBg="1"/>
      <p:bldP spid="148487" grpId="0" animBg="1" build="p"/>
      <p:bldP spid="14848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4.3 </a:t>
            </a:r>
            <a:r>
              <a:rPr lang="zh-CN" altLang="en-US" dirty="0" smtClean="0">
                <a:sym typeface="+mn-ea"/>
              </a:rPr>
              <a:t>视图</a:t>
            </a:r>
            <a:r>
              <a:rPr lang="en-US" altLang="zh-CN" dirty="0" smtClean="0">
                <a:sym typeface="+mn-ea"/>
              </a:rPr>
              <a:t>--</a:t>
            </a:r>
            <a:r>
              <a:rPr lang="zh-CN" altLang="en-US" dirty="0" smtClean="0">
                <a:sym typeface="+mn-ea"/>
              </a:rPr>
              <a:t>创建视图</a:t>
            </a:r>
            <a:endParaRPr lang="zh-CN" altLang="en-US"/>
          </a:p>
        </p:txBody>
      </p:sp>
      <p:graphicFrame>
        <p:nvGraphicFramePr>
          <p:cNvPr id="91446" name="Group 310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5104130" cy="1666875"/>
        </p:xfrm>
        <a:graphic>
          <a:graphicData uri="http://schemas.openxmlformats.org/drawingml/2006/table">
            <a:tbl>
              <a:tblPr/>
              <a:tblGrid>
                <a:gridCol w="1161415"/>
                <a:gridCol w="1483360"/>
                <a:gridCol w="1365885"/>
                <a:gridCol w="1093470"/>
              </a:tblGrid>
              <a:tr h="431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Studno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7CE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Studname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7CE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Submrks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7CE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Subno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7CE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Rob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45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James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33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Jesica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40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1448" name="Group 312"/>
          <p:cNvGraphicFramePr>
            <a:graphicFrameLocks noGrp="1"/>
          </p:cNvGraphicFramePr>
          <p:nvPr>
            <p:ph sz="quarter" idx="2"/>
          </p:nvPr>
        </p:nvGraphicFramePr>
        <p:xfrm>
          <a:off x="7787640" y="1906588"/>
          <a:ext cx="2016125" cy="1503363"/>
        </p:xfrm>
        <a:graphic>
          <a:graphicData uri="http://schemas.openxmlformats.org/drawingml/2006/table">
            <a:tbl>
              <a:tblPr/>
              <a:tblGrid>
                <a:gridCol w="863600"/>
                <a:gridCol w="1152525"/>
              </a:tblGrid>
              <a:tr h="423863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Subno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7CE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Subname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7CE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English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Maths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Science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290" name="AutoShape 154"/>
          <p:cNvSpPr>
            <a:spLocks noChangeArrowheads="1"/>
          </p:cNvSpPr>
          <p:nvPr/>
        </p:nvSpPr>
        <p:spPr bwMode="auto">
          <a:xfrm>
            <a:off x="6040120" y="2502535"/>
            <a:ext cx="1649730" cy="576580"/>
          </a:xfrm>
          <a:prstGeom prst="leftRightArrow">
            <a:avLst>
              <a:gd name="adj1" fmla="val 50000"/>
              <a:gd name="adj2" fmla="val 39339"/>
            </a:avLst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p>
            <a:pPr algn="ctr"/>
            <a:r>
              <a:rPr lang="zh-CN" altLang="en-US" sz="1800" b="0">
                <a:ea typeface="黑体" panose="02010609060101010101" pitchFamily="2" charset="-122"/>
              </a:rPr>
              <a:t>联接视图</a:t>
            </a:r>
            <a:endParaRPr lang="zh-CN" altLang="en-US" sz="1800" b="0">
              <a:ea typeface="黑体" panose="02010609060101010101" pitchFamily="2" charset="-122"/>
            </a:endParaRPr>
          </a:p>
        </p:txBody>
      </p:sp>
      <p:sp>
        <p:nvSpPr>
          <p:cNvPr id="91281" name="Rectangle 145"/>
          <p:cNvSpPr>
            <a:spLocks noChangeArrowheads="1"/>
          </p:cNvSpPr>
          <p:nvPr/>
        </p:nvSpPr>
        <p:spPr bwMode="auto">
          <a:xfrm>
            <a:off x="2325344" y="3492503"/>
            <a:ext cx="6913562" cy="13462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lIns="126000" tIns="118800" rIns="126000" bIns="118800" anchor="ctr">
            <a:spAutoFit/>
          </a:bodyPr>
          <a:p>
            <a:r>
              <a:rPr lang="en-US" altLang="zh-CN" sz="1800" b="0"/>
              <a:t>CREATE VIEW Stud_sub_view AS</a:t>
            </a:r>
            <a:endParaRPr lang="en-US" altLang="zh-CN" sz="1800" b="0"/>
          </a:p>
          <a:p>
            <a:r>
              <a:rPr lang="en-US" altLang="zh-CN" sz="1800" b="0"/>
              <a:t>SELECT Studno, Studname, Submrks, Subname</a:t>
            </a:r>
            <a:endParaRPr lang="en-US" altLang="zh-CN" sz="1800" b="0"/>
          </a:p>
          <a:p>
            <a:r>
              <a:rPr lang="en-US" altLang="zh-CN" sz="1800" b="0"/>
              <a:t>FROM Stud_details, Sub_Details </a:t>
            </a:r>
            <a:endParaRPr lang="en-US" altLang="zh-CN" sz="1800" b="0"/>
          </a:p>
          <a:p>
            <a:r>
              <a:rPr lang="en-US" altLang="zh-CN" sz="1800" b="0"/>
              <a:t>WHERE Stud_details.Subno=Sub_details.Subno;</a:t>
            </a:r>
            <a:endParaRPr lang="en-US" altLang="zh-CN" sz="1800" b="0"/>
          </a:p>
        </p:txBody>
      </p:sp>
      <p:graphicFrame>
        <p:nvGraphicFramePr>
          <p:cNvPr id="91447" name="Group 311"/>
          <p:cNvGraphicFramePr>
            <a:graphicFrameLocks noGrp="1"/>
          </p:cNvGraphicFramePr>
          <p:nvPr>
            <p:ph sz="quarter" idx="3"/>
          </p:nvPr>
        </p:nvGraphicFramePr>
        <p:xfrm>
          <a:off x="2392680" y="4919980"/>
          <a:ext cx="5941695" cy="1341120"/>
        </p:xfrm>
        <a:graphic>
          <a:graphicData uri="http://schemas.openxmlformats.org/drawingml/2006/table">
            <a:tbl>
              <a:tblPr/>
              <a:tblGrid>
                <a:gridCol w="1170940"/>
                <a:gridCol w="1622425"/>
                <a:gridCol w="1516380"/>
                <a:gridCol w="1631950"/>
              </a:tblGrid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Studno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7CE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Studname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7CE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Submrks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7CE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Subname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7CE"/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Rob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45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English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James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33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Maths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Jesica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4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Maths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9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9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91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91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912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912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912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9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9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9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90" grpId="0" bldLvl="0" animBg="1"/>
      <p:bldP spid="91290" grpId="1" bldLvl="0" animBg="1"/>
      <p:bldP spid="91281" grpId="0" bldLvl="0" animBg="1"/>
      <p:bldP spid="91281" grpId="1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dirty="0" smtClean="0">
                <a:sym typeface="+mn-ea"/>
              </a:rPr>
              <a:t>4.3 </a:t>
            </a:r>
            <a:r>
              <a:rPr lang="zh-CN" altLang="en-US" dirty="0" smtClean="0">
                <a:sym typeface="+mn-ea"/>
              </a:rPr>
              <a:t>视图</a:t>
            </a:r>
            <a:r>
              <a:rPr lang="en-US" altLang="zh-CN" dirty="0" smtClean="0">
                <a:sym typeface="+mn-ea"/>
              </a:rPr>
              <a:t>--</a:t>
            </a:r>
            <a:r>
              <a:rPr lang="zh-CN" altLang="en-US" dirty="0" smtClean="0">
                <a:sym typeface="+mn-ea"/>
              </a:rPr>
              <a:t>视图</a:t>
            </a:r>
            <a:r>
              <a:rPr lang="zh-CN" altLang="en-US" dirty="0">
                <a:sym typeface="+mn-ea"/>
              </a:rPr>
              <a:t>上的</a:t>
            </a:r>
            <a:r>
              <a:rPr lang="en-US" altLang="zh-CN" dirty="0">
                <a:sym typeface="+mn-ea"/>
              </a:rPr>
              <a:t>DML</a:t>
            </a:r>
            <a:r>
              <a:rPr lang="zh-CN" altLang="en-US" dirty="0">
                <a:sym typeface="+mn-ea"/>
              </a:rPr>
              <a:t>语句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149507" name="Rectangle 3"/>
          <p:cNvSpPr>
            <a:spLocks noGrp="1" noChangeArrowheads="1"/>
          </p:cNvSpPr>
          <p:nvPr/>
        </p:nvSpPr>
        <p:spPr>
          <a:xfrm>
            <a:off x="2391728" y="1651318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在视图上也可以使用修改数据的</a:t>
            </a:r>
            <a:r>
              <a:rPr lang="en-US" altLang="zh-CN" sz="2400" dirty="0"/>
              <a:t>DML</a:t>
            </a:r>
            <a:r>
              <a:rPr lang="zh-CN" altLang="en-US" sz="2400" dirty="0"/>
              <a:t>语句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000" dirty="0" smtClean="0"/>
              <a:t>如</a:t>
            </a:r>
            <a:r>
              <a:rPr lang="en-US" altLang="zh-CN" sz="2000" dirty="0"/>
              <a:t>INSERT</a:t>
            </a:r>
            <a:r>
              <a:rPr lang="zh-CN" altLang="en-US" sz="2000" dirty="0"/>
              <a:t>、</a:t>
            </a:r>
            <a:r>
              <a:rPr lang="en-US" altLang="zh-CN" sz="2000" dirty="0"/>
              <a:t>UPDATE</a:t>
            </a:r>
            <a:r>
              <a:rPr lang="zh-CN" altLang="en-US" sz="2000" dirty="0"/>
              <a:t>和</a:t>
            </a:r>
            <a:r>
              <a:rPr lang="en-US" altLang="zh-CN" sz="2000" dirty="0" smtClean="0"/>
              <a:t>DELETE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dirty="0"/>
              <a:t>视图上的</a:t>
            </a:r>
            <a:r>
              <a:rPr lang="en-US" altLang="zh-CN" dirty="0"/>
              <a:t>DML</a:t>
            </a:r>
            <a:r>
              <a:rPr lang="zh-CN" altLang="en-US" dirty="0"/>
              <a:t>语句有如下限制：</a:t>
            </a:r>
            <a:endParaRPr lang="zh-CN" altLang="en-US" dirty="0"/>
          </a:p>
          <a:p>
            <a:pPr marL="812800" lvl="1" indent="-279400"/>
            <a:r>
              <a:rPr lang="zh-CN" altLang="en-US" dirty="0" smtClean="0"/>
              <a:t>如果</a:t>
            </a:r>
            <a:r>
              <a:rPr lang="zh-CN" altLang="en-US" dirty="0"/>
              <a:t>修改违反了基表的约束条件，则无法更新视图</a:t>
            </a:r>
            <a:endParaRPr lang="zh-CN" altLang="en-US" dirty="0"/>
          </a:p>
          <a:p>
            <a:pPr marL="812800" lvl="1" indent="-279400"/>
            <a:r>
              <a:rPr lang="zh-CN" altLang="en-US" dirty="0"/>
              <a:t>如果视图包含连接操作符、</a:t>
            </a:r>
            <a:r>
              <a:rPr lang="en-US" altLang="zh-CN" dirty="0"/>
              <a:t>DISTINCT </a:t>
            </a:r>
            <a:r>
              <a:rPr lang="zh-CN" altLang="en-US" dirty="0"/>
              <a:t>关键字、集合操作符、聚合函数或 </a:t>
            </a:r>
            <a:r>
              <a:rPr lang="en-US" altLang="zh-CN" dirty="0"/>
              <a:t>GROUP BY </a:t>
            </a:r>
            <a:r>
              <a:rPr lang="zh-CN" altLang="en-US" dirty="0"/>
              <a:t>子句，则将无法更新视图</a:t>
            </a:r>
            <a:endParaRPr lang="zh-CN" altLang="en-US" dirty="0"/>
          </a:p>
          <a:p>
            <a:pPr marL="812800" lvl="1" indent="-279400"/>
            <a:r>
              <a:rPr lang="zh-CN" altLang="en-US" dirty="0"/>
              <a:t>如果视图包含伪列或表达式，则将无法更新视图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4.3 </a:t>
            </a:r>
            <a:r>
              <a:rPr lang="zh-CN" altLang="en-US" dirty="0" smtClean="0">
                <a:sym typeface="+mn-ea"/>
              </a:rPr>
              <a:t>视图</a:t>
            </a:r>
            <a:r>
              <a:rPr lang="en-US" altLang="zh-CN" dirty="0" smtClean="0">
                <a:sym typeface="+mn-ea"/>
              </a:rPr>
              <a:t>--</a:t>
            </a:r>
            <a:r>
              <a:rPr lang="zh-CN" altLang="en-US" dirty="0" smtClean="0">
                <a:sym typeface="+mn-ea"/>
              </a:rPr>
              <a:t>视图</a:t>
            </a:r>
            <a:r>
              <a:rPr lang="zh-CN" altLang="en-US" dirty="0">
                <a:sym typeface="+mn-ea"/>
              </a:rPr>
              <a:t>中的函数</a:t>
            </a:r>
            <a:endParaRPr lang="zh-CN" altLang="en-US"/>
          </a:p>
        </p:txBody>
      </p:sp>
      <p:sp>
        <p:nvSpPr>
          <p:cNvPr id="128013" name="Rectangle 13"/>
          <p:cNvSpPr>
            <a:spLocks noGrp="1" noChangeArrowheads="1"/>
          </p:cNvSpPr>
          <p:nvPr/>
        </p:nvSpPr>
        <p:spPr>
          <a:xfrm>
            <a:off x="1980883" y="1470343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视图中可以使用单行函数、分组函数和表达式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使用</a:t>
            </a:r>
            <a:r>
              <a:rPr lang="en-US" altLang="zh-CN" dirty="0"/>
              <a:t>DROP VIEW</a:t>
            </a:r>
            <a:r>
              <a:rPr lang="zh-CN" altLang="en-US" dirty="0"/>
              <a:t>语句删除视图</a:t>
            </a:r>
            <a:endParaRPr lang="zh-CN" altLang="en-US" dirty="0"/>
          </a:p>
        </p:txBody>
      </p:sp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2483803" y="2138363"/>
            <a:ext cx="6408737" cy="92551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p>
            <a:r>
              <a:rPr lang="en-US" altLang="zh-CN" sz="1800" b="0" dirty="0"/>
              <a:t>CREATE VIEW </a:t>
            </a:r>
            <a:r>
              <a:rPr lang="en-US" altLang="zh-CN" sz="1800" b="0" dirty="0" err="1"/>
              <a:t>item_view</a:t>
            </a:r>
            <a:r>
              <a:rPr lang="en-US" altLang="zh-CN" sz="1800" b="0" dirty="0"/>
              <a:t> AS </a:t>
            </a:r>
            <a:endParaRPr lang="en-US" altLang="zh-CN" sz="1800" b="0" dirty="0"/>
          </a:p>
          <a:p>
            <a:r>
              <a:rPr lang="en-US" altLang="zh-CN" sz="1800" b="0" dirty="0"/>
              <a:t>SELECT </a:t>
            </a:r>
            <a:r>
              <a:rPr lang="en-US" altLang="zh-CN" sz="1800" b="0" dirty="0" err="1"/>
              <a:t>itemcode</a:t>
            </a:r>
            <a:r>
              <a:rPr lang="en-US" altLang="zh-CN" sz="1800" b="0" dirty="0"/>
              <a:t>, LOWER(</a:t>
            </a:r>
            <a:r>
              <a:rPr lang="en-US" altLang="zh-CN" sz="1800" b="0" dirty="0" err="1"/>
              <a:t>itemdesc</a:t>
            </a:r>
            <a:r>
              <a:rPr lang="en-US" altLang="zh-CN" sz="1800" b="0" dirty="0"/>
              <a:t>) </a:t>
            </a:r>
            <a:r>
              <a:rPr lang="en-US" altLang="zh-CN" sz="1800" b="0" dirty="0" err="1"/>
              <a:t>item_desc</a:t>
            </a:r>
            <a:endParaRPr lang="en-US" altLang="zh-CN" sz="1800" b="0" dirty="0"/>
          </a:p>
          <a:p>
            <a:r>
              <a:rPr lang="en-US" altLang="zh-CN" sz="1800" b="0" dirty="0"/>
              <a:t>FROM </a:t>
            </a:r>
            <a:r>
              <a:rPr lang="en-US" altLang="zh-CN" sz="1800" b="0" dirty="0" err="1"/>
              <a:t>itemfile</a:t>
            </a:r>
            <a:r>
              <a:rPr lang="en-US" altLang="zh-CN" sz="1800" b="0" dirty="0"/>
              <a:t>; </a:t>
            </a:r>
            <a:endParaRPr lang="fr-FR" altLang="zh-CN" sz="1800" b="0" dirty="0"/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2314258" y="4252913"/>
            <a:ext cx="6408737" cy="37623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p>
            <a:r>
              <a:rPr lang="en-US" altLang="zh-CN" sz="1800" b="0" dirty="0"/>
              <a:t>SQL&gt; DROP VIEW </a:t>
            </a:r>
            <a:r>
              <a:rPr lang="en-US" altLang="zh-CN" sz="1800" b="0" dirty="0" err="1" smtClean="0"/>
              <a:t>empview</a:t>
            </a:r>
            <a:r>
              <a:rPr lang="en-US" altLang="zh-CN" sz="1800" b="0" dirty="0" smtClean="0"/>
              <a:t>; </a:t>
            </a:r>
            <a:endParaRPr lang="fr-FR" altLang="zh-CN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2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0" grpId="0" bldLvl="0" animBg="1"/>
      <p:bldP spid="12801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视图和表的区别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2084705" y="1825308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</a:t>
            </a:r>
            <a:r>
              <a:rPr lang="zh-CN" altLang="en-US" dirty="0" smtClean="0"/>
              <a:t>表占磁盘空间，视图不占</a:t>
            </a:r>
            <a:endParaRPr lang="zh-CN" altLang="en-US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视图不能加索引</a:t>
            </a:r>
            <a:endParaRPr lang="zh-CN" altLang="en-US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视图可以简化操作</a:t>
            </a:r>
            <a:endParaRPr lang="zh-CN" altLang="en-US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提高安全性（可以给不同用户分配不同的视图）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4.4 </a:t>
            </a:r>
            <a:r>
              <a:rPr lang="zh-CN" altLang="en-US" dirty="0" smtClean="0">
                <a:sym typeface="+mn-ea"/>
              </a:rPr>
              <a:t>索引</a:t>
            </a:r>
            <a:endParaRPr lang="zh-CN" altLang="en-US"/>
          </a:p>
        </p:txBody>
      </p:sp>
      <p:sp>
        <p:nvSpPr>
          <p:cNvPr id="81923" name="Rectangle 3"/>
          <p:cNvSpPr>
            <a:spLocks noGrp="1" noChangeArrowheads="1"/>
          </p:cNvSpPr>
          <p:nvPr/>
        </p:nvSpPr>
        <p:spPr>
          <a:xfrm>
            <a:off x="2461578" y="1630998"/>
            <a:ext cx="8229600" cy="4032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索引是与表相关的一个可选结构</a:t>
            </a:r>
            <a:endParaRPr lang="zh-CN" altLang="en-US" dirty="0"/>
          </a:p>
          <a:p>
            <a:r>
              <a:rPr lang="zh-CN" altLang="en-US" dirty="0"/>
              <a:t>用以提高 </a:t>
            </a:r>
            <a:r>
              <a:rPr lang="en-US" dirty="0"/>
              <a:t>SQL </a:t>
            </a:r>
            <a:r>
              <a:rPr lang="zh-CN" altLang="en-US" dirty="0"/>
              <a:t>语句执行的性能</a:t>
            </a:r>
            <a:endParaRPr lang="zh-CN" altLang="en-US" dirty="0"/>
          </a:p>
          <a:p>
            <a:r>
              <a:rPr lang="zh-CN" altLang="en-US" dirty="0"/>
              <a:t>减少磁盘</a:t>
            </a:r>
            <a:r>
              <a:rPr lang="en-US" altLang="zh-CN" dirty="0"/>
              <a:t>I/O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CREATE INDEX </a:t>
            </a:r>
            <a:r>
              <a:rPr lang="zh-CN" altLang="en-US" dirty="0"/>
              <a:t>语句创建索引</a:t>
            </a:r>
            <a:endParaRPr lang="zh-CN" altLang="en-US" dirty="0"/>
          </a:p>
          <a:p>
            <a:r>
              <a:rPr lang="zh-CN" altLang="en-US" dirty="0"/>
              <a:t>在逻辑上和物理上都独立于表的数据</a:t>
            </a:r>
            <a:endParaRPr lang="zh-CN" altLang="en-US" dirty="0"/>
          </a:p>
          <a:p>
            <a:r>
              <a:rPr lang="en-US" altLang="zh-CN" dirty="0"/>
              <a:t>Oracle </a:t>
            </a:r>
            <a:r>
              <a:rPr lang="zh-CN" altLang="en-US" dirty="0"/>
              <a:t>自动维护索引</a:t>
            </a:r>
            <a:endParaRPr lang="zh-CN" altLang="en-US" dirty="0"/>
          </a:p>
          <a:p>
            <a:pPr lvl="1">
              <a:buFont typeface="Wingdings" panose="05000000000000000000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4.4 </a:t>
            </a:r>
            <a:r>
              <a:rPr lang="zh-CN" altLang="en-US" dirty="0" smtClean="0">
                <a:sym typeface="+mn-ea"/>
              </a:rPr>
              <a:t>索引分类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313305" y="1257300"/>
            <a:ext cx="7244080" cy="1810385"/>
            <a:chOff x="1080" y="4260"/>
            <a:chExt cx="12698" cy="2835"/>
          </a:xfrm>
        </p:grpSpPr>
        <p:sp>
          <p:nvSpPr>
            <p:cNvPr id="151556" name="AutoShape 4"/>
            <p:cNvSpPr>
              <a:spLocks noChangeArrowheads="1"/>
            </p:cNvSpPr>
            <p:nvPr/>
          </p:nvSpPr>
          <p:spPr bwMode="auto">
            <a:xfrm>
              <a:off x="5730" y="4260"/>
              <a:ext cx="3400" cy="79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FF66"/>
                </a:gs>
                <a:gs pos="100000">
                  <a:srgbClr val="FFFFFF"/>
                </a:gs>
              </a:gsLst>
              <a:path path="rect">
                <a:fillToRect r="100000" b="100000"/>
              </a:path>
            </a:gradFill>
            <a:ln w="31750" cmpd="dbl" algn="ctr">
              <a:solidFill>
                <a:srgbClr val="008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p>
              <a:pPr algn="ctr"/>
              <a:r>
                <a:rPr lang="zh-CN" altLang="en-US" b="0">
                  <a:latin typeface="Courier New" panose="02070309020205020404" pitchFamily="49" charset="0"/>
                  <a:ea typeface="黑体" panose="02010609060101010101" pitchFamily="2" charset="-122"/>
                </a:rPr>
                <a:t>索引的类型</a:t>
              </a:r>
              <a:endParaRPr lang="zh-CN" altLang="en-US" b="0">
                <a:latin typeface="Courier New" panose="02070309020205020404" pitchFamily="49" charset="0"/>
                <a:ea typeface="黑体" panose="02010609060101010101" pitchFamily="2" charset="-122"/>
              </a:endParaRPr>
            </a:p>
          </p:txBody>
        </p:sp>
        <p:sp>
          <p:nvSpPr>
            <p:cNvPr id="151558" name="AutoShape 6"/>
            <p:cNvSpPr>
              <a:spLocks noChangeArrowheads="1"/>
            </p:cNvSpPr>
            <p:nvPr/>
          </p:nvSpPr>
          <p:spPr bwMode="auto">
            <a:xfrm>
              <a:off x="10378" y="6303"/>
              <a:ext cx="3400" cy="79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FF66"/>
                </a:gs>
                <a:gs pos="100000">
                  <a:srgbClr val="FFFFFF"/>
                </a:gs>
              </a:gsLst>
              <a:path path="rect">
                <a:fillToRect r="100000" b="100000"/>
              </a:path>
            </a:gradFill>
            <a:ln w="12700" algn="ctr">
              <a:solidFill>
                <a:srgbClr val="008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p>
              <a:pPr algn="ctr"/>
              <a:r>
                <a:rPr lang="zh-CN" altLang="en-US" sz="2000" b="0">
                  <a:latin typeface="Courier New" panose="02070309020205020404" pitchFamily="49" charset="0"/>
                  <a:ea typeface="黑体" panose="02010609060101010101" pitchFamily="2" charset="-122"/>
                </a:rPr>
                <a:t>位图索引</a:t>
              </a:r>
              <a:endParaRPr lang="zh-CN" altLang="en-US" sz="2000" b="0">
                <a:latin typeface="Courier New" panose="02070309020205020404" pitchFamily="49" charset="0"/>
                <a:ea typeface="黑体" panose="02010609060101010101" pitchFamily="2" charset="-122"/>
              </a:endParaRPr>
            </a:p>
          </p:txBody>
        </p:sp>
        <p:sp>
          <p:nvSpPr>
            <p:cNvPr id="151560" name="Line 8"/>
            <p:cNvSpPr>
              <a:spLocks noChangeShapeType="1"/>
            </p:cNvSpPr>
            <p:nvPr/>
          </p:nvSpPr>
          <p:spPr bwMode="auto">
            <a:xfrm>
              <a:off x="2730" y="5620"/>
              <a:ext cx="93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p>
              <a:endParaRPr lang="zh-CN" altLang="en-US"/>
            </a:p>
          </p:txBody>
        </p:sp>
        <p:sp>
          <p:nvSpPr>
            <p:cNvPr id="151561" name="AutoShape 9"/>
            <p:cNvSpPr>
              <a:spLocks noChangeArrowheads="1"/>
            </p:cNvSpPr>
            <p:nvPr/>
          </p:nvSpPr>
          <p:spPr bwMode="auto">
            <a:xfrm>
              <a:off x="1080" y="6300"/>
              <a:ext cx="3400" cy="79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FF66"/>
                </a:gs>
                <a:gs pos="100000">
                  <a:srgbClr val="FFFFFF"/>
                </a:gs>
              </a:gsLst>
              <a:path path="rect">
                <a:fillToRect r="100000" b="100000"/>
              </a:path>
            </a:gradFill>
            <a:ln w="12700" algn="ctr">
              <a:solidFill>
                <a:srgbClr val="008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p>
              <a:pPr algn="ctr"/>
              <a:r>
                <a:rPr lang="en-US" altLang="zh-CN" sz="2000" b="0">
                  <a:latin typeface="Courier New" panose="02070309020205020404" pitchFamily="49" charset="0"/>
                  <a:ea typeface="黑体" panose="02010609060101010101" pitchFamily="2" charset="-122"/>
                </a:rPr>
                <a:t>BTree</a:t>
              </a:r>
              <a:r>
                <a:rPr lang="zh-CN" altLang="en-US" sz="2000" b="0">
                  <a:latin typeface="Courier New" panose="02070309020205020404" pitchFamily="49" charset="0"/>
                  <a:ea typeface="黑体" panose="02010609060101010101" pitchFamily="2" charset="-122"/>
                </a:rPr>
                <a:t>索引</a:t>
              </a:r>
              <a:endParaRPr lang="zh-CN" altLang="en-US" sz="2000" b="0">
                <a:latin typeface="Courier New" panose="02070309020205020404" pitchFamily="49" charset="0"/>
                <a:ea typeface="黑体" panose="02010609060101010101" pitchFamily="2" charset="-122"/>
              </a:endParaRPr>
            </a:p>
          </p:txBody>
        </p:sp>
        <p:sp>
          <p:nvSpPr>
            <p:cNvPr id="151562" name="Line 10"/>
            <p:cNvSpPr>
              <a:spLocks noChangeShapeType="1"/>
            </p:cNvSpPr>
            <p:nvPr/>
          </p:nvSpPr>
          <p:spPr bwMode="auto">
            <a:xfrm>
              <a:off x="2718" y="5620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p>
              <a:endParaRPr lang="zh-CN" altLang="en-US"/>
            </a:p>
          </p:txBody>
        </p:sp>
        <p:sp>
          <p:nvSpPr>
            <p:cNvPr id="151563" name="Line 11"/>
            <p:cNvSpPr>
              <a:spLocks noChangeShapeType="1"/>
            </p:cNvSpPr>
            <p:nvPr/>
          </p:nvSpPr>
          <p:spPr bwMode="auto">
            <a:xfrm>
              <a:off x="12125" y="5620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p>
              <a:endParaRPr lang="zh-CN" altLang="en-US"/>
            </a:p>
          </p:txBody>
        </p:sp>
        <p:sp>
          <p:nvSpPr>
            <p:cNvPr id="151564" name="Line 12"/>
            <p:cNvSpPr>
              <a:spLocks noChangeShapeType="1"/>
            </p:cNvSpPr>
            <p:nvPr/>
          </p:nvSpPr>
          <p:spPr bwMode="auto">
            <a:xfrm>
              <a:off x="7453" y="5053"/>
              <a:ext cx="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24305" y="3066415"/>
            <a:ext cx="3158490" cy="3784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 anchor="t">
            <a:spAutoFit/>
          </a:bodyPr>
          <a:p>
            <a:r>
              <a:rPr lang="zh-CN" altLang="en-US" sz="2000"/>
              <a:t>（1）B*树索引的存储结构类似书的索引结构，有分支和叶两种类型的存储数据块，分支块相当于书的大目录，叶块相当于索引到的具体的书页。Oracle用B*树机制存储索引条目，以保证用最短路径访问键值。默认情况下大多使用B*树索引，该索引就是通常所见的唯一索引、逆序索引等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8430" y="3067685"/>
            <a:ext cx="5429885" cy="36925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 anchor="t">
            <a:spAutoFit/>
          </a:bodyPr>
          <a:p>
            <a:r>
              <a:rPr lang="zh-CN" altLang="en-US"/>
              <a:t>（2）位图索引存储主要用于节省空间，减少oracle对数据块的访问。它采用位图偏移方式来与表的行ID号对应，采用位图索引一般是重复值太多的表字段。位图索引之所以在实际密集型OLTP（联机事物处理）中用的比较少，是因为OLTP会对表进行大量的删除、修改、新建操作。Oracle每次进行操作都会对要操作的数据块加锁。以防止多人操作容易产生的数据库锁等待甚至死锁现象。在OLAP（联机分析处理）中应用位图有优势，因为OLAP中大部分是对数据库的查询操作，而且一般采用数据仓库技术，所以大量数据采用位图索引节省空间比较明显。当创建表的命令中包含有唯一性关键字时，不能创建位图索引，创建全局分区索引时也不能用位图索引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回顾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/>
        </p:nvSpPr>
        <p:spPr>
          <a:xfrm>
            <a:off x="2272348" y="1738313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表</a:t>
            </a:r>
            <a:r>
              <a:rPr lang="zh-CN" altLang="en-US" dirty="0"/>
              <a:t>分区允许将一个表划分成几部分，以改善大型应用系统的性能</a:t>
            </a:r>
            <a:endParaRPr lang="zh-CN" altLang="en-US" dirty="0"/>
          </a:p>
          <a:p>
            <a:r>
              <a:rPr lang="zh-CN" altLang="en-US" dirty="0"/>
              <a:t>分区方法包括范围分区、散列分区、复合分区和列表分区</a:t>
            </a:r>
            <a:endParaRPr lang="en-US" dirty="0"/>
          </a:p>
          <a:p>
            <a:r>
              <a:rPr lang="zh-CN" altLang="en-US" dirty="0"/>
              <a:t>分区维护操作包括添加、删除、截断、合并和拆分</a:t>
            </a:r>
            <a:r>
              <a:rPr lang="zh-CN" altLang="en-US" dirty="0" smtClean="0"/>
              <a:t>分区</a:t>
            </a:r>
            <a:endParaRPr lang="en-US" altLang="zh-CN" dirty="0" smtClean="0"/>
          </a:p>
          <a:p>
            <a:r>
              <a:rPr lang="zh-CN" altLang="en-US" dirty="0" smtClean="0"/>
              <a:t>锁用于保护多用户环境下被修改的数据</a:t>
            </a:r>
            <a:endParaRPr lang="en-US" dirty="0" smtClean="0"/>
          </a:p>
          <a:p>
            <a:r>
              <a:rPr lang="zh-CN" altLang="en-US" dirty="0" smtClean="0"/>
              <a:t>锁分为两种级别，即行级锁和表级锁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4.4 </a:t>
            </a:r>
            <a:r>
              <a:rPr lang="zh-CN" altLang="en-US" dirty="0" smtClean="0">
                <a:sym typeface="+mn-ea"/>
              </a:rPr>
              <a:t>标准索引</a:t>
            </a:r>
            <a:endParaRPr lang="zh-CN" altLang="en-US"/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1838008" y="1616075"/>
            <a:ext cx="3744912" cy="468313"/>
          </a:xfrm>
          <a:prstGeom prst="rect">
            <a:avLst/>
          </a:prstGeom>
          <a:gradFill rotWithShape="1">
            <a:gsLst>
              <a:gs pos="0">
                <a:srgbClr val="99FF66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12700" algn="ctr">
            <a:solidFill>
              <a:srgbClr val="008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324000"/>
          <a:p>
            <a:r>
              <a:rPr lang="zh-CN" altLang="en-US" b="0" dirty="0" smtClean="0">
                <a:latin typeface="Courier New" panose="02070309020205020404" pitchFamily="49" charset="0"/>
                <a:ea typeface="黑体" panose="02010609060101010101" pitchFamily="2" charset="-122"/>
              </a:rPr>
              <a:t>创建标准索引（普通）</a:t>
            </a:r>
            <a:endParaRPr lang="zh-CN" altLang="en-US" b="0" dirty="0">
              <a:latin typeface="Courier New" panose="02070309020205020404" pitchFamily="49" charset="0"/>
              <a:ea typeface="黑体" panose="02010609060101010101" pitchFamily="2" charset="-122"/>
            </a:endParaRP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1838008" y="2456673"/>
            <a:ext cx="7561262" cy="44196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tIns="82800" bIns="82800" anchor="ctr">
            <a:spAutoFit/>
          </a:bodyPr>
          <a:p>
            <a:pPr>
              <a:spcBef>
                <a:spcPct val="15000"/>
              </a:spcBef>
            </a:pPr>
            <a:r>
              <a:rPr lang="zh-CN" altLang="en-US" sz="1800" b="0" dirty="0">
                <a:solidFill>
                  <a:srgbClr val="FF0000"/>
                </a:solidFill>
              </a:rPr>
              <a:t>语法：</a:t>
            </a:r>
            <a:r>
              <a:rPr lang="en-US" altLang="zh-CN" sz="1800" b="0" dirty="0">
                <a:solidFill>
                  <a:srgbClr val="FF0000"/>
                </a:solidFill>
              </a:rPr>
              <a:t>create    index     </a:t>
            </a:r>
            <a:r>
              <a:rPr lang="zh-CN" altLang="en-US" sz="1800" b="0" dirty="0">
                <a:solidFill>
                  <a:srgbClr val="FF0000"/>
                </a:solidFill>
              </a:rPr>
              <a:t>索引名     </a:t>
            </a:r>
            <a:r>
              <a:rPr lang="en-US" altLang="zh-CN" sz="1800" b="0" dirty="0">
                <a:solidFill>
                  <a:srgbClr val="FF0000"/>
                </a:solidFill>
              </a:rPr>
              <a:t>on     </a:t>
            </a:r>
            <a:r>
              <a:rPr lang="zh-CN" altLang="en-US" sz="1800" b="0" dirty="0">
                <a:solidFill>
                  <a:srgbClr val="FF0000"/>
                </a:solidFill>
              </a:rPr>
              <a:t>表名 </a:t>
            </a:r>
            <a:r>
              <a:rPr lang="en-US" altLang="zh-CN" sz="1800" b="0" dirty="0">
                <a:solidFill>
                  <a:srgbClr val="FF0000"/>
                </a:solidFill>
              </a:rPr>
              <a:t>(</a:t>
            </a:r>
            <a:r>
              <a:rPr lang="zh-CN" altLang="en-US" sz="1800" b="0" dirty="0">
                <a:solidFill>
                  <a:srgbClr val="FF0000"/>
                </a:solidFill>
              </a:rPr>
              <a:t>字段</a:t>
            </a:r>
            <a:r>
              <a:rPr lang="en-US" altLang="zh-CN" sz="1800" b="0" dirty="0">
                <a:solidFill>
                  <a:srgbClr val="FF0000"/>
                </a:solidFill>
              </a:rPr>
              <a:t>)</a:t>
            </a:r>
            <a:endParaRPr lang="en-US" altLang="zh-CN" sz="1800" b="0" dirty="0">
              <a:solidFill>
                <a:srgbClr val="FF0000"/>
              </a:solidFill>
            </a:endParaRPr>
          </a:p>
        </p:txBody>
      </p:sp>
      <p:sp>
        <p:nvSpPr>
          <p:cNvPr id="131090" name="Text Box 18"/>
          <p:cNvSpPr txBox="1">
            <a:spLocks noChangeArrowheads="1"/>
          </p:cNvSpPr>
          <p:nvPr/>
        </p:nvSpPr>
        <p:spPr bwMode="auto">
          <a:xfrm>
            <a:off x="1803693" y="4030028"/>
            <a:ext cx="3779837" cy="468312"/>
          </a:xfrm>
          <a:prstGeom prst="rect">
            <a:avLst/>
          </a:prstGeom>
          <a:gradFill rotWithShape="1">
            <a:gsLst>
              <a:gs pos="0">
                <a:srgbClr val="99FF66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12700" algn="ctr">
            <a:solidFill>
              <a:srgbClr val="008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324000"/>
          <a:p>
            <a:r>
              <a:rPr lang="zh-CN" altLang="en-US" b="0">
                <a:latin typeface="Courier New" panose="02070309020205020404" pitchFamily="49" charset="0"/>
                <a:ea typeface="黑体" panose="02010609060101010101" pitchFamily="2" charset="-122"/>
              </a:rPr>
              <a:t>删除索引</a:t>
            </a:r>
            <a:endParaRPr lang="zh-CN" altLang="en-US" b="0">
              <a:latin typeface="Courier New" panose="02070309020205020404" pitchFamily="49" charset="0"/>
              <a:ea typeface="黑体" panose="02010609060101010101" pitchFamily="2" charset="-122"/>
            </a:endParaRPr>
          </a:p>
        </p:txBody>
      </p:sp>
      <p:sp>
        <p:nvSpPr>
          <p:cNvPr id="131091" name="Rectangle 19"/>
          <p:cNvSpPr>
            <a:spLocks noChangeArrowheads="1"/>
          </p:cNvSpPr>
          <p:nvPr/>
        </p:nvSpPr>
        <p:spPr bwMode="auto">
          <a:xfrm>
            <a:off x="1803326" y="5445492"/>
            <a:ext cx="7632700" cy="44926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tIns="82800" bIns="82800" anchor="ctr">
            <a:spAutoFit/>
          </a:bodyPr>
          <a:p>
            <a:r>
              <a:rPr lang="en-US" altLang="zh-CN" sz="1800" b="0" dirty="0" smtClean="0"/>
              <a:t>SQL&gt; </a:t>
            </a:r>
            <a:r>
              <a:rPr lang="en-US" altLang="zh-CN" dirty="0" smtClean="0"/>
              <a:t>drop index </a:t>
            </a:r>
            <a:r>
              <a:rPr lang="en-US" altLang="zh-CN" dirty="0" err="1" smtClean="0"/>
              <a:t>index_name</a:t>
            </a:r>
            <a:r>
              <a:rPr lang="en-US" altLang="zh-CN" sz="1800" b="0" dirty="0" smtClean="0"/>
              <a:t>; </a:t>
            </a:r>
            <a:endParaRPr lang="fr-FR" altLang="zh-CN" sz="1800" b="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03083" y="3270885"/>
            <a:ext cx="7561262" cy="444216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tIns="82800" bIns="82800" anchor="ctr">
            <a:spAutoFit/>
          </a:bodyPr>
          <a:p>
            <a:pPr>
              <a:spcBef>
                <a:spcPct val="15000"/>
              </a:spcBef>
            </a:pPr>
            <a:r>
              <a:rPr lang="en-US" altLang="zh-CN" sz="1800" b="0" dirty="0"/>
              <a:t>SQL&gt; </a:t>
            </a:r>
            <a:r>
              <a:rPr lang="en-US" altLang="zh-CN" dirty="0" smtClean="0"/>
              <a:t>create index </a:t>
            </a:r>
            <a:r>
              <a:rPr lang="en-US" altLang="zh-CN" dirty="0" err="1" smtClean="0"/>
              <a:t>index_name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myusers</a:t>
            </a:r>
            <a:r>
              <a:rPr lang="en-US" altLang="zh-CN" dirty="0" smtClean="0"/>
              <a:t>(name);</a:t>
            </a:r>
            <a:endParaRPr lang="en-US" altLang="zh-CN" sz="1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38008" y="4750928"/>
            <a:ext cx="7561262" cy="44196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tIns="82800" bIns="82800" anchor="ctr">
            <a:spAutoFit/>
          </a:bodyPr>
          <a:p>
            <a:pPr>
              <a:spcBef>
                <a:spcPct val="15000"/>
              </a:spcBef>
            </a:pPr>
            <a:r>
              <a:rPr lang="zh-CN" altLang="en-US" sz="1800" b="0" dirty="0">
                <a:solidFill>
                  <a:srgbClr val="FF0000"/>
                </a:solidFill>
              </a:rPr>
              <a:t>语法：</a:t>
            </a:r>
            <a:r>
              <a:rPr lang="en-US" altLang="zh-CN" sz="1800" b="0" dirty="0">
                <a:solidFill>
                  <a:srgbClr val="FF0000"/>
                </a:solidFill>
              </a:rPr>
              <a:t>drop   </a:t>
            </a:r>
            <a:r>
              <a:rPr lang="en-US" altLang="zh-CN" sz="1800" b="0" dirty="0">
                <a:solidFill>
                  <a:srgbClr val="FF0000"/>
                </a:solidFill>
              </a:rPr>
              <a:t>index     </a:t>
            </a:r>
            <a:r>
              <a:rPr lang="zh-CN" altLang="en-US" sz="1800" b="0" dirty="0">
                <a:solidFill>
                  <a:srgbClr val="FF0000"/>
                </a:solidFill>
              </a:rPr>
              <a:t>索引名    </a:t>
            </a:r>
            <a:endParaRPr lang="en-US" altLang="zh-CN" sz="1800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1000"/>
                                        <p:tgtEl>
                                          <p:spTgt spid="13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3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1" grpId="0" bldLvl="0" animBg="1"/>
      <p:bldP spid="131076" grpId="0" bldLvl="0" animBg="1"/>
      <p:bldP spid="131090" grpId="0" bldLvl="0" animBg="1"/>
      <p:bldP spid="131091" grpId="0" bldLvl="0" animBg="1"/>
      <p:bldP spid="5" grpId="0" bldLvl="0" animBg="1"/>
      <p:bldP spid="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4.4 </a:t>
            </a:r>
            <a:r>
              <a:rPr lang="zh-CN" altLang="en-US" dirty="0" smtClean="0">
                <a:sym typeface="+mn-ea"/>
              </a:rPr>
              <a:t>索引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唯一</a:t>
            </a:r>
            <a:r>
              <a:rPr lang="zh-CN" altLang="en-US" dirty="0">
                <a:sym typeface="+mn-ea"/>
              </a:rPr>
              <a:t>索引</a:t>
            </a:r>
            <a:endParaRPr lang="zh-CN" altLang="en-US"/>
          </a:p>
        </p:txBody>
      </p:sp>
      <p:sp>
        <p:nvSpPr>
          <p:cNvPr id="138248" name="Rectangle 8"/>
          <p:cNvSpPr>
            <a:spLocks noGrp="1" noChangeArrowheads="1"/>
          </p:cNvSpPr>
          <p:nvPr/>
        </p:nvSpPr>
        <p:spPr>
          <a:xfrm>
            <a:off x="2302193" y="2040573"/>
            <a:ext cx="8280400" cy="2447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唯一索引确保在定义索引的列中没有重复值</a:t>
            </a:r>
            <a:endParaRPr lang="zh-CN" altLang="en-US" b="1" dirty="0"/>
          </a:p>
          <a:p>
            <a:r>
              <a:rPr lang="en-US" altLang="zh-CN" b="1" dirty="0"/>
              <a:t>Oracle </a:t>
            </a:r>
            <a:r>
              <a:rPr lang="zh-CN" altLang="en-US" b="1" dirty="0"/>
              <a:t>自动在表的主键列上创建唯一索引</a:t>
            </a:r>
            <a:endParaRPr lang="zh-CN" altLang="en-US" b="1" dirty="0"/>
          </a:p>
          <a:p>
            <a:r>
              <a:rPr lang="zh-CN" altLang="en-US" b="1" dirty="0"/>
              <a:t>使用</a:t>
            </a:r>
            <a:r>
              <a:rPr lang="en-US" altLang="zh-CN" b="1" dirty="0"/>
              <a:t>CREATE UNIQUE INDEX</a:t>
            </a:r>
            <a:r>
              <a:rPr lang="zh-CN" altLang="en-US" b="1" dirty="0"/>
              <a:t>语句创建唯一索引</a:t>
            </a:r>
            <a:endParaRPr lang="zh-CN" altLang="en-US" b="1" dirty="0"/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2175193" y="5324594"/>
            <a:ext cx="7704137" cy="36933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p>
            <a:r>
              <a:rPr lang="en-US" altLang="zh-CN" sz="1800" b="0" dirty="0"/>
              <a:t>SQL&gt; </a:t>
            </a:r>
            <a:r>
              <a:rPr lang="en-US" altLang="zh-CN" dirty="0" smtClean="0"/>
              <a:t>create unique index </a:t>
            </a:r>
            <a:r>
              <a:rPr lang="en-US" altLang="zh-CN" dirty="0" err="1" smtClean="0"/>
              <a:t>index_email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myusers</a:t>
            </a:r>
            <a:r>
              <a:rPr lang="en-US" altLang="zh-CN" dirty="0" smtClean="0"/>
              <a:t>(email);</a:t>
            </a:r>
            <a:endParaRPr lang="en-US" altLang="zh-CN" sz="1800" b="0" dirty="0"/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2246948" y="4488673"/>
            <a:ext cx="7561262" cy="44196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tIns="82800" bIns="82800" anchor="ctr">
            <a:spAutoFit/>
          </a:bodyPr>
          <a:p>
            <a:pPr>
              <a:spcBef>
                <a:spcPct val="15000"/>
              </a:spcBef>
            </a:pPr>
            <a:r>
              <a:rPr lang="zh-CN" altLang="en-US" sz="1800" b="0" dirty="0">
                <a:solidFill>
                  <a:srgbClr val="FF0000"/>
                </a:solidFill>
              </a:rPr>
              <a:t>语法：</a:t>
            </a:r>
            <a:r>
              <a:rPr lang="en-US" altLang="zh-CN" sz="1800" b="0" dirty="0">
                <a:solidFill>
                  <a:srgbClr val="FF0000"/>
                </a:solidFill>
              </a:rPr>
              <a:t>create   unique   index     </a:t>
            </a:r>
            <a:r>
              <a:rPr lang="zh-CN" altLang="en-US" sz="1800" b="0" dirty="0">
                <a:solidFill>
                  <a:srgbClr val="FF0000"/>
                </a:solidFill>
              </a:rPr>
              <a:t>索引名     </a:t>
            </a:r>
            <a:r>
              <a:rPr lang="en-US" altLang="zh-CN" sz="1800" b="0" dirty="0">
                <a:solidFill>
                  <a:srgbClr val="FF0000"/>
                </a:solidFill>
              </a:rPr>
              <a:t>on     </a:t>
            </a:r>
            <a:r>
              <a:rPr lang="zh-CN" altLang="en-US" sz="1800" b="0" dirty="0">
                <a:solidFill>
                  <a:srgbClr val="FF0000"/>
                </a:solidFill>
              </a:rPr>
              <a:t>表名 </a:t>
            </a:r>
            <a:r>
              <a:rPr lang="en-US" altLang="zh-CN" sz="1800" b="0" dirty="0">
                <a:solidFill>
                  <a:srgbClr val="FF0000"/>
                </a:solidFill>
              </a:rPr>
              <a:t>(</a:t>
            </a:r>
            <a:r>
              <a:rPr lang="zh-CN" altLang="en-US" sz="1800" b="0" dirty="0">
                <a:solidFill>
                  <a:srgbClr val="FF0000"/>
                </a:solidFill>
              </a:rPr>
              <a:t>字段</a:t>
            </a:r>
            <a:r>
              <a:rPr lang="en-US" altLang="zh-CN" sz="1800" b="0" dirty="0">
                <a:solidFill>
                  <a:srgbClr val="FF0000"/>
                </a:solidFill>
              </a:rPr>
              <a:t>)</a:t>
            </a:r>
            <a:endParaRPr lang="en-US" altLang="zh-CN" sz="1800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bldLvl="0" animBg="1"/>
      <p:bldP spid="13107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4.4 </a:t>
            </a:r>
            <a:r>
              <a:rPr lang="zh-CN" altLang="en-US" dirty="0" smtClean="0">
                <a:sym typeface="+mn-ea"/>
              </a:rPr>
              <a:t>索引</a:t>
            </a:r>
            <a:r>
              <a:rPr lang="en-US" altLang="zh-CN" dirty="0" smtClean="0">
                <a:sym typeface="+mn-ea"/>
              </a:rPr>
              <a:t>--</a:t>
            </a:r>
            <a:r>
              <a:rPr lang="zh-CN" altLang="en-US" dirty="0" smtClean="0">
                <a:sym typeface="+mn-ea"/>
              </a:rPr>
              <a:t>组合</a:t>
            </a:r>
            <a:r>
              <a:rPr lang="zh-CN" altLang="en-US" dirty="0">
                <a:sym typeface="+mn-ea"/>
              </a:rPr>
              <a:t>索引</a:t>
            </a:r>
            <a:endParaRPr lang="zh-CN" altLang="en-US"/>
          </a:p>
        </p:txBody>
      </p:sp>
      <p:sp>
        <p:nvSpPr>
          <p:cNvPr id="136201" name="Rectangle 9"/>
          <p:cNvSpPr>
            <a:spLocks noGrp="1" noChangeArrowheads="1"/>
          </p:cNvSpPr>
          <p:nvPr/>
        </p:nvSpPr>
        <p:spPr>
          <a:xfrm>
            <a:off x="2252028" y="1721168"/>
            <a:ext cx="8229600" cy="2305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组合索引是在表的多个列上创建的索引</a:t>
            </a:r>
            <a:endParaRPr lang="zh-CN" altLang="en-US" dirty="0"/>
          </a:p>
          <a:p>
            <a:r>
              <a:rPr lang="zh-CN" altLang="en-US" dirty="0"/>
              <a:t>索引中列的顺序是任意的</a:t>
            </a:r>
            <a:endParaRPr lang="zh-CN" altLang="en-US" dirty="0"/>
          </a:p>
          <a:p>
            <a:r>
              <a:rPr lang="zh-CN" altLang="en-US" dirty="0"/>
              <a:t>如果 </a:t>
            </a:r>
            <a:r>
              <a:rPr lang="en-US" altLang="zh-CN" dirty="0"/>
              <a:t>SQL </a:t>
            </a:r>
            <a:r>
              <a:rPr lang="zh-CN" altLang="en-US" dirty="0"/>
              <a:t>语句的 </a:t>
            </a:r>
            <a:r>
              <a:rPr lang="en-US" altLang="zh-CN" dirty="0"/>
              <a:t>WHERE </a:t>
            </a:r>
            <a:r>
              <a:rPr lang="zh-CN" altLang="en-US" dirty="0"/>
              <a:t>子句中引用了组合索引的所有列或大多数列，则可以提高检索速度</a:t>
            </a:r>
            <a:endParaRPr lang="zh-CN" altLang="en-US" dirty="0"/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2252028" y="4815324"/>
            <a:ext cx="7273925" cy="36933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p>
            <a:r>
              <a:rPr lang="en-US" altLang="zh-CN" sz="1800" b="0" dirty="0"/>
              <a:t>SQL&gt; </a:t>
            </a:r>
            <a:r>
              <a:rPr lang="en-US" altLang="zh-CN" dirty="0" smtClean="0"/>
              <a:t>create index </a:t>
            </a:r>
            <a:r>
              <a:rPr lang="en-US" altLang="zh-CN" dirty="0" err="1" smtClean="0"/>
              <a:t>com_index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myusers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name,email</a:t>
            </a:r>
            <a:r>
              <a:rPr lang="en-US" altLang="zh-CN" dirty="0" smtClean="0"/>
              <a:t>);</a:t>
            </a:r>
            <a:endParaRPr lang="fr-FR" altLang="zh-CN" sz="1800" b="0" dirty="0"/>
          </a:p>
        </p:txBody>
      </p:sp>
      <p:sp>
        <p:nvSpPr>
          <p:cNvPr id="7" name="矩形 6"/>
          <p:cNvSpPr/>
          <p:nvPr/>
        </p:nvSpPr>
        <p:spPr>
          <a:xfrm>
            <a:off x="2992743" y="5715330"/>
            <a:ext cx="5072098" cy="9286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smtClean="0"/>
              <a:t>比如查学生的成绩，从班级和条件个条件查</a:t>
            </a:r>
            <a:endParaRPr lang="zh-CN" altLang="en-US" dirty="0"/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2252028" y="4026393"/>
            <a:ext cx="7561262" cy="44196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tIns="82800" bIns="82800" anchor="ctr">
            <a:spAutoFit/>
          </a:bodyPr>
          <a:p>
            <a:pPr>
              <a:spcBef>
                <a:spcPct val="15000"/>
              </a:spcBef>
            </a:pPr>
            <a:r>
              <a:rPr lang="zh-CN" altLang="en-US" sz="1800" b="0" dirty="0">
                <a:solidFill>
                  <a:srgbClr val="FF0000"/>
                </a:solidFill>
              </a:rPr>
              <a:t>语法：</a:t>
            </a:r>
            <a:r>
              <a:rPr lang="en-US" altLang="zh-CN" sz="1800" b="0" dirty="0">
                <a:solidFill>
                  <a:srgbClr val="FF0000"/>
                </a:solidFill>
              </a:rPr>
              <a:t>create    index     </a:t>
            </a:r>
            <a:r>
              <a:rPr lang="zh-CN" altLang="en-US" sz="1800" b="0" dirty="0">
                <a:solidFill>
                  <a:srgbClr val="FF0000"/>
                </a:solidFill>
              </a:rPr>
              <a:t>索引名     </a:t>
            </a:r>
            <a:r>
              <a:rPr lang="en-US" altLang="zh-CN" sz="1800" b="0" dirty="0">
                <a:solidFill>
                  <a:srgbClr val="FF0000"/>
                </a:solidFill>
              </a:rPr>
              <a:t>on     </a:t>
            </a:r>
            <a:r>
              <a:rPr lang="zh-CN" altLang="en-US" sz="1800" b="0" dirty="0">
                <a:solidFill>
                  <a:srgbClr val="FF0000"/>
                </a:solidFill>
              </a:rPr>
              <a:t>表名 </a:t>
            </a:r>
            <a:r>
              <a:rPr lang="en-US" altLang="zh-CN" sz="1800" b="0" dirty="0">
                <a:solidFill>
                  <a:srgbClr val="FF0000"/>
                </a:solidFill>
              </a:rPr>
              <a:t>(</a:t>
            </a:r>
            <a:r>
              <a:rPr lang="zh-CN" altLang="en-US" sz="1800" b="0" dirty="0">
                <a:solidFill>
                  <a:srgbClr val="FF0000"/>
                </a:solidFill>
              </a:rPr>
              <a:t>字段列表</a:t>
            </a:r>
            <a:r>
              <a:rPr lang="en-US" altLang="zh-CN" sz="1800" b="0" dirty="0">
                <a:solidFill>
                  <a:srgbClr val="FF0000"/>
                </a:solidFill>
              </a:rPr>
              <a:t>)</a:t>
            </a:r>
            <a:endParaRPr lang="en-US" altLang="zh-CN" sz="1800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bldLvl="0" animBg="1"/>
      <p:bldP spid="131076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4.4 </a:t>
            </a:r>
            <a:r>
              <a:rPr lang="zh-CN" altLang="en-US" dirty="0" smtClean="0">
                <a:sym typeface="+mn-ea"/>
              </a:rPr>
              <a:t>索引</a:t>
            </a:r>
            <a:r>
              <a:rPr lang="en-US" altLang="zh-CN" dirty="0" smtClean="0">
                <a:sym typeface="+mn-ea"/>
              </a:rPr>
              <a:t>--</a:t>
            </a:r>
            <a:r>
              <a:rPr lang="zh-CN" altLang="en-US" dirty="0" smtClean="0">
                <a:sym typeface="+mn-ea"/>
              </a:rPr>
              <a:t>反向</a:t>
            </a:r>
            <a:r>
              <a:rPr lang="zh-CN" altLang="en-US" dirty="0">
                <a:sym typeface="+mn-ea"/>
              </a:rPr>
              <a:t>键索引</a:t>
            </a:r>
            <a:endParaRPr lang="zh-CN" altLang="en-US"/>
          </a:p>
        </p:txBody>
      </p:sp>
      <p:sp>
        <p:nvSpPr>
          <p:cNvPr id="139273" name="Rectangle 9"/>
          <p:cNvSpPr>
            <a:spLocks noGrp="1" noChangeArrowheads="1"/>
          </p:cNvSpPr>
          <p:nvPr/>
        </p:nvSpPr>
        <p:spPr>
          <a:xfrm>
            <a:off x="2172335" y="1691640"/>
            <a:ext cx="8229600" cy="22936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反向键索引反转索引列键值的每个字节</a:t>
            </a:r>
            <a:endParaRPr lang="zh-CN" altLang="en-US" sz="2000" dirty="0"/>
          </a:p>
          <a:p>
            <a:r>
              <a:rPr lang="zh-CN" altLang="en-US" sz="2000" dirty="0"/>
              <a:t>通常建立在值是连续增长的列上，使数据均匀地分布在整个索引上</a:t>
            </a:r>
            <a:endParaRPr lang="zh-CN" altLang="en-US" sz="2000" dirty="0"/>
          </a:p>
          <a:p>
            <a:r>
              <a:rPr lang="zh-CN" altLang="en-US" sz="2000" dirty="0"/>
              <a:t>创建索引时使用</a:t>
            </a:r>
            <a:r>
              <a:rPr lang="en-US" altLang="zh-CN" sz="2000" dirty="0"/>
              <a:t>REVERSE</a:t>
            </a:r>
            <a:r>
              <a:rPr lang="zh-CN" altLang="en-US" sz="2000" dirty="0"/>
              <a:t>关键字</a:t>
            </a:r>
            <a:endParaRPr lang="zh-CN" altLang="en-US" sz="2000" dirty="0"/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2172310" y="3541055"/>
            <a:ext cx="7488238" cy="444216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tIns="82800" bIns="82800" anchor="ctr">
            <a:spAutoFit/>
          </a:bodyPr>
          <a:p>
            <a:pPr>
              <a:spcBef>
                <a:spcPct val="20000"/>
              </a:spcBef>
            </a:pPr>
            <a:r>
              <a:rPr lang="en-US" altLang="zh-CN" sz="1800" b="0" dirty="0"/>
              <a:t>SQL&gt; </a:t>
            </a:r>
            <a:r>
              <a:rPr lang="en-US" altLang="zh-CN" dirty="0" smtClean="0"/>
              <a:t>create index </a:t>
            </a:r>
            <a:r>
              <a:rPr lang="en-US" altLang="zh-CN" dirty="0" err="1" smtClean="0"/>
              <a:t>rev_index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myusers</a:t>
            </a:r>
            <a:r>
              <a:rPr lang="en-US" altLang="zh-CN" dirty="0" smtClean="0"/>
              <a:t>(name) reverse;</a:t>
            </a:r>
            <a:endParaRPr lang="fr-FR" altLang="zh-CN" sz="1800" b="0" dirty="0"/>
          </a:p>
        </p:txBody>
      </p:sp>
      <p:sp>
        <p:nvSpPr>
          <p:cNvPr id="9" name="矩形 8"/>
          <p:cNvSpPr/>
          <p:nvPr/>
        </p:nvSpPr>
        <p:spPr>
          <a:xfrm>
            <a:off x="2172335" y="4222115"/>
            <a:ext cx="7715250" cy="17081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r>
              <a:rPr lang="zh-CN" altLang="en-US" dirty="0" smtClean="0"/>
              <a:t>        </a:t>
            </a:r>
            <a:r>
              <a:rPr lang="zh-CN" altLang="en-US" dirty="0" smtClean="0">
                <a:solidFill>
                  <a:srgbClr val="FF0000"/>
                </a:solidFill>
              </a:rPr>
              <a:t>索引是存在硬盘上，如果数据的修改导致数据的顺序要修改（如删除一条数据），系统会锁定一大块索引数据。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2135823" y="2906253"/>
            <a:ext cx="7561262" cy="44196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tIns="82800" bIns="82800" anchor="ctr">
            <a:spAutoFit/>
          </a:bodyPr>
          <a:p>
            <a:pPr>
              <a:spcBef>
                <a:spcPct val="15000"/>
              </a:spcBef>
            </a:pPr>
            <a:r>
              <a:rPr lang="zh-CN" altLang="en-US" sz="1800" b="0" dirty="0">
                <a:solidFill>
                  <a:srgbClr val="FF0000"/>
                </a:solidFill>
              </a:rPr>
              <a:t>语法：</a:t>
            </a:r>
            <a:r>
              <a:rPr lang="en-US" altLang="zh-CN" sz="1800" b="0" dirty="0">
                <a:solidFill>
                  <a:srgbClr val="FF0000"/>
                </a:solidFill>
              </a:rPr>
              <a:t>create    index     </a:t>
            </a:r>
            <a:r>
              <a:rPr lang="zh-CN" altLang="en-US" sz="1800" b="0" dirty="0">
                <a:solidFill>
                  <a:srgbClr val="FF0000"/>
                </a:solidFill>
              </a:rPr>
              <a:t>索引名     </a:t>
            </a:r>
            <a:r>
              <a:rPr lang="en-US" altLang="zh-CN" sz="1800" b="0" dirty="0">
                <a:solidFill>
                  <a:srgbClr val="FF0000"/>
                </a:solidFill>
              </a:rPr>
              <a:t>on     </a:t>
            </a:r>
            <a:r>
              <a:rPr lang="zh-CN" altLang="en-US" sz="1800" b="0" dirty="0">
                <a:solidFill>
                  <a:srgbClr val="FF0000"/>
                </a:solidFill>
              </a:rPr>
              <a:t>表名 </a:t>
            </a:r>
            <a:r>
              <a:rPr lang="en-US" altLang="zh-CN" sz="1800" b="0" dirty="0">
                <a:solidFill>
                  <a:srgbClr val="FF0000"/>
                </a:solidFill>
              </a:rPr>
              <a:t>(</a:t>
            </a:r>
            <a:r>
              <a:rPr lang="zh-CN" altLang="en-US" sz="1800" b="0" dirty="0">
                <a:solidFill>
                  <a:srgbClr val="FF0000"/>
                </a:solidFill>
              </a:rPr>
              <a:t>字段</a:t>
            </a:r>
            <a:r>
              <a:rPr lang="en-US" altLang="zh-CN" sz="1800" b="0" dirty="0">
                <a:solidFill>
                  <a:srgbClr val="FF0000"/>
                </a:solidFill>
              </a:rPr>
              <a:t>)   reverse</a:t>
            </a:r>
            <a:endParaRPr lang="en-US" altLang="zh-CN" sz="1800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 bldLvl="0" animBg="1"/>
      <p:bldP spid="131076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4.4 </a:t>
            </a:r>
            <a:r>
              <a:rPr lang="zh-CN" altLang="en-US" dirty="0" smtClean="0">
                <a:sym typeface="+mn-ea"/>
              </a:rPr>
              <a:t>索引</a:t>
            </a:r>
            <a:r>
              <a:rPr lang="en-US" altLang="zh-CN" dirty="0" smtClean="0">
                <a:sym typeface="+mn-ea"/>
              </a:rPr>
              <a:t>--</a:t>
            </a:r>
            <a:r>
              <a:rPr lang="zh-CN" altLang="en-US" dirty="0" smtClean="0">
                <a:sym typeface="+mn-ea"/>
              </a:rPr>
              <a:t>位图</a:t>
            </a:r>
            <a:r>
              <a:rPr lang="zh-CN" altLang="en-US" dirty="0">
                <a:sym typeface="+mn-ea"/>
              </a:rPr>
              <a:t>索引</a:t>
            </a:r>
            <a:endParaRPr lang="zh-CN" altLang="en-US"/>
          </a:p>
        </p:txBody>
      </p:sp>
      <p:sp>
        <p:nvSpPr>
          <p:cNvPr id="140297" name="Rectangle 9"/>
          <p:cNvSpPr>
            <a:spLocks noGrp="1" noChangeArrowheads="1"/>
          </p:cNvSpPr>
          <p:nvPr/>
        </p:nvSpPr>
        <p:spPr>
          <a:xfrm>
            <a:off x="2381568" y="1600518"/>
            <a:ext cx="8229600" cy="280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位图索引适合创建在低基数列上</a:t>
            </a:r>
            <a:endParaRPr lang="zh-CN" altLang="en-US"/>
          </a:p>
          <a:p>
            <a:r>
              <a:rPr lang="zh-CN" altLang="en-US"/>
              <a:t>位图索引不直接存储</a:t>
            </a:r>
            <a:r>
              <a:rPr lang="en-US" altLang="zh-CN"/>
              <a:t>ROWID</a:t>
            </a:r>
            <a:r>
              <a:rPr lang="zh-CN" altLang="en-US"/>
              <a:t>，而是存储字节位到</a:t>
            </a:r>
            <a:r>
              <a:rPr lang="en-US" altLang="zh-CN"/>
              <a:t>ROWID</a:t>
            </a:r>
            <a:r>
              <a:rPr lang="zh-CN" altLang="en-US"/>
              <a:t>的映射</a:t>
            </a:r>
            <a:endParaRPr lang="zh-CN" altLang="en-US"/>
          </a:p>
          <a:p>
            <a:r>
              <a:rPr lang="zh-CN" altLang="en-US"/>
              <a:t>减少响应时间</a:t>
            </a:r>
            <a:endParaRPr lang="zh-CN" altLang="en-US"/>
          </a:p>
          <a:p>
            <a:r>
              <a:rPr lang="zh-CN" altLang="en-US"/>
              <a:t>节省空间占用</a:t>
            </a:r>
            <a:endParaRPr lang="zh-CN" altLang="en-US"/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2097723" y="4165560"/>
            <a:ext cx="7488237" cy="36933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p>
            <a:pPr>
              <a:spcBef>
                <a:spcPct val="20000"/>
              </a:spcBef>
            </a:pPr>
            <a:r>
              <a:rPr lang="en-US" altLang="zh-CN" sz="1800" b="0" dirty="0"/>
              <a:t>SQL&gt; </a:t>
            </a:r>
            <a:r>
              <a:rPr lang="en-US" altLang="zh-CN" dirty="0" smtClean="0"/>
              <a:t>create bitmap index </a:t>
            </a:r>
            <a:r>
              <a:rPr lang="en-US" altLang="zh-CN" dirty="0" err="1" smtClean="0"/>
              <a:t>bit_index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myusers</a:t>
            </a:r>
            <a:r>
              <a:rPr lang="en-US" altLang="zh-CN" dirty="0" smtClean="0"/>
              <a:t>(email);</a:t>
            </a:r>
            <a:endParaRPr lang="fr-FR" altLang="zh-CN" sz="1800" b="0" dirty="0"/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3255804" y="4246989"/>
            <a:ext cx="792088" cy="288032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</a:ln>
          <a:effectLst/>
        </p:spPr>
        <p:txBody>
          <a:bodyPr wrap="none" anchor="ctr"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bldLvl="0" animBg="1"/>
      <p:bldP spid="140295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4.4 </a:t>
            </a:r>
            <a:r>
              <a:rPr lang="zh-CN" altLang="en-US" dirty="0" smtClean="0">
                <a:sym typeface="+mn-ea"/>
              </a:rPr>
              <a:t>索引</a:t>
            </a:r>
            <a:r>
              <a:rPr lang="en-US" altLang="zh-CN" dirty="0" smtClean="0">
                <a:sym typeface="+mn-ea"/>
              </a:rPr>
              <a:t>--</a:t>
            </a:r>
            <a:r>
              <a:rPr lang="zh-CN" altLang="en-US" dirty="0" smtClean="0">
                <a:sym typeface="+mn-ea"/>
              </a:rPr>
              <a:t>基于</a:t>
            </a:r>
            <a:r>
              <a:rPr lang="zh-CN" altLang="en-US" dirty="0">
                <a:sym typeface="+mn-ea"/>
              </a:rPr>
              <a:t>函数的索引</a:t>
            </a:r>
            <a:endParaRPr lang="zh-CN" altLang="en-US"/>
          </a:p>
        </p:txBody>
      </p:sp>
      <p:sp>
        <p:nvSpPr>
          <p:cNvPr id="142346" name="Rectangle 10"/>
          <p:cNvSpPr>
            <a:spLocks noGrp="1" noChangeArrowheads="1"/>
          </p:cNvSpPr>
          <p:nvPr/>
        </p:nvSpPr>
        <p:spPr>
          <a:xfrm>
            <a:off x="2502535" y="1825625"/>
            <a:ext cx="8229600" cy="2663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基于一个或多个列上的函数或表达式创建的索引</a:t>
            </a:r>
            <a:endParaRPr lang="zh-CN" altLang="en-US"/>
          </a:p>
          <a:p>
            <a:r>
              <a:rPr lang="zh-CN" altLang="en-US"/>
              <a:t>表达式中不能出现聚合函数</a:t>
            </a:r>
            <a:endParaRPr lang="zh-CN" altLang="en-US"/>
          </a:p>
          <a:p>
            <a:r>
              <a:rPr lang="zh-CN" altLang="en-US"/>
              <a:t>不能在</a:t>
            </a:r>
            <a:r>
              <a:rPr lang="en-US" altLang="zh-CN"/>
              <a:t>LOB</a:t>
            </a:r>
            <a:r>
              <a:rPr lang="zh-CN" altLang="en-US"/>
              <a:t>类型的列上创建</a:t>
            </a:r>
            <a:endParaRPr lang="zh-CN" altLang="en-US"/>
          </a:p>
          <a:p>
            <a:r>
              <a:rPr lang="zh-CN" altLang="en-US"/>
              <a:t>创建时必须具有 </a:t>
            </a:r>
            <a:r>
              <a:rPr lang="en-US" altLang="zh-CN"/>
              <a:t>QUERY REWRITE </a:t>
            </a:r>
            <a:r>
              <a:rPr lang="zh-CN" altLang="en-US"/>
              <a:t>权限</a:t>
            </a:r>
            <a:endParaRPr lang="zh-CN" altLang="en-US"/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2821623" y="4394795"/>
            <a:ext cx="7345362" cy="36933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p>
            <a:pPr>
              <a:spcBef>
                <a:spcPct val="20000"/>
              </a:spcBef>
            </a:pPr>
            <a:r>
              <a:rPr lang="en-US" altLang="zh-CN" sz="1800" b="0" dirty="0"/>
              <a:t>SQL&gt; </a:t>
            </a:r>
            <a:r>
              <a:rPr lang="en-US" altLang="zh-CN" dirty="0" smtClean="0"/>
              <a:t> create index </a:t>
            </a:r>
            <a:r>
              <a:rPr lang="en-US" altLang="zh-CN" dirty="0" err="1" smtClean="0"/>
              <a:t>low_index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myusers</a:t>
            </a:r>
            <a:r>
              <a:rPr lang="en-US" altLang="zh-CN" dirty="0" smtClean="0"/>
              <a:t>(lower(email));</a:t>
            </a:r>
            <a:endParaRPr lang="fr-FR" altLang="zh-CN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4.4 </a:t>
            </a:r>
            <a:r>
              <a:rPr lang="zh-CN" altLang="en-US" dirty="0" smtClean="0">
                <a:sym typeface="+mn-ea"/>
              </a:rPr>
              <a:t>索引</a:t>
            </a:r>
            <a:r>
              <a:rPr lang="en-US" altLang="zh-CN" dirty="0" smtClean="0">
                <a:sym typeface="+mn-ea"/>
              </a:rPr>
              <a:t>--</a:t>
            </a:r>
            <a:r>
              <a:rPr lang="zh-CN" altLang="en-US" dirty="0" smtClean="0">
                <a:sym typeface="+mn-ea"/>
              </a:rPr>
              <a:t>索引</a:t>
            </a:r>
            <a:r>
              <a:rPr lang="zh-CN" altLang="en-US" dirty="0">
                <a:sym typeface="+mn-ea"/>
              </a:rPr>
              <a:t>组织表</a:t>
            </a:r>
            <a:endParaRPr lang="zh-CN" altLang="en-US"/>
          </a:p>
        </p:txBody>
      </p:sp>
      <p:sp>
        <p:nvSpPr>
          <p:cNvPr id="141325" name="Rectangle 13"/>
          <p:cNvSpPr>
            <a:spLocks noGrp="1" noChangeArrowheads="1"/>
          </p:cNvSpPr>
          <p:nvPr/>
        </p:nvSpPr>
        <p:spPr>
          <a:xfrm>
            <a:off x="2262188" y="1571308"/>
            <a:ext cx="8229600" cy="2735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索引组织表：</a:t>
            </a:r>
            <a:endParaRPr lang="en-US" altLang="zh-CN" dirty="0" smtClean="0"/>
          </a:p>
          <a:p>
            <a:r>
              <a:rPr lang="zh-CN" altLang="en-US" sz="2000" dirty="0" smtClean="0"/>
              <a:t> 索引组织表的数据是根据主键排</a:t>
            </a:r>
            <a:r>
              <a:rPr lang="zh-CN" altLang="en-US" sz="2000" dirty="0" smtClean="0">
                <a:solidFill>
                  <a:srgbClr val="FF0000"/>
                </a:solidFill>
              </a:rPr>
              <a:t>不仅可以存储数据，还可以存储为表建立的索引</a:t>
            </a:r>
            <a:r>
              <a:rPr lang="zh-CN" altLang="en-US" sz="2000" dirty="0" smtClean="0"/>
              <a:t>序后的顺序进行排列的，这样就提高了访问的速度。</a:t>
            </a:r>
            <a:endParaRPr lang="en-US" altLang="zh-CN" sz="2000" dirty="0" smtClean="0"/>
          </a:p>
          <a:p>
            <a:r>
              <a:rPr lang="zh-CN" altLang="en-US" sz="2000" dirty="0" smtClean="0"/>
              <a:t> 但是这是由牺牲插入和更新性能为代价的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每次写入和更新后都要重新进行重新排序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 </a:t>
            </a:r>
            <a:endParaRPr lang="en-US" altLang="zh-CN" sz="2000" dirty="0" smtClean="0"/>
          </a:p>
          <a:p>
            <a:r>
              <a:rPr lang="zh-CN" altLang="en-US" sz="2000" dirty="0" smtClean="0"/>
              <a:t>适合数据不会改变的情况使用（如软件说明书）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针对查询比较频繁，数据存储不多的表可以采用</a:t>
            </a:r>
            <a:r>
              <a:rPr lang="zh-CN" altLang="en-US" sz="2000" dirty="0" smtClean="0"/>
              <a:t>，比如数据字典、参数表等</a:t>
            </a:r>
            <a:endParaRPr lang="zh-CN" altLang="en-US" sz="2000" dirty="0"/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2495550" y="4306253"/>
            <a:ext cx="7200900" cy="169703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p>
            <a:pPr>
              <a:spcBef>
                <a:spcPct val="20000"/>
              </a:spcBef>
            </a:pPr>
            <a:r>
              <a:rPr lang="en-US" altLang="zh-CN" sz="1800" b="0" dirty="0"/>
              <a:t>SQL&gt; CREATE TABLE </a:t>
            </a:r>
            <a:r>
              <a:rPr lang="en-US" altLang="zh-CN" sz="1800" b="0" dirty="0" err="1"/>
              <a:t>ind_org_tab</a:t>
            </a:r>
            <a:r>
              <a:rPr lang="en-US" altLang="zh-CN" sz="1800" b="0" dirty="0"/>
              <a:t> (</a:t>
            </a:r>
            <a:endParaRPr lang="en-US" altLang="zh-CN" sz="1800" b="0" dirty="0"/>
          </a:p>
          <a:p>
            <a:pPr>
              <a:spcBef>
                <a:spcPct val="20000"/>
              </a:spcBef>
            </a:pPr>
            <a:r>
              <a:rPr lang="en-US" altLang="zh-CN" sz="1800" b="0" dirty="0"/>
              <a:t>       </a:t>
            </a:r>
            <a:r>
              <a:rPr lang="en-US" altLang="zh-CN" sz="1800" b="0" dirty="0" err="1"/>
              <a:t>vencode</a:t>
            </a:r>
            <a:r>
              <a:rPr lang="en-US" altLang="zh-CN" sz="1800" b="0" dirty="0"/>
              <a:t> NUMBER(4) PRIMARY KEY,</a:t>
            </a:r>
            <a:endParaRPr lang="en-US" altLang="zh-CN" sz="1800" b="0" dirty="0"/>
          </a:p>
          <a:p>
            <a:pPr>
              <a:spcBef>
                <a:spcPct val="20000"/>
              </a:spcBef>
            </a:pPr>
            <a:r>
              <a:rPr lang="en-US" altLang="zh-CN" sz="1800" b="0" dirty="0"/>
              <a:t>       </a:t>
            </a:r>
            <a:r>
              <a:rPr lang="en-US" altLang="zh-CN" sz="1800" b="0" dirty="0" err="1"/>
              <a:t>venname</a:t>
            </a:r>
            <a:r>
              <a:rPr lang="en-US" altLang="zh-CN" sz="1800" b="0" dirty="0"/>
              <a:t> VARCHAR2(20)</a:t>
            </a:r>
            <a:endParaRPr lang="en-US" altLang="zh-CN" sz="1800" b="0" dirty="0"/>
          </a:p>
          <a:p>
            <a:pPr>
              <a:spcBef>
                <a:spcPct val="20000"/>
              </a:spcBef>
            </a:pPr>
            <a:r>
              <a:rPr lang="en-US" altLang="zh-CN" sz="1800" b="0" dirty="0"/>
              <a:t>     ) </a:t>
            </a:r>
            <a:endParaRPr lang="en-US" altLang="zh-CN" sz="1800" b="0" dirty="0"/>
          </a:p>
          <a:p>
            <a:pPr>
              <a:spcBef>
                <a:spcPct val="20000"/>
              </a:spcBef>
            </a:pPr>
            <a:r>
              <a:rPr lang="en-US" altLang="zh-CN" sz="1800" b="0" dirty="0"/>
              <a:t>     ORGANIZATION INDEX;</a:t>
            </a:r>
            <a:endParaRPr lang="fr-FR" altLang="zh-CN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4.4 </a:t>
            </a:r>
            <a:r>
              <a:rPr lang="zh-CN" altLang="en-US" dirty="0" smtClean="0">
                <a:sym typeface="+mn-ea"/>
              </a:rPr>
              <a:t>索引</a:t>
            </a:r>
            <a:r>
              <a:rPr lang="en-US" altLang="zh-CN" dirty="0" smtClean="0">
                <a:sym typeface="+mn-ea"/>
              </a:rPr>
              <a:t>—</a:t>
            </a:r>
            <a:r>
              <a:rPr lang="zh-CN" altLang="en-US" dirty="0" smtClean="0">
                <a:sym typeface="+mn-ea"/>
              </a:rPr>
              <a:t>分区表索引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144400" name="Rectangle 16"/>
          <p:cNvSpPr>
            <a:spLocks noGrp="1" noChangeArrowheads="1"/>
          </p:cNvSpPr>
          <p:nvPr/>
        </p:nvSpPr>
        <p:spPr>
          <a:xfrm>
            <a:off x="2271713" y="2010093"/>
            <a:ext cx="8229600" cy="32396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 smtClean="0"/>
              <a:t>表的数据存储在不同的分区上，可以创建分区表的索引，可以分为本地的和全局的</a:t>
            </a:r>
            <a:endParaRPr lang="zh-CN" altLang="zh-CN" dirty="0" smtClean="0"/>
          </a:p>
          <a:p>
            <a:r>
              <a:rPr lang="zh-CN" altLang="zh-CN" sz="2800" dirty="0" smtClean="0"/>
              <a:t>分区表本地索引语法：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Create index </a:t>
            </a:r>
            <a:r>
              <a:rPr lang="zh-CN" altLang="zh-CN" sz="2800" dirty="0" smtClean="0"/>
              <a:t>索引名</a:t>
            </a:r>
            <a:r>
              <a:rPr lang="en-US" altLang="zh-CN" sz="2800" dirty="0" smtClean="0"/>
              <a:t> on </a:t>
            </a:r>
            <a:r>
              <a:rPr lang="zh-CN" altLang="zh-CN" sz="2800" dirty="0" smtClean="0"/>
              <a:t>表名</a:t>
            </a:r>
            <a:r>
              <a:rPr lang="en-US" altLang="zh-CN" sz="2800" dirty="0" smtClean="0"/>
              <a:t>(</a:t>
            </a:r>
            <a:r>
              <a:rPr lang="zh-CN" altLang="zh-CN" sz="2800" dirty="0" smtClean="0"/>
              <a:t>列名</a:t>
            </a:r>
            <a:r>
              <a:rPr lang="en-US" altLang="zh-CN" sz="2800" dirty="0" smtClean="0"/>
              <a:t>) local</a:t>
            </a:r>
            <a:endParaRPr lang="zh-CN" altLang="zh-CN" sz="2800" dirty="0" smtClean="0"/>
          </a:p>
          <a:p>
            <a:r>
              <a:rPr lang="zh-CN" altLang="zh-CN" sz="2800" dirty="0" smtClean="0"/>
              <a:t>分区表全局索引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Create index </a:t>
            </a:r>
            <a:r>
              <a:rPr lang="zh-CN" altLang="zh-CN" sz="2800" dirty="0" smtClean="0"/>
              <a:t>索引名</a:t>
            </a:r>
            <a:r>
              <a:rPr lang="en-US" altLang="zh-CN" sz="2800" dirty="0" smtClean="0"/>
              <a:t> on </a:t>
            </a:r>
            <a:r>
              <a:rPr lang="zh-CN" altLang="zh-CN" sz="2800" dirty="0" smtClean="0"/>
              <a:t>表名</a:t>
            </a:r>
            <a:r>
              <a:rPr lang="en-US" altLang="zh-CN" sz="2800" dirty="0" smtClean="0"/>
              <a:t>(</a:t>
            </a:r>
            <a:r>
              <a:rPr lang="zh-CN" altLang="zh-CN" sz="2800" dirty="0" smtClean="0"/>
              <a:t>列名</a:t>
            </a:r>
            <a:r>
              <a:rPr lang="en-US" altLang="zh-CN" sz="2800" dirty="0" smtClean="0"/>
              <a:t>)global</a:t>
            </a:r>
            <a:endParaRPr lang="zh-CN" altLang="zh-CN" sz="28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4.4 </a:t>
            </a:r>
            <a:r>
              <a:rPr lang="zh-CN" altLang="en-US" dirty="0" smtClean="0">
                <a:sym typeface="+mn-ea"/>
              </a:rPr>
              <a:t>索引</a:t>
            </a:r>
            <a:r>
              <a:rPr lang="en-US" altLang="zh-CN" dirty="0" smtClean="0">
                <a:sym typeface="+mn-ea"/>
              </a:rPr>
              <a:t>--</a:t>
            </a:r>
            <a:r>
              <a:rPr lang="zh-CN" altLang="en-US" dirty="0" smtClean="0">
                <a:sym typeface="+mn-ea"/>
              </a:rPr>
              <a:t>索引</a:t>
            </a:r>
            <a:r>
              <a:rPr lang="zh-CN" altLang="en-US" dirty="0">
                <a:sym typeface="+mn-ea"/>
              </a:rPr>
              <a:t>中的分区</a:t>
            </a:r>
            <a:endParaRPr lang="zh-CN" altLang="en-US"/>
          </a:p>
        </p:txBody>
      </p:sp>
      <p:sp>
        <p:nvSpPr>
          <p:cNvPr id="143370" name="Rectangle 10"/>
          <p:cNvSpPr>
            <a:spLocks noGrp="1" noChangeArrowheads="1"/>
          </p:cNvSpPr>
          <p:nvPr/>
        </p:nvSpPr>
        <p:spPr>
          <a:xfrm>
            <a:off x="2311718" y="1857693"/>
            <a:ext cx="8229600" cy="4319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 smtClean="0"/>
              <a:t>索引对象也会占用存储空间</a:t>
            </a:r>
            <a:r>
              <a:rPr lang="zh-CN" altLang="en-US" dirty="0" smtClean="0"/>
              <a:t>，可以</a:t>
            </a:r>
            <a:r>
              <a:rPr lang="zh-CN" altLang="en-US" dirty="0"/>
              <a:t>将索引存储在不同的分区中</a:t>
            </a:r>
            <a:endParaRPr lang="zh-CN" altLang="en-US" dirty="0"/>
          </a:p>
          <a:p>
            <a:r>
              <a:rPr lang="zh-CN" altLang="en-US" dirty="0"/>
              <a:t>与分区有关的索引有三种类型：</a:t>
            </a:r>
            <a:endParaRPr lang="zh-CN" altLang="en-US" dirty="0"/>
          </a:p>
          <a:p>
            <a:pPr marL="812800" lvl="1" indent="-279400"/>
            <a:r>
              <a:rPr lang="zh-CN" altLang="en-US" dirty="0"/>
              <a:t>局部分区索引 － 在分区表上创建的索引，在每个表分区上创建独立的索引，索引的分区范围与表一致</a:t>
            </a:r>
            <a:endParaRPr lang="zh-CN" altLang="en-US" dirty="0"/>
          </a:p>
          <a:p>
            <a:pPr marL="812800" lvl="1" indent="-279400"/>
            <a:r>
              <a:rPr lang="zh-CN" altLang="en-US" dirty="0"/>
              <a:t>全局分区索引 － 在分区表或非分区表上创建的索引，索引单独指定分区的范围，与表的分区范围或是否分区无关</a:t>
            </a:r>
            <a:endParaRPr lang="zh-CN" altLang="en-US" dirty="0"/>
          </a:p>
          <a:p>
            <a:pPr marL="812800" lvl="1" indent="-279400"/>
            <a:r>
              <a:rPr lang="zh-CN" altLang="en-US" dirty="0"/>
              <a:t>全局非分区索引 － 在分区表上创建的全局普通索引，索引没有被分区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4.4 </a:t>
            </a:r>
            <a:r>
              <a:rPr lang="zh-CN" altLang="en-US" dirty="0" smtClean="0">
                <a:sym typeface="+mn-ea"/>
              </a:rPr>
              <a:t>索引</a:t>
            </a:r>
            <a:r>
              <a:rPr lang="en-US" altLang="zh-CN" dirty="0" smtClean="0">
                <a:sym typeface="+mn-ea"/>
              </a:rPr>
              <a:t>--</a:t>
            </a:r>
            <a:r>
              <a:rPr lang="zh-CN" altLang="en-US" dirty="0" smtClean="0">
                <a:sym typeface="+mn-ea"/>
              </a:rPr>
              <a:t>索引中的分区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67497" y="2382610"/>
            <a:ext cx="6552728" cy="2092881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wrap="square" anchor="ctr">
            <a:spAutoFit/>
          </a:bodyPr>
          <a:p>
            <a:r>
              <a:rPr lang="en-US" altLang="zh-CN" sz="2600" dirty="0" smtClean="0"/>
              <a:t>Create index </a:t>
            </a:r>
            <a:r>
              <a:rPr lang="zh-CN" altLang="zh-CN" sz="2600" dirty="0" smtClean="0"/>
              <a:t>索引名</a:t>
            </a:r>
            <a:r>
              <a:rPr lang="en-US" altLang="zh-CN" sz="2600" dirty="0" smtClean="0"/>
              <a:t> on </a:t>
            </a:r>
            <a:r>
              <a:rPr lang="zh-CN" altLang="zh-CN" sz="2600" dirty="0" smtClean="0"/>
              <a:t>表名</a:t>
            </a:r>
            <a:r>
              <a:rPr lang="en-US" altLang="zh-CN" sz="2600" dirty="0" smtClean="0"/>
              <a:t>(</a:t>
            </a:r>
            <a:r>
              <a:rPr lang="zh-CN" altLang="zh-CN" sz="2600" dirty="0" smtClean="0"/>
              <a:t>列名</a:t>
            </a:r>
            <a:r>
              <a:rPr lang="en-US" altLang="zh-CN" sz="2600" dirty="0" smtClean="0"/>
              <a:t>)global</a:t>
            </a:r>
            <a:endParaRPr lang="zh-CN" altLang="zh-CN" sz="2600" dirty="0" smtClean="0"/>
          </a:p>
          <a:p>
            <a:r>
              <a:rPr lang="en-US" altLang="zh-CN" sz="2600" dirty="0" smtClean="0"/>
              <a:t>Partition by range(</a:t>
            </a:r>
            <a:r>
              <a:rPr lang="zh-CN" altLang="zh-CN" sz="2600" dirty="0" smtClean="0"/>
              <a:t>列名</a:t>
            </a:r>
            <a:r>
              <a:rPr lang="en-US" altLang="zh-CN" sz="2600" dirty="0" smtClean="0"/>
              <a:t>)(</a:t>
            </a:r>
            <a:endParaRPr lang="zh-CN" altLang="zh-CN" sz="2600" dirty="0" smtClean="0"/>
          </a:p>
          <a:p>
            <a:r>
              <a:rPr lang="en-US" altLang="zh-CN" sz="2600" dirty="0" smtClean="0"/>
              <a:t>Partition a values less then(1500),</a:t>
            </a:r>
            <a:endParaRPr lang="zh-CN" altLang="zh-CN" sz="2600" dirty="0" smtClean="0"/>
          </a:p>
          <a:p>
            <a:r>
              <a:rPr lang="en-US" altLang="zh-CN" sz="2600" dirty="0" smtClean="0"/>
              <a:t>Partition a values less then(</a:t>
            </a:r>
            <a:r>
              <a:rPr lang="en-US" altLang="zh-CN" sz="2600" dirty="0" err="1" smtClean="0"/>
              <a:t>maxvalue</a:t>
            </a:r>
            <a:r>
              <a:rPr lang="en-US" altLang="zh-CN" sz="2600" dirty="0" smtClean="0"/>
              <a:t>)</a:t>
            </a:r>
            <a:endParaRPr lang="zh-CN" altLang="zh-CN" sz="2600" dirty="0" smtClean="0"/>
          </a:p>
          <a:p>
            <a:r>
              <a:rPr lang="en-US" altLang="zh-CN" sz="2600" dirty="0" smtClean="0"/>
              <a:t>);</a:t>
            </a:r>
            <a:endParaRPr lang="zh-CN" altLang="zh-CN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课程目标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980565" y="2117725"/>
            <a:ext cx="8286115" cy="2000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4.1 </a:t>
            </a:r>
            <a:r>
              <a:rPr lang="zh-CN" altLang="en-US" dirty="0" smtClean="0"/>
              <a:t>掌握同义词的用法</a:t>
            </a:r>
            <a:endParaRPr lang="en-US" altLang="zh-CN" dirty="0" smtClean="0"/>
          </a:p>
          <a:p>
            <a:r>
              <a:rPr lang="en-US" altLang="zh-CN" dirty="0" smtClean="0"/>
              <a:t>4.2 </a:t>
            </a:r>
            <a:r>
              <a:rPr lang="zh-CN" altLang="en-US" dirty="0" smtClean="0"/>
              <a:t>掌握序列的用法</a:t>
            </a:r>
            <a:endParaRPr lang="en-US" altLang="zh-CN" dirty="0" smtClean="0"/>
          </a:p>
          <a:p>
            <a:r>
              <a:rPr lang="en-US" altLang="zh-CN" dirty="0" smtClean="0"/>
              <a:t>4.3 </a:t>
            </a:r>
            <a:r>
              <a:rPr lang="zh-CN" altLang="en-US" dirty="0" smtClean="0"/>
              <a:t>掌握视图的用法</a:t>
            </a:r>
            <a:endParaRPr lang="en-US" altLang="zh-CN" dirty="0" smtClean="0"/>
          </a:p>
          <a:p>
            <a:r>
              <a:rPr lang="en-US" altLang="zh-CN" dirty="0" smtClean="0"/>
              <a:t>4.4 </a:t>
            </a:r>
            <a:r>
              <a:rPr lang="zh-CN" altLang="en-US" dirty="0" smtClean="0"/>
              <a:t>掌握索引的用法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索引总结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2713990" y="1738313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使用索引原则：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2800" dirty="0" smtClean="0"/>
              <a:t>  </a:t>
            </a:r>
            <a:r>
              <a:rPr lang="en-US" altLang="zh-CN" sz="2000" dirty="0" smtClean="0"/>
              <a:t>1.</a:t>
            </a:r>
            <a:r>
              <a:rPr lang="zh-CN" altLang="en-US" sz="2000" dirty="0" smtClean="0"/>
              <a:t>在大表上建立索引才有意义</a:t>
            </a:r>
            <a:endParaRPr lang="zh-CN" altLang="en-US" sz="2000" dirty="0" smtClean="0"/>
          </a:p>
          <a:p>
            <a:pPr>
              <a:buNone/>
            </a:pPr>
            <a:r>
              <a:rPr lang="en-US" altLang="zh-CN" sz="2000" dirty="0" smtClean="0"/>
              <a:t>   2.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where</a:t>
            </a:r>
            <a:r>
              <a:rPr lang="zh-CN" altLang="en-US" sz="2000" dirty="0" smtClean="0"/>
              <a:t>字句或是连接条件上经常引用的列上建立索引</a:t>
            </a:r>
            <a:endParaRPr lang="zh-CN" altLang="en-US" sz="2000" dirty="0" smtClean="0"/>
          </a:p>
          <a:p>
            <a:pPr>
              <a:buNone/>
            </a:pPr>
            <a:r>
              <a:rPr lang="en-US" altLang="zh-CN" sz="2000" dirty="0" smtClean="0"/>
              <a:t>   3.</a:t>
            </a:r>
            <a:r>
              <a:rPr lang="zh-CN" altLang="en-US" sz="2000" dirty="0" smtClean="0"/>
              <a:t>索引的层次不要超过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层。</a:t>
            </a:r>
            <a:endParaRPr lang="en-US" altLang="zh-CN" dirty="0" smtClean="0"/>
          </a:p>
          <a:p>
            <a:r>
              <a:rPr lang="zh-CN" altLang="en-US" dirty="0" smtClean="0"/>
              <a:t>索引的不足：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/>
              <a:t>   1.</a:t>
            </a:r>
            <a:r>
              <a:rPr lang="zh-CN" altLang="en-US" sz="2000" dirty="0" smtClean="0"/>
              <a:t>占磁盘空间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2.</a:t>
            </a:r>
            <a:r>
              <a:rPr lang="zh-CN" altLang="en-US" sz="2000" dirty="0" smtClean="0"/>
              <a:t>更新时消耗时间</a:t>
            </a:r>
            <a:endParaRPr lang="en-US" altLang="zh-CN" sz="2000" dirty="0" smtClean="0"/>
          </a:p>
          <a:p>
            <a:pPr>
              <a:buNone/>
            </a:pPr>
            <a:endParaRPr lang="zh-CN" altLang="en-US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总结</a:t>
            </a:r>
            <a:endParaRPr lang="zh-CN" altLang="en-US"/>
          </a:p>
        </p:txBody>
      </p:sp>
      <p:sp>
        <p:nvSpPr>
          <p:cNvPr id="82947" name="Rectangle 3"/>
          <p:cNvSpPr>
            <a:spLocks noGrp="1" noChangeArrowheads="1"/>
          </p:cNvSpPr>
          <p:nvPr/>
        </p:nvSpPr>
        <p:spPr>
          <a:xfrm>
            <a:off x="1173163" y="2206943"/>
            <a:ext cx="8229600" cy="4967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同义词是现有数据库对象的别名</a:t>
            </a:r>
            <a:endParaRPr lang="zh-CN" altLang="en-US" dirty="0"/>
          </a:p>
          <a:p>
            <a:r>
              <a:rPr lang="zh-CN" altLang="en-US" dirty="0"/>
              <a:t>序列用于生成唯一、连续的序号</a:t>
            </a:r>
            <a:endParaRPr lang="zh-CN" altLang="en-US" dirty="0"/>
          </a:p>
          <a:p>
            <a:r>
              <a:rPr lang="zh-CN" altLang="en-US" dirty="0"/>
              <a:t>视图是基于一个或多个表的虚拟表</a:t>
            </a:r>
            <a:endParaRPr lang="zh-CN" altLang="en-US" dirty="0"/>
          </a:p>
          <a:p>
            <a:r>
              <a:rPr lang="zh-CN" altLang="en-US" dirty="0"/>
              <a:t>索引是与表相关的一个可选结构，用于提高 </a:t>
            </a:r>
            <a:r>
              <a:rPr lang="en-US" dirty="0"/>
              <a:t>SQL</a:t>
            </a:r>
            <a:r>
              <a:rPr lang="en-US" altLang="zh-CN" dirty="0"/>
              <a:t> </a:t>
            </a:r>
            <a:r>
              <a:rPr lang="zh-CN" altLang="en-US" dirty="0"/>
              <a:t>语句执行的性能</a:t>
            </a:r>
            <a:endParaRPr lang="zh-CN" altLang="en-US" dirty="0"/>
          </a:p>
          <a:p>
            <a:r>
              <a:rPr lang="zh-CN" altLang="en-US" dirty="0"/>
              <a:t>索引类型有标准索引、唯一索引、反向键索引、位图索引和基于函数的索引</a:t>
            </a:r>
            <a:endParaRPr lang="zh-CN" altLang="en-US" dirty="0"/>
          </a:p>
          <a:p>
            <a:r>
              <a:rPr lang="zh-CN" altLang="en-US" dirty="0"/>
              <a:t>索引组织表基于主键访问数据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4.1 </a:t>
            </a:r>
            <a:r>
              <a:rPr lang="zh-CN" altLang="en-US" dirty="0" smtClean="0">
                <a:sym typeface="+mn-ea"/>
              </a:rPr>
              <a:t>同义词</a:t>
            </a:r>
            <a:endParaRPr lang="zh-CN" altLang="en-US"/>
          </a:p>
        </p:txBody>
      </p:sp>
      <p:sp>
        <p:nvSpPr>
          <p:cNvPr id="83971" name="Rectangle 3"/>
          <p:cNvSpPr>
            <a:spLocks noGrp="1" noChangeArrowheads="1"/>
          </p:cNvSpPr>
          <p:nvPr/>
        </p:nvSpPr>
        <p:spPr>
          <a:xfrm>
            <a:off x="1980883" y="1580833"/>
            <a:ext cx="8229600" cy="4248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b="1" dirty="0" smtClean="0">
                <a:solidFill>
                  <a:srgbClr val="7030A0"/>
                </a:solidFill>
              </a:rPr>
              <a:t>同义词</a:t>
            </a:r>
            <a:r>
              <a:rPr lang="en-US" altLang="zh-CN" sz="2200" b="1" dirty="0" smtClean="0">
                <a:solidFill>
                  <a:srgbClr val="7030A0"/>
                </a:solidFill>
              </a:rPr>
              <a:t>:</a:t>
            </a:r>
            <a:r>
              <a:rPr lang="zh-CN" altLang="en-US" sz="2200" b="1" dirty="0" smtClean="0">
                <a:solidFill>
                  <a:srgbClr val="7030A0"/>
                </a:solidFill>
              </a:rPr>
              <a:t>是现有</a:t>
            </a:r>
            <a:r>
              <a:rPr lang="zh-CN" altLang="en-US" sz="2200" b="1" dirty="0">
                <a:solidFill>
                  <a:srgbClr val="7030A0"/>
                </a:solidFill>
              </a:rPr>
              <a:t>对象的一个别名</a:t>
            </a:r>
            <a:r>
              <a:rPr lang="zh-CN" altLang="en-US" sz="2200" b="1" dirty="0" smtClean="0">
                <a:solidFill>
                  <a:srgbClr val="7030A0"/>
                </a:solidFill>
              </a:rPr>
              <a:t>。</a:t>
            </a:r>
            <a:endParaRPr lang="en-US" altLang="zh-CN" sz="2200" b="1" dirty="0" smtClean="0">
              <a:solidFill>
                <a:srgbClr val="7030A0"/>
              </a:solidFill>
            </a:endParaRPr>
          </a:p>
          <a:p>
            <a:r>
              <a:rPr lang="zh-CN" altLang="en-US" sz="2200" b="1" dirty="0" smtClean="0">
                <a:solidFill>
                  <a:srgbClr val="7030A0"/>
                </a:solidFill>
              </a:rPr>
              <a:t>同义词的优点：</a:t>
            </a:r>
            <a:endParaRPr lang="zh-CN" altLang="en-US" sz="2200" b="1" dirty="0" smtClean="0">
              <a:solidFill>
                <a:srgbClr val="00B050"/>
              </a:solidFill>
            </a:endParaRPr>
          </a:p>
          <a:p>
            <a:pPr marL="812800" lvl="1" indent="-279400"/>
            <a:r>
              <a:rPr lang="zh-CN" altLang="en-US" sz="1800" dirty="0" smtClean="0"/>
              <a:t>简化</a:t>
            </a:r>
            <a:r>
              <a:rPr lang="en-US" altLang="zh-CN" sz="1800" dirty="0" smtClean="0"/>
              <a:t>SQL</a:t>
            </a:r>
            <a:r>
              <a:rPr lang="zh-CN" altLang="en-US" sz="1800" dirty="0" smtClean="0"/>
              <a:t>语句</a:t>
            </a:r>
            <a:endParaRPr lang="zh-CN" altLang="en-US" sz="1800" dirty="0" smtClean="0"/>
          </a:p>
          <a:p>
            <a:pPr marL="812800" lvl="1" indent="-279400"/>
            <a:r>
              <a:rPr lang="zh-CN" altLang="en-US" sz="1800" dirty="0" smtClean="0"/>
              <a:t>隐藏对象的名称和所有者</a:t>
            </a:r>
            <a:endParaRPr lang="zh-CN" altLang="en-US" sz="1800" dirty="0" smtClean="0"/>
          </a:p>
          <a:p>
            <a:pPr marL="812800" lvl="1" indent="-279400"/>
            <a:r>
              <a:rPr lang="zh-CN" altLang="en-US" sz="1800" dirty="0" smtClean="0"/>
              <a:t>提供对对象的公共访问</a:t>
            </a:r>
            <a:endParaRPr lang="en-US" altLang="zh-CN" sz="1800" dirty="0" smtClean="0"/>
          </a:p>
          <a:p>
            <a:pPr marL="812800" lvl="1" indent="-279400"/>
            <a:endParaRPr lang="en-US" altLang="zh-CN" sz="1800" dirty="0" smtClean="0"/>
          </a:p>
          <a:p>
            <a:pPr marL="812800" lvl="1" indent="-279400"/>
            <a:endParaRPr lang="zh-CN" altLang="en-US" sz="1800" dirty="0"/>
          </a:p>
          <a:p>
            <a:endParaRPr lang="en-US" altLang="zh-CN" sz="2200" dirty="0" smtClean="0"/>
          </a:p>
          <a:p>
            <a:pPr>
              <a:buNone/>
            </a:pPr>
            <a:r>
              <a:rPr lang="zh-CN" altLang="en-US" sz="2200" b="1" dirty="0" smtClean="0">
                <a:solidFill>
                  <a:srgbClr val="7030A0"/>
                </a:solidFill>
              </a:rPr>
              <a:t>      同义词共有两种类型v</a:t>
            </a:r>
            <a:r>
              <a:rPr lang="en-US" altLang="zh-CN" sz="2200" b="1" dirty="0" smtClean="0">
                <a:solidFill>
                  <a:srgbClr val="7030A0"/>
                </a:solidFill>
              </a:rPr>
              <a:t>HHRO[V FC</a:t>
            </a:r>
            <a:endParaRPr lang="en-US" altLang="zh-CN" sz="2200" b="1" dirty="0" smtClean="0">
              <a:solidFill>
                <a:srgbClr val="7030A0"/>
              </a:solidFill>
            </a:endParaRPr>
          </a:p>
        </p:txBody>
      </p:sp>
      <p:sp>
        <p:nvSpPr>
          <p:cNvPr id="83980" name="AutoShape 12"/>
          <p:cNvSpPr>
            <a:spLocks noChangeArrowheads="1"/>
          </p:cNvSpPr>
          <p:nvPr/>
        </p:nvSpPr>
        <p:spPr bwMode="auto">
          <a:xfrm>
            <a:off x="8026082" y="2259963"/>
            <a:ext cx="1800225" cy="503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zh-CN" altLang="en-US" b="0">
                <a:ea typeface="黑体" panose="02010609060101010101" pitchFamily="2" charset="-122"/>
              </a:rPr>
              <a:t>同义词</a:t>
            </a:r>
            <a:endParaRPr lang="zh-CN" altLang="en-US" b="0">
              <a:ea typeface="黑体" panose="02010609060101010101" pitchFamily="2" charset="-122"/>
            </a:endParaRPr>
          </a:p>
        </p:txBody>
      </p:sp>
      <p:sp>
        <p:nvSpPr>
          <p:cNvPr id="83996" name="Line 28"/>
          <p:cNvSpPr>
            <a:spLocks noChangeShapeType="1"/>
          </p:cNvSpPr>
          <p:nvPr/>
        </p:nvSpPr>
        <p:spPr bwMode="auto">
          <a:xfrm flipV="1">
            <a:off x="7173595" y="3251835"/>
            <a:ext cx="3745230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/>
          <a:p>
            <a:endParaRPr lang="zh-CN" altLang="en-US"/>
          </a:p>
        </p:txBody>
      </p:sp>
      <p:sp>
        <p:nvSpPr>
          <p:cNvPr id="83995" name="Line 27"/>
          <p:cNvSpPr>
            <a:spLocks noChangeShapeType="1"/>
          </p:cNvSpPr>
          <p:nvPr/>
        </p:nvSpPr>
        <p:spPr bwMode="auto">
          <a:xfrm>
            <a:off x="9010015" y="2762885"/>
            <a:ext cx="10795" cy="587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/>
          <a:p>
            <a:endParaRPr lang="zh-CN" altLang="en-US"/>
          </a:p>
        </p:txBody>
      </p:sp>
      <p:sp>
        <p:nvSpPr>
          <p:cNvPr id="83981" name="AutoShape 13"/>
          <p:cNvSpPr>
            <a:spLocks noChangeArrowheads="1"/>
          </p:cNvSpPr>
          <p:nvPr/>
        </p:nvSpPr>
        <p:spPr bwMode="auto">
          <a:xfrm>
            <a:off x="6177911" y="3838257"/>
            <a:ext cx="2305050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zh-CN" altLang="en-US" b="0" dirty="0">
                <a:ea typeface="黑体" panose="02010609060101010101" pitchFamily="2" charset="-122"/>
              </a:rPr>
              <a:t>私有同义词</a:t>
            </a: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83982" name="AutoShape 14"/>
          <p:cNvSpPr>
            <a:spLocks noChangeArrowheads="1"/>
          </p:cNvSpPr>
          <p:nvPr/>
        </p:nvSpPr>
        <p:spPr bwMode="auto">
          <a:xfrm>
            <a:off x="9825995" y="3837897"/>
            <a:ext cx="1801813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zh-CN" altLang="en-US" b="0">
                <a:ea typeface="黑体" panose="02010609060101010101" pitchFamily="2" charset="-122"/>
              </a:rPr>
              <a:t>公有同义词</a:t>
            </a:r>
            <a:endParaRPr lang="zh-CN" altLang="en-US" b="0">
              <a:ea typeface="黑体" panose="02010609060101010101" pitchFamily="2" charset="-122"/>
            </a:endParaRPr>
          </a:p>
        </p:txBody>
      </p:sp>
      <p:sp>
        <p:nvSpPr>
          <p:cNvPr id="83998" name="Line 30"/>
          <p:cNvSpPr>
            <a:spLocks noChangeShapeType="1"/>
          </p:cNvSpPr>
          <p:nvPr/>
        </p:nvSpPr>
        <p:spPr bwMode="auto">
          <a:xfrm flipH="1">
            <a:off x="7173595" y="3251835"/>
            <a:ext cx="635" cy="58610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p>
            <a:endParaRPr lang="zh-CN" altLang="en-US"/>
          </a:p>
        </p:txBody>
      </p:sp>
      <p:sp>
        <p:nvSpPr>
          <p:cNvPr id="4" name="Line 30"/>
          <p:cNvSpPr>
            <a:spLocks noChangeShapeType="1"/>
          </p:cNvSpPr>
          <p:nvPr/>
        </p:nvSpPr>
        <p:spPr bwMode="auto">
          <a:xfrm flipH="1">
            <a:off x="10918825" y="3261360"/>
            <a:ext cx="635" cy="58610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p>
            <a:endParaRPr lang="zh-CN" altLang="en-US"/>
          </a:p>
        </p:txBody>
      </p:sp>
      <p:sp>
        <p:nvSpPr>
          <p:cNvPr id="83994" name="Text Box 26"/>
          <p:cNvSpPr txBox="1">
            <a:spLocks noChangeArrowheads="1"/>
          </p:cNvSpPr>
          <p:nvPr/>
        </p:nvSpPr>
        <p:spPr bwMode="auto">
          <a:xfrm>
            <a:off x="2247243" y="4864429"/>
            <a:ext cx="6337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0" dirty="0">
                <a:ea typeface="黑体" panose="02010609060101010101" pitchFamily="2" charset="-122"/>
              </a:rPr>
              <a:t>公有同义词可被所有的数据库用户访问</a:t>
            </a:r>
            <a:r>
              <a:rPr lang="zh-CN" altLang="en-US" sz="2000" b="0" dirty="0">
                <a:ea typeface="黑体" panose="02010609060101010101" pitchFamily="2" charset="-122"/>
              </a:rPr>
              <a:t>。</a:t>
            </a:r>
            <a:endParaRPr lang="zh-CN" altLang="en-US" sz="2000" b="0" dirty="0">
              <a:ea typeface="黑体" panose="02010609060101010101" pitchFamily="2" charset="-122"/>
            </a:endParaRPr>
          </a:p>
        </p:txBody>
      </p:sp>
      <p:sp>
        <p:nvSpPr>
          <p:cNvPr id="83993" name="Text Box 25"/>
          <p:cNvSpPr txBox="1">
            <a:spLocks noChangeArrowheads="1"/>
          </p:cNvSpPr>
          <p:nvPr/>
        </p:nvSpPr>
        <p:spPr bwMode="auto">
          <a:xfrm>
            <a:off x="2320268" y="5429204"/>
            <a:ext cx="738984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b="0" dirty="0">
                <a:ea typeface="黑体" panose="02010609060101010101" pitchFamily="2" charset="-122"/>
              </a:rPr>
              <a:t>私有同义词只能在其模式内</a:t>
            </a:r>
            <a:r>
              <a:rPr lang="zh-CN" altLang="en-US" b="0" dirty="0" smtClean="0">
                <a:ea typeface="黑体" panose="02010609060101010101" pitchFamily="2" charset="-122"/>
              </a:rPr>
              <a:t>访问</a:t>
            </a:r>
            <a:r>
              <a:rPr lang="zh-CN" altLang="en-US" sz="2000" b="0" dirty="0" smtClean="0">
                <a:ea typeface="黑体" panose="02010609060101010101" pitchFamily="2" charset="-122"/>
              </a:rPr>
              <a:t>。</a:t>
            </a:r>
            <a:endParaRPr lang="zh-CN" altLang="en-US" sz="2000" b="0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83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83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83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83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0" grpId="0" bldLvl="0" animBg="1"/>
      <p:bldP spid="83980" grpId="1" bldLvl="0" animBg="1"/>
      <p:bldP spid="83996" grpId="0" bldLvl="0" animBg="1"/>
      <p:bldP spid="83996" grpId="1" bldLvl="0" animBg="1"/>
      <p:bldP spid="83995" grpId="0" bldLvl="0" animBg="1"/>
      <p:bldP spid="83995" grpId="1" bldLvl="0" animBg="1"/>
      <p:bldP spid="83981" grpId="0" bldLvl="0" animBg="1"/>
      <p:bldP spid="83981" grpId="1" bldLvl="0" animBg="1"/>
      <p:bldP spid="83982" grpId="0" bldLvl="0" animBg="1"/>
      <p:bldP spid="83982" grpId="1" bldLvl="0" animBg="1"/>
      <p:bldP spid="83998" grpId="0" bldLvl="0" animBg="1"/>
      <p:bldP spid="83998" grpId="1" bldLvl="0" animBg="1"/>
      <p:bldP spid="4" grpId="0" bldLvl="0" animBg="1"/>
      <p:bldP spid="4" grpId="1" bldLvl="0" animBg="1"/>
      <p:bldP spid="83994" grpId="0" bldLvl="0" animBg="1"/>
      <p:bldP spid="8399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4.1 </a:t>
            </a:r>
            <a:r>
              <a:rPr lang="zh-CN" altLang="en-US" dirty="0" smtClean="0">
                <a:sym typeface="+mn-ea"/>
              </a:rPr>
              <a:t>同义词 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444433" y="1774508"/>
            <a:ext cx="7665111" cy="4432617"/>
            <a:chOff x="1303" y="2278"/>
            <a:chExt cx="12085" cy="6980"/>
          </a:xfrm>
        </p:grpSpPr>
        <p:sp>
          <p:nvSpPr>
            <p:cNvPr id="112643" name="Rectangle 3"/>
            <p:cNvSpPr>
              <a:spLocks noChangeArrowheads="1"/>
            </p:cNvSpPr>
            <p:nvPr/>
          </p:nvSpPr>
          <p:spPr bwMode="auto">
            <a:xfrm>
              <a:off x="1303" y="3251"/>
              <a:ext cx="11000" cy="580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anchor="ctr">
              <a:spAutoFit/>
            </a:bodyPr>
            <a:p>
              <a:r>
                <a:rPr lang="en-US" altLang="zh-CN" sz="1800"/>
                <a:t>CREATE SYNONYM emp FOR SCOTT.emp;</a:t>
              </a:r>
              <a:endParaRPr lang="fr-FR" altLang="zh-CN" sz="1800"/>
            </a:p>
          </p:txBody>
        </p:sp>
        <p:sp>
          <p:nvSpPr>
            <p:cNvPr id="112644" name="Line 4"/>
            <p:cNvSpPr>
              <a:spLocks noChangeShapeType="1"/>
            </p:cNvSpPr>
            <p:nvPr/>
          </p:nvSpPr>
          <p:spPr bwMode="auto">
            <a:xfrm>
              <a:off x="4903" y="3733"/>
              <a:ext cx="82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/>
            <a:p>
              <a:endParaRPr lang="zh-CN" altLang="en-US"/>
            </a:p>
          </p:txBody>
        </p:sp>
        <p:sp>
          <p:nvSpPr>
            <p:cNvPr id="112645" name="Text Box 5"/>
            <p:cNvSpPr txBox="1">
              <a:spLocks noChangeArrowheads="1"/>
            </p:cNvSpPr>
            <p:nvPr/>
          </p:nvSpPr>
          <p:spPr bwMode="auto">
            <a:xfrm>
              <a:off x="1558" y="4838"/>
              <a:ext cx="4507" cy="628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p>
              <a:pPr algn="ctr"/>
              <a:r>
                <a:rPr lang="en-US" altLang="zh-CN" sz="2000">
                  <a:ea typeface="黑体" panose="02010609060101010101" pitchFamily="2" charset="-122"/>
                </a:rPr>
                <a:t>SCOTT.emp</a:t>
              </a:r>
              <a:r>
                <a:rPr lang="zh-CN" altLang="en-US" sz="2000">
                  <a:ea typeface="黑体" panose="02010609060101010101" pitchFamily="2" charset="-122"/>
                </a:rPr>
                <a:t>　</a:t>
              </a:r>
              <a:r>
                <a:rPr lang="zh-CN" altLang="en-US" sz="2000" b="0">
                  <a:ea typeface="黑体" panose="02010609060101010101" pitchFamily="2" charset="-122"/>
                </a:rPr>
                <a:t>的别名</a:t>
              </a:r>
              <a:endParaRPr lang="zh-CN" altLang="en-US" sz="2000" b="0">
                <a:ea typeface="黑体" panose="02010609060101010101" pitchFamily="2" charset="-122"/>
              </a:endParaRPr>
            </a:p>
          </p:txBody>
        </p:sp>
        <p:sp>
          <p:nvSpPr>
            <p:cNvPr id="112648" name="Line 8"/>
            <p:cNvSpPr>
              <a:spLocks noChangeShapeType="1"/>
            </p:cNvSpPr>
            <p:nvPr/>
          </p:nvSpPr>
          <p:spPr bwMode="auto">
            <a:xfrm>
              <a:off x="7200" y="3825"/>
              <a:ext cx="0" cy="10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12649" name="Text Box 9"/>
            <p:cNvSpPr txBox="1">
              <a:spLocks noChangeArrowheads="1"/>
            </p:cNvSpPr>
            <p:nvPr/>
          </p:nvSpPr>
          <p:spPr bwMode="auto">
            <a:xfrm>
              <a:off x="6260" y="4845"/>
              <a:ext cx="1620" cy="628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p>
              <a:pPr algn="ctr"/>
              <a:r>
                <a:rPr lang="zh-CN" altLang="en-US" sz="2000" b="0">
                  <a:ea typeface="黑体" panose="02010609060101010101" pitchFamily="2" charset="-122"/>
                </a:rPr>
                <a:t>模式名</a:t>
              </a:r>
              <a:endParaRPr lang="zh-CN" altLang="en-US" sz="2000" b="0">
                <a:ea typeface="黑体" panose="02010609060101010101" pitchFamily="2" charset="-122"/>
              </a:endParaRPr>
            </a:p>
          </p:txBody>
        </p:sp>
        <p:sp>
          <p:nvSpPr>
            <p:cNvPr id="112650" name="Line 10"/>
            <p:cNvSpPr>
              <a:spLocks noChangeShapeType="1"/>
            </p:cNvSpPr>
            <p:nvPr/>
          </p:nvSpPr>
          <p:spPr bwMode="auto">
            <a:xfrm>
              <a:off x="8335" y="3825"/>
              <a:ext cx="0" cy="10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12651" name="Rectangle 11"/>
            <p:cNvSpPr>
              <a:spLocks noChangeArrowheads="1"/>
            </p:cNvSpPr>
            <p:nvPr/>
          </p:nvSpPr>
          <p:spPr bwMode="auto">
            <a:xfrm>
              <a:off x="8120" y="4845"/>
              <a:ext cx="1348" cy="628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p>
              <a:pPr algn="ctr"/>
              <a:r>
                <a:rPr lang="zh-CN" altLang="en-US" sz="2000" b="0">
                  <a:ea typeface="黑体" panose="02010609060101010101" pitchFamily="2" charset="-122"/>
                </a:rPr>
                <a:t>表名</a:t>
              </a:r>
              <a:endParaRPr lang="zh-CN" altLang="en-US" sz="2000" b="0">
                <a:ea typeface="黑体" panose="02010609060101010101" pitchFamily="2" charset="-122"/>
              </a:endParaRPr>
            </a:p>
          </p:txBody>
        </p:sp>
        <p:sp>
          <p:nvSpPr>
            <p:cNvPr id="112654" name="Text Box 14"/>
            <p:cNvSpPr txBox="1">
              <a:spLocks noChangeArrowheads="1"/>
            </p:cNvSpPr>
            <p:nvPr/>
          </p:nvSpPr>
          <p:spPr bwMode="auto">
            <a:xfrm>
              <a:off x="1303" y="2278"/>
              <a:ext cx="5897" cy="740"/>
            </a:xfrm>
            <a:prstGeom prst="rect">
              <a:avLst/>
            </a:prstGeom>
            <a:gradFill rotWithShape="1">
              <a:gsLst>
                <a:gs pos="0">
                  <a:srgbClr val="99FF66"/>
                </a:gs>
                <a:gs pos="100000">
                  <a:srgbClr val="FFFFFF"/>
                </a:gs>
              </a:gsLst>
              <a:path path="rect">
                <a:fillToRect r="100000" b="100000"/>
              </a:path>
            </a:gradFill>
            <a:ln w="12700" algn="ctr">
              <a:solidFill>
                <a:srgbClr val="008000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324000"/>
            <a:p>
              <a:r>
                <a:rPr lang="zh-CN" altLang="en-US" b="0">
                  <a:latin typeface="Courier New" panose="02070309020205020404" pitchFamily="49" charset="0"/>
                  <a:ea typeface="黑体" panose="02010609060101010101" pitchFamily="2" charset="-122"/>
                </a:rPr>
                <a:t>私有同义词</a:t>
              </a:r>
              <a:endParaRPr lang="zh-CN" altLang="en-US" b="0">
                <a:latin typeface="Courier New" panose="02070309020205020404" pitchFamily="49" charset="0"/>
                <a:ea typeface="黑体" panose="02010609060101010101" pitchFamily="2" charset="-122"/>
              </a:endParaRPr>
            </a:p>
          </p:txBody>
        </p:sp>
        <p:sp>
          <p:nvSpPr>
            <p:cNvPr id="112657" name="Line 17"/>
            <p:cNvSpPr>
              <a:spLocks noChangeShapeType="1"/>
            </p:cNvSpPr>
            <p:nvPr/>
          </p:nvSpPr>
          <p:spPr bwMode="auto">
            <a:xfrm>
              <a:off x="5385" y="3823"/>
              <a:ext cx="0" cy="102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12658" name="Text Box 18"/>
            <p:cNvSpPr txBox="1">
              <a:spLocks noChangeArrowheads="1"/>
            </p:cNvSpPr>
            <p:nvPr/>
          </p:nvSpPr>
          <p:spPr bwMode="auto">
            <a:xfrm>
              <a:off x="1303" y="5968"/>
              <a:ext cx="5897" cy="740"/>
            </a:xfrm>
            <a:prstGeom prst="rect">
              <a:avLst/>
            </a:prstGeom>
            <a:gradFill rotWithShape="1">
              <a:gsLst>
                <a:gs pos="0">
                  <a:srgbClr val="99FF66"/>
                </a:gs>
                <a:gs pos="100000">
                  <a:srgbClr val="FFFFFF"/>
                </a:gs>
              </a:gsLst>
              <a:path path="rect">
                <a:fillToRect r="100000" b="100000"/>
              </a:path>
            </a:gradFill>
            <a:ln w="12700" algn="ctr">
              <a:solidFill>
                <a:srgbClr val="008000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324000"/>
            <a:p>
              <a:r>
                <a:rPr lang="zh-CN" altLang="en-US" b="0">
                  <a:latin typeface="Courier New" panose="02070309020205020404" pitchFamily="49" charset="0"/>
                  <a:ea typeface="黑体" panose="02010609060101010101" pitchFamily="2" charset="-122"/>
                </a:rPr>
                <a:t>公有同义词</a:t>
              </a:r>
              <a:endParaRPr lang="zh-CN" altLang="en-US" b="0">
                <a:latin typeface="Courier New" panose="02070309020205020404" pitchFamily="49" charset="0"/>
                <a:ea typeface="黑体" panose="02010609060101010101" pitchFamily="2" charset="-122"/>
              </a:endParaRPr>
            </a:p>
          </p:txBody>
        </p:sp>
        <p:sp>
          <p:nvSpPr>
            <p:cNvPr id="112659" name="Rectangle 19"/>
            <p:cNvSpPr>
              <a:spLocks noChangeArrowheads="1"/>
            </p:cNvSpPr>
            <p:nvPr/>
          </p:nvSpPr>
          <p:spPr bwMode="auto">
            <a:xfrm>
              <a:off x="1418" y="7446"/>
              <a:ext cx="11000" cy="580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anchor="ctr">
              <a:spAutoFit/>
            </a:bodyPr>
            <a:p>
              <a:r>
                <a:rPr lang="en-US" altLang="zh-CN" sz="1800"/>
                <a:t>CREATE PUBLIC SYNONYM emp_syn FOR SCOTT.emp;</a:t>
              </a:r>
              <a:endParaRPr lang="fr-FR" altLang="zh-CN" sz="1800"/>
            </a:p>
          </p:txBody>
        </p:sp>
        <p:sp>
          <p:nvSpPr>
            <p:cNvPr id="112660" name="Line 20"/>
            <p:cNvSpPr>
              <a:spLocks noChangeShapeType="1"/>
            </p:cNvSpPr>
            <p:nvPr/>
          </p:nvSpPr>
          <p:spPr bwMode="auto">
            <a:xfrm>
              <a:off x="7388" y="8040"/>
              <a:ext cx="0" cy="5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12661" name="Rectangle 21"/>
            <p:cNvSpPr>
              <a:spLocks noChangeArrowheads="1"/>
            </p:cNvSpPr>
            <p:nvPr/>
          </p:nvSpPr>
          <p:spPr bwMode="auto">
            <a:xfrm>
              <a:off x="5840" y="8630"/>
              <a:ext cx="2608" cy="628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p>
              <a:pPr algn="ctr"/>
              <a:r>
                <a:rPr lang="zh-CN" altLang="en-US" sz="2000" b="0">
                  <a:ea typeface="黑体" panose="02010609060101010101" pitchFamily="2" charset="-122"/>
                </a:rPr>
                <a:t>同义词名称</a:t>
              </a:r>
              <a:endParaRPr lang="zh-CN" altLang="en-US" sz="2000" b="0">
                <a:ea typeface="黑体" panose="02010609060101010101" pitchFamily="2" charset="-122"/>
              </a:endParaRPr>
            </a:p>
          </p:txBody>
        </p:sp>
        <p:sp>
          <p:nvSpPr>
            <p:cNvPr id="112662" name="Rectangle 22"/>
            <p:cNvSpPr>
              <a:spLocks noChangeArrowheads="1"/>
            </p:cNvSpPr>
            <p:nvPr/>
          </p:nvSpPr>
          <p:spPr bwMode="auto">
            <a:xfrm>
              <a:off x="3118" y="7500"/>
              <a:ext cx="1455" cy="495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8" name="同侧圆角矩形 17"/>
            <p:cNvSpPr/>
            <p:nvPr/>
          </p:nvSpPr>
          <p:spPr>
            <a:xfrm>
              <a:off x="10913" y="5513"/>
              <a:ext cx="2475" cy="3150"/>
            </a:xfrm>
            <a:prstGeom prst="round2Same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dirty="0" smtClean="0"/>
                <a:t>公有同义词要</a:t>
              </a:r>
              <a:r>
                <a:rPr lang="en-US" altLang="zh-CN" dirty="0" smtClean="0"/>
                <a:t>system</a:t>
              </a:r>
              <a:r>
                <a:rPr lang="zh-CN" altLang="en-US" dirty="0" smtClean="0"/>
                <a:t>账号创建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4.1 </a:t>
            </a:r>
            <a:r>
              <a:rPr lang="zh-CN" altLang="en-US" dirty="0" smtClean="0">
                <a:sym typeface="+mn-ea"/>
              </a:rPr>
              <a:t>同义词 </a:t>
            </a:r>
            <a:br>
              <a:rPr lang="en-US" dirty="0"/>
            </a:b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225165" y="1825625"/>
            <a:ext cx="6911340" cy="4000500"/>
            <a:chOff x="1305" y="2812"/>
            <a:chExt cx="10884" cy="6300"/>
          </a:xfrm>
        </p:grpSpPr>
        <p:sp>
          <p:nvSpPr>
            <p:cNvPr id="114704" name="Rectangle 16"/>
            <p:cNvSpPr>
              <a:spLocks noChangeArrowheads="1"/>
            </p:cNvSpPr>
            <p:nvPr/>
          </p:nvSpPr>
          <p:spPr bwMode="auto">
            <a:xfrm>
              <a:off x="1305" y="3867"/>
              <a:ext cx="10885" cy="593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anchor="ctr"/>
            <a:p>
              <a:r>
                <a:rPr lang="en-US" altLang="zh-CN" sz="1800" b="0">
                  <a:ea typeface="黑体" panose="02010609060101010101" pitchFamily="2" charset="-122"/>
                </a:rPr>
                <a:t>SQL&gt; DROP SYNONYM emp; </a:t>
              </a:r>
              <a:endParaRPr lang="fr-FR" altLang="zh-CN" sz="1800" b="0">
                <a:ea typeface="黑体" panose="02010609060101010101" pitchFamily="2" charset="-122"/>
              </a:endParaRPr>
            </a:p>
          </p:txBody>
        </p:sp>
        <p:sp>
          <p:nvSpPr>
            <p:cNvPr id="114705" name="Rectangle 17"/>
            <p:cNvSpPr>
              <a:spLocks noChangeArrowheads="1"/>
            </p:cNvSpPr>
            <p:nvPr/>
          </p:nvSpPr>
          <p:spPr bwMode="auto">
            <a:xfrm>
              <a:off x="1305" y="4660"/>
              <a:ext cx="10885" cy="592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anchor="ctr"/>
            <a:p>
              <a:r>
                <a:rPr lang="en-US" altLang="zh-CN" sz="1800" b="0" dirty="0">
                  <a:ea typeface="黑体" panose="02010609060101010101" pitchFamily="2" charset="-122"/>
                </a:rPr>
                <a:t>SQL&gt; DROP PUBLIC SYNONYM </a:t>
              </a:r>
              <a:r>
                <a:rPr lang="en-US" altLang="zh-CN" sz="1800" b="0" dirty="0" err="1">
                  <a:ea typeface="黑体" panose="02010609060101010101" pitchFamily="2" charset="-122"/>
                </a:rPr>
                <a:t>emp_syn</a:t>
              </a:r>
              <a:r>
                <a:rPr lang="en-US" altLang="zh-CN" sz="1800" b="0" dirty="0">
                  <a:ea typeface="黑体" panose="02010609060101010101" pitchFamily="2" charset="-122"/>
                </a:rPr>
                <a:t>; </a:t>
              </a:r>
              <a:endParaRPr lang="fr-FR" altLang="zh-CN" sz="1800" b="0" dirty="0">
                <a:ea typeface="黑体" panose="02010609060101010101" pitchFamily="2" charset="-122"/>
              </a:endParaRPr>
            </a:p>
          </p:txBody>
        </p:sp>
        <p:sp>
          <p:nvSpPr>
            <p:cNvPr id="114706" name="Text Box 18"/>
            <p:cNvSpPr txBox="1">
              <a:spLocks noChangeArrowheads="1"/>
            </p:cNvSpPr>
            <p:nvPr/>
          </p:nvSpPr>
          <p:spPr bwMode="auto">
            <a:xfrm>
              <a:off x="1305" y="2812"/>
              <a:ext cx="5898" cy="740"/>
            </a:xfrm>
            <a:prstGeom prst="rect">
              <a:avLst/>
            </a:prstGeom>
            <a:gradFill rotWithShape="1">
              <a:gsLst>
                <a:gs pos="0">
                  <a:srgbClr val="99FF66"/>
                </a:gs>
                <a:gs pos="100000">
                  <a:srgbClr val="FFFFFF"/>
                </a:gs>
              </a:gsLst>
              <a:path path="rect">
                <a:fillToRect r="100000" b="100000"/>
              </a:path>
            </a:gradFill>
            <a:ln w="12700" algn="ctr">
              <a:solidFill>
                <a:srgbClr val="008000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216000"/>
            <a:p>
              <a:r>
                <a:rPr lang="zh-CN" altLang="en-US" b="0">
                  <a:latin typeface="Courier New" panose="02070309020205020404" pitchFamily="49" charset="0"/>
                  <a:ea typeface="黑体" panose="02010609060101010101" pitchFamily="2" charset="-122"/>
                </a:rPr>
                <a:t>删除同义词</a:t>
              </a:r>
              <a:endParaRPr lang="zh-CN" altLang="en-US" b="0">
                <a:latin typeface="Courier New" panose="02070309020205020404" pitchFamily="49" charset="0"/>
                <a:ea typeface="黑体" panose="02010609060101010101" pitchFamily="2" charset="-122"/>
              </a:endParaRPr>
            </a:p>
          </p:txBody>
        </p:sp>
        <p:sp>
          <p:nvSpPr>
            <p:cNvPr id="12" name="正五边形 11"/>
            <p:cNvSpPr/>
            <p:nvPr/>
          </p:nvSpPr>
          <p:spPr>
            <a:xfrm>
              <a:off x="4500" y="5738"/>
              <a:ext cx="3825" cy="3375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 smtClean="0"/>
                <a:t>公有同义词的删除也需要</a:t>
              </a:r>
              <a:r>
                <a:rPr lang="en-US" altLang="zh-CN" dirty="0" smtClean="0"/>
                <a:t>system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4.2 </a:t>
            </a:r>
            <a:r>
              <a:rPr lang="zh-CN" altLang="en-US" dirty="0" smtClean="0">
                <a:sym typeface="+mn-ea"/>
              </a:rPr>
              <a:t>序列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79875" name="Rectangle 3"/>
          <p:cNvSpPr>
            <a:spLocks noGrp="1" noChangeArrowheads="1"/>
          </p:cNvSpPr>
          <p:nvPr/>
        </p:nvSpPr>
        <p:spPr>
          <a:xfrm>
            <a:off x="2750820" y="1429385"/>
            <a:ext cx="7181215" cy="14947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dirty="0">
                <a:solidFill>
                  <a:srgbClr val="7030A0"/>
                </a:solidFill>
              </a:rPr>
              <a:t>序列是用于生成唯一、连续序号的对象</a:t>
            </a:r>
            <a:endParaRPr lang="zh-CN" altLang="en-US" sz="2200" dirty="0">
              <a:solidFill>
                <a:srgbClr val="7030A0"/>
              </a:solidFill>
            </a:endParaRPr>
          </a:p>
          <a:p>
            <a:r>
              <a:rPr lang="zh-CN" altLang="en-US" sz="2200" dirty="0"/>
              <a:t>序列可以是升序的，也可以是降序的</a:t>
            </a:r>
            <a:endParaRPr lang="zh-CN" altLang="en-US" sz="2200" dirty="0"/>
          </a:p>
          <a:p>
            <a:r>
              <a:rPr lang="zh-CN" altLang="en-US" sz="2200" dirty="0"/>
              <a:t>使用</a:t>
            </a:r>
            <a:r>
              <a:rPr lang="en-US" altLang="zh-CN" sz="2200" dirty="0"/>
              <a:t>CREATE SEQUENCE</a:t>
            </a:r>
            <a:r>
              <a:rPr lang="zh-CN" altLang="en-US" sz="2200" dirty="0"/>
              <a:t>语句创建序列</a:t>
            </a:r>
            <a:endParaRPr lang="zh-CN" altLang="en-US" sz="2200" dirty="0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2563813" y="2765039"/>
            <a:ext cx="5473700" cy="2308324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square" anchor="ctr">
            <a:spAutoFit/>
          </a:bodyPr>
          <a:p>
            <a:r>
              <a:rPr lang="en-US" altLang="zh-CN" sz="1800" b="0" dirty="0"/>
              <a:t>SQL</a:t>
            </a:r>
            <a:r>
              <a:rPr lang="en-US" altLang="zh-CN" sz="1800" b="0" dirty="0">
                <a:solidFill>
                  <a:srgbClr val="7030A0"/>
                </a:solidFill>
              </a:rPr>
              <a:t>&gt; </a:t>
            </a:r>
            <a:r>
              <a:rPr lang="en-US" altLang="zh-CN" sz="1800" b="0" dirty="0" smtClean="0">
                <a:solidFill>
                  <a:srgbClr val="7030A0"/>
                </a:solidFill>
              </a:rPr>
              <a:t>   </a:t>
            </a:r>
            <a:r>
              <a:rPr lang="en-US" altLang="zh-CN" dirty="0" smtClean="0">
                <a:solidFill>
                  <a:srgbClr val="7030A0"/>
                </a:solidFill>
              </a:rPr>
              <a:t>create sequence  </a:t>
            </a:r>
            <a:r>
              <a:rPr lang="en-US" altLang="zh-CN" dirty="0" err="1" smtClean="0">
                <a:solidFill>
                  <a:srgbClr val="7030A0"/>
                </a:solidFill>
              </a:rPr>
              <a:t>ssss</a:t>
            </a:r>
            <a:endParaRPr lang="en-US" altLang="zh-CN" sz="1800" b="0" dirty="0">
              <a:solidFill>
                <a:srgbClr val="7030A0"/>
              </a:solidFill>
            </a:endParaRPr>
          </a:p>
          <a:p>
            <a:r>
              <a:rPr lang="en-US" altLang="zh-CN" sz="1800" b="0" dirty="0">
                <a:solidFill>
                  <a:srgbClr val="7030A0"/>
                </a:solidFill>
              </a:rPr>
              <a:t>	</a:t>
            </a:r>
            <a:r>
              <a:rPr lang="en-US" altLang="zh-CN" dirty="0" smtClean="0">
                <a:solidFill>
                  <a:srgbClr val="7030A0"/>
                </a:solidFill>
              </a:rPr>
              <a:t>start with  1</a:t>
            </a:r>
            <a:endParaRPr lang="en-US" altLang="zh-CN" sz="1800" b="0" dirty="0">
              <a:solidFill>
                <a:srgbClr val="7030A0"/>
              </a:solidFill>
            </a:endParaRPr>
          </a:p>
          <a:p>
            <a:r>
              <a:rPr lang="en-US" altLang="zh-CN" sz="1800" b="0" dirty="0">
                <a:solidFill>
                  <a:srgbClr val="7030A0"/>
                </a:solidFill>
              </a:rPr>
              <a:t>	</a:t>
            </a:r>
            <a:r>
              <a:rPr lang="en-US" altLang="zh-CN" dirty="0" smtClean="0">
                <a:solidFill>
                  <a:srgbClr val="7030A0"/>
                </a:solidFill>
              </a:rPr>
              <a:t>increment by 1</a:t>
            </a:r>
            <a:endParaRPr lang="en-US" altLang="zh-CN" sz="1800" b="0" dirty="0">
              <a:solidFill>
                <a:srgbClr val="7030A0"/>
              </a:solidFill>
            </a:endParaRPr>
          </a:p>
          <a:p>
            <a:r>
              <a:rPr lang="en-US" altLang="zh-CN" sz="1800" b="0" dirty="0"/>
              <a:t>	</a:t>
            </a:r>
            <a:r>
              <a:rPr lang="en-US" altLang="zh-CN" sz="1800" b="0" dirty="0" err="1" smtClean="0"/>
              <a:t>maxvalue</a:t>
            </a:r>
            <a:r>
              <a:rPr lang="en-US" altLang="zh-CN" sz="1800" b="0" dirty="0" smtClean="0"/>
              <a:t> 2000</a:t>
            </a:r>
            <a:endParaRPr lang="en-US" altLang="zh-CN" sz="1800" b="0" dirty="0"/>
          </a:p>
          <a:p>
            <a:r>
              <a:rPr lang="en-US" altLang="zh-CN" sz="1800" b="0" dirty="0"/>
              <a:t>	</a:t>
            </a:r>
            <a:r>
              <a:rPr lang="en-US" altLang="zh-CN" sz="1800" b="0" dirty="0" smtClean="0"/>
              <a:t>minvalue10</a:t>
            </a:r>
            <a:endParaRPr lang="en-US" altLang="zh-CN" sz="1800" b="0" dirty="0"/>
          </a:p>
          <a:p>
            <a:r>
              <a:rPr lang="en-US" altLang="zh-CN" sz="1800" b="0" dirty="0" smtClean="0"/>
              <a:t>	NOCYCLE        </a:t>
            </a:r>
            <a:r>
              <a:rPr lang="zh-CN" altLang="en-US" sz="1800" b="0" dirty="0" smtClean="0"/>
              <a:t>（是否循环）</a:t>
            </a:r>
            <a:endParaRPr lang="en-US" altLang="zh-CN" sz="1800" b="0" dirty="0" smtClean="0"/>
          </a:p>
          <a:p>
            <a:r>
              <a:rPr lang="en-US" altLang="zh-CN" dirty="0" smtClean="0"/>
              <a:t>               CACHE</a:t>
            </a:r>
            <a:endParaRPr lang="en-US" altLang="zh-CN" sz="1800" b="0" dirty="0" smtClean="0"/>
          </a:p>
          <a:p>
            <a:r>
              <a:rPr lang="en-US" altLang="zh-CN" sz="1800" b="0" dirty="0"/>
              <a:t>	</a:t>
            </a:r>
            <a:endParaRPr lang="fr-FR" altLang="zh-CN" sz="1800" b="0" dirty="0"/>
          </a:p>
        </p:txBody>
      </p:sp>
      <p:sp>
        <p:nvSpPr>
          <p:cNvPr id="79890" name="Text Box 18"/>
          <p:cNvSpPr txBox="1">
            <a:spLocks noChangeArrowheads="1"/>
          </p:cNvSpPr>
          <p:nvPr/>
        </p:nvSpPr>
        <p:spPr bwMode="auto">
          <a:xfrm>
            <a:off x="3453765" y="5424170"/>
            <a:ext cx="4103688" cy="40957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p>
            <a:pPr algn="ctr"/>
            <a:r>
              <a:rPr lang="zh-CN" altLang="en-US" sz="2000" b="0">
                <a:ea typeface="黑体" panose="02010609060101010101" pitchFamily="2" charset="-122"/>
              </a:rPr>
              <a:t>指定内存中预先分配的序号数 </a:t>
            </a:r>
            <a:endParaRPr lang="zh-CN" altLang="en-US" sz="2000" b="0"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798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798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 bldLvl="0" animBg="1"/>
      <p:bldP spid="7989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4.2 </a:t>
            </a:r>
            <a:r>
              <a:rPr lang="zh-CN" altLang="en-US" dirty="0" smtClean="0">
                <a:sym typeface="+mn-ea"/>
              </a:rPr>
              <a:t>序列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 dirty="0" smtClean="0"/>
          </a:p>
          <a:p>
            <a:endParaRPr lang="zh-CN" altLang="en-US"/>
          </a:p>
        </p:txBody>
      </p:sp>
      <p:sp>
        <p:nvSpPr>
          <p:cNvPr id="147459" name="Rectangle 3"/>
          <p:cNvSpPr>
            <a:spLocks noGrp="1" noChangeArrowheads="1"/>
          </p:cNvSpPr>
          <p:nvPr/>
        </p:nvSpPr>
        <p:spPr>
          <a:xfrm>
            <a:off x="1632903" y="1360170"/>
            <a:ext cx="8229600" cy="172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通过序列的伪列来访问序列的值</a:t>
            </a:r>
            <a:endParaRPr lang="zh-CN" altLang="en-US" dirty="0"/>
          </a:p>
          <a:p>
            <a:pPr marL="812800" lvl="1" indent="-279400"/>
            <a:r>
              <a:rPr lang="en-US" altLang="zh-CN" dirty="0"/>
              <a:t>NEXTVAL </a:t>
            </a:r>
            <a:r>
              <a:rPr lang="zh-CN" altLang="en-US" dirty="0"/>
              <a:t>返回序列的下一个值</a:t>
            </a:r>
            <a:endParaRPr lang="zh-CN" altLang="en-US" dirty="0"/>
          </a:p>
          <a:p>
            <a:pPr marL="812800" lvl="1" indent="-279400"/>
            <a:r>
              <a:rPr lang="en-US" altLang="zh-CN" dirty="0"/>
              <a:t>CURRVAL </a:t>
            </a:r>
            <a:r>
              <a:rPr lang="zh-CN" altLang="en-US" dirty="0"/>
              <a:t>返回序列的当前值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329022" y="1360155"/>
            <a:ext cx="3024336" cy="2359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r>
              <a:rPr lang="en-US" altLang="zh-CN" dirty="0" smtClean="0"/>
              <a:t>create sequence </a:t>
            </a:r>
            <a:r>
              <a:rPr lang="en-US" altLang="zh-CN" dirty="0" err="1" smtClean="0"/>
              <a:t>stus_seq</a:t>
            </a:r>
            <a:endParaRPr lang="en-US" altLang="zh-CN" dirty="0" smtClean="0"/>
          </a:p>
          <a:p>
            <a:r>
              <a:rPr lang="en-US" altLang="zh-CN" dirty="0" smtClean="0"/>
              <a:t>start with  1</a:t>
            </a:r>
            <a:endParaRPr lang="en-US" altLang="zh-CN" dirty="0" smtClean="0"/>
          </a:p>
          <a:p>
            <a:r>
              <a:rPr lang="en-US" altLang="zh-CN" dirty="0" smtClean="0"/>
              <a:t>increment by 1</a:t>
            </a:r>
            <a:endParaRPr lang="en-US" altLang="zh-CN" dirty="0" smtClean="0"/>
          </a:p>
          <a:p>
            <a:r>
              <a:rPr lang="en-US" altLang="zh-CN" dirty="0" err="1" smtClean="0"/>
              <a:t>maxvalue</a:t>
            </a:r>
            <a:r>
              <a:rPr lang="en-US" altLang="zh-CN" dirty="0" smtClean="0"/>
              <a:t> 2000</a:t>
            </a:r>
            <a:endParaRPr lang="en-US" altLang="zh-CN" dirty="0" smtClean="0"/>
          </a:p>
          <a:p>
            <a:r>
              <a:rPr lang="en-US" altLang="zh-CN" dirty="0" err="1" smtClean="0"/>
              <a:t>minvalue</a:t>
            </a:r>
            <a:r>
              <a:rPr lang="en-US" altLang="zh-CN" dirty="0" smtClean="0"/>
              <a:t> 1</a:t>
            </a:r>
            <a:endParaRPr lang="en-US" altLang="zh-CN" dirty="0" smtClean="0"/>
          </a:p>
          <a:p>
            <a:r>
              <a:rPr lang="en-US" altLang="zh-CN" dirty="0" smtClean="0"/>
              <a:t>NOCYCLE   </a:t>
            </a:r>
            <a:endParaRPr lang="en-US" altLang="zh-CN" dirty="0" smtClean="0"/>
          </a:p>
          <a:p>
            <a:r>
              <a:rPr lang="en-US" altLang="zh-CN" dirty="0" smtClean="0"/>
              <a:t>CACHE 10;</a:t>
            </a:r>
            <a:endParaRPr lang="en-US" altLang="zh-CN" dirty="0" smtClean="0"/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105461" y="2737237"/>
            <a:ext cx="7200900" cy="646331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p>
            <a:r>
              <a:rPr lang="en-US" altLang="zh-CN" dirty="0" smtClean="0"/>
              <a:t>insert into </a:t>
            </a:r>
            <a:r>
              <a:rPr lang="en-US" altLang="zh-CN" dirty="0" err="1" smtClean="0"/>
              <a:t>stus</a:t>
            </a:r>
            <a:r>
              <a:rPr lang="en-US" altLang="zh-CN" dirty="0" smtClean="0"/>
              <a:t> values(stus_seq.nextval,'dsd',33);</a:t>
            </a:r>
            <a:endParaRPr lang="en-US" altLang="zh-CN" dirty="0" smtClean="0"/>
          </a:p>
          <a:p>
            <a:r>
              <a:rPr lang="en-US" altLang="zh-CN" dirty="0" smtClean="0"/>
              <a:t>insert into </a:t>
            </a:r>
            <a:r>
              <a:rPr lang="en-US" altLang="zh-CN" dirty="0" err="1" smtClean="0"/>
              <a:t>stus</a:t>
            </a:r>
            <a:r>
              <a:rPr lang="en-US" altLang="zh-CN" dirty="0" smtClean="0"/>
              <a:t> values(</a:t>
            </a:r>
            <a:r>
              <a:rPr lang="en-US" altLang="zh-CN" dirty="0" err="1" smtClean="0"/>
              <a:t>stus._seq</a:t>
            </a:r>
            <a:r>
              <a:rPr lang="en-US" altLang="zh-CN" dirty="0" smtClean="0"/>
              <a:t> nextval,’aqw’,23);</a:t>
            </a:r>
            <a:endParaRPr lang="fr-FR" altLang="zh-CN" sz="1800" b="0" dirty="0"/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3182938" y="3624263"/>
            <a:ext cx="2592387" cy="40957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p>
            <a:pPr algn="ctr"/>
            <a:r>
              <a:rPr lang="zh-CN" altLang="en-US" sz="2000" b="0">
                <a:ea typeface="黑体" panose="02010609060101010101" pitchFamily="2" charset="-122"/>
              </a:rPr>
              <a:t>指定序列的下一个值</a:t>
            </a:r>
            <a:endParaRPr lang="zh-CN" altLang="en-US" sz="2000" b="0">
              <a:ea typeface="黑体" panose="02010609060101010101" pitchFamily="2" charset="-122"/>
            </a:endParaRP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1246188" y="4241800"/>
            <a:ext cx="7145337" cy="37623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p>
            <a:r>
              <a:rPr lang="en-US" altLang="zh-CN" sz="1800" b="0" dirty="0"/>
              <a:t>SQL&gt; 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stus_seq.currval</a:t>
            </a:r>
            <a:r>
              <a:rPr lang="en-US" altLang="zh-CN" dirty="0" smtClean="0"/>
              <a:t> from </a:t>
            </a:r>
            <a:r>
              <a:rPr lang="en-US" altLang="zh-CN" dirty="0" err="1" smtClean="0"/>
              <a:t>stus</a:t>
            </a:r>
            <a:r>
              <a:rPr lang="en-US" altLang="zh-CN" dirty="0" smtClean="0"/>
              <a:t>;</a:t>
            </a:r>
            <a:endParaRPr lang="fr-FR" altLang="zh-CN" sz="1800" b="0" dirty="0"/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3183255" y="4823460"/>
            <a:ext cx="2663825" cy="40957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p>
            <a:pPr algn="ctr"/>
            <a:r>
              <a:rPr lang="zh-CN" altLang="en-US" sz="2000" b="0" dirty="0">
                <a:ea typeface="黑体" panose="02010609060101010101" pitchFamily="2" charset="-122"/>
              </a:rPr>
              <a:t>检索序列的当前值</a:t>
            </a:r>
            <a:endParaRPr lang="zh-CN" altLang="en-US" sz="2000" b="0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99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99"/>
                            </p:stCondLst>
                            <p:childTnLst>
                              <p:par>
                                <p:cTn id="3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  <p:bldP spid="147460" grpId="0" bldLvl="0" animBg="1"/>
      <p:bldP spid="147462" grpId="0" bldLvl="0" animBg="1"/>
      <p:bldP spid="147463" grpId="0" bldLvl="0" animBg="1"/>
      <p:bldP spid="14746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4.2 </a:t>
            </a:r>
            <a:r>
              <a:rPr lang="zh-CN" altLang="en-US" dirty="0" smtClean="0">
                <a:sym typeface="+mn-ea"/>
              </a:rPr>
              <a:t>序列</a:t>
            </a:r>
            <a:r>
              <a:rPr lang="en-US" altLang="zh-CN" dirty="0" smtClean="0">
                <a:sym typeface="+mn-ea"/>
              </a:rPr>
              <a:t>--</a:t>
            </a:r>
            <a:r>
              <a:rPr lang="zh-CN" altLang="en-US" dirty="0" smtClean="0">
                <a:sym typeface="+mn-ea"/>
              </a:rPr>
              <a:t>更改</a:t>
            </a:r>
            <a:r>
              <a:rPr lang="zh-CN" altLang="en-US" dirty="0">
                <a:sym typeface="+mn-ea"/>
              </a:rPr>
              <a:t>和删除序列</a:t>
            </a:r>
            <a:br>
              <a:rPr lang="zh-CN" altLang="en-US" dirty="0"/>
            </a:b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163570" y="2080260"/>
            <a:ext cx="6821805" cy="2896870"/>
            <a:chOff x="1303" y="2678"/>
            <a:chExt cx="10771" cy="4562"/>
          </a:xfrm>
        </p:grpSpPr>
        <p:sp>
          <p:nvSpPr>
            <p:cNvPr id="120836" name="Rectangle 4"/>
            <p:cNvSpPr>
              <a:spLocks noChangeArrowheads="1"/>
            </p:cNvSpPr>
            <p:nvPr/>
          </p:nvSpPr>
          <p:spPr bwMode="auto">
            <a:xfrm>
              <a:off x="1418" y="4040"/>
              <a:ext cx="10657" cy="593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anchor="ctr"/>
            <a:p>
              <a:r>
                <a:rPr lang="fr-FR" altLang="zh-CN" dirty="0" smtClean="0"/>
                <a:t>alter sequence </a:t>
              </a:r>
              <a:r>
                <a:rPr lang="en-US" altLang="zh-CN" dirty="0" err="1" smtClean="0"/>
                <a:t>stus_seq</a:t>
              </a:r>
              <a:r>
                <a:rPr lang="fr-FR" altLang="zh-CN" dirty="0" smtClean="0"/>
                <a:t> maxvalue 5000 cycle;</a:t>
              </a:r>
              <a:endParaRPr lang="fr-FR" altLang="zh-CN" sz="1800" b="0" dirty="0"/>
            </a:p>
          </p:txBody>
        </p:sp>
        <p:sp>
          <p:nvSpPr>
            <p:cNvPr id="120838" name="Text Box 6"/>
            <p:cNvSpPr txBox="1">
              <a:spLocks noChangeArrowheads="1"/>
            </p:cNvSpPr>
            <p:nvPr/>
          </p:nvSpPr>
          <p:spPr bwMode="auto">
            <a:xfrm>
              <a:off x="1303" y="2678"/>
              <a:ext cx="7565" cy="1020"/>
            </a:xfrm>
            <a:prstGeom prst="rect">
              <a:avLst/>
            </a:prstGeom>
            <a:gradFill rotWithShape="1">
              <a:gsLst>
                <a:gs pos="0">
                  <a:srgbClr val="99FF66"/>
                </a:gs>
                <a:gs pos="100000">
                  <a:srgbClr val="FFFFFF"/>
                </a:gs>
              </a:gsLst>
              <a:path path="rect">
                <a:fillToRect r="100000" b="100000"/>
              </a:path>
            </a:gradFill>
            <a:ln w="12700" algn="ctr">
              <a:solidFill>
                <a:srgbClr val="008000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72000" anchor="ctr"/>
            <a:p>
              <a:pPr algn="ctr">
                <a:lnSpc>
                  <a:spcPct val="95000"/>
                </a:lnSpc>
              </a:pPr>
              <a:r>
                <a:rPr lang="zh-CN" altLang="en-US" sz="2000" b="0">
                  <a:ea typeface="黑体" panose="02010609060101010101" pitchFamily="2" charset="-122"/>
                </a:rPr>
                <a:t>使用</a:t>
              </a:r>
              <a:r>
                <a:rPr lang="en-US" altLang="zh-CN" sz="2000" b="0">
                  <a:ea typeface="黑体" panose="02010609060101010101" pitchFamily="2" charset="-122"/>
                </a:rPr>
                <a:t>ALTER SEQUENCE</a:t>
              </a:r>
              <a:r>
                <a:rPr lang="zh-CN" altLang="en-US" sz="2000" b="0">
                  <a:ea typeface="黑体" panose="02010609060101010101" pitchFamily="2" charset="-122"/>
                </a:rPr>
                <a:t>语句修改序列，</a:t>
              </a:r>
              <a:endParaRPr lang="zh-CN" altLang="en-US" sz="2000" b="0">
                <a:ea typeface="黑体" panose="02010609060101010101" pitchFamily="2" charset="-122"/>
              </a:endParaRPr>
            </a:p>
            <a:p>
              <a:pPr algn="ctr">
                <a:lnSpc>
                  <a:spcPct val="95000"/>
                </a:lnSpc>
              </a:pPr>
              <a:r>
                <a:rPr lang="zh-CN" altLang="en-US" sz="2000" b="0">
                  <a:ea typeface="黑体" panose="02010609060101010101" pitchFamily="2" charset="-122"/>
                </a:rPr>
                <a:t>不能更改序列的</a:t>
              </a:r>
              <a:r>
                <a:rPr lang="en-US" altLang="zh-CN" sz="2000" b="0">
                  <a:ea typeface="黑体" panose="02010609060101010101" pitchFamily="2" charset="-122"/>
                </a:rPr>
                <a:t>START WITH</a:t>
              </a:r>
              <a:r>
                <a:rPr lang="zh-CN" altLang="en-US" sz="2000" b="0">
                  <a:ea typeface="黑体" panose="02010609060101010101" pitchFamily="2" charset="-122"/>
                </a:rPr>
                <a:t>参数</a:t>
              </a:r>
              <a:endParaRPr lang="zh-CN" altLang="en-US" sz="2000" b="0">
                <a:ea typeface="黑体" panose="02010609060101010101" pitchFamily="2" charset="-122"/>
              </a:endParaRPr>
            </a:p>
          </p:txBody>
        </p:sp>
        <p:sp>
          <p:nvSpPr>
            <p:cNvPr id="120842" name="Text Box 10"/>
            <p:cNvSpPr txBox="1">
              <a:spLocks noChangeArrowheads="1"/>
            </p:cNvSpPr>
            <p:nvPr/>
          </p:nvSpPr>
          <p:spPr bwMode="auto">
            <a:xfrm>
              <a:off x="1303" y="5513"/>
              <a:ext cx="7565" cy="737"/>
            </a:xfrm>
            <a:prstGeom prst="rect">
              <a:avLst/>
            </a:prstGeom>
            <a:gradFill rotWithShape="1">
              <a:gsLst>
                <a:gs pos="0">
                  <a:srgbClr val="99FF66"/>
                </a:gs>
                <a:gs pos="100000">
                  <a:srgbClr val="FFFFFF"/>
                </a:gs>
              </a:gsLst>
              <a:path path="rect">
                <a:fillToRect r="100000" b="100000"/>
              </a:path>
            </a:gradFill>
            <a:ln w="12700" algn="ctr">
              <a:solidFill>
                <a:srgbClr val="008000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72000" anchor="ctr"/>
            <a:p>
              <a:pPr algn="ctr"/>
              <a:r>
                <a:rPr lang="zh-CN" altLang="en-US" sz="2000" b="0" dirty="0">
                  <a:ea typeface="黑体" panose="02010609060101010101" pitchFamily="2" charset="-122"/>
                </a:rPr>
                <a:t>使用</a:t>
              </a:r>
              <a:r>
                <a:rPr lang="en-US" altLang="zh-CN" sz="2000" b="0" dirty="0">
                  <a:ea typeface="黑体" panose="02010609060101010101" pitchFamily="2" charset="-122"/>
                </a:rPr>
                <a:t>DROP SEQUENCE</a:t>
              </a:r>
              <a:r>
                <a:rPr lang="zh-CN" altLang="en-US" sz="2000" b="0" dirty="0">
                  <a:ea typeface="黑体" panose="02010609060101010101" pitchFamily="2" charset="-122"/>
                </a:rPr>
                <a:t>语句删除序列</a:t>
              </a:r>
              <a:endParaRPr lang="zh-CN" altLang="en-US" sz="2000" b="0" dirty="0">
                <a:ea typeface="黑体" panose="02010609060101010101" pitchFamily="2" charset="-122"/>
              </a:endParaRPr>
            </a:p>
          </p:txBody>
        </p:sp>
        <p:sp>
          <p:nvSpPr>
            <p:cNvPr id="120843" name="Rectangle 11"/>
            <p:cNvSpPr>
              <a:spLocks noChangeArrowheads="1"/>
            </p:cNvSpPr>
            <p:nvPr/>
          </p:nvSpPr>
          <p:spPr bwMode="auto">
            <a:xfrm>
              <a:off x="1418" y="6648"/>
              <a:ext cx="10657" cy="592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anchor="ctr"/>
            <a:p>
              <a:r>
                <a:rPr lang="en-US" altLang="zh-CN" dirty="0" smtClean="0"/>
                <a:t>drop sequence </a:t>
              </a:r>
              <a:r>
                <a:rPr lang="en-US" altLang="zh-CN" dirty="0" err="1" smtClean="0"/>
                <a:t>stus_seq</a:t>
              </a:r>
              <a:r>
                <a:rPr lang="en-US" altLang="zh-CN" dirty="0" smtClean="0"/>
                <a:t>;</a:t>
              </a:r>
              <a:endParaRPr lang="fr-FR" altLang="zh-CN" sz="18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5344</Words>
  <Application>WPS 演示</Application>
  <PresentationFormat>自定义</PresentationFormat>
  <Paragraphs>512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Arial Unicode MS</vt:lpstr>
      <vt:lpstr>Wingdings 3</vt:lpstr>
      <vt:lpstr>Verdana</vt:lpstr>
      <vt:lpstr>Wingdings 2</vt:lpstr>
      <vt:lpstr>Wingdings 2</vt:lpstr>
      <vt:lpstr>黑体</vt:lpstr>
      <vt:lpstr>Courier New</vt:lpstr>
      <vt:lpstr>Calibri</vt:lpstr>
      <vt:lpstr>Calibri Light</vt:lpstr>
      <vt:lpstr>Office 主题</vt:lpstr>
      <vt:lpstr>PowerPoint 演示文稿</vt:lpstr>
      <vt:lpstr>回顾</vt:lpstr>
      <vt:lpstr>课程目标 </vt:lpstr>
      <vt:lpstr>4.1 同义词</vt:lpstr>
      <vt:lpstr>4.1 同义词 </vt:lpstr>
      <vt:lpstr>4.1 同义词  </vt:lpstr>
      <vt:lpstr>4.2 序列 </vt:lpstr>
      <vt:lpstr>4.2 序列 </vt:lpstr>
      <vt:lpstr>4.2 序列--更改和删除序列 </vt:lpstr>
      <vt:lpstr>4.3 视图</vt:lpstr>
      <vt:lpstr>4.3 视图--创建视图 </vt:lpstr>
      <vt:lpstr>4.3 视图--创建视图 </vt:lpstr>
      <vt:lpstr>4.3 视图--创建视图</vt:lpstr>
      <vt:lpstr>4.3 视图--创建视图</vt:lpstr>
      <vt:lpstr>4.3 视图--视图上的DML语句 </vt:lpstr>
      <vt:lpstr>4.3 视图--视图中的函数</vt:lpstr>
      <vt:lpstr>视图和表的区别 </vt:lpstr>
      <vt:lpstr>4.4 索引</vt:lpstr>
      <vt:lpstr>4.4 索引</vt:lpstr>
      <vt:lpstr>4.4 标准索引</vt:lpstr>
      <vt:lpstr>4.4 索引-唯一索引</vt:lpstr>
      <vt:lpstr>4.4 索引--组合索引</vt:lpstr>
      <vt:lpstr>4.4 索引--反向键索引</vt:lpstr>
      <vt:lpstr>4.4 索引--位图索引</vt:lpstr>
      <vt:lpstr>4.4 索引--基于函数的索引</vt:lpstr>
      <vt:lpstr>4.4 索引--索引组织表</vt:lpstr>
      <vt:lpstr> 4.4 索引—分区表索引 </vt:lpstr>
      <vt:lpstr>4.4 索引--索引中的分区</vt:lpstr>
      <vt:lpstr>4.4 索引--索引中的分区 </vt:lpstr>
      <vt:lpstr>索引总结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ㅤㅤ</cp:lastModifiedBy>
  <cp:revision>141</cp:revision>
  <dcterms:created xsi:type="dcterms:W3CDTF">2016-04-22T07:52:00Z</dcterms:created>
  <dcterms:modified xsi:type="dcterms:W3CDTF">2020-02-13T04:27:29Z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