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notesMasterIdLst>
    <p:notesMasterId r:id="rId8"/>
  </p:notesMasterIdLst>
  <p:sldIdLst>
    <p:sldId id="257" r:id="rId3"/>
    <p:sldId id="299" r:id="rId4"/>
    <p:sldId id="358" r:id="rId5"/>
    <p:sldId id="359" r:id="rId6"/>
    <p:sldId id="360" r:id="rId7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27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DE5"/>
    <a:srgbClr val="95C674"/>
    <a:srgbClr val="79ADED"/>
    <a:srgbClr val="EC9A84"/>
    <a:srgbClr val="EABDBC"/>
    <a:srgbClr val="F4D3D0"/>
    <a:srgbClr val="FFFF7D"/>
    <a:srgbClr val="72BBDC"/>
    <a:srgbClr val="FFE8B9"/>
    <a:srgbClr val="BC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708" y="-90"/>
      </p:cViewPr>
      <p:guideLst>
        <p:guide orient="horz" pos="6"/>
        <p:guide orient="horz" pos="1150"/>
        <p:guide/>
        <p:guide pos="7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96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如果没有PL/SQL 的话，Oracle 就必须每次接收一条SQL 语句，然后处理。每条SQL 语句都会调用一次Oracle，这就造成很大的运行开销。</a:t>
            </a:r>
            <a:endParaRPr lang="zh-CN" altLang="en-US"/>
          </a:p>
          <a:p>
            <a:r>
              <a:rPr lang="zh-CN" altLang="en-US">
                <a:sym typeface="+mn-ea"/>
              </a:rPr>
              <a:t>有了PL/SQL，整块的语句就可以一次传递给Oracle，这样就能减少应用程序和Oracle 的通信，减少网络开销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12553" y="3108113"/>
            <a:ext cx="966893" cy="62060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图片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586192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077"/>
            <a:ext cx="12191999" cy="686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:\Documents and Settings\Administrator\桌面\厚溥窗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794717" y="2381998"/>
            <a:ext cx="1457689" cy="14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第五章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+mj-cs"/>
                <a:sym typeface="+mn-ea"/>
              </a:rPr>
              <a:t>PL/SQL</a:t>
            </a:r>
            <a:endParaRPr lang="zh-CN" altLang="en-US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4165" y="9525"/>
            <a:ext cx="4892040" cy="1016635"/>
          </a:xfrm>
        </p:spPr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变量</a:t>
            </a:r>
            <a:r>
              <a:rPr lang="zh-CN" altLang="en-US" dirty="0">
                <a:sym typeface="+mn-ea"/>
              </a:rPr>
              <a:t>和常量 </a:t>
            </a:r>
            <a:r>
              <a:rPr lang="en-US" altLang="zh-CN" dirty="0" smtClean="0">
                <a:sym typeface="+mn-ea"/>
              </a:rPr>
              <a:t>2</a:t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287067" y="1272363"/>
            <a:ext cx="7488237" cy="4801314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pPr>
              <a:tabLst>
                <a:tab pos="509270" algn="l"/>
              </a:tabLst>
            </a:pPr>
            <a:r>
              <a:rPr lang="en-US" altLang="zh-CN" dirty="0" smtClean="0"/>
              <a:t>DECLARE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v_var1 </a:t>
            </a:r>
            <a:r>
              <a:rPr lang="en-US" altLang="zh-CN" b="1" dirty="0" smtClean="0"/>
              <a:t>number</a:t>
            </a:r>
            <a:r>
              <a:rPr lang="en-US" altLang="zh-CN" dirty="0" smtClean="0"/>
              <a:t>(4);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v_sal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emp.sal%</a:t>
            </a:r>
            <a:r>
              <a:rPr lang="en-US" altLang="zh-CN" b="1" dirty="0" err="1" smtClean="0"/>
              <a:t>type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v_row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emp%</a:t>
            </a:r>
            <a:r>
              <a:rPr lang="en-US" altLang="zh-CN" b="1" dirty="0" err="1" smtClean="0"/>
              <a:t>rowtype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c_cnt</a:t>
            </a:r>
            <a:r>
              <a:rPr lang="en-US" altLang="zh-CN" dirty="0" smtClean="0"/>
              <a:t> CONSTANT NUMBER := 2;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BEGIN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v_var1 := 1916;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SELECT </a:t>
            </a:r>
            <a:r>
              <a:rPr lang="en-US" altLang="zh-CN" dirty="0" err="1" smtClean="0"/>
              <a:t>sal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v_sal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WHERE </a:t>
            </a:r>
            <a:r>
              <a:rPr lang="en-US" altLang="zh-CN" dirty="0" err="1" smtClean="0"/>
              <a:t>empno</a:t>
            </a:r>
            <a:r>
              <a:rPr lang="en-US" altLang="zh-CN" dirty="0" smtClean="0"/>
              <a:t>= 7499;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SELECT * INTO </a:t>
            </a:r>
            <a:r>
              <a:rPr lang="en-US" altLang="zh-CN" dirty="0" err="1" smtClean="0"/>
              <a:t>v_row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WHERE </a:t>
            </a:r>
            <a:r>
              <a:rPr lang="en-US" altLang="zh-CN" dirty="0" err="1" smtClean="0"/>
              <a:t>empno</a:t>
            </a:r>
            <a:r>
              <a:rPr lang="en-US" altLang="zh-CN" dirty="0" smtClean="0"/>
              <a:t>= 7499;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 DBMS_OUTPUT.PUT_LINE('</a:t>
            </a:r>
            <a:r>
              <a:rPr lang="zh-CN" altLang="en-US" dirty="0" smtClean="0"/>
              <a:t>薪水</a:t>
            </a:r>
            <a:r>
              <a:rPr lang="en-US" altLang="zh-CN" dirty="0" smtClean="0"/>
              <a:t>:'|| </a:t>
            </a:r>
            <a:r>
              <a:rPr lang="en-US" altLang="zh-CN" dirty="0" err="1" smtClean="0"/>
              <a:t>v_sal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 DBMS_OUTPUT.PUT_LINE('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:'|| </a:t>
            </a:r>
            <a:r>
              <a:rPr lang="en-US" altLang="zh-CN" dirty="0" err="1" smtClean="0"/>
              <a:t>v_row.ename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EXCEPTION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 WHEN OTHERS THEN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   DBMS_OUTPUT.PUT_LINE('</a:t>
            </a:r>
            <a:r>
              <a:rPr lang="zh-CN" altLang="en-US" dirty="0" smtClean="0"/>
              <a:t>出错了。。</a:t>
            </a:r>
            <a:r>
              <a:rPr lang="en-US" altLang="zh-CN" dirty="0" smtClean="0"/>
              <a:t>'); </a:t>
            </a:r>
            <a:endParaRPr lang="en-US" altLang="zh-CN" dirty="0" smtClean="0"/>
          </a:p>
          <a:p>
            <a:pPr>
              <a:tabLst>
                <a:tab pos="509270" algn="l"/>
              </a:tabLst>
            </a:pPr>
            <a:r>
              <a:rPr lang="en-US" altLang="zh-CN" dirty="0" smtClean="0"/>
              <a:t>END;</a:t>
            </a:r>
            <a:endParaRPr lang="en-US" altLang="zh-CN" dirty="0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2287573" y="1596167"/>
            <a:ext cx="4367212" cy="7920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2262173" y="2388255"/>
            <a:ext cx="4392488" cy="288031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2262173" y="2973845"/>
            <a:ext cx="5472608" cy="28803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2287573" y="3261876"/>
            <a:ext cx="5472608" cy="1584176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7191" y="5184249"/>
            <a:ext cx="4367212" cy="57606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 wrap="none" anchor="ctr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8549" grpId="0" bldLvl="0" animBg="1"/>
      <p:bldP spid="108549" grpId="1" bldLvl="0" animBg="1"/>
      <p:bldP spid="108554" grpId="0" bldLvl="0" animBg="1"/>
      <p:bldP spid="108554" grpId="1" bldLvl="0" animBg="1"/>
      <p:bldP spid="108555" grpId="0" bldLvl="0" animBg="1"/>
      <p:bldP spid="108555" grpId="1" bldLvl="0" animBg="1"/>
      <p:bldP spid="108552" grpId="0" bldLvl="0" animBg="1"/>
      <p:bldP spid="9" grpId="0" bldLvl="0" animBg="1"/>
      <p:bldP spid="9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控制结构</a:t>
            </a:r>
            <a:endParaRPr lang="zh-CN" altLang="en-US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1931670" y="1373505"/>
            <a:ext cx="7897495" cy="5255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ea typeface="黑体" panose="02010609060101010101" pitchFamily="2" charset="-122"/>
              </a:rPr>
              <a:t>PL/SQL </a:t>
            </a:r>
            <a:r>
              <a:rPr lang="zh-CN" altLang="en-US" sz="2800" dirty="0">
                <a:ea typeface="黑体" panose="02010609060101010101" pitchFamily="2" charset="-122"/>
              </a:rPr>
              <a:t>支持的流程控制结构：</a:t>
            </a:r>
            <a:endParaRPr lang="zh-CN" altLang="en-US" sz="28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ea typeface="黑体" panose="02010609060101010101" pitchFamily="2" charset="-122"/>
              </a:rPr>
              <a:t>条件控制</a:t>
            </a:r>
            <a:endParaRPr lang="zh-CN" altLang="en-US" sz="2800" dirty="0">
              <a:ea typeface="黑体" panose="0201060906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400" dirty="0">
                <a:ea typeface="黑体" panose="02010609060101010101" pitchFamily="2" charset="-122"/>
              </a:rPr>
              <a:t>IF </a:t>
            </a:r>
            <a:r>
              <a:rPr lang="zh-CN" altLang="en-US" sz="2400" dirty="0">
                <a:ea typeface="黑体" panose="02010609060101010101" pitchFamily="2" charset="-122"/>
              </a:rPr>
              <a:t>语句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400" dirty="0">
                <a:ea typeface="黑体" panose="02010609060101010101" pitchFamily="2" charset="-122"/>
              </a:rPr>
              <a:t>CASE </a:t>
            </a:r>
            <a:r>
              <a:rPr lang="zh-CN" altLang="en-US" sz="2400" dirty="0">
                <a:ea typeface="黑体" panose="02010609060101010101" pitchFamily="2" charset="-122"/>
              </a:rPr>
              <a:t>语句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ea typeface="黑体" panose="02010609060101010101" pitchFamily="2" charset="-122"/>
              </a:rPr>
              <a:t>循环控制</a:t>
            </a:r>
            <a:endParaRPr lang="zh-CN" altLang="en-US" sz="2800" dirty="0">
              <a:ea typeface="黑体" panose="0201060906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400" dirty="0">
                <a:ea typeface="黑体" panose="02010609060101010101" pitchFamily="2" charset="-122"/>
              </a:rPr>
              <a:t>LOOP </a:t>
            </a:r>
            <a:r>
              <a:rPr lang="zh-CN" altLang="en-US" sz="2400" dirty="0">
                <a:ea typeface="黑体" panose="02010609060101010101" pitchFamily="2" charset="-122"/>
              </a:rPr>
              <a:t>循环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400" dirty="0">
                <a:ea typeface="黑体" panose="02010609060101010101" pitchFamily="2" charset="-122"/>
              </a:rPr>
              <a:t>WHILE </a:t>
            </a:r>
            <a:r>
              <a:rPr lang="zh-CN" altLang="en-US" sz="2400" dirty="0">
                <a:ea typeface="黑体" panose="02010609060101010101" pitchFamily="2" charset="-122"/>
              </a:rPr>
              <a:t>循环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400" dirty="0">
                <a:ea typeface="黑体" panose="02010609060101010101" pitchFamily="2" charset="-122"/>
              </a:rPr>
              <a:t>FOR </a:t>
            </a:r>
            <a:r>
              <a:rPr lang="zh-CN" altLang="en-US" sz="2400" dirty="0">
                <a:ea typeface="黑体" panose="02010609060101010101" pitchFamily="2" charset="-122"/>
              </a:rPr>
              <a:t>循环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ea typeface="黑体" panose="02010609060101010101" pitchFamily="2" charset="-122"/>
              </a:rPr>
              <a:t>顺序控制</a:t>
            </a:r>
            <a:endParaRPr lang="zh-CN" altLang="en-US" sz="2800" dirty="0">
              <a:ea typeface="黑体" panose="0201060906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400" dirty="0">
                <a:ea typeface="黑体" panose="02010609060101010101" pitchFamily="2" charset="-122"/>
              </a:rPr>
              <a:t>GOTO </a:t>
            </a:r>
            <a:r>
              <a:rPr lang="zh-CN" altLang="en-US" sz="2400" dirty="0">
                <a:ea typeface="黑体" panose="02010609060101010101" pitchFamily="2" charset="-122"/>
              </a:rPr>
              <a:t>语句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400" dirty="0">
                <a:ea typeface="黑体" panose="02010609060101010101" pitchFamily="2" charset="-122"/>
              </a:rPr>
              <a:t>NULL </a:t>
            </a:r>
            <a:r>
              <a:rPr lang="zh-CN" altLang="en-US" sz="2400" dirty="0">
                <a:ea typeface="黑体" panose="02010609060101010101" pitchFamily="2" charset="-122"/>
              </a:rPr>
              <a:t>语句</a:t>
            </a:r>
            <a:endParaRPr lang="zh-CN" altLang="en-US" sz="24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6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61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61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61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61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61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61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1000"/>
                                        <p:tgtEl>
                                          <p:spTgt spid="61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61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1000"/>
                                        <p:tgtEl>
                                          <p:spTgt spid="61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61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条件</a:t>
            </a:r>
            <a:r>
              <a:rPr lang="zh-CN" altLang="en-US" dirty="0">
                <a:sym typeface="+mn-ea"/>
              </a:rPr>
              <a:t>控制 </a:t>
            </a:r>
            <a:r>
              <a:rPr lang="en-US" altLang="zh-CN" dirty="0" smtClean="0">
                <a:sym typeface="+mn-ea"/>
              </a:rPr>
              <a:t>1</a:t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115715" name="Rectangle 3"/>
          <p:cNvSpPr>
            <a:spLocks noGrp="1" noChangeArrowheads="1"/>
          </p:cNvSpPr>
          <p:nvPr/>
        </p:nvSpPr>
        <p:spPr>
          <a:xfrm>
            <a:off x="1312545" y="1448753"/>
            <a:ext cx="8229600" cy="1008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IF </a:t>
            </a:r>
            <a:r>
              <a:rPr lang="zh-CN" altLang="en-US" dirty="0"/>
              <a:t>语句根据条件执行一系列语句</a:t>
            </a:r>
            <a:r>
              <a:rPr lang="zh-CN" altLang="en-US" dirty="0" smtClean="0"/>
              <a:t>，有</a:t>
            </a:r>
            <a:r>
              <a:rPr lang="zh-CN" altLang="en-US" dirty="0"/>
              <a:t>三种形式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if-THEN</a:t>
            </a:r>
            <a:r>
              <a:rPr lang="zh-CN" altLang="en-US" dirty="0" smtClean="0"/>
              <a:t>、</a:t>
            </a:r>
            <a:r>
              <a:rPr lang="en-US" altLang="zh-CN" dirty="0"/>
              <a:t>IF-THEN-ELSE </a:t>
            </a:r>
            <a:r>
              <a:rPr lang="zh-CN" altLang="en-US" dirty="0"/>
              <a:t>和 </a:t>
            </a:r>
            <a:r>
              <a:rPr lang="en-US" altLang="zh-CN" dirty="0"/>
              <a:t>IF-THEN-ELSIF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>
          <a:xfrm>
            <a:off x="6356985" y="2592070"/>
            <a:ext cx="5525770" cy="42659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en-US" altLang="zh-CN" dirty="0" smtClean="0">
                <a:ea typeface="新宋体" panose="02010609030101010101" pitchFamily="49" charset="-122"/>
              </a:rPr>
              <a:t> </a:t>
            </a:r>
            <a:r>
              <a:rPr lang="en-US" altLang="zh-CN" b="1" dirty="0" smtClean="0">
                <a:ea typeface="新宋体" panose="02010609030101010101" pitchFamily="49" charset="-122"/>
              </a:rPr>
              <a:t>declare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err="1" smtClean="0">
                <a:ea typeface="新宋体" panose="02010609030101010101" pitchFamily="49" charset="-122"/>
              </a:rPr>
              <a:t>v_id</a:t>
            </a:r>
            <a:r>
              <a:rPr lang="en-US" altLang="zh-CN" b="1" dirty="0" smtClean="0">
                <a:ea typeface="新宋体" panose="02010609030101010101" pitchFamily="49" charset="-122"/>
              </a:rPr>
              <a:t> number;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err="1" smtClean="0">
                <a:ea typeface="新宋体" panose="02010609030101010101" pitchFamily="49" charset="-122"/>
              </a:rPr>
              <a:t>v_sex</a:t>
            </a:r>
            <a:r>
              <a:rPr lang="en-US" altLang="zh-CN" b="1" dirty="0" smtClean="0">
                <a:ea typeface="新宋体" panose="02010609030101010101" pitchFamily="49" charset="-122"/>
              </a:rPr>
              <a:t> char(2);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ea typeface="新宋体" panose="02010609030101010101" pitchFamily="49" charset="-122"/>
              </a:rPr>
              <a:t>begin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ea typeface="新宋体" panose="02010609030101010101" pitchFamily="49" charset="-122"/>
              </a:rPr>
              <a:t>  </a:t>
            </a:r>
            <a:r>
              <a:rPr lang="en-US" altLang="zh-CN" b="1" dirty="0" err="1" smtClean="0">
                <a:ea typeface="新宋体" panose="02010609030101010101" pitchFamily="49" charset="-122"/>
              </a:rPr>
              <a:t>v_id</a:t>
            </a:r>
            <a:r>
              <a:rPr lang="en-US" altLang="zh-CN" b="1" dirty="0" smtClean="0">
                <a:ea typeface="新宋体" panose="02010609030101010101" pitchFamily="49" charset="-122"/>
              </a:rPr>
              <a:t>:=110;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ea typeface="新宋体" panose="02010609030101010101" pitchFamily="49" charset="-122"/>
              </a:rPr>
              <a:t>   select sex into </a:t>
            </a:r>
            <a:r>
              <a:rPr lang="en-US" altLang="zh-CN" b="1" dirty="0" err="1" smtClean="0">
                <a:ea typeface="新宋体" panose="02010609030101010101" pitchFamily="49" charset="-122"/>
              </a:rPr>
              <a:t>v_sex</a:t>
            </a:r>
            <a:r>
              <a:rPr lang="en-US" altLang="zh-CN" b="1" dirty="0" smtClean="0">
                <a:ea typeface="新宋体" panose="02010609030101010101" pitchFamily="49" charset="-122"/>
              </a:rPr>
              <a:t> from </a:t>
            </a:r>
            <a:r>
              <a:rPr lang="en-US" altLang="zh-CN" b="1" dirty="0" err="1" smtClean="0">
                <a:ea typeface="新宋体" panose="02010609030101010101" pitchFamily="49" charset="-122"/>
              </a:rPr>
              <a:t>stu</a:t>
            </a:r>
            <a:r>
              <a:rPr lang="en-US" altLang="zh-CN" b="1" dirty="0" smtClean="0">
                <a:ea typeface="新宋体" panose="02010609030101010101" pitchFamily="49" charset="-122"/>
              </a:rPr>
              <a:t> where id=</a:t>
            </a:r>
            <a:r>
              <a:rPr lang="en-US" altLang="zh-CN" b="1" dirty="0" err="1" smtClean="0">
                <a:ea typeface="新宋体" panose="02010609030101010101" pitchFamily="49" charset="-122"/>
              </a:rPr>
              <a:t>v_id</a:t>
            </a:r>
            <a:r>
              <a:rPr lang="en-US" altLang="zh-CN" b="1" dirty="0" smtClean="0">
                <a:ea typeface="新宋体" panose="02010609030101010101" pitchFamily="49" charset="-122"/>
              </a:rPr>
              <a:t>;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ea typeface="新宋体" panose="02010609030101010101" pitchFamily="49" charset="-122"/>
              </a:rPr>
              <a:t>  if </a:t>
            </a:r>
            <a:r>
              <a:rPr lang="en-US" altLang="zh-CN" b="1" dirty="0" err="1" smtClean="0">
                <a:ea typeface="新宋体" panose="02010609030101010101" pitchFamily="49" charset="-122"/>
              </a:rPr>
              <a:t>v_sex</a:t>
            </a:r>
            <a:r>
              <a:rPr lang="en-US" altLang="zh-CN" b="1" dirty="0" smtClean="0">
                <a:ea typeface="新宋体" panose="02010609030101010101" pitchFamily="49" charset="-122"/>
              </a:rPr>
              <a:t>='</a:t>
            </a:r>
            <a:r>
              <a:rPr lang="zh-CN" altLang="en-US" b="1" dirty="0" smtClean="0">
                <a:ea typeface="新宋体" panose="02010609030101010101" pitchFamily="49" charset="-122"/>
              </a:rPr>
              <a:t>男</a:t>
            </a:r>
            <a:r>
              <a:rPr lang="en-US" altLang="zh-CN" b="1" dirty="0" smtClean="0">
                <a:ea typeface="新宋体" panose="02010609030101010101" pitchFamily="49" charset="-122"/>
              </a:rPr>
              <a:t>' then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ea typeface="新宋体" panose="02010609030101010101" pitchFamily="49" charset="-122"/>
              </a:rPr>
              <a:t>      </a:t>
            </a:r>
            <a:r>
              <a:rPr lang="en-US" altLang="zh-CN" b="1" dirty="0" err="1" smtClean="0">
                <a:ea typeface="新宋体" panose="02010609030101010101" pitchFamily="49" charset="-122"/>
              </a:rPr>
              <a:t>dbms_output.put_line</a:t>
            </a:r>
            <a:r>
              <a:rPr lang="en-US" altLang="zh-CN" b="1" dirty="0" smtClean="0">
                <a:ea typeface="新宋体" panose="02010609030101010101" pitchFamily="49" charset="-122"/>
              </a:rPr>
              <a:t>('</a:t>
            </a:r>
            <a:r>
              <a:rPr lang="zh-CN" altLang="en-US" b="1" dirty="0" smtClean="0">
                <a:ea typeface="新宋体" panose="02010609030101010101" pitchFamily="49" charset="-122"/>
              </a:rPr>
              <a:t>你好啊，帅哥</a:t>
            </a:r>
            <a:r>
              <a:rPr lang="en-US" altLang="zh-CN" b="1" dirty="0" smtClean="0">
                <a:ea typeface="新宋体" panose="02010609030101010101" pitchFamily="49" charset="-122"/>
              </a:rPr>
              <a:t>');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ea typeface="新宋体" panose="02010609030101010101" pitchFamily="49" charset="-122"/>
              </a:rPr>
              <a:t>  </a:t>
            </a:r>
            <a:r>
              <a:rPr lang="en-US" altLang="zh-CN" b="1" dirty="0" err="1" smtClean="0">
                <a:ea typeface="新宋体" panose="02010609030101010101" pitchFamily="49" charset="-122"/>
              </a:rPr>
              <a:t>elsif</a:t>
            </a:r>
            <a:r>
              <a:rPr lang="en-US" altLang="zh-CN" b="1" dirty="0" smtClean="0">
                <a:ea typeface="新宋体" panose="02010609030101010101" pitchFamily="49" charset="-122"/>
              </a:rPr>
              <a:t> </a:t>
            </a:r>
            <a:r>
              <a:rPr lang="en-US" altLang="zh-CN" b="1" dirty="0" err="1" smtClean="0">
                <a:ea typeface="新宋体" panose="02010609030101010101" pitchFamily="49" charset="-122"/>
              </a:rPr>
              <a:t>v_sex</a:t>
            </a:r>
            <a:r>
              <a:rPr lang="en-US" altLang="zh-CN" b="1" dirty="0" smtClean="0">
                <a:ea typeface="新宋体" panose="02010609030101010101" pitchFamily="49" charset="-122"/>
              </a:rPr>
              <a:t>='</a:t>
            </a:r>
            <a:r>
              <a:rPr lang="zh-CN" altLang="en-US" b="1" dirty="0" smtClean="0">
                <a:ea typeface="新宋体" panose="02010609030101010101" pitchFamily="49" charset="-122"/>
              </a:rPr>
              <a:t>女</a:t>
            </a:r>
            <a:r>
              <a:rPr lang="en-US" altLang="zh-CN" b="1" dirty="0" smtClean="0">
                <a:ea typeface="新宋体" panose="02010609030101010101" pitchFamily="49" charset="-122"/>
              </a:rPr>
              <a:t>' then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ea typeface="新宋体" panose="02010609030101010101" pitchFamily="49" charset="-122"/>
              </a:rPr>
              <a:t>       </a:t>
            </a:r>
            <a:r>
              <a:rPr lang="en-US" altLang="zh-CN" b="1" dirty="0" err="1" smtClean="0">
                <a:ea typeface="新宋体" panose="02010609030101010101" pitchFamily="49" charset="-122"/>
              </a:rPr>
              <a:t>dbms_output.put_line</a:t>
            </a:r>
            <a:r>
              <a:rPr lang="en-US" altLang="zh-CN" b="1" dirty="0" smtClean="0">
                <a:ea typeface="新宋体" panose="02010609030101010101" pitchFamily="49" charset="-122"/>
              </a:rPr>
              <a:t>('</a:t>
            </a:r>
            <a:r>
              <a:rPr lang="zh-CN" altLang="en-US" b="1" dirty="0" smtClean="0">
                <a:ea typeface="新宋体" panose="02010609030101010101" pitchFamily="49" charset="-122"/>
              </a:rPr>
              <a:t>你好啊，美女</a:t>
            </a:r>
            <a:r>
              <a:rPr lang="en-US" altLang="zh-CN" b="1" dirty="0" smtClean="0">
                <a:ea typeface="新宋体" panose="02010609030101010101" pitchFamily="49" charset="-122"/>
              </a:rPr>
              <a:t>');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ea typeface="新宋体" panose="02010609030101010101" pitchFamily="49" charset="-122"/>
              </a:rPr>
              <a:t>  else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ea typeface="新宋体" panose="02010609030101010101" pitchFamily="49" charset="-122"/>
              </a:rPr>
              <a:t>       </a:t>
            </a:r>
            <a:r>
              <a:rPr lang="en-US" altLang="zh-CN" b="1" dirty="0" err="1" smtClean="0">
                <a:ea typeface="新宋体" panose="02010609030101010101" pitchFamily="49" charset="-122"/>
              </a:rPr>
              <a:t>dbms_output.put_line</a:t>
            </a:r>
            <a:r>
              <a:rPr lang="en-US" altLang="zh-CN" b="1" dirty="0" smtClean="0">
                <a:ea typeface="新宋体" panose="02010609030101010101" pitchFamily="49" charset="-122"/>
              </a:rPr>
              <a:t>('</a:t>
            </a:r>
            <a:r>
              <a:rPr lang="zh-CN" altLang="en-US" b="1" dirty="0" smtClean="0">
                <a:ea typeface="新宋体" panose="02010609030101010101" pitchFamily="49" charset="-122"/>
              </a:rPr>
              <a:t>滚！人妖</a:t>
            </a:r>
            <a:r>
              <a:rPr lang="en-US" altLang="zh-CN" b="1" dirty="0" smtClean="0">
                <a:ea typeface="新宋体" panose="02010609030101010101" pitchFamily="49" charset="-122"/>
              </a:rPr>
              <a:t>');  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ea typeface="新宋体" panose="02010609030101010101" pitchFamily="49" charset="-122"/>
              </a:rPr>
              <a:t>  end if;  </a:t>
            </a:r>
            <a:endParaRPr lang="en-US" altLang="zh-CN" b="1" dirty="0" smtClean="0">
              <a:ea typeface="新宋体" panose="02010609030101010101" pitchFamily="49" charset="-122"/>
            </a:endParaRPr>
          </a:p>
          <a:p>
            <a:r>
              <a:rPr lang="en-US" altLang="zh-CN" b="1" dirty="0" smtClean="0">
                <a:ea typeface="新宋体" panose="02010609030101010101" pitchFamily="49" charset="-122"/>
              </a:rPr>
              <a:t>end;</a:t>
            </a:r>
            <a:endParaRPr lang="zh-CN" altLang="en-US" dirty="0">
              <a:ea typeface="新宋体" panose="0201060903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575" y="2592070"/>
            <a:ext cx="57607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语法</a:t>
            </a:r>
            <a:r>
              <a:rPr lang="zh-CN" altLang="en-US" sz="2400"/>
              <a:t>： </a:t>
            </a:r>
            <a:r>
              <a:rPr lang="en-US" altLang="zh-CN" sz="2400">
                <a:solidFill>
                  <a:srgbClr val="FF0000"/>
                </a:solidFill>
              </a:rPr>
              <a:t>IF    </a:t>
            </a:r>
            <a:r>
              <a:rPr lang="zh-CN" altLang="en-US" sz="2400">
                <a:solidFill>
                  <a:srgbClr val="FF0000"/>
                </a:solidFill>
              </a:rPr>
              <a:t>条件表达式   </a:t>
            </a:r>
            <a:r>
              <a:rPr lang="en-US" altLang="zh-CN" sz="2400">
                <a:solidFill>
                  <a:srgbClr val="FF0000"/>
                </a:solidFill>
              </a:rPr>
              <a:t>THEN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              </a:t>
            </a:r>
            <a:r>
              <a:rPr lang="zh-CN" altLang="en-US" sz="2400">
                <a:solidFill>
                  <a:srgbClr val="FF0000"/>
                </a:solidFill>
              </a:rPr>
              <a:t>执行语句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	END IF;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或者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	IF   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条件表达式 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THEN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           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执行语句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	ELSIF 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条件表达式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THEN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执行语句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	ELSE 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执行语句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	END IF;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条件</a:t>
            </a:r>
            <a:r>
              <a:rPr lang="zh-CN" altLang="en-US" dirty="0">
                <a:sym typeface="+mn-ea"/>
              </a:rPr>
              <a:t>控制 </a:t>
            </a:r>
            <a:r>
              <a:rPr lang="en-US" altLang="zh-CN" dirty="0" smtClean="0">
                <a:sym typeface="+mn-ea"/>
              </a:rPr>
              <a:t>2</a:t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2141220" y="1509395"/>
            <a:ext cx="9676765" cy="1085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800" dirty="0">
                <a:ea typeface="黑体" panose="02010609060101010101" pitchFamily="2" charset="-122"/>
              </a:rPr>
              <a:t>CASE </a:t>
            </a:r>
            <a:r>
              <a:rPr lang="zh-CN" altLang="en-US" sz="2800" dirty="0">
                <a:ea typeface="黑体" panose="02010609060101010101" pitchFamily="2" charset="-122"/>
              </a:rPr>
              <a:t>语句用于根据单个变量或</a:t>
            </a:r>
            <a:r>
              <a:rPr lang="zh-CN" altLang="en-US" sz="2800" dirty="0" smtClean="0">
                <a:ea typeface="黑体" panose="02010609060101010101" pitchFamily="2" charset="-122"/>
              </a:rPr>
              <a:t>表达式与多个值进行比较</a:t>
            </a:r>
            <a:endParaRPr lang="zh-CN" altLang="en-US" sz="28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ea typeface="黑体" panose="02010609060101010101" pitchFamily="2" charset="-122"/>
              </a:rPr>
              <a:t>执行 </a:t>
            </a:r>
            <a:r>
              <a:rPr lang="en-US" altLang="zh-CN" sz="2800" dirty="0">
                <a:ea typeface="黑体" panose="02010609060101010101" pitchFamily="2" charset="-122"/>
              </a:rPr>
              <a:t>CASE </a:t>
            </a:r>
            <a:r>
              <a:rPr lang="zh-CN" altLang="en-US" sz="2800" dirty="0">
                <a:ea typeface="黑体" panose="02010609060101010101" pitchFamily="2" charset="-122"/>
              </a:rPr>
              <a:t>语句前，先计算选择器的值</a:t>
            </a:r>
            <a:endParaRPr lang="zh-CN" altLang="en-US" sz="2800" dirty="0">
              <a:ea typeface="黑体" panose="02010609060101010101" pitchFamily="2" charset="-122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022340" y="3254058"/>
            <a:ext cx="5495290" cy="2992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p>
            <a:pPr indent="228600">
              <a:spcBef>
                <a:spcPct val="20000"/>
              </a:spcBef>
            </a:pPr>
            <a:r>
              <a:rPr lang="en-US" altLang="zh-CN" sz="1600" b="1" dirty="0" smtClean="0">
                <a:ea typeface="黑体" panose="02010609060101010101" pitchFamily="2" charset="-122"/>
              </a:rPr>
              <a:t>BEGIN</a:t>
            </a:r>
            <a:endParaRPr lang="en-US" altLang="zh-CN" sz="1600" b="1" dirty="0" smtClean="0">
              <a:ea typeface="黑体" panose="02010609060101010101" pitchFamily="2" charset="-122"/>
            </a:endParaRPr>
          </a:p>
          <a:p>
            <a:pPr indent="228600">
              <a:spcBef>
                <a:spcPct val="20000"/>
              </a:spcBef>
            </a:pPr>
            <a:r>
              <a:rPr lang="en-US" altLang="zh-CN" sz="1600" b="1" dirty="0" smtClean="0">
                <a:ea typeface="黑体" panose="02010609060101010101" pitchFamily="2" charset="-122"/>
              </a:rPr>
              <a:t>    CASE 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&amp;grade</a:t>
            </a:r>
            <a:r>
              <a:rPr lang="en-US" altLang="zh-CN" sz="1600" dirty="0" smtClean="0"/>
              <a:t>'</a:t>
            </a:r>
            <a:endParaRPr lang="en-US" altLang="zh-CN" sz="1600" b="1" dirty="0" smtClean="0">
              <a:ea typeface="黑体" panose="02010609060101010101" pitchFamily="2" charset="-122"/>
            </a:endParaRPr>
          </a:p>
          <a:p>
            <a:pPr indent="228600">
              <a:spcBef>
                <a:spcPct val="20000"/>
              </a:spcBef>
            </a:pPr>
            <a:r>
              <a:rPr lang="en-US" altLang="zh-CN" sz="1600" b="1" dirty="0" smtClean="0">
                <a:ea typeface="黑体" panose="02010609060101010101" pitchFamily="2" charset="-122"/>
              </a:rPr>
              <a:t>      WHEN 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A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 THEN DBMS_OUTPUT.PUT_LINE(</a:t>
            </a:r>
            <a:r>
              <a:rPr lang="en-US" altLang="zh-CN" sz="1600" dirty="0" smtClean="0"/>
              <a:t>'</a:t>
            </a:r>
            <a:r>
              <a:rPr lang="zh-CN" altLang="en-US" sz="1600" b="1" dirty="0" smtClean="0">
                <a:ea typeface="黑体" panose="02010609060101010101" pitchFamily="2" charset="-122"/>
              </a:rPr>
              <a:t>优异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);</a:t>
            </a:r>
            <a:endParaRPr lang="en-US" altLang="zh-CN" sz="1600" b="1" dirty="0" smtClean="0">
              <a:ea typeface="黑体" panose="02010609060101010101" pitchFamily="2" charset="-122"/>
            </a:endParaRPr>
          </a:p>
          <a:p>
            <a:pPr indent="228600">
              <a:spcBef>
                <a:spcPct val="20000"/>
              </a:spcBef>
            </a:pPr>
            <a:r>
              <a:rPr lang="en-US" altLang="zh-CN" sz="1600" b="1" dirty="0" smtClean="0">
                <a:ea typeface="黑体" panose="02010609060101010101" pitchFamily="2" charset="-122"/>
              </a:rPr>
              <a:t>      WHEN 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B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 THEN DBMS_OUTPUT.PUT_LINE (</a:t>
            </a:r>
            <a:r>
              <a:rPr lang="en-US" altLang="zh-CN" sz="1600" dirty="0" smtClean="0"/>
              <a:t>'</a:t>
            </a:r>
            <a:r>
              <a:rPr lang="zh-CN" altLang="en-US" sz="1600" b="1" dirty="0" smtClean="0">
                <a:ea typeface="黑体" panose="02010609060101010101" pitchFamily="2" charset="-122"/>
              </a:rPr>
              <a:t>优秀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);</a:t>
            </a:r>
            <a:endParaRPr lang="en-US" altLang="zh-CN" sz="1600" b="1" dirty="0" smtClean="0">
              <a:ea typeface="黑体" panose="02010609060101010101" pitchFamily="2" charset="-122"/>
            </a:endParaRPr>
          </a:p>
          <a:p>
            <a:pPr indent="228600">
              <a:spcBef>
                <a:spcPct val="20000"/>
              </a:spcBef>
            </a:pPr>
            <a:r>
              <a:rPr lang="en-US" altLang="zh-CN" sz="1600" b="1" dirty="0" smtClean="0">
                <a:ea typeface="黑体" panose="02010609060101010101" pitchFamily="2" charset="-122"/>
              </a:rPr>
              <a:t>      WHEN 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C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 THEN DBMS_OUTPUT.PUT_LINE (</a:t>
            </a:r>
            <a:r>
              <a:rPr lang="en-US" altLang="zh-CN" sz="1600" dirty="0" smtClean="0"/>
              <a:t>'</a:t>
            </a:r>
            <a:r>
              <a:rPr lang="zh-CN" altLang="en-US" sz="1600" b="1" dirty="0" smtClean="0">
                <a:ea typeface="黑体" panose="02010609060101010101" pitchFamily="2" charset="-122"/>
              </a:rPr>
              <a:t>良好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);</a:t>
            </a:r>
            <a:endParaRPr lang="en-US" altLang="zh-CN" sz="1600" b="1" dirty="0" smtClean="0">
              <a:ea typeface="黑体" panose="02010609060101010101" pitchFamily="2" charset="-122"/>
            </a:endParaRPr>
          </a:p>
          <a:p>
            <a:pPr indent="228600">
              <a:spcBef>
                <a:spcPct val="20000"/>
              </a:spcBef>
            </a:pPr>
            <a:r>
              <a:rPr lang="en-US" altLang="zh-CN" sz="1600" b="1" dirty="0" smtClean="0">
                <a:ea typeface="黑体" panose="02010609060101010101" pitchFamily="2" charset="-122"/>
              </a:rPr>
              <a:t>      WHEN 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D</a:t>
            </a:r>
            <a:r>
              <a:rPr lang="en-US" altLang="zh-CN" sz="1600" dirty="0" smtClean="0"/>
              <a:t>' </a:t>
            </a:r>
            <a:r>
              <a:rPr lang="en-US" altLang="zh-CN" sz="1600" b="1" dirty="0" smtClean="0">
                <a:ea typeface="黑体" panose="02010609060101010101" pitchFamily="2" charset="-122"/>
              </a:rPr>
              <a:t>THEN DBMS_OUTPUT.PUT_LINE (</a:t>
            </a:r>
            <a:r>
              <a:rPr lang="en-US" altLang="zh-CN" sz="1600" dirty="0" smtClean="0"/>
              <a:t>'</a:t>
            </a:r>
            <a:r>
              <a:rPr lang="zh-CN" altLang="en-US" sz="1600" b="1" dirty="0" smtClean="0">
                <a:ea typeface="黑体" panose="02010609060101010101" pitchFamily="2" charset="-122"/>
              </a:rPr>
              <a:t>一般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);</a:t>
            </a:r>
            <a:endParaRPr lang="en-US" altLang="zh-CN" sz="1600" b="1" dirty="0" smtClean="0">
              <a:ea typeface="黑体" panose="02010609060101010101" pitchFamily="2" charset="-122"/>
            </a:endParaRPr>
          </a:p>
          <a:p>
            <a:pPr indent="228600">
              <a:spcBef>
                <a:spcPct val="20000"/>
              </a:spcBef>
            </a:pPr>
            <a:r>
              <a:rPr lang="en-US" altLang="zh-CN" sz="1600" b="1" dirty="0" smtClean="0">
                <a:ea typeface="黑体" panose="02010609060101010101" pitchFamily="2" charset="-122"/>
              </a:rPr>
              <a:t>      WHEN 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F</a:t>
            </a:r>
            <a:r>
              <a:rPr lang="en-US" altLang="zh-CN" sz="1600" dirty="0" smtClean="0"/>
              <a:t>' </a:t>
            </a:r>
            <a:r>
              <a:rPr lang="en-US" altLang="zh-CN" sz="1600" b="1" dirty="0" smtClean="0">
                <a:ea typeface="黑体" panose="02010609060101010101" pitchFamily="2" charset="-122"/>
              </a:rPr>
              <a:t>THEN DBMS_OUTPUT.PUT_LINE (</a:t>
            </a:r>
            <a:r>
              <a:rPr lang="en-US" altLang="zh-CN" sz="1600" dirty="0" smtClean="0"/>
              <a:t>'</a:t>
            </a:r>
            <a:r>
              <a:rPr lang="zh-CN" altLang="en-US" sz="1600" b="1" dirty="0" smtClean="0">
                <a:ea typeface="黑体" panose="02010609060101010101" pitchFamily="2" charset="-122"/>
              </a:rPr>
              <a:t>较差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);</a:t>
            </a:r>
            <a:endParaRPr lang="en-US" altLang="zh-CN" sz="1600" b="1" dirty="0" smtClean="0">
              <a:ea typeface="黑体" panose="02010609060101010101" pitchFamily="2" charset="-122"/>
            </a:endParaRPr>
          </a:p>
          <a:p>
            <a:pPr indent="228600">
              <a:spcBef>
                <a:spcPct val="20000"/>
              </a:spcBef>
            </a:pPr>
            <a:r>
              <a:rPr lang="en-US" altLang="zh-CN" sz="1600" b="1" dirty="0" smtClean="0">
                <a:ea typeface="黑体" panose="02010609060101010101" pitchFamily="2" charset="-122"/>
              </a:rPr>
              <a:t>      ELSE DBMS_OUTPUT.PUT_LINE (</a:t>
            </a:r>
            <a:r>
              <a:rPr lang="en-US" altLang="zh-CN" sz="1600" dirty="0" smtClean="0"/>
              <a:t>'</a:t>
            </a:r>
            <a:r>
              <a:rPr lang="zh-CN" altLang="en-US" sz="1600" b="1" dirty="0" smtClean="0">
                <a:ea typeface="黑体" panose="02010609060101010101" pitchFamily="2" charset="-122"/>
              </a:rPr>
              <a:t>没有此成绩</a:t>
            </a:r>
            <a:r>
              <a:rPr lang="en-US" altLang="zh-CN" sz="1600" dirty="0" smtClean="0"/>
              <a:t>'</a:t>
            </a:r>
            <a:r>
              <a:rPr lang="en-US" altLang="zh-CN" sz="1600" b="1" dirty="0" smtClean="0">
                <a:ea typeface="黑体" panose="02010609060101010101" pitchFamily="2" charset="-122"/>
              </a:rPr>
              <a:t>);</a:t>
            </a:r>
            <a:endParaRPr lang="en-US" altLang="zh-CN" sz="1600" b="1" dirty="0" smtClean="0">
              <a:ea typeface="黑体" panose="02010609060101010101" pitchFamily="2" charset="-122"/>
            </a:endParaRPr>
          </a:p>
          <a:p>
            <a:pPr indent="228600">
              <a:spcBef>
                <a:spcPct val="20000"/>
              </a:spcBef>
            </a:pPr>
            <a:r>
              <a:rPr lang="en-US" altLang="zh-CN" sz="1600" b="1" dirty="0" smtClean="0">
                <a:ea typeface="黑体" panose="02010609060101010101" pitchFamily="2" charset="-122"/>
              </a:rPr>
              <a:t>    END CASE;</a:t>
            </a:r>
            <a:endParaRPr lang="en-US" altLang="zh-CN" sz="1600" b="1" dirty="0" smtClean="0">
              <a:ea typeface="黑体" panose="02010609060101010101" pitchFamily="2" charset="-122"/>
            </a:endParaRPr>
          </a:p>
          <a:p>
            <a:pPr indent="228600">
              <a:spcBef>
                <a:spcPct val="20000"/>
              </a:spcBef>
            </a:pPr>
            <a:r>
              <a:rPr lang="en-US" altLang="zh-CN" sz="1600" b="1" dirty="0" smtClean="0">
                <a:ea typeface="黑体" panose="02010609060101010101" pitchFamily="2" charset="-122"/>
              </a:rPr>
              <a:t>END;</a:t>
            </a:r>
            <a:endParaRPr lang="en-US" altLang="zh-CN" sz="1600" b="1" dirty="0"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975" y="2594610"/>
            <a:ext cx="54489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语法</a:t>
            </a:r>
            <a:r>
              <a:rPr lang="zh-CN" altLang="en-US" sz="2400"/>
              <a:t>：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case  </a:t>
            </a:r>
            <a:r>
              <a:rPr lang="zh-CN" altLang="en-US" sz="2000">
                <a:solidFill>
                  <a:srgbClr val="FF0000"/>
                </a:solidFill>
              </a:rPr>
              <a:t>字符串变量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              </a:t>
            </a:r>
            <a:r>
              <a:rPr lang="en-US" altLang="zh-CN" sz="2000">
                <a:solidFill>
                  <a:srgbClr val="FF0000"/>
                </a:solidFill>
              </a:rPr>
              <a:t>when  </a:t>
            </a:r>
            <a:r>
              <a:rPr lang="zh-CN" altLang="en-US" sz="2000">
                <a:solidFill>
                  <a:srgbClr val="FF0000"/>
                </a:solidFill>
              </a:rPr>
              <a:t>结果值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en-US" altLang="zh-CN" sz="2000">
                <a:solidFill>
                  <a:srgbClr val="FF0000"/>
                </a:solidFill>
              </a:rPr>
              <a:t>THEN  </a:t>
            </a:r>
            <a:r>
              <a:rPr lang="zh-CN" altLang="en-US" sz="2000">
                <a:solidFill>
                  <a:srgbClr val="FF0000"/>
                </a:solidFill>
              </a:rPr>
              <a:t>执行语句；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              when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结果值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THEN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执行语句；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              </a:t>
            </a:r>
            <a:r>
              <a:rPr lang="zh-CN" altLang="en-US" sz="2000">
                <a:solidFill>
                  <a:srgbClr val="FF0000"/>
                </a:solidFill>
              </a:rPr>
              <a:t>。。。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	else </a:t>
            </a:r>
            <a:r>
              <a:rPr lang="zh-CN" altLang="en-US" sz="2000">
                <a:solidFill>
                  <a:srgbClr val="FF0000"/>
                </a:solidFill>
              </a:rPr>
              <a:t>执行语句；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	end  case;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或者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      case  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           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when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条件表达式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THEN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执行语句；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              when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条件表达式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THEN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执行语句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；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            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。。。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	else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执行语句；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	end  case;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92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6270" y="9525"/>
            <a:ext cx="5801360" cy="1016635"/>
          </a:xfrm>
        </p:spPr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条件控制 </a:t>
            </a:r>
            <a:r>
              <a:rPr lang="en-US" altLang="zh-CN" dirty="0" smtClean="0">
                <a:sym typeface="+mn-ea"/>
              </a:rPr>
              <a:t>2--case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17675" y="1825625"/>
            <a:ext cx="8879205" cy="457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en-US" altLang="zh-CN" b="1" dirty="0" smtClean="0"/>
              <a:t>declare </a:t>
            </a:r>
            <a:br>
              <a:rPr lang="en-US" altLang="zh-CN" b="1" dirty="0" smtClean="0"/>
            </a:br>
            <a:r>
              <a:rPr lang="en-US" altLang="zh-CN" b="1" dirty="0" smtClean="0"/>
              <a:t>        </a:t>
            </a:r>
            <a:r>
              <a:rPr lang="en-US" altLang="zh-CN" b="1" dirty="0" err="1" smtClean="0"/>
              <a:t>v_sal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scott.emp.sal%type</a:t>
            </a:r>
            <a:r>
              <a:rPr lang="en-US" altLang="zh-CN" b="1" dirty="0" smtClean="0"/>
              <a:t>;</a:t>
            </a:r>
            <a:br>
              <a:rPr lang="en-US" altLang="zh-CN" b="1" dirty="0" smtClean="0"/>
            </a:br>
            <a:r>
              <a:rPr lang="en-US" altLang="zh-CN" b="1" dirty="0" smtClean="0"/>
              <a:t>        </a:t>
            </a:r>
            <a:r>
              <a:rPr lang="en-US" altLang="zh-CN" b="1" dirty="0" err="1" smtClean="0"/>
              <a:t>v_eid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scott.emp.empno%type</a:t>
            </a:r>
            <a:r>
              <a:rPr lang="en-US" altLang="zh-CN" b="1" dirty="0" smtClean="0"/>
              <a:t>;</a:t>
            </a:r>
            <a:br>
              <a:rPr lang="en-US" altLang="zh-CN" b="1" dirty="0" smtClean="0"/>
            </a:br>
            <a:r>
              <a:rPr lang="en-US" altLang="zh-CN" b="1" dirty="0" smtClean="0"/>
              <a:t>begin</a:t>
            </a:r>
            <a:br>
              <a:rPr lang="en-US" altLang="zh-CN" b="1" dirty="0" smtClean="0"/>
            </a:br>
            <a:r>
              <a:rPr lang="en-US" altLang="zh-CN" b="1" dirty="0" smtClean="0"/>
              <a:t>     </a:t>
            </a:r>
            <a:r>
              <a:rPr lang="en-US" altLang="zh-CN" b="1" dirty="0" err="1" smtClean="0"/>
              <a:t>v_eid</a:t>
            </a:r>
            <a:r>
              <a:rPr lang="en-US" altLang="zh-CN" b="1" dirty="0" smtClean="0"/>
              <a:t>:=7788;</a:t>
            </a:r>
            <a:br>
              <a:rPr lang="en-US" altLang="zh-CN" b="1" dirty="0" smtClean="0"/>
            </a:br>
            <a:r>
              <a:rPr lang="en-US" altLang="zh-CN" b="1" dirty="0" smtClean="0"/>
              <a:t>     select </a:t>
            </a:r>
            <a:r>
              <a:rPr lang="en-US" altLang="zh-CN" b="1" dirty="0" err="1" smtClean="0"/>
              <a:t>sal</a:t>
            </a:r>
            <a:r>
              <a:rPr lang="en-US" altLang="zh-CN" b="1" dirty="0" smtClean="0"/>
              <a:t> into </a:t>
            </a:r>
            <a:r>
              <a:rPr lang="en-US" altLang="zh-CN" b="1" dirty="0" err="1" smtClean="0"/>
              <a:t>v_sal</a:t>
            </a:r>
            <a:r>
              <a:rPr lang="en-US" altLang="zh-CN" b="1" dirty="0" smtClean="0"/>
              <a:t> from scott.emp where </a:t>
            </a:r>
            <a:r>
              <a:rPr lang="en-US" altLang="zh-CN" b="1" dirty="0" err="1" smtClean="0"/>
              <a:t>empno</a:t>
            </a:r>
            <a:r>
              <a:rPr lang="en-US" altLang="zh-CN" b="1" dirty="0" smtClean="0"/>
              <a:t>= </a:t>
            </a:r>
            <a:r>
              <a:rPr lang="en-US" altLang="zh-CN" b="1" dirty="0" err="1" smtClean="0"/>
              <a:t>v_eid</a:t>
            </a:r>
            <a:r>
              <a:rPr lang="en-US" altLang="zh-CN" b="1" dirty="0" smtClean="0"/>
              <a:t>;</a:t>
            </a:r>
            <a:br>
              <a:rPr lang="en-US" altLang="zh-CN" b="1" dirty="0" smtClean="0"/>
            </a:br>
            <a:r>
              <a:rPr lang="en-US" altLang="zh-CN" b="1" dirty="0" smtClean="0"/>
              <a:t>     case </a:t>
            </a:r>
            <a:br>
              <a:rPr lang="en-US" altLang="zh-CN" b="1" dirty="0" smtClean="0"/>
            </a:br>
            <a:r>
              <a:rPr lang="en-US" altLang="zh-CN" b="1" dirty="0" smtClean="0"/>
              <a:t>        when </a:t>
            </a:r>
            <a:r>
              <a:rPr lang="en-US" altLang="zh-CN" b="1" dirty="0" err="1" smtClean="0"/>
              <a:t>v_sal</a:t>
            </a:r>
            <a:r>
              <a:rPr lang="en-US" altLang="zh-CN" b="1" dirty="0" smtClean="0"/>
              <a:t> &lt;1000 then </a:t>
            </a:r>
            <a:br>
              <a:rPr lang="en-US" altLang="zh-CN" b="1" dirty="0" smtClean="0"/>
            </a:br>
            <a:r>
              <a:rPr lang="en-US" altLang="zh-CN" b="1" dirty="0" smtClean="0"/>
              <a:t>                 </a:t>
            </a:r>
            <a:r>
              <a:rPr lang="en-US" altLang="zh-CN" b="1" dirty="0" err="1" smtClean="0"/>
              <a:t>dbms_output.put_line</a:t>
            </a:r>
            <a:r>
              <a:rPr lang="en-US" altLang="zh-CN" b="1" dirty="0" smtClean="0"/>
              <a:t>(</a:t>
            </a:r>
            <a:r>
              <a:rPr lang="en-US" altLang="zh-CN" dirty="0" smtClean="0"/>
              <a:t>'</a:t>
            </a:r>
            <a:r>
              <a:rPr lang="zh-CN" altLang="en-US" b="1" dirty="0" smtClean="0"/>
              <a:t>你的工资很低</a:t>
            </a:r>
            <a:r>
              <a:rPr lang="en-US" altLang="zh-CN" dirty="0" smtClean="0"/>
              <a:t>'</a:t>
            </a:r>
            <a:r>
              <a:rPr lang="en-US" altLang="zh-CN" b="1" dirty="0" smtClean="0"/>
              <a:t>);</a:t>
            </a:r>
            <a:br>
              <a:rPr lang="en-US" altLang="zh-CN" b="1" dirty="0" smtClean="0"/>
            </a:br>
            <a:r>
              <a:rPr lang="en-US" altLang="zh-CN" b="1" dirty="0" smtClean="0"/>
              <a:t>         when </a:t>
            </a:r>
            <a:r>
              <a:rPr lang="en-US" altLang="zh-CN" b="1" dirty="0" err="1" smtClean="0"/>
              <a:t>v_sal</a:t>
            </a:r>
            <a:r>
              <a:rPr lang="en-US" altLang="zh-CN" b="1" dirty="0" smtClean="0"/>
              <a:t> &gt;=1000 and </a:t>
            </a:r>
            <a:r>
              <a:rPr lang="en-US" altLang="zh-CN" b="1" dirty="0" err="1" smtClean="0"/>
              <a:t>v_sal</a:t>
            </a:r>
            <a:r>
              <a:rPr lang="en-US" altLang="zh-CN" b="1" smtClean="0"/>
              <a:t>&lt;3000 </a:t>
            </a:r>
            <a:r>
              <a:rPr lang="en-US" altLang="zh-CN" b="1" dirty="0" smtClean="0"/>
              <a:t>then</a:t>
            </a:r>
            <a:br>
              <a:rPr lang="en-US" altLang="zh-CN" b="1" dirty="0" smtClean="0"/>
            </a:br>
            <a:r>
              <a:rPr lang="en-US" altLang="zh-CN" b="1" dirty="0" smtClean="0"/>
              <a:t>                  </a:t>
            </a:r>
            <a:r>
              <a:rPr lang="en-US" altLang="zh-CN" b="1" dirty="0" err="1" smtClean="0"/>
              <a:t>dbms_output.put_line</a:t>
            </a:r>
            <a:r>
              <a:rPr lang="en-US" altLang="zh-CN" b="1" dirty="0" smtClean="0"/>
              <a:t>(</a:t>
            </a:r>
            <a:r>
              <a:rPr lang="en-US" altLang="zh-CN" dirty="0" smtClean="0"/>
              <a:t>'</a:t>
            </a:r>
            <a:r>
              <a:rPr lang="zh-CN" altLang="en-US" b="1" dirty="0" smtClean="0"/>
              <a:t>你的工资中等</a:t>
            </a:r>
            <a:r>
              <a:rPr lang="en-US" altLang="zh-CN" dirty="0" smtClean="0"/>
              <a:t>'</a:t>
            </a:r>
            <a:r>
              <a:rPr lang="en-US" altLang="zh-CN" b="1" dirty="0" smtClean="0"/>
              <a:t>);</a:t>
            </a:r>
            <a:br>
              <a:rPr lang="en-US" altLang="zh-CN" b="1" dirty="0" smtClean="0"/>
            </a:br>
            <a:r>
              <a:rPr lang="en-US" altLang="zh-CN" b="1" dirty="0" smtClean="0"/>
              <a:t>         else </a:t>
            </a:r>
            <a:br>
              <a:rPr lang="en-US" altLang="zh-CN" b="1" dirty="0" smtClean="0"/>
            </a:br>
            <a:r>
              <a:rPr lang="en-US" altLang="zh-CN" b="1" dirty="0" smtClean="0"/>
              <a:t>                 </a:t>
            </a:r>
            <a:r>
              <a:rPr lang="en-US" altLang="zh-CN" b="1" dirty="0" err="1" smtClean="0"/>
              <a:t>dbms_output.put_line</a:t>
            </a:r>
            <a:r>
              <a:rPr lang="en-US" altLang="zh-CN" b="1" dirty="0" smtClean="0"/>
              <a:t>(</a:t>
            </a:r>
            <a:r>
              <a:rPr lang="en-US" altLang="zh-CN" dirty="0" smtClean="0"/>
              <a:t>'</a:t>
            </a:r>
            <a:r>
              <a:rPr lang="zh-CN" altLang="en-US" b="1" dirty="0" smtClean="0"/>
              <a:t>你的工资好高也</a:t>
            </a:r>
            <a:r>
              <a:rPr lang="en-US" altLang="zh-CN" dirty="0" smtClean="0"/>
              <a:t>'</a:t>
            </a:r>
            <a:r>
              <a:rPr lang="en-US" altLang="zh-CN" b="1" dirty="0" smtClean="0"/>
              <a:t>);</a:t>
            </a:r>
            <a:br>
              <a:rPr lang="en-US" altLang="zh-CN" b="1" dirty="0" smtClean="0"/>
            </a:br>
            <a:r>
              <a:rPr lang="en-US" altLang="zh-CN" b="1" dirty="0" smtClean="0"/>
              <a:t>         end case;         </a:t>
            </a:r>
            <a:br>
              <a:rPr lang="en-US" altLang="zh-CN" b="1" dirty="0" smtClean="0"/>
            </a:br>
            <a:r>
              <a:rPr lang="en-US" altLang="zh-CN" b="1" dirty="0" smtClean="0"/>
              <a:t>end;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循环</a:t>
            </a:r>
            <a:r>
              <a:rPr lang="zh-CN" altLang="en-US" dirty="0">
                <a:sym typeface="+mn-ea"/>
              </a:rPr>
              <a:t>控制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64594" name="Rectangle 82"/>
          <p:cNvSpPr>
            <a:spLocks noChangeArrowheads="1"/>
          </p:cNvSpPr>
          <p:nvPr/>
        </p:nvSpPr>
        <p:spPr bwMode="auto">
          <a:xfrm>
            <a:off x="3031173" y="1825308"/>
            <a:ext cx="8064500" cy="3455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 dirty="0">
                <a:ea typeface="黑体" panose="02010609060101010101" pitchFamily="2" charset="-122"/>
              </a:rPr>
              <a:t>循环控制用于重复执行一系列</a:t>
            </a:r>
            <a:r>
              <a:rPr lang="zh-CN" altLang="en-US" sz="2000" dirty="0" smtClean="0">
                <a:ea typeface="黑体" panose="02010609060101010101" pitchFamily="2" charset="-122"/>
              </a:rPr>
              <a:t>语</a:t>
            </a:r>
            <a:endParaRPr lang="en-US" altLang="zh-CN" sz="2000" dirty="0" smtClean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ea typeface="黑体" panose="02010609060101010101" pitchFamily="2" charset="-122"/>
              </a:rPr>
              <a:t>循环</a:t>
            </a:r>
            <a:r>
              <a:rPr lang="zh-CN" altLang="en-US" sz="2000" dirty="0">
                <a:ea typeface="黑体" panose="02010609060101010101" pitchFamily="2" charset="-122"/>
              </a:rPr>
              <a:t>控制的三种类型：</a:t>
            </a:r>
            <a:endParaRPr lang="zh-CN" altLang="en-US" sz="2000" dirty="0">
              <a:ea typeface="黑体" panose="02010609060101010101" pitchFamily="2" charset="-122"/>
            </a:endParaRPr>
          </a:p>
          <a:p>
            <a:pPr marL="812800" lvl="1" indent="-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000" dirty="0">
                <a:ea typeface="黑体" panose="02010609060101010101" pitchFamily="2" charset="-122"/>
              </a:rPr>
              <a:t>LOOP   -   </a:t>
            </a:r>
            <a:r>
              <a:rPr lang="zh-CN" altLang="en-US" sz="2000" dirty="0">
                <a:ea typeface="黑体" panose="02010609060101010101" pitchFamily="2" charset="-122"/>
              </a:rPr>
              <a:t>无条件循环</a:t>
            </a:r>
            <a:endParaRPr lang="zh-CN" altLang="en-US" sz="2000" dirty="0">
              <a:ea typeface="黑体" panose="02010609060101010101" pitchFamily="2" charset="-122"/>
            </a:endParaRPr>
          </a:p>
          <a:p>
            <a:pPr marL="812800" lvl="1" indent="-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000" dirty="0">
                <a:ea typeface="黑体" panose="02010609060101010101" pitchFamily="2" charset="-122"/>
              </a:rPr>
              <a:t>WHILE  -  </a:t>
            </a:r>
            <a:r>
              <a:rPr lang="zh-CN" altLang="en-US" sz="2000" dirty="0">
                <a:ea typeface="黑体" panose="02010609060101010101" pitchFamily="2" charset="-122"/>
              </a:rPr>
              <a:t>根据条件循环</a:t>
            </a:r>
            <a:endParaRPr lang="zh-CN" altLang="en-US" sz="2000" dirty="0">
              <a:ea typeface="黑体" panose="02010609060101010101" pitchFamily="2" charset="-122"/>
            </a:endParaRPr>
          </a:p>
          <a:p>
            <a:pPr marL="812800" lvl="1" indent="-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000" dirty="0">
                <a:ea typeface="黑体" panose="02010609060101010101" pitchFamily="2" charset="-122"/>
              </a:rPr>
              <a:t>FOR  -  </a:t>
            </a:r>
            <a:r>
              <a:rPr lang="zh-CN" altLang="en-US" sz="2000" dirty="0">
                <a:ea typeface="黑体" panose="02010609060101010101" pitchFamily="2" charset="-122"/>
              </a:rPr>
              <a:t>循环固定的次数</a:t>
            </a:r>
            <a:endParaRPr lang="zh-CN" altLang="en-US" sz="2000" dirty="0">
              <a:ea typeface="黑体" panose="0201060906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31789" y="3891282"/>
            <a:ext cx="3500462" cy="22860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/>
              <a:t>无论是使用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循环，都是以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循环作为基础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6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1000"/>
                                        <p:tgtEl>
                                          <p:spTgt spid="64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64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6275" y="9525"/>
            <a:ext cx="5761355" cy="1016635"/>
          </a:xfrm>
        </p:spPr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循环控制</a:t>
            </a:r>
            <a:r>
              <a:rPr lang="en-US" altLang="zh-CN" dirty="0" smtClean="0">
                <a:sym typeface="+mn-ea"/>
              </a:rPr>
              <a:t>—Loop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17571" y="2148191"/>
            <a:ext cx="4071966" cy="24288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LOOP</a:t>
            </a:r>
            <a:r>
              <a:rPr lang="zh-CN" altLang="en-US" sz="2000" dirty="0" smtClean="0">
                <a:solidFill>
                  <a:srgbClr val="FF0000"/>
                </a:solidFill>
              </a:rPr>
              <a:t>的语法：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LOOP</a:t>
            </a:r>
            <a:endParaRPr lang="en-US" altLang="zh-CN" dirty="0" smtClean="0"/>
          </a:p>
          <a:p>
            <a:r>
              <a:rPr lang="en-US" altLang="zh-CN" dirty="0" smtClean="0"/>
              <a:t>     EXIT WHEN 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执行语句</a:t>
            </a:r>
            <a:endParaRPr lang="en-US" altLang="zh-CN" dirty="0" smtClean="0"/>
          </a:p>
          <a:p>
            <a:r>
              <a:rPr lang="en-US" altLang="zh-CN" dirty="0" smtClean="0"/>
              <a:t>END  LOOP;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71808" y="2318689"/>
            <a:ext cx="4286280" cy="36433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declare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v_x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:=1; 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begin</a:t>
            </a:r>
            <a:br>
              <a:rPr lang="en-US" altLang="zh-CN" sz="2000" b="1" dirty="0" smtClean="0"/>
            </a:br>
            <a:r>
              <a:rPr lang="en-US" altLang="zh-CN" sz="2000" b="1" dirty="0" smtClean="0">
                <a:solidFill>
                  <a:srgbClr val="FF0000"/>
                </a:solidFill>
              </a:rPr>
              <a:t>       loop </a:t>
            </a:r>
            <a:br>
              <a:rPr lang="en-US" altLang="zh-CN" sz="2000" b="1" dirty="0" smtClean="0">
                <a:solidFill>
                  <a:srgbClr val="FF0000"/>
                </a:solidFill>
              </a:rPr>
            </a:br>
            <a:r>
              <a:rPr lang="en-US" altLang="zh-CN" sz="2000" b="1" dirty="0" smtClean="0">
                <a:solidFill>
                  <a:srgbClr val="FF0000"/>
                </a:solidFill>
              </a:rPr>
              <a:t>          exit when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v_x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&gt;100;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   </a:t>
            </a:r>
            <a:r>
              <a:rPr lang="en-US" altLang="zh-CN" sz="2000" b="1" dirty="0" err="1" smtClean="0"/>
              <a:t>dbms_output.put_line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v_x</a:t>
            </a:r>
            <a:r>
              <a:rPr lang="en-US" altLang="zh-CN" sz="2000" b="1" dirty="0" smtClean="0"/>
              <a:t>);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   </a:t>
            </a:r>
            <a:r>
              <a:rPr lang="en-US" altLang="zh-CN" sz="2000" b="1" dirty="0" err="1" smtClean="0"/>
              <a:t>v_x</a:t>
            </a:r>
            <a:r>
              <a:rPr lang="en-US" altLang="zh-CN" sz="2000" b="1" dirty="0" smtClean="0"/>
              <a:t>:=v_x+1;</a:t>
            </a:r>
            <a:br>
              <a:rPr lang="en-US" altLang="zh-CN" sz="2000" b="1" dirty="0" smtClean="0"/>
            </a:br>
            <a:r>
              <a:rPr lang="en-US" altLang="zh-CN" sz="2000" b="1" dirty="0" smtClean="0">
                <a:solidFill>
                  <a:srgbClr val="FF0000"/>
                </a:solidFill>
              </a:rPr>
              <a:t>       end loop;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end;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5455" y="9525"/>
            <a:ext cx="5972175" cy="1016635"/>
          </a:xfrm>
        </p:spPr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循环控制</a:t>
            </a:r>
            <a:r>
              <a:rPr lang="en-US" altLang="zh-CN" dirty="0" smtClean="0">
                <a:sym typeface="+mn-ea"/>
              </a:rPr>
              <a:t>—while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4414" y="1285860"/>
            <a:ext cx="3286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/>
              <a:t>while</a:t>
            </a:r>
            <a:r>
              <a:rPr lang="zh-CN" altLang="en-US" sz="2400" b="1" u="sng" dirty="0" smtClean="0"/>
              <a:t>循环的使用</a:t>
            </a:r>
            <a:endParaRPr lang="zh-CN" altLang="en-US" sz="2400" b="1" u="sng" dirty="0" smtClean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14090" y="2555867"/>
            <a:ext cx="4071966" cy="24288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while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的语法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While  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 smtClean="0"/>
              <a:t>LOOP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执行语句</a:t>
            </a:r>
            <a:endParaRPr lang="en-US" altLang="zh-CN" dirty="0" smtClean="0"/>
          </a:p>
          <a:p>
            <a:r>
              <a:rPr lang="en-US" altLang="zh-CN" dirty="0" smtClean="0"/>
              <a:t>END  LOOP;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085206" y="2356477"/>
            <a:ext cx="4286280" cy="36433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en-US" altLang="zh-CN" sz="2000" dirty="0" smtClean="0"/>
              <a:t>declare 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v_n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:=1;</a:t>
            </a:r>
            <a:endParaRPr lang="en-US" altLang="zh-CN" sz="2000" dirty="0" smtClean="0"/>
          </a:p>
          <a:p>
            <a:r>
              <a:rPr lang="en-US" altLang="zh-CN" sz="2000" dirty="0" smtClean="0"/>
              <a:t>begin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while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v_n</a:t>
            </a:r>
            <a:r>
              <a:rPr lang="en-US" altLang="zh-CN" sz="2000" dirty="0" smtClean="0">
                <a:solidFill>
                  <a:srgbClr val="FF0000"/>
                </a:solidFill>
              </a:rPr>
              <a:t>&lt;=20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loop</a:t>
            </a: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dbms_output.put_line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v_n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v_n</a:t>
            </a:r>
            <a:r>
              <a:rPr lang="en-US" altLang="zh-CN" sz="2000" dirty="0" smtClean="0"/>
              <a:t>:=v_n+1;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end loop;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end;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6665" y="9525"/>
            <a:ext cx="6450965" cy="1016635"/>
          </a:xfrm>
        </p:spPr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循环控制</a:t>
            </a:r>
            <a:r>
              <a:rPr lang="en-US" altLang="zh-CN" dirty="0" smtClean="0">
                <a:sym typeface="+mn-ea"/>
              </a:rPr>
              <a:t>—for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1285860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u="sng" dirty="0" smtClean="0"/>
              <a:t>For</a:t>
            </a:r>
            <a:r>
              <a:rPr lang="zh-CN" altLang="en-US" sz="2400" b="1" u="sng" dirty="0" smtClean="0"/>
              <a:t>循环的使用</a:t>
            </a:r>
            <a:endParaRPr lang="zh-CN" altLang="en-US" sz="2400" b="1" u="sng" dirty="0"/>
          </a:p>
        </p:txBody>
      </p:sp>
      <p:sp>
        <p:nvSpPr>
          <p:cNvPr id="5" name="圆角矩形 4"/>
          <p:cNvSpPr/>
          <p:nvPr/>
        </p:nvSpPr>
        <p:spPr>
          <a:xfrm>
            <a:off x="1369665" y="2718428"/>
            <a:ext cx="4071966" cy="24288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for</a:t>
            </a:r>
            <a:r>
              <a:rPr lang="zh-CN" altLang="en-US" sz="2000" dirty="0" smtClean="0">
                <a:solidFill>
                  <a:srgbClr val="FF0000"/>
                </a:solidFill>
              </a:rPr>
              <a:t>的语法：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   变量 </a:t>
            </a:r>
            <a:r>
              <a:rPr lang="en-US" altLang="zh-CN" dirty="0" smtClean="0"/>
              <a:t>in </a:t>
            </a:r>
            <a:r>
              <a:rPr lang="zh-CN" altLang="en-US" dirty="0" smtClean="0"/>
              <a:t>起始值</a:t>
            </a:r>
            <a:r>
              <a:rPr lang="en-US" altLang="zh-CN" dirty="0" smtClean="0"/>
              <a:t>..</a:t>
            </a:r>
            <a:r>
              <a:rPr lang="zh-CN" altLang="en-US" dirty="0" smtClean="0"/>
              <a:t>结束值</a:t>
            </a:r>
            <a:endParaRPr lang="en-US" altLang="zh-CN" dirty="0" smtClean="0"/>
          </a:p>
          <a:p>
            <a:r>
              <a:rPr lang="en-US" altLang="zh-CN" dirty="0" smtClean="0"/>
              <a:t>LOOP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执行语句</a:t>
            </a:r>
            <a:endParaRPr lang="en-US" altLang="zh-CN" dirty="0" smtClean="0"/>
          </a:p>
          <a:p>
            <a:r>
              <a:rPr lang="en-US" altLang="zh-CN" dirty="0" smtClean="0"/>
              <a:t>END  LOOP;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48642" y="2629846"/>
            <a:ext cx="4286280" cy="32147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en-US" altLang="zh-CN" sz="2000" dirty="0" smtClean="0"/>
              <a:t>declare 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v_n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:=1;</a:t>
            </a:r>
            <a:endParaRPr lang="en-US" altLang="zh-CN" sz="2000" dirty="0" smtClean="0"/>
          </a:p>
          <a:p>
            <a:r>
              <a:rPr lang="en-US" altLang="zh-CN" sz="2000" dirty="0" smtClean="0"/>
              <a:t> begin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for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v_n</a:t>
            </a:r>
            <a:r>
              <a:rPr lang="en-US" altLang="zh-CN" sz="2000" dirty="0" smtClean="0">
                <a:solidFill>
                  <a:srgbClr val="FF0000"/>
                </a:solidFill>
              </a:rPr>
              <a:t> in 1..100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loop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dbms_output.put_line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v_n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end loop;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 end;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跳转控制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66612" name="Rectangle 52"/>
          <p:cNvSpPr>
            <a:spLocks noChangeArrowheads="1"/>
          </p:cNvSpPr>
          <p:nvPr/>
        </p:nvSpPr>
        <p:spPr bwMode="auto">
          <a:xfrm>
            <a:off x="1433168" y="1596372"/>
            <a:ext cx="8208963" cy="2159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 smtClean="0">
                <a:ea typeface="黑体" panose="02010609060101010101" pitchFamily="2" charset="-122"/>
              </a:rPr>
              <a:t>     </a:t>
            </a:r>
            <a:r>
              <a:rPr lang="zh-CN" altLang="en-US" sz="2000" u="sng" dirty="0" smtClean="0">
                <a:ea typeface="黑体" panose="02010609060101010101" pitchFamily="2" charset="-122"/>
              </a:rPr>
              <a:t>有的业务逻辑只用顺序、分支和循环控制可能效率很低，如果引入跳转控制可以极大的提高程序效率</a:t>
            </a:r>
            <a:r>
              <a:rPr lang="zh-CN" altLang="en-US" sz="2000" dirty="0" smtClean="0">
                <a:ea typeface="黑体" panose="02010609060101010101" pitchFamily="2" charset="-122"/>
              </a:rPr>
              <a:t>。</a:t>
            </a:r>
            <a:endParaRPr lang="zh-CN" altLang="en-US" sz="2000" dirty="0">
              <a:ea typeface="黑体" panose="02010609060101010101" pitchFamily="2" charset="-122"/>
            </a:endParaRPr>
          </a:p>
          <a:p>
            <a:pPr marL="812800" lvl="1" indent="-2794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ea typeface="黑体" panose="02010609060101010101" pitchFamily="2" charset="-122"/>
              </a:rPr>
              <a:t>GOTO </a:t>
            </a:r>
            <a:r>
              <a:rPr lang="zh-CN" altLang="en-US" sz="2000" dirty="0">
                <a:ea typeface="黑体" panose="02010609060101010101" pitchFamily="2" charset="-122"/>
              </a:rPr>
              <a:t>语句 </a:t>
            </a:r>
            <a:r>
              <a:rPr lang="en-US" altLang="zh-CN" sz="2000" dirty="0">
                <a:ea typeface="黑体" panose="02010609060101010101" pitchFamily="2" charset="-122"/>
              </a:rPr>
              <a:t>-  </a:t>
            </a:r>
            <a:r>
              <a:rPr lang="zh-CN" altLang="en-US" sz="2000" dirty="0">
                <a:ea typeface="黑体" panose="02010609060101010101" pitchFamily="2" charset="-122"/>
              </a:rPr>
              <a:t>无条件地转到标签指定的语句</a:t>
            </a:r>
            <a:endParaRPr lang="zh-CN" altLang="en-US" sz="2000" dirty="0">
              <a:ea typeface="黑体" panose="02010609060101010101" pitchFamily="2" charset="-122"/>
            </a:endParaRPr>
          </a:p>
          <a:p>
            <a:pPr marL="812800" lvl="1" indent="-2794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ea typeface="黑体" panose="02010609060101010101" pitchFamily="2" charset="-122"/>
              </a:rPr>
              <a:t>NULL </a:t>
            </a:r>
            <a:r>
              <a:rPr lang="zh-CN" altLang="en-US" sz="2000" dirty="0">
                <a:ea typeface="黑体" panose="02010609060101010101" pitchFamily="2" charset="-122"/>
              </a:rPr>
              <a:t>语句 </a:t>
            </a:r>
            <a:r>
              <a:rPr lang="en-US" altLang="zh-CN" sz="2000" dirty="0">
                <a:ea typeface="黑体" panose="02010609060101010101" pitchFamily="2" charset="-122"/>
              </a:rPr>
              <a:t>-  </a:t>
            </a:r>
            <a:r>
              <a:rPr lang="zh-CN" altLang="en-US" sz="2000" dirty="0">
                <a:ea typeface="黑体" panose="02010609060101010101" pitchFamily="2" charset="-122"/>
              </a:rPr>
              <a:t>什么也不做的空语句</a:t>
            </a:r>
            <a:endParaRPr lang="zh-CN" altLang="en-US" sz="2000" dirty="0">
              <a:ea typeface="黑体" panose="02010609060101010101" pitchFamily="2" charset="-122"/>
            </a:endParaRPr>
          </a:p>
        </p:txBody>
      </p:sp>
      <p:sp>
        <p:nvSpPr>
          <p:cNvPr id="66632" name="Rectangle 72"/>
          <p:cNvSpPr>
            <a:spLocks noChangeArrowheads="1"/>
          </p:cNvSpPr>
          <p:nvPr/>
        </p:nvSpPr>
        <p:spPr bwMode="auto">
          <a:xfrm>
            <a:off x="7695565" y="2581275"/>
            <a:ext cx="4496435" cy="4276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28528" rIns="0" anchor="ctr">
            <a:spAutoFit/>
          </a:bodyPr>
          <a:p>
            <a:r>
              <a:rPr lang="en-US" altLang="zh-CN" sz="1600" dirty="0" smtClean="0"/>
              <a:t>declare 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nn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:=1;</a:t>
            </a:r>
            <a:endParaRPr lang="en-US" altLang="zh-CN" sz="1600" dirty="0" smtClean="0"/>
          </a:p>
          <a:p>
            <a:r>
              <a:rPr lang="en-US" altLang="zh-CN" sz="1600" dirty="0" smtClean="0"/>
              <a:t> begin</a:t>
            </a:r>
            <a:endParaRPr lang="en-US" altLang="zh-CN" sz="1600" dirty="0" smtClean="0"/>
          </a:p>
          <a:p>
            <a:r>
              <a:rPr lang="en-US" altLang="zh-CN" sz="1600" dirty="0" smtClean="0"/>
              <a:t>     if </a:t>
            </a:r>
            <a:r>
              <a:rPr lang="en-US" altLang="zh-CN" sz="1600" dirty="0" err="1" smtClean="0"/>
              <a:t>nn</a:t>
            </a:r>
            <a:r>
              <a:rPr lang="en-US" altLang="zh-CN" sz="1600" dirty="0" smtClean="0"/>
              <a:t>&gt;1 then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</a:t>
            </a:r>
            <a:r>
              <a:rPr lang="en-US" altLang="zh-CN" sz="1600" dirty="0" err="1" smtClean="0"/>
              <a:t>goto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aa</a:t>
            </a:r>
            <a:r>
              <a:rPr lang="en-US" altLang="zh-CN" sz="1600" dirty="0" smtClean="0"/>
              <a:t>;</a:t>
            </a:r>
            <a:endParaRPr lang="en-US" altLang="zh-CN" sz="1600" dirty="0" smtClean="0"/>
          </a:p>
          <a:p>
            <a:r>
              <a:rPr lang="en-US" altLang="zh-CN" sz="1600" dirty="0" smtClean="0"/>
              <a:t>     else 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</a:t>
            </a:r>
            <a:r>
              <a:rPr lang="en-US" altLang="zh-CN" sz="1600" dirty="0" err="1" smtClean="0"/>
              <a:t>goto</a:t>
            </a:r>
            <a:r>
              <a:rPr lang="en-US" altLang="zh-CN" sz="1600" dirty="0" smtClean="0"/>
              <a:t> bb;</a:t>
            </a:r>
            <a:endParaRPr lang="en-US" altLang="zh-CN" sz="1600" dirty="0" smtClean="0"/>
          </a:p>
          <a:p>
            <a:r>
              <a:rPr lang="en-US" altLang="zh-CN" sz="1600" dirty="0" smtClean="0"/>
              <a:t>     end if;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&lt;&lt;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aa</a:t>
            </a:r>
            <a:r>
              <a:rPr lang="en-US" altLang="zh-CN" sz="1600" dirty="0" smtClean="0">
                <a:solidFill>
                  <a:srgbClr val="FF0000"/>
                </a:solidFill>
              </a:rPr>
              <a:t>&gt;&gt;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dbms_output.put_line</a:t>
            </a:r>
            <a:r>
              <a:rPr lang="en-US" altLang="zh-CN" sz="1600" dirty="0" smtClean="0"/>
              <a:t>('</a:t>
            </a:r>
            <a:r>
              <a:rPr lang="zh-CN" altLang="en-US" sz="1600" dirty="0" smtClean="0"/>
              <a:t>执行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套计划</a:t>
            </a:r>
            <a:r>
              <a:rPr lang="en-US" altLang="zh-CN" sz="1600" dirty="0" smtClean="0"/>
              <a:t>');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return;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FF0000"/>
                </a:solidFill>
              </a:rPr>
              <a:t>&lt;&lt;bb&gt;&gt;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dbms_output.put_line</a:t>
            </a:r>
            <a:r>
              <a:rPr lang="en-US" altLang="zh-CN" sz="1600" dirty="0" smtClean="0"/>
              <a:t>('</a:t>
            </a:r>
            <a:r>
              <a:rPr lang="zh-CN" altLang="en-US" sz="1600" dirty="0" smtClean="0"/>
              <a:t>执行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套计划</a:t>
            </a:r>
            <a:r>
              <a:rPr lang="en-US" altLang="zh-CN" sz="1600" dirty="0" smtClean="0"/>
              <a:t>');</a:t>
            </a:r>
            <a:endParaRPr lang="en-US" altLang="zh-CN" sz="1600" dirty="0" smtClean="0"/>
          </a:p>
          <a:p>
            <a:r>
              <a:rPr lang="en-US" altLang="zh-CN" sz="1600" dirty="0" smtClean="0"/>
              <a:t>        return;</a:t>
            </a:r>
            <a:endParaRPr lang="en-US" altLang="zh-CN" sz="1600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&lt;&lt;cc&gt;&gt;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         null;</a:t>
            </a:r>
            <a:endParaRPr lang="en-US" altLang="zh-CN" sz="1600" dirty="0" smtClean="0"/>
          </a:p>
          <a:p>
            <a:r>
              <a:rPr lang="en-US" altLang="zh-CN" sz="1600" dirty="0" smtClean="0"/>
              <a:t> end;</a:t>
            </a:r>
            <a:endParaRPr lang="en-US" altLang="zh-C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6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6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6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6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6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661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61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6661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61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2" grpId="0" uiExpand="1" build="allAtOnce"/>
      <p:bldP spid="6663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回顾</a:t>
            </a:r>
            <a:endParaRPr lang="zh-CN" altLang="en-US"/>
          </a:p>
        </p:txBody>
      </p:sp>
      <p:sp>
        <p:nvSpPr>
          <p:cNvPr id="103428" name="Rectangle 4"/>
          <p:cNvSpPr>
            <a:spLocks noGrp="1" noChangeArrowheads="1"/>
          </p:cNvSpPr>
          <p:nvPr/>
        </p:nvSpPr>
        <p:spPr>
          <a:xfrm>
            <a:off x="2451418" y="1651318"/>
            <a:ext cx="8229600" cy="4824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同义词是现有数据库对象的别名</a:t>
            </a:r>
            <a:endParaRPr lang="zh-CN" altLang="en-US"/>
          </a:p>
          <a:p>
            <a:r>
              <a:rPr lang="zh-CN" altLang="en-US"/>
              <a:t>序列用于生成唯一、连续的序号</a:t>
            </a:r>
            <a:endParaRPr lang="zh-CN" altLang="en-US"/>
          </a:p>
          <a:p>
            <a:r>
              <a:rPr lang="zh-CN" altLang="en-US"/>
              <a:t>视图是基于一个或多个表的虚拟表</a:t>
            </a:r>
            <a:endParaRPr lang="zh-CN" altLang="en-US"/>
          </a:p>
          <a:p>
            <a:r>
              <a:rPr lang="zh-CN" altLang="en-US"/>
              <a:t>索引是与表相关的一个可选结构，用于提高 </a:t>
            </a:r>
            <a:r>
              <a:rPr lang="en-US" dirty="0"/>
              <a:t>SQL</a:t>
            </a:r>
            <a:r>
              <a:rPr lang="en-US" altLang="zh-CN" dirty="0"/>
              <a:t> </a:t>
            </a:r>
            <a:r>
              <a:rPr lang="zh-CN" altLang="en-US"/>
              <a:t>语句执行的性能</a:t>
            </a:r>
            <a:endParaRPr lang="zh-CN" altLang="en-US"/>
          </a:p>
          <a:p>
            <a:r>
              <a:rPr lang="zh-CN" altLang="en-US"/>
              <a:t>索引类型有标准索引、唯一索引、反向键索引、位图索引和基于函数的索引</a:t>
            </a:r>
            <a:endParaRPr lang="zh-CN" altLang="en-US"/>
          </a:p>
          <a:p>
            <a:r>
              <a:rPr lang="zh-CN" altLang="en-US"/>
              <a:t>索引组织表基于主键访问数据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3.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中的异常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错误</a:t>
            </a:r>
            <a:r>
              <a:rPr lang="zh-CN" altLang="en-US" dirty="0">
                <a:sym typeface="+mn-ea"/>
              </a:rPr>
              <a:t>处理 </a:t>
            </a:r>
            <a:r>
              <a:rPr lang="en-US" altLang="zh-CN" dirty="0" smtClean="0">
                <a:sym typeface="+mn-ea"/>
              </a:rPr>
              <a:t>1</a:t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71776" name="Rectangle 96"/>
          <p:cNvSpPr>
            <a:spLocks noChangeArrowheads="1"/>
          </p:cNvSpPr>
          <p:nvPr/>
        </p:nvSpPr>
        <p:spPr bwMode="auto">
          <a:xfrm>
            <a:off x="1622743" y="1825625"/>
            <a:ext cx="8064500" cy="446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2" charset="-122"/>
              </a:rPr>
              <a:t>在运行程序时出现的错误叫做异常</a:t>
            </a:r>
            <a:endParaRPr lang="zh-CN" altLang="en-US" sz="24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 dirty="0">
                <a:ea typeface="黑体" panose="02010609060101010101" pitchFamily="2" charset="-122"/>
              </a:rPr>
              <a:t>发生异常后，语句将停止执行，控制权转移到 </a:t>
            </a:r>
            <a:r>
              <a:rPr lang="en-US" altLang="zh-CN" sz="2400" dirty="0">
                <a:ea typeface="黑体" panose="02010609060101010101" pitchFamily="2" charset="-122"/>
              </a:rPr>
              <a:t>PL/SQL </a:t>
            </a:r>
            <a:r>
              <a:rPr lang="zh-CN" altLang="en-US" sz="2400" dirty="0">
                <a:ea typeface="黑体" panose="02010609060101010101" pitchFamily="2" charset="-122"/>
              </a:rPr>
              <a:t>块的异常处理部分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 dirty="0">
                <a:ea typeface="黑体" panose="02010609060101010101" pitchFamily="2" charset="-122"/>
              </a:rPr>
              <a:t>异常有两种类型：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812800" lvl="1" indent="-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 dirty="0">
                <a:ea typeface="黑体" panose="02010609060101010101" pitchFamily="2" charset="-122"/>
              </a:rPr>
              <a:t>预定义异常 </a:t>
            </a:r>
            <a:r>
              <a:rPr lang="en-US" altLang="zh-CN" sz="2400" dirty="0">
                <a:ea typeface="黑体" panose="02010609060101010101" pitchFamily="2" charset="-122"/>
              </a:rPr>
              <a:t>-  </a:t>
            </a:r>
            <a:r>
              <a:rPr lang="zh-CN" altLang="en-US" sz="2400" dirty="0">
                <a:ea typeface="黑体" panose="02010609060101010101" pitchFamily="2" charset="-122"/>
              </a:rPr>
              <a:t>当 </a:t>
            </a:r>
            <a:r>
              <a:rPr lang="en-US" altLang="zh-CN" sz="2400" dirty="0">
                <a:ea typeface="黑体" panose="02010609060101010101" pitchFamily="2" charset="-122"/>
              </a:rPr>
              <a:t>PL/SQL </a:t>
            </a:r>
            <a:r>
              <a:rPr lang="zh-CN" altLang="en-US" sz="2400" dirty="0">
                <a:ea typeface="黑体" panose="02010609060101010101" pitchFamily="2" charset="-122"/>
              </a:rPr>
              <a:t>程序违反 </a:t>
            </a:r>
            <a:r>
              <a:rPr lang="en-US" altLang="zh-CN" sz="2400" dirty="0">
                <a:ea typeface="黑体" panose="02010609060101010101" pitchFamily="2" charset="-122"/>
              </a:rPr>
              <a:t>Oracle </a:t>
            </a:r>
            <a:r>
              <a:rPr lang="zh-CN" altLang="en-US" sz="2400" dirty="0">
                <a:ea typeface="黑体" panose="02010609060101010101" pitchFamily="2" charset="-122"/>
              </a:rPr>
              <a:t>规则或超越系统限制时隐式引发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812800" lvl="1" indent="-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 dirty="0">
                <a:ea typeface="黑体" panose="02010609060101010101" pitchFamily="2" charset="-122"/>
              </a:rPr>
              <a:t>用户定义异常  </a:t>
            </a:r>
            <a:r>
              <a:rPr lang="en-US" altLang="zh-CN" sz="2400" dirty="0">
                <a:ea typeface="黑体" panose="02010609060101010101" pitchFamily="2" charset="-122"/>
              </a:rPr>
              <a:t>-  </a:t>
            </a:r>
            <a:r>
              <a:rPr lang="zh-CN" altLang="en-US" sz="2400" dirty="0">
                <a:ea typeface="黑体" panose="02010609060101010101" pitchFamily="2" charset="-122"/>
              </a:rPr>
              <a:t>用户可以在 </a:t>
            </a:r>
            <a:r>
              <a:rPr lang="en-US" altLang="zh-CN" sz="2400" dirty="0">
                <a:ea typeface="黑体" panose="02010609060101010101" pitchFamily="2" charset="-122"/>
              </a:rPr>
              <a:t>PL/SQL </a:t>
            </a:r>
            <a:r>
              <a:rPr lang="zh-CN" altLang="en-US" sz="2400" dirty="0">
                <a:ea typeface="黑体" panose="02010609060101010101" pitchFamily="2" charset="-122"/>
              </a:rPr>
              <a:t>块的声明部分定义异常，自定义的异常通过 </a:t>
            </a:r>
            <a:r>
              <a:rPr lang="en-US" altLang="zh-CN" sz="2400" dirty="0">
                <a:ea typeface="黑体" panose="02010609060101010101" pitchFamily="2" charset="-122"/>
              </a:rPr>
              <a:t>RAISE </a:t>
            </a:r>
            <a:r>
              <a:rPr lang="zh-CN" altLang="en-US" sz="2400" dirty="0">
                <a:ea typeface="黑体" panose="02010609060101010101" pitchFamily="2" charset="-122"/>
              </a:rPr>
              <a:t>语句显式引发</a:t>
            </a:r>
            <a:endParaRPr lang="zh-CN" altLang="en-US" sz="24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71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71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71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71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71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3.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中的异常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错误</a:t>
            </a:r>
            <a:r>
              <a:rPr lang="zh-CN" altLang="en-US" dirty="0">
                <a:sym typeface="+mn-ea"/>
              </a:rPr>
              <a:t>处理 </a:t>
            </a:r>
            <a:r>
              <a:rPr lang="en-US" altLang="zh-CN" dirty="0" smtClean="0">
                <a:sym typeface="+mn-ea"/>
              </a:rPr>
              <a:t>2</a:t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117800" name="Rectangle 40"/>
          <p:cNvSpPr>
            <a:spLocks noChangeArrowheads="1"/>
          </p:cNvSpPr>
          <p:nvPr/>
        </p:nvSpPr>
        <p:spPr bwMode="auto">
          <a:xfrm>
            <a:off x="1493520" y="1292860"/>
            <a:ext cx="8259445" cy="12973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ea typeface="黑体" panose="02010609060101010101" pitchFamily="2" charset="-122"/>
              </a:rPr>
              <a:t>处理预定义异常</a:t>
            </a:r>
            <a:endParaRPr lang="zh-CN" altLang="en-US" sz="28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ea typeface="黑体" panose="02010609060101010101" pitchFamily="2" charset="-122"/>
              </a:rPr>
              <a:t>处理用户定义异常</a:t>
            </a:r>
            <a:endParaRPr lang="zh-CN" altLang="en-US" sz="2800" dirty="0">
              <a:ea typeface="黑体" panose="02010609060101010101" pitchFamily="2" charset="-122"/>
            </a:endParaRPr>
          </a:p>
        </p:txBody>
      </p:sp>
      <p:sp>
        <p:nvSpPr>
          <p:cNvPr id="117801" name="Rectangle 41"/>
          <p:cNvSpPr>
            <a:spLocks noChangeArrowheads="1"/>
          </p:cNvSpPr>
          <p:nvPr/>
        </p:nvSpPr>
        <p:spPr bwMode="auto">
          <a:xfrm>
            <a:off x="5334289" y="1026471"/>
            <a:ext cx="6183313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p>
            <a:r>
              <a:rPr lang="en-US" altLang="zh-CN" sz="1600" dirty="0" smtClean="0"/>
              <a:t> DECLARE </a:t>
            </a:r>
            <a:endParaRPr lang="en-US" altLang="zh-CN" sz="1600" dirty="0" smtClean="0"/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ordernum</a:t>
            </a:r>
            <a:r>
              <a:rPr lang="en-US" altLang="zh-CN" sz="1600" dirty="0" smtClean="0"/>
              <a:t> VARCHAR2(5);</a:t>
            </a:r>
            <a:endParaRPr lang="en-US" altLang="zh-CN" sz="1600" dirty="0" smtClean="0"/>
          </a:p>
          <a:p>
            <a:r>
              <a:rPr lang="en-US" altLang="zh-CN" sz="1600" dirty="0" smtClean="0"/>
              <a:t>BEGIN</a:t>
            </a:r>
            <a:endParaRPr lang="en-US" altLang="zh-CN" sz="1600" dirty="0" smtClean="0"/>
          </a:p>
          <a:p>
            <a:r>
              <a:rPr lang="en-US" altLang="zh-CN" sz="1600" dirty="0" smtClean="0"/>
              <a:t>  SELECT job INTO </a:t>
            </a:r>
            <a:r>
              <a:rPr lang="en-US" altLang="zh-CN" sz="1600" dirty="0" err="1" smtClean="0"/>
              <a:t>ordernum</a:t>
            </a:r>
            <a:r>
              <a:rPr lang="en-US" altLang="zh-CN" sz="1600" dirty="0" smtClean="0"/>
              <a:t> FROM scott.emp;</a:t>
            </a:r>
            <a:endParaRPr lang="en-US" altLang="zh-CN" sz="1600" dirty="0" smtClean="0"/>
          </a:p>
          <a:p>
            <a:r>
              <a:rPr lang="en-US" altLang="zh-CN" sz="1600" dirty="0" smtClean="0"/>
              <a:t>EXCEPTION </a:t>
            </a:r>
            <a:endParaRPr lang="en-US" altLang="zh-CN" sz="1600" dirty="0" smtClean="0"/>
          </a:p>
          <a:p>
            <a:r>
              <a:rPr lang="en-US" altLang="zh-CN" sz="1600" dirty="0" smtClean="0"/>
              <a:t>  WHEN TOO_MANY_ROWS THEN</a:t>
            </a:r>
            <a:endParaRPr lang="en-US" altLang="zh-CN" sz="1600" dirty="0" smtClean="0"/>
          </a:p>
          <a:p>
            <a:r>
              <a:rPr lang="en-US" altLang="zh-CN" sz="1600" dirty="0" smtClean="0"/>
              <a:t>    DBMS_OUTPUT.PUT_LINE ('</a:t>
            </a:r>
            <a:r>
              <a:rPr lang="zh-CN" altLang="en-US" sz="1600" dirty="0" smtClean="0"/>
              <a:t>返回多行</a:t>
            </a:r>
            <a:r>
              <a:rPr lang="en-US" altLang="zh-CN" sz="1600" dirty="0" smtClean="0"/>
              <a:t>');</a:t>
            </a:r>
            <a:endParaRPr lang="en-US" altLang="zh-CN" sz="1600" dirty="0" smtClean="0"/>
          </a:p>
          <a:p>
            <a:r>
              <a:rPr lang="en-US" altLang="zh-CN" sz="1600" dirty="0" smtClean="0"/>
              <a:t>END;</a:t>
            </a:r>
            <a:endParaRPr lang="en-US" altLang="zh-CN" sz="1600" dirty="0" smtClean="0"/>
          </a:p>
        </p:txBody>
      </p:sp>
      <p:sp>
        <p:nvSpPr>
          <p:cNvPr id="117803" name="Rectangle 43"/>
          <p:cNvSpPr>
            <a:spLocks noChangeArrowheads="1"/>
          </p:cNvSpPr>
          <p:nvPr/>
        </p:nvSpPr>
        <p:spPr bwMode="auto">
          <a:xfrm>
            <a:off x="1340781" y="3304867"/>
            <a:ext cx="7342187" cy="3385542"/>
          </a:xfrm>
          <a:prstGeom prst="rect">
            <a:avLst/>
          </a:prstGeom>
          <a:gradFill rotWithShape="1">
            <a:gsLst>
              <a:gs pos="0">
                <a:srgbClr val="FFFFD5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sz="1600" dirty="0" smtClean="0"/>
              <a:t>declare</a:t>
            </a:r>
            <a:endParaRPr lang="en-US" altLang="zh-CN" sz="1600" dirty="0" smtClean="0"/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exc</a:t>
            </a:r>
            <a:r>
              <a:rPr lang="en-US" altLang="zh-CN" sz="1600" dirty="0" smtClean="0"/>
              <a:t> exception; </a:t>
            </a:r>
            <a:endParaRPr lang="en-US" altLang="zh-CN" sz="1600" dirty="0" smtClean="0"/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v_a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:=1;</a:t>
            </a:r>
            <a:endParaRPr lang="en-US" altLang="zh-CN" sz="1600" dirty="0" smtClean="0"/>
          </a:p>
          <a:p>
            <a:r>
              <a:rPr lang="en-US" altLang="zh-CN" sz="1600" dirty="0" smtClean="0"/>
              <a:t>begin</a:t>
            </a:r>
            <a:endParaRPr lang="en-US" altLang="zh-CN" sz="1600" dirty="0" smtClean="0"/>
          </a:p>
          <a:p>
            <a:r>
              <a:rPr lang="en-US" altLang="zh-CN" sz="1600" dirty="0" smtClean="0"/>
              <a:t>     if </a:t>
            </a:r>
            <a:r>
              <a:rPr lang="en-US" altLang="zh-CN" sz="1600" dirty="0" err="1" smtClean="0"/>
              <a:t>v_a</a:t>
            </a:r>
            <a:r>
              <a:rPr lang="en-US" altLang="zh-CN" sz="1600" dirty="0" smtClean="0"/>
              <a:t>&lt;3 then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raise </a:t>
            </a:r>
            <a:r>
              <a:rPr lang="en-US" altLang="zh-CN" sz="1600" dirty="0" err="1" smtClean="0"/>
              <a:t>exc</a:t>
            </a:r>
            <a:r>
              <a:rPr lang="en-US" altLang="zh-CN" sz="1600" dirty="0" smtClean="0"/>
              <a:t>;</a:t>
            </a:r>
            <a:endParaRPr lang="en-US" altLang="zh-CN" sz="1600" dirty="0" smtClean="0"/>
          </a:p>
          <a:p>
            <a:r>
              <a:rPr lang="en-US" altLang="zh-CN" sz="1600" dirty="0" smtClean="0"/>
              <a:t>     else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dbms_output.put_line</a:t>
            </a:r>
            <a:r>
              <a:rPr lang="en-US" altLang="zh-CN" sz="1600" dirty="0" smtClean="0"/>
              <a:t>(‘</a:t>
            </a:r>
            <a:r>
              <a:rPr lang="en-US" altLang="zh-CN" sz="1600" dirty="0" err="1" smtClean="0"/>
              <a:t>v_a</a:t>
            </a:r>
            <a:r>
              <a:rPr lang="zh-CN" altLang="en-US" sz="1600" dirty="0" smtClean="0"/>
              <a:t>大于于等于</a:t>
            </a:r>
            <a:r>
              <a:rPr lang="en-US" altLang="zh-CN" sz="1600" dirty="0" smtClean="0"/>
              <a:t>3');</a:t>
            </a:r>
            <a:endParaRPr lang="en-US" altLang="zh-CN" sz="1600" dirty="0" smtClean="0"/>
          </a:p>
          <a:p>
            <a:r>
              <a:rPr lang="en-US" altLang="zh-CN" sz="1600" dirty="0" smtClean="0"/>
              <a:t>     end if;</a:t>
            </a:r>
            <a:endParaRPr lang="en-US" altLang="zh-CN" sz="1600" dirty="0" smtClean="0"/>
          </a:p>
          <a:p>
            <a:r>
              <a:rPr lang="en-US" altLang="zh-CN" sz="1600" dirty="0" smtClean="0"/>
              <a:t>   exception </a:t>
            </a:r>
            <a:endParaRPr lang="en-US" altLang="zh-CN" sz="1600" dirty="0" smtClean="0"/>
          </a:p>
          <a:p>
            <a:r>
              <a:rPr lang="en-US" altLang="zh-CN" sz="1600" dirty="0" smtClean="0"/>
              <a:t>       when </a:t>
            </a:r>
            <a:r>
              <a:rPr lang="en-US" altLang="zh-CN" sz="1600" dirty="0" err="1" smtClean="0"/>
              <a:t>exc</a:t>
            </a:r>
            <a:r>
              <a:rPr lang="en-US" altLang="zh-CN" sz="1600" dirty="0" smtClean="0"/>
              <a:t> then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dbms_output.put_line</a:t>
            </a:r>
            <a:r>
              <a:rPr lang="en-US" altLang="zh-CN" sz="1600" dirty="0" smtClean="0"/>
              <a:t>('</a:t>
            </a:r>
            <a:r>
              <a:rPr lang="zh-CN" altLang="en-US" sz="1600" dirty="0" smtClean="0"/>
              <a:t>出问题那</a:t>
            </a:r>
            <a:r>
              <a:rPr lang="en-US" altLang="zh-CN" sz="1600" dirty="0" smtClean="0"/>
              <a:t>');</a:t>
            </a:r>
            <a:endParaRPr lang="en-US" altLang="zh-CN" sz="1600" dirty="0" smtClean="0"/>
          </a:p>
          <a:p>
            <a:r>
              <a:rPr lang="en-US" altLang="zh-CN" sz="1600" dirty="0" smtClean="0"/>
              <a:t>end;</a:t>
            </a:r>
            <a:endParaRPr lang="en-US" altLang="zh-CN" sz="16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17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17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1" grpId="0" bldLvl="0" animBg="1"/>
      <p:bldP spid="117801" grpId="1" bldLvl="0" animBg="1"/>
      <p:bldP spid="11780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    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的动态</a:t>
            </a:r>
            <a:r>
              <a:rPr lang="en-US" dirty="0" smtClean="0">
                <a:sym typeface="+mn-ea"/>
              </a:rPr>
              <a:t>SQL</a:t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/>
        </p:nvSpPr>
        <p:spPr>
          <a:xfrm>
            <a:off x="1643353" y="1340786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动态 </a:t>
            </a:r>
            <a:r>
              <a:rPr lang="en-US" altLang="zh-CN" sz="1800" dirty="0" smtClean="0">
                <a:solidFill>
                  <a:srgbClr val="FF0000"/>
                </a:solidFill>
              </a:rPr>
              <a:t>SQL </a:t>
            </a:r>
            <a:r>
              <a:rPr lang="zh-CN" altLang="en-US" sz="1800" dirty="0" smtClean="0">
                <a:solidFill>
                  <a:srgbClr val="FF0000"/>
                </a:solidFill>
              </a:rPr>
              <a:t>：在</a:t>
            </a:r>
            <a:r>
              <a:rPr lang="en-US" altLang="zh-CN" sz="1800" dirty="0" smtClean="0">
                <a:solidFill>
                  <a:srgbClr val="FF0000"/>
                </a:solidFill>
              </a:rPr>
              <a:t>PL/SQL</a:t>
            </a:r>
            <a:r>
              <a:rPr lang="zh-CN" altLang="en-US" sz="1800" dirty="0" smtClean="0">
                <a:solidFill>
                  <a:srgbClr val="FF0000"/>
                </a:solidFill>
              </a:rPr>
              <a:t>把直接执行字符串的操作称为动态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sql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/>
              <a:t>编译程序对动态 </a:t>
            </a:r>
            <a:r>
              <a:rPr lang="en-US" altLang="zh-CN" sz="1800" dirty="0"/>
              <a:t>SQL </a:t>
            </a:r>
            <a:r>
              <a:rPr lang="zh-CN" altLang="en-US" sz="1800" dirty="0"/>
              <a:t>不做处理，而是在程序运行时动态构造语句、对语句进行语法分析并执行</a:t>
            </a: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DDL </a:t>
            </a:r>
            <a:r>
              <a:rPr lang="zh-CN" altLang="en-US" sz="1800" dirty="0">
                <a:solidFill>
                  <a:srgbClr val="FF0000"/>
                </a:solidFill>
              </a:rPr>
              <a:t>语句命令和会话控制语句不能在 </a:t>
            </a:r>
            <a:r>
              <a:rPr lang="en-US" altLang="zh-CN" sz="1800" dirty="0">
                <a:solidFill>
                  <a:srgbClr val="FF0000"/>
                </a:solidFill>
              </a:rPr>
              <a:t>PL/SQL </a:t>
            </a:r>
            <a:r>
              <a:rPr lang="zh-CN" altLang="en-US" sz="1800" dirty="0">
                <a:solidFill>
                  <a:srgbClr val="FF0000"/>
                </a:solidFill>
              </a:rPr>
              <a:t>中直接使用，但是可以通过动态 </a:t>
            </a:r>
            <a:r>
              <a:rPr lang="en-US" altLang="zh-CN" sz="1800" dirty="0">
                <a:solidFill>
                  <a:srgbClr val="FF0000"/>
                </a:solidFill>
              </a:rPr>
              <a:t>SQL </a:t>
            </a:r>
            <a:r>
              <a:rPr lang="zh-CN" altLang="en-US" sz="1800" dirty="0">
                <a:solidFill>
                  <a:srgbClr val="FF0000"/>
                </a:solidFill>
              </a:rPr>
              <a:t>来执行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/>
              <a:t>执行动态 </a:t>
            </a:r>
            <a:r>
              <a:rPr lang="en-US" altLang="zh-CN" sz="1800" dirty="0"/>
              <a:t>SQL </a:t>
            </a:r>
            <a:r>
              <a:rPr lang="zh-CN" altLang="en-US" sz="1800" dirty="0"/>
              <a:t>的语法</a:t>
            </a:r>
            <a:r>
              <a:rPr lang="zh-CN" altLang="en-US" sz="1800" dirty="0" smtClean="0"/>
              <a:t>：</a:t>
            </a:r>
            <a:endParaRPr lang="zh-CN" altLang="en-US" sz="1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urier New" panose="02070309020205020404" pitchFamily="49" charset="0"/>
              </a:rPr>
              <a:t> </a:t>
            </a:r>
            <a:r>
              <a:rPr lang="zh-CN" altLang="en-US" sz="18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800" b="1" dirty="0"/>
              <a:t>EXECUTE IMMEDIATE dynamic_sql_string</a:t>
            </a:r>
            <a:endParaRPr lang="en-US" altLang="en-US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smtClean="0"/>
              <a:t>   </a:t>
            </a:r>
            <a:r>
              <a:rPr lang="en-US" altLang="en-US" sz="1800" b="1" dirty="0"/>
              <a:t>[INTO  define_variable_list]</a:t>
            </a:r>
            <a:endParaRPr lang="en-US" altLang="en-US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smtClean="0"/>
              <a:t>  </a:t>
            </a:r>
            <a:r>
              <a:rPr lang="en-US" altLang="en-US" sz="1800" b="1" dirty="0" smtClean="0"/>
              <a:t>[</a:t>
            </a:r>
            <a:r>
              <a:rPr lang="en-US" altLang="en-US" sz="1800" b="1" dirty="0"/>
              <a:t>USING </a:t>
            </a:r>
            <a:r>
              <a:rPr lang="en-US" altLang="en-US" sz="1800" b="1" dirty="0" err="1"/>
              <a:t>bind_argument_list</a:t>
            </a:r>
            <a:r>
              <a:rPr lang="en-US" altLang="en-US" sz="1800" b="1" dirty="0"/>
              <a:t>];</a:t>
            </a:r>
            <a:endParaRPr lang="en-US" altLang="zh-CN" sz="1800" b="1" dirty="0"/>
          </a:p>
        </p:txBody>
      </p:sp>
      <p:sp>
        <p:nvSpPr>
          <p:cNvPr id="8" name="圆角矩形 7"/>
          <p:cNvSpPr/>
          <p:nvPr/>
        </p:nvSpPr>
        <p:spPr>
          <a:xfrm>
            <a:off x="573692" y="4200529"/>
            <a:ext cx="4786346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r>
              <a:rPr lang="en-US" altLang="zh-CN" dirty="0" smtClean="0"/>
              <a:t>begin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execute immediate </a:t>
            </a:r>
            <a:r>
              <a:rPr lang="en-US" altLang="zh-CN" dirty="0" smtClean="0"/>
              <a:t>'create table </a:t>
            </a:r>
            <a:r>
              <a:rPr lang="en-US" altLang="zh-CN" dirty="0" err="1" smtClean="0"/>
              <a:t>ccc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)';</a:t>
            </a:r>
            <a:endParaRPr lang="en-US" altLang="zh-CN" dirty="0" smtClean="0"/>
          </a:p>
          <a:p>
            <a:r>
              <a:rPr lang="en-US" altLang="zh-CN" dirty="0" smtClean="0"/>
              <a:t>end;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812774" y="3691232"/>
            <a:ext cx="7704856" cy="32861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en-US" altLang="zh-CN" b="1" dirty="0" smtClean="0"/>
              <a:t>declare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 smtClean="0"/>
              <a:t>v_sql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varchar2</a:t>
            </a:r>
            <a:r>
              <a:rPr lang="en-US" altLang="zh-CN" dirty="0" smtClean="0"/>
              <a:t>(500);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 smtClean="0"/>
              <a:t>vempno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number</a:t>
            </a:r>
            <a:r>
              <a:rPr lang="en-US" altLang="zh-CN" dirty="0" smtClean="0"/>
              <a:t>(10):=1;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 smtClean="0"/>
              <a:t>vename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varchar2</a:t>
            </a:r>
            <a:r>
              <a:rPr lang="en-US" altLang="zh-CN" dirty="0" smtClean="0"/>
              <a:t>(50):='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';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 smtClean="0"/>
              <a:t>vsal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number</a:t>
            </a:r>
            <a:r>
              <a:rPr lang="en-US" altLang="zh-CN" dirty="0" smtClean="0"/>
              <a:t>(10):=1600;</a:t>
            </a:r>
            <a:br>
              <a:rPr lang="en-US" altLang="zh-CN" dirty="0" smtClean="0"/>
            </a:br>
            <a:r>
              <a:rPr lang="en-US" altLang="zh-CN" b="1" dirty="0" smtClean="0"/>
              <a:t>begin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dirty="0" err="1" smtClean="0"/>
              <a:t>v_sql</a:t>
            </a:r>
            <a:r>
              <a:rPr lang="en-US" altLang="zh-CN" dirty="0" smtClean="0"/>
              <a:t>:='insert into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empno,ename,sal</a:t>
            </a:r>
            <a:r>
              <a:rPr lang="en-US" altLang="zh-CN" dirty="0" smtClean="0"/>
              <a:t>) values(:1,:2,:3)';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en-US" altLang="zh-CN" b="1" dirty="0" smtClean="0"/>
              <a:t>execute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immediate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v_sql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using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vempno,vename,vsal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b="1" dirty="0" smtClean="0"/>
              <a:t>end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1" grpId="1" build="p"/>
      <p:bldP spid="8" grpId="0" bldLvl="0" animBg="1"/>
      <p:bldP spid="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73731" name="Rectangle 3"/>
          <p:cNvSpPr>
            <a:spLocks noGrp="1" noChangeArrowheads="1"/>
          </p:cNvSpPr>
          <p:nvPr/>
        </p:nvSpPr>
        <p:spPr>
          <a:xfrm>
            <a:off x="1851978" y="2100263"/>
            <a:ext cx="8054975" cy="511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cs typeface="Times New Roman" panose="02020603050405020304" pitchFamily="18" charset="0"/>
              </a:rPr>
              <a:t>PL/SQL </a:t>
            </a:r>
            <a:r>
              <a:rPr lang="zh-CN" altLang="en-US" dirty="0">
                <a:cs typeface="Times New Roman" panose="02020603050405020304" pitchFamily="18" charset="0"/>
              </a:rPr>
              <a:t>是一种可移植的高性能事务处理语言</a:t>
            </a:r>
            <a:r>
              <a:rPr lang="zh-CN" altLang="en-US" dirty="0"/>
              <a:t> </a:t>
            </a:r>
            <a:endParaRPr lang="zh-CN" altLang="en-US" dirty="0"/>
          </a:p>
          <a:p>
            <a:r>
              <a:rPr lang="en-US" altLang="zh-CN" dirty="0">
                <a:cs typeface="Times New Roman" panose="02020603050405020304" pitchFamily="18" charset="0"/>
              </a:rPr>
              <a:t>PL/SQL </a:t>
            </a:r>
            <a:r>
              <a:rPr lang="zh-CN" altLang="en-US" dirty="0">
                <a:cs typeface="Times New Roman" panose="02020603050405020304" pitchFamily="18" charset="0"/>
              </a:rPr>
              <a:t>引擎驻留在 </a:t>
            </a:r>
            <a:r>
              <a:rPr lang="en-US" altLang="zh-CN" dirty="0">
                <a:cs typeface="Times New Roman" panose="02020603050405020304" pitchFamily="18" charset="0"/>
              </a:rPr>
              <a:t>Oracle </a:t>
            </a:r>
            <a:r>
              <a:rPr lang="zh-CN" altLang="en-US" dirty="0">
                <a:cs typeface="Times New Roman" panose="02020603050405020304" pitchFamily="18" charset="0"/>
              </a:rPr>
              <a:t>服务器中</a:t>
            </a:r>
            <a:endParaRPr lang="zh-CN" alt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PL/SQL </a:t>
            </a:r>
            <a:r>
              <a:rPr lang="en-US" dirty="0" err="1">
                <a:cs typeface="Times New Roman" panose="02020603050405020304" pitchFamily="18" charset="0"/>
              </a:rPr>
              <a:t>块由声明</a:t>
            </a:r>
            <a:r>
              <a:rPr lang="zh-CN" altLang="en-US" dirty="0">
                <a:cs typeface="Times New Roman" panose="02020603050405020304" pitchFamily="18" charset="0"/>
              </a:rPr>
              <a:t>部分、可执行部分和异常处理部分组成</a:t>
            </a:r>
            <a:endParaRPr lang="en-US" dirty="0"/>
          </a:p>
          <a:p>
            <a:r>
              <a:rPr lang="en-US" dirty="0">
                <a:cs typeface="Times New Roman" panose="02020603050405020304" pitchFamily="18" charset="0"/>
              </a:rPr>
              <a:t>PL/SQL </a:t>
            </a:r>
            <a:r>
              <a:rPr lang="en-US" dirty="0" err="1">
                <a:cs typeface="Times New Roman" panose="02020603050405020304" pitchFamily="18" charset="0"/>
              </a:rPr>
              <a:t>数据类型包括标量数据类型、LOB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数据类型和属性类型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控制结构包括条件控制、循环控制和顺序控制 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cs typeface="Times New Roman" panose="02020603050405020304" pitchFamily="18" charset="0"/>
              </a:rPr>
              <a:t>运行</a:t>
            </a:r>
            <a:r>
              <a:rPr lang="zh-CN" altLang="en-US" dirty="0">
                <a:cs typeface="Times New Roman" panose="02020603050405020304" pitchFamily="18" charset="0"/>
              </a:rPr>
              <a:t>时出现的错误叫做异常</a:t>
            </a:r>
            <a:endParaRPr lang="zh-CN" altLang="en-US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异常可以分为预定义异常和用户定义的</a:t>
            </a:r>
            <a:r>
              <a:rPr lang="zh-CN" altLang="en-US" dirty="0" smtClean="0">
                <a:cs typeface="Times New Roman" panose="02020603050405020304" pitchFamily="18" charset="0"/>
              </a:rPr>
              <a:t>异常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cs typeface="Times New Roman" panose="02020603050405020304" pitchFamily="18" charset="0"/>
              </a:rPr>
              <a:t>PL/SQL </a:t>
            </a:r>
            <a:r>
              <a:rPr lang="zh-CN" altLang="en-US" dirty="0" smtClean="0">
                <a:cs typeface="Times New Roman" panose="02020603050405020304" pitchFamily="18" charset="0"/>
              </a:rPr>
              <a:t>支持动态 </a:t>
            </a:r>
            <a:r>
              <a:rPr lang="en-US" altLang="zh-CN" dirty="0" smtClean="0">
                <a:cs typeface="Times New Roman" panose="02020603050405020304" pitchFamily="18" charset="0"/>
              </a:rPr>
              <a:t>SQL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课程目标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311083" y="2277110"/>
            <a:ext cx="7786687" cy="25003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PL/SQL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PL/SQL</a:t>
            </a:r>
            <a:r>
              <a:rPr lang="zh-CN" altLang="en-US" dirty="0" smtClean="0"/>
              <a:t>的语法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PL/SQL</a:t>
            </a:r>
            <a:r>
              <a:rPr lang="zh-CN" altLang="en-US" dirty="0" smtClean="0"/>
              <a:t>控制语句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dirty="0" smtClean="0"/>
              <a:t>PL/SQL</a:t>
            </a:r>
            <a:r>
              <a:rPr lang="zh-CN" altLang="en-US" dirty="0" smtClean="0"/>
              <a:t>中的异常</a:t>
            </a:r>
            <a:endParaRPr lang="en-US" altLang="zh-CN" dirty="0" smtClean="0"/>
          </a:p>
          <a:p>
            <a:r>
              <a:rPr lang="en-US" dirty="0" smtClean="0"/>
              <a:t>5</a:t>
            </a:r>
            <a:r>
              <a:rPr lang="zh-CN" altLang="en-US" dirty="0" smtClean="0"/>
              <a:t>、</a:t>
            </a:r>
            <a:r>
              <a:rPr lang="en-US" dirty="0" smtClean="0"/>
              <a:t>PL/SQL</a:t>
            </a:r>
            <a:r>
              <a:rPr lang="zh-CN" altLang="en-US" dirty="0" smtClean="0"/>
              <a:t>的动态</a:t>
            </a:r>
            <a:r>
              <a:rPr lang="en-US" dirty="0" smtClean="0"/>
              <a:t>SQL</a:t>
            </a:r>
            <a:endParaRPr 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1.PL/SQL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/>
        </p:nvSpPr>
        <p:spPr>
          <a:xfrm>
            <a:off x="1487170" y="3705225"/>
            <a:ext cx="8229600" cy="462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PL/SQL </a:t>
            </a:r>
            <a:r>
              <a:rPr lang="zh-CN" altLang="en-US" sz="2000" dirty="0">
                <a:solidFill>
                  <a:srgbClr val="FF0000"/>
                </a:solidFill>
              </a:rPr>
              <a:t>是对 </a:t>
            </a:r>
            <a:r>
              <a:rPr lang="en-US" altLang="zh-CN" sz="2000" dirty="0">
                <a:solidFill>
                  <a:srgbClr val="FF0000"/>
                </a:solidFill>
              </a:rPr>
              <a:t>SQL </a:t>
            </a:r>
            <a:r>
              <a:rPr lang="zh-CN" altLang="en-US" sz="2000" dirty="0">
                <a:solidFill>
                  <a:srgbClr val="FF0000"/>
                </a:solidFill>
              </a:rPr>
              <a:t>的扩展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487170" y="1496060"/>
            <a:ext cx="97599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	PL/SQL</a:t>
            </a:r>
            <a:r>
              <a:rPr lang="zh-CN" altLang="en-US" sz="2000"/>
              <a:t>是一种高级数据库程序设计语言，该语言</a:t>
            </a:r>
            <a:r>
              <a:rPr lang="zh-CN" altLang="en-US" sz="2000">
                <a:solidFill>
                  <a:srgbClr val="FF0000"/>
                </a:solidFill>
              </a:rPr>
              <a:t>专门用于在各种环境下对</a:t>
            </a:r>
            <a:r>
              <a:rPr lang="en-US" altLang="zh-CN" sz="2000">
                <a:solidFill>
                  <a:srgbClr val="FF0000"/>
                </a:solidFill>
              </a:rPr>
              <a:t>oracle</a:t>
            </a:r>
            <a:r>
              <a:rPr lang="zh-CN" altLang="en-US" sz="2000">
                <a:solidFill>
                  <a:srgbClr val="FF0000"/>
                </a:solidFill>
              </a:rPr>
              <a:t>数据库进行访问。</a:t>
            </a:r>
            <a:r>
              <a:rPr lang="zh-CN" altLang="en-US" sz="2000"/>
              <a:t>由于改语言</a:t>
            </a:r>
            <a:r>
              <a:rPr lang="zh-CN" altLang="en-US" sz="2000">
                <a:solidFill>
                  <a:srgbClr val="FF0000"/>
                </a:solidFill>
              </a:rPr>
              <a:t>集成于数据库服务器中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所以</a:t>
            </a:r>
            <a:r>
              <a:rPr lang="en-US" altLang="zh-CN" sz="2000">
                <a:solidFill>
                  <a:srgbClr val="FF0000"/>
                </a:solidFill>
              </a:rPr>
              <a:t>PL/SQL</a:t>
            </a:r>
            <a:r>
              <a:rPr lang="zh-CN" altLang="en-US" sz="2000">
                <a:solidFill>
                  <a:srgbClr val="FF0000"/>
                </a:solidFill>
              </a:rPr>
              <a:t>代码可以对数据进行快速高效的处理</a:t>
            </a:r>
            <a:r>
              <a:rPr lang="zh-CN" altLang="en-US" sz="2000"/>
              <a:t>。除此之外，可以在</a:t>
            </a:r>
            <a:r>
              <a:rPr lang="en-US" altLang="zh-CN" sz="2000"/>
              <a:t>Oracle</a:t>
            </a:r>
            <a:r>
              <a:rPr lang="zh-CN" altLang="en-US" sz="2000"/>
              <a:t>数据库的某些客户端工具中使用</a:t>
            </a:r>
            <a:r>
              <a:rPr lang="en-US" altLang="zh-CN" sz="2000"/>
              <a:t>PL/SQL</a:t>
            </a:r>
            <a:r>
              <a:rPr lang="zh-CN" altLang="en-US" sz="2000"/>
              <a:t>语言也是该语言的一个特点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3152775"/>
            <a:ext cx="9163050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" y="4156075"/>
            <a:ext cx="10807065" cy="2411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5215" y="9525"/>
            <a:ext cx="5352415" cy="1016635"/>
          </a:xfrm>
        </p:spPr>
        <p:txBody>
          <a:bodyPr>
            <a:normAutofit/>
          </a:bodyPr>
          <a:p>
            <a:r>
              <a:rPr lang="en-US" dirty="0" smtClean="0">
                <a:sym typeface="+mn-ea"/>
              </a:rPr>
              <a:t>PL/SQL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的优点 </a:t>
            </a:r>
            <a:endParaRPr lang="zh-CN" altLang="en-US"/>
          </a:p>
        </p:txBody>
      </p:sp>
      <p:sp>
        <p:nvSpPr>
          <p:cNvPr id="47156" name="Rectangle 52"/>
          <p:cNvSpPr>
            <a:spLocks noChangeArrowheads="1"/>
          </p:cNvSpPr>
          <p:nvPr/>
        </p:nvSpPr>
        <p:spPr bwMode="auto">
          <a:xfrm>
            <a:off x="2431415" y="1653540"/>
            <a:ext cx="8135620" cy="416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2" charset="-122"/>
              </a:rPr>
              <a:t>支持 </a:t>
            </a:r>
            <a:r>
              <a:rPr lang="en-US" altLang="zh-CN" sz="2400" dirty="0">
                <a:ea typeface="黑体" panose="02010609060101010101" pitchFamily="2" charset="-122"/>
              </a:rPr>
              <a:t>SQL</a:t>
            </a:r>
            <a:r>
              <a:rPr lang="zh-CN" altLang="en-US" sz="2400">
                <a:ea typeface="黑体" panose="02010609060101010101" pitchFamily="2" charset="-122"/>
              </a:rPr>
              <a:t>，在 </a:t>
            </a:r>
            <a:r>
              <a:rPr lang="en-US" altLang="zh-CN" sz="2400" dirty="0">
                <a:ea typeface="黑体" panose="02010609060101010101" pitchFamily="2" charset="-122"/>
              </a:rPr>
              <a:t>PL/SQL </a:t>
            </a:r>
            <a:r>
              <a:rPr lang="zh-CN" altLang="en-US" sz="2400">
                <a:ea typeface="黑体" panose="02010609060101010101" pitchFamily="2" charset="-122"/>
              </a:rPr>
              <a:t>中可以使用：</a:t>
            </a:r>
            <a:endParaRPr lang="zh-CN" altLang="en-US" sz="2400">
              <a:ea typeface="黑体" panose="02010609060101010101" pitchFamily="2" charset="-122"/>
            </a:endParaRPr>
          </a:p>
          <a:p>
            <a:pPr marL="812800" lvl="1" indent="-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>
                <a:ea typeface="黑体" panose="02010609060101010101" pitchFamily="2" charset="-122"/>
              </a:rPr>
              <a:t>数据操纵命令</a:t>
            </a:r>
            <a:endParaRPr lang="zh-CN" altLang="en-US" sz="2000">
              <a:ea typeface="黑体" panose="02010609060101010101" pitchFamily="2" charset="-122"/>
            </a:endParaRPr>
          </a:p>
          <a:p>
            <a:pPr marL="812800" lvl="1" indent="-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>
                <a:ea typeface="黑体" panose="02010609060101010101" pitchFamily="2" charset="-122"/>
              </a:rPr>
              <a:t>事务控制命令</a:t>
            </a:r>
            <a:endParaRPr lang="zh-CN" altLang="en-US" sz="2000">
              <a:ea typeface="黑体" panose="02010609060101010101" pitchFamily="2" charset="-122"/>
            </a:endParaRPr>
          </a:p>
          <a:p>
            <a:pPr marL="812800" lvl="1" indent="-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>
                <a:ea typeface="黑体" panose="02010609060101010101" pitchFamily="2" charset="-122"/>
              </a:rPr>
              <a:t>游标控制</a:t>
            </a:r>
            <a:endParaRPr lang="zh-CN" altLang="en-US" sz="2000">
              <a:ea typeface="黑体" panose="02010609060101010101" pitchFamily="2" charset="-122"/>
            </a:endParaRPr>
          </a:p>
          <a:p>
            <a:pPr marL="812800" lvl="1" indent="-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000" dirty="0">
                <a:ea typeface="黑体" panose="02010609060101010101" pitchFamily="2" charset="-122"/>
              </a:rPr>
              <a:t>SQL </a:t>
            </a:r>
            <a:r>
              <a:rPr lang="zh-CN" altLang="en-US" sz="2000">
                <a:ea typeface="黑体" panose="02010609060101010101" pitchFamily="2" charset="-122"/>
              </a:rPr>
              <a:t>函数和 </a:t>
            </a:r>
            <a:r>
              <a:rPr lang="en-US" altLang="zh-CN" sz="2000" dirty="0">
                <a:ea typeface="黑体" panose="02010609060101010101" pitchFamily="2" charset="-122"/>
              </a:rPr>
              <a:t>SQL </a:t>
            </a:r>
            <a:r>
              <a:rPr lang="zh-CN" altLang="en-US" sz="2000">
                <a:ea typeface="黑体" panose="02010609060101010101" pitchFamily="2" charset="-122"/>
              </a:rPr>
              <a:t>运算符</a:t>
            </a:r>
            <a:endParaRPr lang="zh-CN" altLang="en-US" sz="2000">
              <a:ea typeface="黑体" panose="02010609060101010101" pitchFamily="2" charset="-122"/>
            </a:endParaRPr>
          </a:p>
          <a:p>
            <a:pPr marL="812800" lvl="1" indent="-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>
                <a:ea typeface="黑体" panose="02010609060101010101" pitchFamily="2" charset="-122"/>
              </a:rPr>
              <a:t>完全支持</a:t>
            </a:r>
            <a:r>
              <a:rPr lang="en-US" altLang="zh-CN" sz="2000">
                <a:ea typeface="黑体" panose="02010609060101010101" pitchFamily="2" charset="-122"/>
              </a:rPr>
              <a:t>SQL</a:t>
            </a:r>
            <a:r>
              <a:rPr lang="zh-CN" altLang="en-US" sz="2000">
                <a:ea typeface="黑体" panose="02010609060101010101" pitchFamily="2" charset="-122"/>
              </a:rPr>
              <a:t>数据类型</a:t>
            </a:r>
            <a:endParaRPr lang="zh-CN" altLang="en-US" sz="200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2" charset="-122"/>
              </a:rPr>
              <a:t>支持面向对象编程 </a:t>
            </a:r>
            <a:r>
              <a:rPr lang="en-US" altLang="zh-CN" sz="2400" dirty="0">
                <a:ea typeface="黑体" panose="02010609060101010101" pitchFamily="2" charset="-122"/>
              </a:rPr>
              <a:t>(OOP) </a:t>
            </a:r>
            <a:endParaRPr lang="en-US" altLang="zh-CN" sz="24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2" charset="-122"/>
              </a:rPr>
              <a:t>可移植性，可运行在任何操作系统和平台上的</a:t>
            </a:r>
            <a:r>
              <a:rPr lang="en-US" altLang="zh-CN" sz="2400" dirty="0" err="1">
                <a:ea typeface="黑体" panose="02010609060101010101" pitchFamily="2" charset="-122"/>
              </a:rPr>
              <a:t>Oralce</a:t>
            </a:r>
            <a:r>
              <a:rPr lang="en-US" altLang="zh-CN" sz="2400">
                <a:ea typeface="黑体" panose="02010609060101010101" pitchFamily="2" charset="-122"/>
              </a:rPr>
              <a:t> </a:t>
            </a:r>
            <a:r>
              <a:rPr lang="zh-CN" altLang="en-US" sz="2400">
                <a:ea typeface="黑体" panose="02010609060101010101" pitchFamily="2" charset="-122"/>
              </a:rPr>
              <a:t>数据库</a:t>
            </a:r>
            <a:endParaRPr lang="zh-CN" altLang="en-US" sz="240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2" charset="-122"/>
              </a:rPr>
              <a:t>更佳的性能</a:t>
            </a:r>
            <a:endParaRPr lang="zh-CN" altLang="en-US" sz="240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4715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4715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47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6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6100" y="9525"/>
            <a:ext cx="5891530" cy="1016635"/>
          </a:xfrm>
        </p:spPr>
        <p:txBody>
          <a:bodyPr>
            <a:normAutofit/>
          </a:bodyPr>
          <a:p>
            <a:r>
              <a:rPr lang="en-US" dirty="0" smtClean="0">
                <a:sym typeface="+mn-ea"/>
              </a:rPr>
              <a:t>PL/SQL </a:t>
            </a:r>
            <a:r>
              <a:rPr lang="zh-CN" altLang="en-US" dirty="0">
                <a:sym typeface="+mn-ea"/>
              </a:rPr>
              <a:t>块</a:t>
            </a:r>
            <a:endParaRPr lang="zh-CN" altLang="en-US"/>
          </a:p>
        </p:txBody>
      </p:sp>
      <p:sp>
        <p:nvSpPr>
          <p:cNvPr id="54320" name="Rectangle 48"/>
          <p:cNvSpPr>
            <a:spLocks noChangeArrowheads="1"/>
          </p:cNvSpPr>
          <p:nvPr/>
        </p:nvSpPr>
        <p:spPr bwMode="auto">
          <a:xfrm>
            <a:off x="2097405" y="1639570"/>
            <a:ext cx="8273415" cy="4829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2800" dirty="0">
                <a:ea typeface="黑体" panose="02010609060101010101" pitchFamily="2" charset="-122"/>
              </a:rPr>
              <a:t>PL/SQL </a:t>
            </a:r>
            <a:r>
              <a:rPr lang="zh-CN" altLang="en-US" sz="2800" dirty="0">
                <a:ea typeface="黑体" panose="02010609060101010101" pitchFamily="2" charset="-122"/>
              </a:rPr>
              <a:t>块是构成 </a:t>
            </a:r>
            <a:r>
              <a:rPr lang="en-US" altLang="zh-CN" sz="2800" dirty="0">
                <a:ea typeface="黑体" panose="02010609060101010101" pitchFamily="2" charset="-122"/>
              </a:rPr>
              <a:t>PL/SQL </a:t>
            </a:r>
            <a:r>
              <a:rPr lang="zh-CN" altLang="en-US" sz="2800" dirty="0">
                <a:ea typeface="黑体" panose="02010609060101010101" pitchFamily="2" charset="-122"/>
              </a:rPr>
              <a:t>程序的基本单元</a:t>
            </a:r>
            <a:endParaRPr lang="zh-CN" altLang="en-US" sz="28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2800" dirty="0">
                <a:ea typeface="黑体" panose="02010609060101010101" pitchFamily="2" charset="-122"/>
              </a:rPr>
              <a:t>PL/SQL</a:t>
            </a:r>
            <a:r>
              <a:rPr lang="zh-CN" altLang="en-US" sz="2800" dirty="0">
                <a:ea typeface="黑体" panose="02010609060101010101" pitchFamily="2" charset="-122"/>
              </a:rPr>
              <a:t>块</a:t>
            </a:r>
            <a:r>
              <a:rPr lang="en-US" altLang="zh-CN" sz="2800" dirty="0"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ea typeface="黑体" panose="02010609060101010101" pitchFamily="2" charset="-122"/>
              </a:rPr>
              <a:t>分为三个部分，声明部分、可执行部分和异常处理部分</a:t>
            </a:r>
            <a:endParaRPr lang="zh-CN" altLang="en-US" sz="28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sz="2800" dirty="0">
                <a:ea typeface="黑体" panose="02010609060101010101" pitchFamily="2" charset="-122"/>
              </a:rPr>
              <a:t>  </a:t>
            </a:r>
            <a:r>
              <a:rPr lang="en-US" sz="2800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2" charset="-122"/>
              </a:rPr>
              <a:t>[</a:t>
            </a:r>
            <a:r>
              <a:rPr 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DECLARE ]</a:t>
            </a:r>
            <a:endParaRPr lang="en-US" sz="20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sz="2000" dirty="0">
                <a:ea typeface="黑体" panose="02010609060101010101" pitchFamily="2" charset="-122"/>
              </a:rPr>
              <a:t>   --</a:t>
            </a:r>
            <a:r>
              <a:rPr lang="zh-CN" altLang="en-US" sz="2000" dirty="0">
                <a:ea typeface="黑体" panose="02010609060101010101" pitchFamily="2" charset="-122"/>
              </a:rPr>
              <a:t>声明部分</a:t>
            </a:r>
            <a:endParaRPr lang="en-US" sz="20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sz="2000" dirty="0">
                <a:ea typeface="黑体" panose="02010609060101010101" pitchFamily="2" charset="-122"/>
              </a:rPr>
              <a:t> </a:t>
            </a:r>
            <a:r>
              <a:rPr lang="en-US" altLang="zh-CN" sz="2000" dirty="0">
                <a:ea typeface="黑体" panose="02010609060101010101" pitchFamily="2" charset="-122"/>
              </a:rPr>
              <a:t>  </a:t>
            </a:r>
            <a:r>
              <a:rPr 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 BEGIN</a:t>
            </a:r>
            <a:endParaRPr lang="en-US" sz="20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dirty="0">
                <a:ea typeface="黑体" panose="02010609060101010101" pitchFamily="2" charset="-122"/>
              </a:rPr>
              <a:t>    --</a:t>
            </a:r>
            <a:r>
              <a:rPr lang="zh-CN" altLang="en-US" dirty="0">
                <a:ea typeface="黑体" panose="02010609060101010101" pitchFamily="2" charset="-122"/>
              </a:rPr>
              <a:t>执行部分</a:t>
            </a:r>
            <a:endParaRPr lang="en-US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sz="2000" dirty="0">
                <a:ea typeface="黑体" panose="0201060906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2" charset="-122"/>
              </a:rPr>
              <a:t>[</a:t>
            </a:r>
            <a:r>
              <a:rPr 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EXCEPTION 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2" charset="-122"/>
              </a:rPr>
              <a:t>]</a:t>
            </a:r>
            <a:endParaRPr lang="en-US" altLang="zh-CN" sz="2000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dirty="0">
                <a:ea typeface="黑体" panose="02010609060101010101" pitchFamily="2" charset="-122"/>
              </a:rPr>
              <a:t>      --</a:t>
            </a:r>
            <a:r>
              <a:rPr lang="zh-CN" altLang="en-US" dirty="0">
                <a:ea typeface="黑体" panose="02010609060101010101" pitchFamily="2" charset="-122"/>
              </a:rPr>
              <a:t>异常部分</a:t>
            </a:r>
            <a:endParaRPr lang="en-US" dirty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2" charset="-122"/>
              </a:rPr>
              <a:t>  </a:t>
            </a:r>
            <a:r>
              <a:rPr 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 END;</a:t>
            </a:r>
            <a:endParaRPr lang="en-US" sz="2000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4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4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4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4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4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4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4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4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4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4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4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4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4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4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4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54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5432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0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6755" y="9525"/>
            <a:ext cx="5730875" cy="1016635"/>
          </a:xfrm>
        </p:spPr>
        <p:txBody>
          <a:bodyPr/>
          <a:p>
            <a:r>
              <a:rPr lang="en-US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1762443" y="1666240"/>
            <a:ext cx="8208962" cy="723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800">
                <a:ea typeface="黑体" panose="02010609060101010101" pitchFamily="2" charset="-122"/>
              </a:rPr>
              <a:t> </a:t>
            </a:r>
            <a:r>
              <a:rPr lang="zh-CN" altLang="en-US" sz="2800">
                <a:ea typeface="黑体" panose="02010609060101010101" pitchFamily="2" charset="-122"/>
              </a:rPr>
              <a:t>基本</a:t>
            </a:r>
            <a:r>
              <a:rPr lang="zh-CN" altLang="en-US" sz="2800">
                <a:ea typeface="黑体" panose="02010609060101010101" pitchFamily="2" charset="-122"/>
              </a:rPr>
              <a:t>数据类型</a:t>
            </a:r>
            <a:endParaRPr lang="zh-CN" altLang="en-US" sz="2800">
              <a:ea typeface="黑体" panose="0201060906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8020" y="2390140"/>
            <a:ext cx="8315325" cy="374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属性</a:t>
            </a:r>
            <a:r>
              <a:rPr lang="zh-CN" altLang="en-US" dirty="0">
                <a:sym typeface="+mn-ea"/>
              </a:rPr>
              <a:t>类型</a:t>
            </a:r>
            <a:endParaRPr lang="zh-CN" altLang="en-US"/>
          </a:p>
        </p:txBody>
      </p:sp>
      <p:sp>
        <p:nvSpPr>
          <p:cNvPr id="114691" name="Rectangle 3"/>
          <p:cNvSpPr>
            <a:spLocks noGrp="1" noChangeArrowheads="1"/>
          </p:cNvSpPr>
          <p:nvPr/>
        </p:nvSpPr>
        <p:spPr>
          <a:xfrm>
            <a:off x="2401888" y="1536700"/>
            <a:ext cx="8229600" cy="424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用于引用数据库列的数据类型，以及表示表中一行的记录类型</a:t>
            </a:r>
            <a:endParaRPr lang="zh-CN" altLang="en-US"/>
          </a:p>
          <a:p>
            <a:r>
              <a:rPr lang="zh-CN" altLang="en-US"/>
              <a:t>属性类型有两种：</a:t>
            </a:r>
            <a:endParaRPr lang="zh-CN" altLang="en-US"/>
          </a:p>
          <a:p>
            <a:pPr marL="812800" lvl="1" indent="-276225"/>
            <a:r>
              <a:rPr lang="en-US" altLang="zh-CN"/>
              <a:t>%TYPE  -  </a:t>
            </a:r>
            <a:r>
              <a:rPr lang="zh-CN" altLang="en-US"/>
              <a:t>引用变量和数据库列的数据类型</a:t>
            </a:r>
            <a:endParaRPr lang="zh-CN" altLang="en-US"/>
          </a:p>
          <a:p>
            <a:pPr marL="812800" lvl="1" indent="-276225"/>
            <a:r>
              <a:rPr lang="en-US" altLang="zh-CN"/>
              <a:t>%ROWTYPE  -  </a:t>
            </a:r>
            <a:r>
              <a:rPr lang="zh-CN" altLang="en-US"/>
              <a:t>提供表示表中一行的记录类型</a:t>
            </a:r>
            <a:endParaRPr lang="zh-CN" altLang="en-US"/>
          </a:p>
          <a:p>
            <a:r>
              <a:rPr lang="zh-CN" altLang="en-US"/>
              <a:t>使用属性类型的优点：</a:t>
            </a:r>
            <a:endParaRPr lang="zh-CN" altLang="en-US"/>
          </a:p>
          <a:p>
            <a:pPr marL="812800" lvl="1" indent="-276225"/>
            <a:r>
              <a:rPr lang="zh-CN" altLang="en-US"/>
              <a:t>不需要知道被引用的表列的具体类型</a:t>
            </a:r>
            <a:endParaRPr lang="zh-CN" altLang="en-US"/>
          </a:p>
          <a:p>
            <a:pPr marL="812800" lvl="1" indent="-276225"/>
            <a:r>
              <a:rPr lang="zh-CN" altLang="en-US"/>
              <a:t>如果被引用对象的数据类型发生改变，</a:t>
            </a:r>
            <a:r>
              <a:rPr lang="en-US" altLang="zh-CN"/>
              <a:t>PL/SQL </a:t>
            </a:r>
            <a:r>
              <a:rPr lang="zh-CN" altLang="en-US"/>
              <a:t>变量的数据类型也随之改变</a:t>
            </a:r>
            <a:endParaRPr lang="zh-CN" altLang="en-US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993708" y="5364929"/>
            <a:ext cx="5400675" cy="701731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lIns="54000" rIns="54000" anchor="ctr">
            <a:spAutoFit/>
          </a:bodyPr>
          <a:p>
            <a:pPr indent="228600">
              <a:spcBef>
                <a:spcPct val="20000"/>
              </a:spcBef>
            </a:pPr>
            <a:r>
              <a:rPr lang="en-US" altLang="zh-CN" dirty="0" err="1" smtClean="0"/>
              <a:t>v_sal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emp.sal%TYPE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indent="228600">
              <a:spcBef>
                <a:spcPct val="20000"/>
              </a:spcBef>
            </a:pPr>
            <a:r>
              <a:rPr lang="en-US" altLang="zh-CN" dirty="0" err="1" smtClean="0"/>
              <a:t>v_row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emp%ROWTYPE</a:t>
            </a:r>
            <a:r>
              <a:rPr lang="en-US" altLang="zh-CN" dirty="0"/>
              <a:t>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4755" y="9525"/>
            <a:ext cx="5222875" cy="1016635"/>
          </a:xfrm>
        </p:spPr>
        <p:txBody>
          <a:bodyPr/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PL/SQL</a:t>
            </a:r>
            <a:r>
              <a:rPr lang="zh-CN" altLang="en-US" dirty="0" smtClean="0">
                <a:sym typeface="+mn-ea"/>
              </a:rPr>
              <a:t>的语法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变量</a:t>
            </a:r>
            <a:r>
              <a:rPr lang="zh-CN" altLang="en-US" dirty="0">
                <a:sym typeface="+mn-ea"/>
              </a:rPr>
              <a:t>和常量 </a:t>
            </a:r>
            <a:r>
              <a:rPr lang="en-US" altLang="zh-CN" dirty="0" smtClean="0">
                <a:sym typeface="+mn-ea"/>
              </a:rPr>
              <a:t>1 </a:t>
            </a:r>
            <a:endParaRPr lang="zh-CN" altLang="en-US"/>
          </a:p>
        </p:txBody>
      </p:sp>
      <p:sp>
        <p:nvSpPr>
          <p:cNvPr id="81923" name="Rectangle 3"/>
          <p:cNvSpPr>
            <a:spLocks noGrp="1" noChangeArrowheads="1"/>
          </p:cNvSpPr>
          <p:nvPr/>
        </p:nvSpPr>
        <p:spPr>
          <a:xfrm>
            <a:off x="1981200" y="1541780"/>
            <a:ext cx="8229600" cy="237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PL/SQL </a:t>
            </a:r>
            <a:r>
              <a:rPr lang="zh-CN" altLang="en-US"/>
              <a:t>块中可以使用变量和常量</a:t>
            </a:r>
            <a:endParaRPr lang="zh-CN" altLang="en-US"/>
          </a:p>
          <a:p>
            <a:pPr marL="812800" lvl="1" indent="-290830"/>
            <a:r>
              <a:rPr lang="zh-CN" altLang="en-US"/>
              <a:t>在声明部分声明，使用前必须先声明</a:t>
            </a:r>
            <a:endParaRPr lang="zh-CN" altLang="en-US"/>
          </a:p>
          <a:p>
            <a:pPr marL="812800" lvl="1" indent="-290830"/>
            <a:r>
              <a:rPr lang="zh-CN" altLang="en-US"/>
              <a:t>声明时必须指定数据类型，每行声明一个标识符</a:t>
            </a:r>
            <a:endParaRPr lang="zh-CN" altLang="en-US"/>
          </a:p>
          <a:p>
            <a:pPr marL="812800" lvl="1" indent="-290830"/>
            <a:r>
              <a:rPr lang="zh-CN" altLang="en-US"/>
              <a:t>在可执行部分的 </a:t>
            </a:r>
            <a:r>
              <a:rPr lang="en-US" altLang="zh-CN"/>
              <a:t>SQL </a:t>
            </a:r>
            <a:r>
              <a:rPr lang="zh-CN" altLang="en-US"/>
              <a:t>语句和过程语句中使用</a:t>
            </a:r>
            <a:endParaRPr lang="zh-CN" altLang="en-US"/>
          </a:p>
          <a:p>
            <a:r>
              <a:rPr lang="zh-CN" altLang="en-US"/>
              <a:t>声明变量和常量的语法：</a:t>
            </a:r>
            <a:endParaRPr lang="zh-CN" altLang="en-US"/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2177733" y="3756343"/>
            <a:ext cx="6899275" cy="7874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</a:ln>
          <a:effectLst>
            <a:outerShdw dist="74053" dir="1857825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>
            <a:spAutoFit/>
          </a:bodyPr>
          <a:p>
            <a:pPr defTabSz="400050" eaLnBrk="0" hangingPunct="0">
              <a:lnSpc>
                <a:spcPct val="125000"/>
              </a:lnSpc>
              <a:tabLst>
                <a:tab pos="400050" algn="r"/>
                <a:tab pos="685800" algn="l"/>
              </a:tabLst>
            </a:pP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identifier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[CONSTANT] 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datatype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[NOT NULL]   </a:t>
            </a:r>
            <a:endParaRPr kumimoji="1"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85800" algn="l"/>
              </a:tabLst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		[:= | DEFAULT 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expr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];</a:t>
            </a:r>
            <a:endParaRPr kumimoji="1"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1667510" y="4737735"/>
            <a:ext cx="7919720" cy="1439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>
                <a:ea typeface="黑体" panose="02010609060101010101" pitchFamily="2" charset="-122"/>
              </a:rPr>
              <a:t>给变量赋值有两种方法：</a:t>
            </a:r>
            <a:endParaRPr lang="zh-CN" altLang="en-US" sz="2800">
              <a:ea typeface="黑体" panose="02010609060101010101" pitchFamily="2" charset="-122"/>
            </a:endParaRPr>
          </a:p>
          <a:p>
            <a:pPr marL="812800" lvl="1" indent="-2794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2" charset="-122"/>
              </a:rPr>
              <a:t>使用赋值语句 </a:t>
            </a:r>
            <a:r>
              <a:rPr lang="en-US" altLang="zh-CN" sz="2400">
                <a:ea typeface="黑体" panose="02010609060101010101" pitchFamily="2" charset="-122"/>
              </a:rPr>
              <a:t>:=</a:t>
            </a:r>
            <a:endParaRPr lang="en-US" altLang="zh-CN" sz="2400">
              <a:ea typeface="黑体" panose="02010609060101010101" pitchFamily="2" charset="-122"/>
            </a:endParaRPr>
          </a:p>
          <a:p>
            <a:pPr marL="812800" lvl="1" indent="-2794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2" charset="-122"/>
              </a:rPr>
              <a:t>使用 </a:t>
            </a:r>
            <a:r>
              <a:rPr lang="en-US" altLang="zh-CN" sz="2400">
                <a:ea typeface="黑体" panose="02010609060101010101" pitchFamily="2" charset="-122"/>
              </a:rPr>
              <a:t>SELECT INTO </a:t>
            </a:r>
            <a:r>
              <a:rPr lang="zh-CN" altLang="en-US" sz="2400">
                <a:ea typeface="黑体" panose="02010609060101010101" pitchFamily="2" charset="-122"/>
              </a:rPr>
              <a:t>语句</a:t>
            </a:r>
            <a:endParaRPr lang="zh-CN" altLang="en-US" sz="240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1000"/>
                                        <p:tgtEl>
                                          <p:spTgt spid="8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81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1000"/>
                                        <p:tgtEl>
                                          <p:spTgt spid="81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1" grpId="0" bldLvl="0" animBg="1"/>
    </p:bldLst>
  </p:timing>
</p:sld>
</file>

<file path=ppt/tags/tag1.xml><?xml version="1.0" encoding="utf-8"?>
<p:tagLst xmlns:p="http://schemas.openxmlformats.org/presentationml/2006/main">
  <p:tag name="REFSHAPE" val="379924884"/>
  <p:tag name="KSO_WM_UNIT_PLACING_PICTURE_USER_VIEWPORT" val="{&quot;height&quot;:5895,&quot;width&quot;:1309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5606</Words>
  <Application>WPS 演示</Application>
  <PresentationFormat>自定义</PresentationFormat>
  <Paragraphs>346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Wingdings 3</vt:lpstr>
      <vt:lpstr>Verdana</vt:lpstr>
      <vt:lpstr>Wingdings 2</vt:lpstr>
      <vt:lpstr>Wingdings 2</vt:lpstr>
      <vt:lpstr>黑体</vt:lpstr>
      <vt:lpstr>Calibri</vt:lpstr>
      <vt:lpstr>Calibri Light</vt:lpstr>
      <vt:lpstr>新宋体</vt:lpstr>
      <vt:lpstr>Courier New</vt:lpstr>
      <vt:lpstr>Times New Roman</vt:lpstr>
      <vt:lpstr>Office 主题</vt:lpstr>
      <vt:lpstr>PowerPoint 演示文稿</vt:lpstr>
      <vt:lpstr>回顾</vt:lpstr>
      <vt:lpstr>课程目标 </vt:lpstr>
      <vt:lpstr>1.PL/SQL 简介</vt:lpstr>
      <vt:lpstr>PL/SQL 的优点 </vt:lpstr>
      <vt:lpstr>PL/SQL 块</vt:lpstr>
      <vt:lpstr>1、PL/SQL的语法--数据类型</vt:lpstr>
      <vt:lpstr>属性类型</vt:lpstr>
      <vt:lpstr>2，PL/SQL的语法-变量和常量 1 </vt:lpstr>
      <vt:lpstr>2，PL/SQL的语法-变量和常量 2 </vt:lpstr>
      <vt:lpstr>2，PL/SQL的语法-控制结构</vt:lpstr>
      <vt:lpstr>2，PL/SQL的语法-条件控制 1 </vt:lpstr>
      <vt:lpstr>2，PL/SQL的语法-条件控制 2 </vt:lpstr>
      <vt:lpstr>2，PL/SQL的语法--条件控制 2--case </vt:lpstr>
      <vt:lpstr>2，PL/SQL的语法-循环控制 </vt:lpstr>
      <vt:lpstr>2，PL/SQL的语法--循环控制—Loop </vt:lpstr>
      <vt:lpstr>2，PL/SQL的语法--循环控制—while </vt:lpstr>
      <vt:lpstr>2，PL/SQL的语法--循环控制—for </vt:lpstr>
      <vt:lpstr>2，PL/SQL的语法--跳转控制 </vt:lpstr>
      <vt:lpstr>3.PL/SQL中的异常--错误处理 1 </vt:lpstr>
      <vt:lpstr>3.PL/SQL中的异常--错误处理 2 </vt:lpstr>
      <vt:lpstr>    4、PL/SQL的动态SQL 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ㅤㅤ</cp:lastModifiedBy>
  <cp:revision>161</cp:revision>
  <dcterms:created xsi:type="dcterms:W3CDTF">2016-04-22T07:52:00Z</dcterms:created>
  <dcterms:modified xsi:type="dcterms:W3CDTF">2020-02-14T14:41:29Z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