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4"/>
  </p:sldMasterIdLst>
  <p:notesMasterIdLst>
    <p:notesMasterId r:id="rId48"/>
  </p:notesMasterIdLst>
  <p:handoutMasterIdLst>
    <p:handoutMasterId r:id="rId49"/>
  </p:handoutMasterIdLst>
  <p:sldIdLst>
    <p:sldId id="258" r:id="rId5"/>
    <p:sldId id="295" r:id="rId6"/>
    <p:sldId id="296" r:id="rId7"/>
    <p:sldId id="300" r:id="rId8"/>
    <p:sldId id="301" r:id="rId9"/>
    <p:sldId id="303" r:id="rId10"/>
    <p:sldId id="305" r:id="rId11"/>
    <p:sldId id="306" r:id="rId12"/>
    <p:sldId id="307" r:id="rId13"/>
    <p:sldId id="324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34" r:id="rId30"/>
    <p:sldId id="323" r:id="rId31"/>
    <p:sldId id="325" r:id="rId32"/>
    <p:sldId id="326" r:id="rId33"/>
    <p:sldId id="333" r:id="rId34"/>
    <p:sldId id="328" r:id="rId35"/>
    <p:sldId id="335" r:id="rId36"/>
    <p:sldId id="344" r:id="rId37"/>
    <p:sldId id="329" r:id="rId38"/>
    <p:sldId id="330" r:id="rId39"/>
    <p:sldId id="332" r:id="rId40"/>
    <p:sldId id="337" r:id="rId41"/>
    <p:sldId id="338" r:id="rId42"/>
    <p:sldId id="339" r:id="rId43"/>
    <p:sldId id="340" r:id="rId44"/>
    <p:sldId id="341" r:id="rId45"/>
    <p:sldId id="342" r:id="rId46"/>
    <p:sldId id="34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5017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66A90C3-6D70-4CC0-90BD-7391CC100288}" type="datetime1">
              <a:rPr lang="ru-RU" smtClean="0"/>
              <a:t>03.02.2025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7CB3F-843C-4E4F-85F3-0CD250415562}" type="datetime1">
              <a:rPr lang="ru-RU" smtClean="0"/>
              <a:pPr/>
              <a:t>03.02.2025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5CA5E-9CF4-3062-0242-187E4BE17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8C1F4C90-A18C-226B-3711-0EE947C07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0ADF497A-B016-3023-974A-0F47A03C3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Każdy proces składa się z wielu komponentów, a każdy z nich odgrywa ważną rolę w architekturze wyszukiwania pełnotekstowego.</a:t>
            </a:r>
          </a:p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Aby zrozumieć architekturę, musimy zrozumieć każdy komponent i jego związek z innymi komponentami.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1B8BCB8-772F-05FA-9BF9-E9EC29382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ru-RU" noProof="0" smtClean="0"/>
              <a:t>24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64323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54921-3889-8202-E7BC-154052252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FDD9484-BC68-8446-8F1E-BD0996FD4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C199DB1-E3D8-3443-6CB6-CF08AF115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Każdy proces składa się z wielu komponentów, a każdy z nich odgrywa ważną rolę w architekturze wyszukiwania pełnotekstowego.</a:t>
            </a:r>
          </a:p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Aby zrozumieć architekturę, musimy zrozumieć każdy komponent i jego związek z innymi komponentami.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657F315-245F-216E-A152-78B4A9692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ru-RU" noProof="0" smtClean="0"/>
              <a:t>25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41884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DAE5D-818A-8366-10E9-6A27634AF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02BEE66-527D-32A5-1A34-6DEDC4F9A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6484B053-9919-A2B9-3F4D-7E99123A2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Każdy proces składa się z wielu komponentów, a każdy z nich odgrywa ważną rolę w architekturze wyszukiwania pełnotekstowego.</a:t>
            </a:r>
          </a:p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Aby zrozumieć architekturę, musimy zrozumieć każdy komponent i jego związek z innymi komponentami.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469C9B-EC05-7511-91C1-E04A2ADF5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ru-RU" noProof="0" smtClean="0"/>
              <a:t>27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57752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Każdy proces składa się z wielu komponentów, a każdy z nich odgrywa ważną rolę w architekturze wyszukiwania pełnotekstowego.</a:t>
            </a:r>
          </a:p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Aby zrozumieć architekturę, musimy zrozumieć każdy komponent i jego związek z innymi komponentami.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3093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109CE-19E7-E8B0-87AD-634CA5794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A44E112D-871C-87B1-374B-0C30042CA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9F871AF-1FAE-D1D3-26E7-0F9F61618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Każdy proces składa się z wielu komponentów, a każdy z nich odgrywa ważną rolę w architekturze wyszukiwania pełnotekstowego.</a:t>
            </a:r>
          </a:p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Aby zrozumieć architekturę, musimy zrozumieć każdy komponent i jego związek z innymi komponentami.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675B9DE-71EC-1A70-A068-88192E407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5724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A757A-BE2B-C798-8BE3-BEC56F350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869F3CF-F69A-A865-2EC6-932048A35D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C12D0E6-284F-D1FA-A110-AAC2735E6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Każdy proces składa się z wielu komponentów, a każdy z nich odgrywa ważną rolę w architekturze wyszukiwania pełnotekstowego.</a:t>
            </a:r>
          </a:p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Aby zrozumieć architekturę, musimy zrozumieć każdy komponent i jego związek z innymi komponentami.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FADF4F9-5728-BD36-3ADC-24C7B684D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ru-RU" noProof="0" smtClean="0"/>
              <a:t>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015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A06B3-2F1E-40BE-E528-A6EA71BC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36A8A64D-9A5E-9693-2C5C-3CD73DF53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8C0DBBEB-0E3E-75F7-55B9-ED915769E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Każdy proces składa się z wielu komponentów, a każdy z nich odgrywa ważną rolę w architekturze wyszukiwania pełnotekstowego.</a:t>
            </a:r>
          </a:p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Aby zrozumieć architekturę, musimy zrozumieć każdy komponent i jego związek z innymi komponentami.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CE1AE86-EC34-9F7F-6FBF-F4EDF4390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ru-RU" noProof="0" smtClean="0"/>
              <a:t>18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6090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07950-36E4-E4CF-7899-A027CF2E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014D186-6626-C049-CC1A-3B7F7BA7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6BC277BB-5236-F03A-B9F1-880AF987D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Każdy proces składa się z wielu komponentów, a każdy z nich odgrywa ważną rolę w architekturze wyszukiwania pełnotekstowego.</a:t>
            </a:r>
          </a:p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Aby zrozumieć architekturę, musimy zrozumieć każdy komponent i jego związek z innymi komponentami.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EFAE6B0-6099-61BA-4F5D-E8923567E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ru-RU" noProof="0" smtClean="0"/>
              <a:t>19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560025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ED319-AC6F-E512-EC5A-AD6601918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B2F9AAC9-C9F7-1B9E-ABFB-7C11920E6C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A4FB2F69-70AA-63BA-3546-4534F019B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Każdy proces składa się z wielu komponentów, a każdy z nich odgrywa ważną rolę w architekturze wyszukiwania pełnotekstowego.</a:t>
            </a:r>
          </a:p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Aby zrozumieć architekturę, musimy zrozumieć każdy komponent i jego związek z innymi komponentami.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581A763-3919-AD0B-BCC3-B073F89EF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ru-RU" noProof="0" smtClean="0"/>
              <a:t>20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026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821C9-10B0-B11B-95B2-D3C6CFFE3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B1AF0185-7B37-2A66-AAB2-37A770E67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09E8B20-7D6A-C36F-80DE-89397E958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Każdy proces składa się z wielu komponentów, a każdy z nich odgrywa ważną rolę w architekturze wyszukiwania pełnotekstowego.</a:t>
            </a:r>
          </a:p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Aby zrozumieć architekturę, musimy zrozumieć każdy komponent i jego związek z innymi komponentami.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D52BAA9-BAE7-A00D-A979-E9A2D1B02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ru-RU" noProof="0" smtClean="0"/>
              <a:t>22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43819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1E82A-7DCA-778B-6685-1169073B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85FBEFD7-A1EE-E333-7A7D-BFD339560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5E677288-38CB-50FE-51EC-A035F04F6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Każdy proces składa się z wielu komponentów, a każdy z nich odgrywa ważną rolę w architekturze wyszukiwania pełnotekstowego.</a:t>
            </a:r>
          </a:p>
          <a:p>
            <a:pPr algn="l"/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Aby zrozumieć architekturę, musimy zrozumieć każdy komponent i jego związek z innymi komponentami.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3BFEBA3-8F4D-2DE9-0B04-27B8E316F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ru-RU" noProof="0" smtClean="0"/>
              <a:t>23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7901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F2D1E7-3267-41E6-9552-D507126B74F6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43801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F2D1E7-3267-41E6-9552-D507126B74F6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740790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F2D1E7-3267-41E6-9552-D507126B74F6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Нижний колонтитул</a:t>
            </a:r>
            <a:endParaRPr lang="ru-RU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853533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араллелограмм 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28F629-0A04-47CB-9FC5-F24EBCAF694D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ru-RU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ru-RU" noProof="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813240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F0A853-421F-499A-8F2C-A30F50FFCB8A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ru-RU" noProof="0" smtClean="0"/>
              <a:t>‹#›</a:t>
            </a:fld>
            <a:endParaRPr lang="ru-RU" noProof="0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араллелограмм 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A961358-1323-4982-B48F-0004A3782D73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ru-RU" sz="14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1_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4266B6-E8E7-4F04-A054-74B8F86E3EF1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l-PL" noProof="0"/>
              <a:t>Kliknij ikonę, aby dodać obraz</a:t>
            </a:r>
            <a:endParaRPr lang="ru-RU" noProof="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ru-RU" sz="1400" noProof="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 ikonę, aby dodać obraz</a:t>
            </a:r>
            <a:endParaRPr lang="ru-RU" noProof="0" dirty="0"/>
          </a:p>
        </p:txBody>
      </p:sp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32E15A-CF9A-465D-A43B-0E134366459B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араллелограмм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l-PL" noProof="0"/>
              <a:t>Kliknij, aby edytować styl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ru-RU" noProof="0" dirty="0"/>
          </a:p>
        </p:txBody>
      </p:sp>
      <p:sp>
        <p:nvSpPr>
          <p:cNvPr id="12" name="Дата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31CEDC5-4545-46C4-8C01-50930980F9C3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13" name="Нижний колонтитул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Нижний колонтитул</a:t>
            </a:r>
          </a:p>
        </p:txBody>
      </p:sp>
      <p:sp>
        <p:nvSpPr>
          <p:cNvPr id="14" name="Номер слайда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F2D1E7-3267-41E6-9552-D507126B74F6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357939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F2D1E7-3267-41E6-9552-D507126B74F6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7793526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F2D1E7-3267-41E6-9552-D507126B74F6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Нижний колонтитул</a:t>
            </a:r>
            <a:endParaRPr lang="ru-RU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012284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F2D1E7-3267-41E6-9552-D507126B74F6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Нижний колонтитул</a:t>
            </a:r>
            <a:endParaRPr lang="ru-RU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8110558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F2D1E7-3267-41E6-9552-D507126B74F6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Нижний колонтитул</a:t>
            </a:r>
            <a:endParaRPr lang="ru-RU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488334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F2D1E7-3267-41E6-9552-D507126B74F6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Нижний колонтитул</a:t>
            </a:r>
            <a:endParaRPr lang="ru-RU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47627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F2D1E7-3267-41E6-9552-D507126B74F6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Нижний колонтитул</a:t>
            </a:r>
            <a:endParaRPr lang="ru-RU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547894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9F2D1E7-3267-41E6-9552-D507126B74F6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rtl="0"/>
            <a:r>
              <a:rPr lang="ru-RU" noProof="0"/>
              <a:t>Нижний колонтитул</a:t>
            </a:r>
            <a:endParaRPr lang="ru-RU" noProof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09312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D9F2D1E7-3267-41E6-9552-D507126B74F6}" type="datetime1">
              <a:rPr lang="ru-RU" noProof="0" smtClean="0"/>
              <a:t>03.02.2025</a:t>
            </a:fld>
            <a:endParaRPr lang="ru-RU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ru-RU" noProof="0"/>
              <a:t>Нижний колонтитул</a:t>
            </a:r>
            <a:endParaRPr lang="ru-RU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Параллелограмм 14">
            <a:extLst>
              <a:ext uri="{FF2B5EF4-FFF2-40B4-BE49-F238E27FC236}">
                <a16:creationId xmlns:a16="http://schemas.microsoft.com/office/drawing/2014/main" id="{C9FF0F58-40C2-4315-519F-681AD963AAE6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7">
            <a:extLst>
              <a:ext uri="{FF2B5EF4-FFF2-40B4-BE49-F238E27FC236}">
                <a16:creationId xmlns:a16="http://schemas.microsoft.com/office/drawing/2014/main" id="{51BB600C-ADDB-76E0-E4A1-CCC00D98428D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3674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06" r:id="rId13"/>
    <p:sldLayoutId id="2147483708" r:id="rId14"/>
    <p:sldLayoutId id="2147483719" r:id="rId15"/>
    <p:sldLayoutId id="2147483721" r:id="rId16"/>
    <p:sldLayoutId id="2147483722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ymbol zastępczy obrazu 9" descr="Obraz zawierający tekst, zrzut ekranu, projekt graficzny, design">
            <a:extLst>
              <a:ext uri="{FF2B5EF4-FFF2-40B4-BE49-F238E27FC236}">
                <a16:creationId xmlns:a16="http://schemas.microsoft.com/office/drawing/2014/main" id="{CE0DD62E-B6E7-5D7A-E8EE-9E19929244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75" b="7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spc="-100" dirty="0">
                <a:solidFill>
                  <a:schemeClr val="tx1"/>
                </a:solidFill>
                <a:latin typeface="+mj-lt"/>
              </a:rPr>
              <a:t>Wyszukiwanie </a:t>
            </a:r>
            <a:r>
              <a:rPr lang="en-US" sz="5500" spc="-100" dirty="0" err="1">
                <a:solidFill>
                  <a:schemeClr val="tx1"/>
                </a:solidFill>
                <a:latin typeface="+mj-lt"/>
              </a:rPr>
              <a:t>pełnotekstowe</a:t>
            </a:r>
            <a:r>
              <a:rPr lang="en-US" sz="5500" spc="-100" dirty="0">
                <a:solidFill>
                  <a:schemeClr val="tx1"/>
                </a:solidFill>
                <a:latin typeface="+mj-lt"/>
              </a:rPr>
              <a:t> w Microsoft SQL </a:t>
            </a:r>
            <a:r>
              <a:rPr lang="en-US" sz="5500" spc="-100" dirty="0" err="1">
                <a:solidFill>
                  <a:schemeClr val="tx1"/>
                </a:solidFill>
                <a:latin typeface="+mj-lt"/>
              </a:rPr>
              <a:t>Serverze</a:t>
            </a:r>
            <a:endParaRPr lang="en-US" sz="5500" spc="-1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chemat architektury wyszukiwania pełnotekstowego.">
            <a:extLst>
              <a:ext uri="{FF2B5EF4-FFF2-40B4-BE49-F238E27FC236}">
                <a16:creationId xmlns:a16="http://schemas.microsoft.com/office/drawing/2014/main" id="{F8B0B9CF-D997-061D-D1A2-A0A0A4565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47625"/>
            <a:ext cx="5715000" cy="676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7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B161A-8B5C-7D61-7E87-AA8567E4B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>
            <a:extLst>
              <a:ext uri="{FF2B5EF4-FFF2-40B4-BE49-F238E27FC236}">
                <a16:creationId xmlns:a16="http://schemas.microsoft.com/office/drawing/2014/main" id="{0E10C120-0524-3636-6E20-7B4FE1156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6311900" cy="6858000"/>
          </a:xfrm>
        </p:spPr>
        <p:txBody>
          <a:bodyPr>
            <a:normAutofit/>
          </a:bodyPr>
          <a:lstStyle/>
          <a:p>
            <a:r>
              <a:rPr lang="pl-PL" cap="none" dirty="0">
                <a:solidFill>
                  <a:schemeClr val="accent1"/>
                </a:solidFill>
                <a:latin typeface="Bahnschrift Light" panose="020B0502040204020203" pitchFamily="34" charset="0"/>
              </a:rPr>
              <a:t>Jak sprawdzić, czy wyszukiwanie pełnotekstowe jest zainstalowane w programie SQL Server?</a:t>
            </a:r>
          </a:p>
          <a:p>
            <a:endParaRPr lang="pl-PL" b="0" i="0" cap="none" dirty="0">
              <a:solidFill>
                <a:srgbClr val="222222"/>
              </a:solidFill>
              <a:effectLst/>
              <a:latin typeface="Bahnschrift Light" panose="020B0502040204020203" pitchFamily="34" charset="0"/>
            </a:endParaRPr>
          </a:p>
          <a:p>
            <a:r>
              <a:rPr lang="pl-PL" b="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Wyszukiwanie pełnotekstowe jest opcjonalnym komponentem SQL Server Database Engine. Zazwyczaj mamy możliwość zainstalowania tej funkcji podczas instalacji SQL Server. Jeśli więc nie wybraliśmy tej funkcji w momencie instalacji, musimy ponownie uruchomić konfigurację instalacji.</a:t>
            </a:r>
          </a:p>
        </p:txBody>
      </p:sp>
      <p:pic>
        <p:nvPicPr>
          <p:cNvPr id="5122" name="Picture 2" descr="Czym jest wyszukiwanie pełnotekstowe w programie SQL Server">
            <a:extLst>
              <a:ext uri="{FF2B5EF4-FFF2-40B4-BE49-F238E27FC236}">
                <a16:creationId xmlns:a16="http://schemas.microsoft.com/office/drawing/2014/main" id="{541744D7-8D60-C00B-B0EF-B7DC1292F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083" y="3873166"/>
            <a:ext cx="49244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odtytuł 3">
            <a:extLst>
              <a:ext uri="{FF2B5EF4-FFF2-40B4-BE49-F238E27FC236}">
                <a16:creationId xmlns:a16="http://schemas.microsoft.com/office/drawing/2014/main" id="{54435074-922A-1F17-3748-FE7FC9059E2C}"/>
              </a:ext>
            </a:extLst>
          </p:cNvPr>
          <p:cNvSpPr txBox="1">
            <a:spLocks/>
          </p:cNvSpPr>
          <p:nvPr/>
        </p:nvSpPr>
        <p:spPr>
          <a:xfrm>
            <a:off x="6513095" y="0"/>
            <a:ext cx="5678905" cy="387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400" kern="12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b="0" i="0" dirty="0">
              <a:solidFill>
                <a:srgbClr val="222222"/>
              </a:solidFill>
              <a:effectLst/>
              <a:latin typeface="Bahnschrift Light" panose="020B0502040204020203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SELECT FULLTEXTSERVICEPROPERTY('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IsFullTextInstalled</a:t>
            </a:r>
            <a:r>
              <a:rPr lang="en-US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') AS [FULLTEXTSERVICE]</a:t>
            </a:r>
            <a:endParaRPr lang="pl-PL" cap="none" dirty="0">
              <a:solidFill>
                <a:srgbClr val="222222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3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Jak zainstalować wyszukiwanie pełnotekstowe w programie SQL Server">
            <a:extLst>
              <a:ext uri="{FF2B5EF4-FFF2-40B4-BE49-F238E27FC236}">
                <a16:creationId xmlns:a16="http://schemas.microsoft.com/office/drawing/2014/main" id="{DF155C2B-A5A9-422E-A2F4-769F09C35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1614738"/>
            <a:ext cx="72104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5CEF9AF-A735-BC3E-ABD4-912607766913}"/>
              </a:ext>
            </a:extLst>
          </p:cNvPr>
          <p:cNvSpPr txBox="1"/>
          <p:nvPr/>
        </p:nvSpPr>
        <p:spPr>
          <a:xfrm>
            <a:off x="278107" y="228600"/>
            <a:ext cx="10951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0" i="0" dirty="0">
                <a:solidFill>
                  <a:schemeClr val="accent1"/>
                </a:solidFill>
                <a:effectLst/>
                <a:latin typeface="Bahnschrift Light" panose="020B0502040204020203" pitchFamily="34" charset="0"/>
              </a:rPr>
              <a:t>Jak zainstalować wyszukiwanie pełnotekstowe w programie SQL Server</a:t>
            </a:r>
          </a:p>
        </p:txBody>
      </p:sp>
    </p:spTree>
    <p:extLst>
      <p:ext uri="{BB962C8B-B14F-4D97-AF65-F5344CB8AC3E}">
        <p14:creationId xmlns:p14="http://schemas.microsoft.com/office/powerpoint/2010/main" val="216823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Jak dodać wyszukiwanie pełnotekstowe w programie SQL Server">
            <a:extLst>
              <a:ext uri="{FF2B5EF4-FFF2-40B4-BE49-F238E27FC236}">
                <a16:creationId xmlns:a16="http://schemas.microsoft.com/office/drawing/2014/main" id="{937832E5-545B-3A05-39B0-660AC554F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77879"/>
            <a:ext cx="71628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83B1C51-4CF7-D252-E20F-8B091F60F367}"/>
              </a:ext>
            </a:extLst>
          </p:cNvPr>
          <p:cNvSpPr txBox="1"/>
          <p:nvPr/>
        </p:nvSpPr>
        <p:spPr>
          <a:xfrm>
            <a:off x="278107" y="228600"/>
            <a:ext cx="10951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0" i="0" dirty="0">
                <a:solidFill>
                  <a:schemeClr val="accent1"/>
                </a:solidFill>
                <a:effectLst/>
                <a:latin typeface="Bahnschrift Light" panose="020B0502040204020203" pitchFamily="34" charset="0"/>
              </a:rPr>
              <a:t>Jak zainstalować wyszukiwanie pełnotekstowe w programie SQL Server</a:t>
            </a:r>
          </a:p>
        </p:txBody>
      </p:sp>
    </p:spTree>
    <p:extLst>
      <p:ext uri="{BB962C8B-B14F-4D97-AF65-F5344CB8AC3E}">
        <p14:creationId xmlns:p14="http://schemas.microsoft.com/office/powerpoint/2010/main" val="3931348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ainstaluj wyszukiwanie pełnotekstowe w programie SQL Server">
            <a:extLst>
              <a:ext uri="{FF2B5EF4-FFF2-40B4-BE49-F238E27FC236}">
                <a16:creationId xmlns:a16="http://schemas.microsoft.com/office/drawing/2014/main" id="{468B3CB5-59E6-2940-C46B-4B62EE682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99" y="1270461"/>
            <a:ext cx="7049001" cy="535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E84596C-414B-01A8-EF1A-F9DB7B84F275}"/>
              </a:ext>
            </a:extLst>
          </p:cNvPr>
          <p:cNvSpPr txBox="1"/>
          <p:nvPr/>
        </p:nvSpPr>
        <p:spPr>
          <a:xfrm>
            <a:off x="278107" y="228600"/>
            <a:ext cx="10951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0" i="0" dirty="0">
                <a:solidFill>
                  <a:schemeClr val="accent1"/>
                </a:solidFill>
                <a:effectLst/>
                <a:latin typeface="Bahnschrift Light" panose="020B0502040204020203" pitchFamily="34" charset="0"/>
              </a:rPr>
              <a:t>Jak zainstalować wyszukiwanie pełnotekstowe w programie SQL Server</a:t>
            </a:r>
          </a:p>
        </p:txBody>
      </p:sp>
    </p:spTree>
    <p:extLst>
      <p:ext uri="{BB962C8B-B14F-4D97-AF65-F5344CB8AC3E}">
        <p14:creationId xmlns:p14="http://schemas.microsoft.com/office/powerpoint/2010/main" val="2096719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odawanie wyszukiwania pełnotekstowego w programie SQL Server">
            <a:extLst>
              <a:ext uri="{FF2B5EF4-FFF2-40B4-BE49-F238E27FC236}">
                <a16:creationId xmlns:a16="http://schemas.microsoft.com/office/drawing/2014/main" id="{9B9B202C-71F4-D33A-05F0-B911B6E5D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989" y="1405612"/>
            <a:ext cx="6866021" cy="52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02B7F2F-200B-84B8-7DB4-BFA7A57621E8}"/>
              </a:ext>
            </a:extLst>
          </p:cNvPr>
          <p:cNvSpPr txBox="1"/>
          <p:nvPr/>
        </p:nvSpPr>
        <p:spPr>
          <a:xfrm>
            <a:off x="278107" y="228600"/>
            <a:ext cx="10951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0" i="0" dirty="0">
                <a:solidFill>
                  <a:schemeClr val="accent1"/>
                </a:solidFill>
                <a:effectLst/>
                <a:latin typeface="Bahnschrift Light" panose="020B0502040204020203" pitchFamily="34" charset="0"/>
              </a:rPr>
              <a:t>Jak zainstalować wyszukiwanie pełnotekstowe w programie SQL Server</a:t>
            </a:r>
          </a:p>
        </p:txBody>
      </p:sp>
    </p:spTree>
    <p:extLst>
      <p:ext uri="{BB962C8B-B14F-4D97-AF65-F5344CB8AC3E}">
        <p14:creationId xmlns:p14="http://schemas.microsoft.com/office/powerpoint/2010/main" val="1541610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wybierz funkcję wyszukiwania pełnotekstowego w programie SQL Server">
            <a:extLst>
              <a:ext uri="{FF2B5EF4-FFF2-40B4-BE49-F238E27FC236}">
                <a16:creationId xmlns:a16="http://schemas.microsoft.com/office/drawing/2014/main" id="{F2DDB506-241E-478F-60EB-64E55D638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41" y="1305818"/>
            <a:ext cx="6712117" cy="509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A17BE4B2-6A6B-56C5-F331-E642D4F95D92}"/>
              </a:ext>
            </a:extLst>
          </p:cNvPr>
          <p:cNvSpPr txBox="1"/>
          <p:nvPr/>
        </p:nvSpPr>
        <p:spPr>
          <a:xfrm>
            <a:off x="278107" y="228600"/>
            <a:ext cx="10951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0" i="0" dirty="0">
                <a:solidFill>
                  <a:schemeClr val="accent1"/>
                </a:solidFill>
                <a:effectLst/>
                <a:latin typeface="Bahnschrift Light" panose="020B0502040204020203" pitchFamily="34" charset="0"/>
              </a:rPr>
              <a:t>Jak zainstalować wyszukiwanie pełnotekstowe w programie SQL Server</a:t>
            </a:r>
          </a:p>
        </p:txBody>
      </p:sp>
    </p:spTree>
    <p:extLst>
      <p:ext uri="{BB962C8B-B14F-4D97-AF65-F5344CB8AC3E}">
        <p14:creationId xmlns:p14="http://schemas.microsoft.com/office/powerpoint/2010/main" val="677248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omyślnie zainstalowano wyszukiwanie pełnotekstowe w programie SQL Server">
            <a:extLst>
              <a:ext uri="{FF2B5EF4-FFF2-40B4-BE49-F238E27FC236}">
                <a16:creationId xmlns:a16="http://schemas.microsoft.com/office/drawing/2014/main" id="{B89DE76F-19AA-FAB2-C959-73B34F519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148" y="1305818"/>
            <a:ext cx="6649704" cy="508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A4AC874B-1D7E-CFDE-EAE2-7B8BAFA76FDF}"/>
              </a:ext>
            </a:extLst>
          </p:cNvPr>
          <p:cNvSpPr txBox="1"/>
          <p:nvPr/>
        </p:nvSpPr>
        <p:spPr>
          <a:xfrm>
            <a:off x="278107" y="228600"/>
            <a:ext cx="10951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0" i="0" dirty="0">
                <a:solidFill>
                  <a:schemeClr val="accent1"/>
                </a:solidFill>
                <a:effectLst/>
                <a:latin typeface="Bahnschrift Light" panose="020B0502040204020203" pitchFamily="34" charset="0"/>
              </a:rPr>
              <a:t>Jak zainstalować wyszukiwanie pełnotekstowe w programie SQL Server</a:t>
            </a:r>
          </a:p>
        </p:txBody>
      </p:sp>
    </p:spTree>
    <p:extLst>
      <p:ext uri="{BB962C8B-B14F-4D97-AF65-F5344CB8AC3E}">
        <p14:creationId xmlns:p14="http://schemas.microsoft.com/office/powerpoint/2010/main" val="2680122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6122C-0107-421B-37FB-72114378B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C6DC8C-6A42-4DCE-1064-35846FCD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64108"/>
            <a:ext cx="3433011" cy="5120640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pl-PL" b="0" i="0" dirty="0">
                <a:effectLst/>
                <a:latin typeface="Bahnschrift Light" panose="020B0502040204020203" pitchFamily="34" charset="0"/>
              </a:rPr>
              <a:t>Jak włączyć wyszukiwanie pełnotekstowe w programie SQL Server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9D8C82-DA67-12EA-CBFF-6CF22BF9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433" y="508815"/>
            <a:ext cx="8117304" cy="5840369"/>
          </a:xfrm>
        </p:spPr>
        <p:txBody>
          <a:bodyPr>
            <a:noAutofit/>
          </a:bodyPr>
          <a:lstStyle/>
          <a:p>
            <a:r>
              <a:rPr lang="pl-PL" sz="24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W SQL Server wszystkie bazy danych SQL Server są domyślnie włączone w trybie pełnotekstowym. Ale przed wdrożeniem wyszukiwania pełnotekstowego w tabeli musimy utworzyć </a:t>
            </a:r>
            <a:r>
              <a:rPr lang="pl-PL" sz="24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katalog </a:t>
            </a:r>
            <a:r>
              <a:rPr lang="pl-PL" sz="24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pełnotekstowy</a:t>
            </a:r>
            <a:r>
              <a:rPr lang="pl-PL" sz="24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,</a:t>
            </a:r>
            <a:r>
              <a:rPr lang="pl-PL" sz="24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 a także </a:t>
            </a:r>
            <a:r>
              <a:rPr lang="pl-PL" sz="24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indeks </a:t>
            </a:r>
            <a:r>
              <a:rPr lang="pl-PL" sz="24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pełnotekstowy</a:t>
            </a:r>
            <a:r>
              <a:rPr lang="pl-PL" sz="24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 w tabelach.</a:t>
            </a:r>
          </a:p>
          <a:p>
            <a:endParaRPr lang="pl-PL" sz="2400" dirty="0">
              <a:solidFill>
                <a:srgbClr val="222222"/>
              </a:solidFill>
              <a:latin typeface="Bahnschrift Light" panose="020B0502040204020203" pitchFamily="34" charset="0"/>
            </a:endParaRPr>
          </a:p>
          <a:p>
            <a:r>
              <a:rPr lang="pl-PL" sz="2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Każdy katalog </a:t>
            </a:r>
            <a:r>
              <a:rPr lang="pl-PL" sz="24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pełnotekstowy</a:t>
            </a:r>
            <a:r>
              <a:rPr lang="pl-PL" sz="2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może zawierać jeden lub wiele indeksów </a:t>
            </a:r>
            <a:r>
              <a:rPr lang="pl-PL" sz="24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pełnotekstowych</a:t>
            </a:r>
            <a:r>
              <a:rPr lang="pl-PL" sz="2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, natomiast każdy indeks </a:t>
            </a:r>
            <a:r>
              <a:rPr lang="pl-PL" sz="2400" b="0" i="0" dirty="0" err="1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pełnotekstowy</a:t>
            </a:r>
            <a:r>
              <a:rPr lang="pl-PL" sz="2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 może być przypisany tylko do jednego katalogu pełnotekstowego.</a:t>
            </a:r>
            <a:br>
              <a:rPr lang="pl-PL" sz="2400" dirty="0">
                <a:latin typeface="Bahnschrift Light" panose="020B0502040204020203" pitchFamily="34" charset="0"/>
              </a:rPr>
            </a:br>
            <a:r>
              <a:rPr lang="pl-PL" sz="2400" b="0" i="0" dirty="0">
                <a:solidFill>
                  <a:srgbClr val="000000"/>
                </a:solidFill>
                <a:effectLst/>
                <a:latin typeface="Bahnschrift Light" panose="020B0502040204020203" pitchFamily="34" charset="0"/>
              </a:rPr>
              <a:t>Zarówno katalogi pełnotekstowe jak i indeksy pełnotekstowe można kreować za pomocą okienek, czyli wyklikując oraz za pomocą implementacji SQL.</a:t>
            </a:r>
            <a:endParaRPr lang="en-US" sz="2400" b="0" i="0" dirty="0">
              <a:solidFill>
                <a:srgbClr val="222222"/>
              </a:solidFill>
              <a:effectLst/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7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863D8-DF0E-4385-94DA-60A4A84DF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18F271-60AF-5C96-0F84-28A8DEEF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64108"/>
            <a:ext cx="3433011" cy="5120640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pl-PL" b="0" i="0" dirty="0">
                <a:effectLst/>
                <a:latin typeface="Inter"/>
              </a:rPr>
              <a:t>Jak utworzyć katalog </a:t>
            </a:r>
            <a:r>
              <a:rPr lang="pl-PL" b="0" i="0" dirty="0" err="1">
                <a:effectLst/>
                <a:latin typeface="Inter"/>
              </a:rPr>
              <a:t>pełnotekstowy</a:t>
            </a:r>
            <a:endParaRPr lang="pl-PL" b="0" i="0" dirty="0">
              <a:effectLst/>
              <a:latin typeface="Inter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322DA24-75A2-2288-4D74-E4050F70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433" y="864108"/>
            <a:ext cx="7663854" cy="2444501"/>
          </a:xfrm>
        </p:spPr>
        <p:txBody>
          <a:bodyPr>
            <a:noAutofit/>
          </a:bodyPr>
          <a:lstStyle/>
          <a:p>
            <a:r>
              <a:rPr lang="pl-PL" sz="24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Katalog w SQL Server to wirtualny obiekt, który nie należy do żadnej grupy plików. Jest to logiczna koncepcja odnosząca się do zbioru indeksów </a:t>
            </a:r>
            <a:r>
              <a:rPr lang="pl-PL" sz="2400" b="0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pełnotekstowych</a:t>
            </a:r>
            <a:r>
              <a:rPr lang="pl-PL" sz="24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. Tak więc każdy indeks </a:t>
            </a:r>
            <a:r>
              <a:rPr lang="pl-PL" sz="2400" b="0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pełnotekstowy</a:t>
            </a:r>
            <a:r>
              <a:rPr lang="pl-PL" sz="24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musi należeć do katalogu pełnotekstowego.</a:t>
            </a:r>
            <a:endParaRPr lang="en-US" sz="2400" b="0" i="0" dirty="0">
              <a:solidFill>
                <a:srgbClr val="222222"/>
              </a:solidFill>
              <a:effectLst/>
              <a:latin typeface="Bahnschrift Light" panose="020B0502040204020203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410AD58-C816-3AC4-C0D1-3168DC05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83" y="3549391"/>
            <a:ext cx="7507704" cy="256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7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obrazu 6" descr="Obraz zawierający diagram, tekst, linia, zrzut ekranu&#10;&#10;Opis wygenerowany automatycznie">
            <a:extLst>
              <a:ext uri="{FF2B5EF4-FFF2-40B4-BE49-F238E27FC236}">
                <a16:creationId xmlns:a16="http://schemas.microsoft.com/office/drawing/2014/main" id="{62EAA3E8-E32F-4B58-8599-7152FC233B1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4" r="7534"/>
          <a:stretch>
            <a:fillRect/>
          </a:stretch>
        </p:blipFill>
        <p:spPr/>
      </p:pic>
      <p:sp>
        <p:nvSpPr>
          <p:cNvPr id="4" name="Podtytuł 3">
            <a:extLst>
              <a:ext uri="{FF2B5EF4-FFF2-40B4-BE49-F238E27FC236}">
                <a16:creationId xmlns:a16="http://schemas.microsoft.com/office/drawing/2014/main" id="{4C0D3E40-ADD4-F2A6-DA83-A2175726F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094" y="0"/>
            <a:ext cx="5678906" cy="6858000"/>
          </a:xfrm>
        </p:spPr>
        <p:txBody>
          <a:bodyPr>
            <a:normAutofit/>
          </a:bodyPr>
          <a:lstStyle/>
          <a:p>
            <a:r>
              <a:rPr lang="pl-PL" sz="280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W SQL </a:t>
            </a:r>
            <a:r>
              <a:rPr lang="pl-PL" sz="2800" cap="none" dirty="0">
                <a:solidFill>
                  <a:srgbClr val="222222"/>
                </a:solidFill>
                <a:latin typeface="Bahnschrift Light" panose="020B0502040204020203" pitchFamily="34" charset="0"/>
                <a:cs typeface="Calibri" panose="020F0502020204030204" pitchFamily="34" charset="0"/>
              </a:rPr>
              <a:t>S</a:t>
            </a:r>
            <a:r>
              <a:rPr lang="pl-PL" sz="280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erver, aby przyspieszyć wykonywanie zapytań, zazwyczaj używamy indeksów </a:t>
            </a:r>
            <a:r>
              <a:rPr lang="pl-PL" sz="2800" b="1" i="0" cap="none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klastrowanych</a:t>
            </a:r>
            <a:r>
              <a:rPr lang="pl-PL" sz="280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 lub </a:t>
            </a:r>
            <a:r>
              <a:rPr lang="pl-PL" sz="2800" b="1" i="0" cap="none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nieklastrowanych</a:t>
            </a:r>
            <a:r>
              <a:rPr lang="pl-PL" sz="280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  <a:cs typeface="Calibri" panose="020F0502020204030204" pitchFamily="34" charset="0"/>
              </a:rPr>
              <a:t>. Jednak indeksy te mają własny zestaw ograniczeń i nie mogą być używane do szybkiego wyszukiwania tekstu.</a:t>
            </a:r>
          </a:p>
        </p:txBody>
      </p:sp>
    </p:spTree>
    <p:extLst>
      <p:ext uri="{BB962C8B-B14F-4D97-AF65-F5344CB8AC3E}">
        <p14:creationId xmlns:p14="http://schemas.microsoft.com/office/powerpoint/2010/main" val="43906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1728E-344B-E64D-FBE6-1EDC1BE2D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5B5106-4567-BF8C-96BE-894D855E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64108"/>
            <a:ext cx="3433011" cy="5120640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pl-PL" b="0" i="0" dirty="0">
                <a:effectLst/>
                <a:latin typeface="Inter"/>
              </a:rPr>
              <a:t>Jak utworzyć indeks </a:t>
            </a:r>
            <a:r>
              <a:rPr lang="pl-PL" b="0" i="0" dirty="0" err="1">
                <a:effectLst/>
                <a:latin typeface="Inter"/>
              </a:rPr>
              <a:t>pełnotekstowy</a:t>
            </a:r>
            <a:endParaRPr lang="pl-PL" b="0" i="0" dirty="0">
              <a:effectLst/>
              <a:latin typeface="Inter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8DA2730-A2EA-3F5C-A6FC-B76E2DF71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433" y="864108"/>
            <a:ext cx="4363451" cy="46704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CREATE FULLTEXT INDEX ON </a:t>
            </a:r>
            <a:r>
              <a:rPr lang="en-US" sz="2000" b="1" i="1" dirty="0" err="1">
                <a:solidFill>
                  <a:srgbClr val="222222"/>
                </a:solidFill>
                <a:effectLst/>
                <a:latin typeface="Inter"/>
              </a:rPr>
              <a:t>table_name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 </a:t>
            </a:r>
            <a:endParaRPr lang="pl-PL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[ ( {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Inter"/>
              </a:rPr>
              <a:t>column_name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 </a:t>
            </a:r>
            <a:endParaRPr lang="pl-PL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[ TYPE COLUMN </a:t>
            </a:r>
            <a:r>
              <a:rPr lang="en-US" sz="2000" b="1" i="1" dirty="0" err="1">
                <a:solidFill>
                  <a:srgbClr val="222222"/>
                </a:solidFill>
                <a:effectLst/>
                <a:latin typeface="Inter"/>
              </a:rPr>
              <a:t>type_column_name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 ] </a:t>
            </a:r>
            <a:endParaRPr lang="pl-PL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[ LANGUAGE </a:t>
            </a:r>
            <a:r>
              <a:rPr lang="en-US" sz="2000" b="1" i="1" dirty="0" err="1">
                <a:solidFill>
                  <a:srgbClr val="222222"/>
                </a:solidFill>
                <a:effectLst/>
                <a:latin typeface="Inter"/>
              </a:rPr>
              <a:t>language_term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 ] </a:t>
            </a:r>
            <a:endParaRPr lang="pl-PL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[ STATISTICAL_SEMANTICS ] } [ ,...n]</a:t>
            </a:r>
            <a:endParaRPr lang="pl-PL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 ) ] </a:t>
            </a:r>
            <a:endParaRPr lang="pl-PL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KEY INDEX </a:t>
            </a:r>
            <a:r>
              <a:rPr lang="en-US" sz="2000" b="1" i="1" dirty="0" err="1">
                <a:solidFill>
                  <a:srgbClr val="222222"/>
                </a:solidFill>
                <a:effectLst/>
                <a:latin typeface="Inter"/>
              </a:rPr>
              <a:t>index_name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 </a:t>
            </a:r>
            <a:endParaRPr lang="pl-PL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[ ON &lt;</a:t>
            </a:r>
            <a:r>
              <a:rPr lang="en-US" sz="2000" b="1" i="1" dirty="0" err="1">
                <a:solidFill>
                  <a:srgbClr val="222222"/>
                </a:solidFill>
                <a:effectLst/>
                <a:latin typeface="Inter"/>
              </a:rPr>
              <a:t>catalog_filegroup_option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&gt; ] </a:t>
            </a:r>
            <a:endParaRPr lang="pl-PL" sz="2000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[ WITH [ ( ] &lt;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Inter"/>
              </a:rPr>
              <a:t>with_option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&gt; [ ,...n] [ ) ] ]</a:t>
            </a:r>
            <a:endParaRPr lang="en-US" sz="2400" b="0" i="0" dirty="0">
              <a:solidFill>
                <a:srgbClr val="222222"/>
              </a:solidFill>
              <a:effectLst/>
              <a:latin typeface="Bahnschrift Light" panose="020B0502040204020203" pitchFamily="34" charset="0"/>
            </a:endParaRP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39CA5D19-FF03-D830-0B9D-AC7FCDAA253D}"/>
              </a:ext>
            </a:extLst>
          </p:cNvPr>
          <p:cNvSpPr txBox="1">
            <a:spLocks/>
          </p:cNvSpPr>
          <p:nvPr/>
        </p:nvSpPr>
        <p:spPr>
          <a:xfrm>
            <a:off x="7547812" y="861942"/>
            <a:ext cx="4363451" cy="4670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pl-PL" dirty="0">
              <a:solidFill>
                <a:srgbClr val="222222"/>
              </a:solidFill>
              <a:latin typeface="Inter"/>
            </a:endParaRPr>
          </a:p>
          <a:p>
            <a:pPr marL="0" indent="0">
              <a:buFont typeface="Wingdings 2" pitchFamily="18" charset="2"/>
              <a:buNone/>
            </a:pPr>
            <a:r>
              <a:rPr lang="pl-PL" dirty="0">
                <a:solidFill>
                  <a:srgbClr val="222222"/>
                </a:solidFill>
                <a:latin typeface="Inter"/>
              </a:rPr>
              <a:t>-- tabela / widok do zindeksowania</a:t>
            </a:r>
          </a:p>
          <a:p>
            <a:pPr marL="0" indent="0">
              <a:buFont typeface="Wingdings 2" pitchFamily="18" charset="2"/>
              <a:buNone/>
            </a:pPr>
            <a:r>
              <a:rPr lang="pl-PL" dirty="0">
                <a:solidFill>
                  <a:srgbClr val="222222"/>
                </a:solidFill>
                <a:latin typeface="Inter"/>
              </a:rPr>
              <a:t>-- kolumna do zindeksowania</a:t>
            </a:r>
          </a:p>
          <a:p>
            <a:pPr marL="0" indent="0">
              <a:buFont typeface="Wingdings 2" pitchFamily="18" charset="2"/>
              <a:buNone/>
            </a:pPr>
            <a:r>
              <a:rPr lang="pl-PL" dirty="0">
                <a:solidFill>
                  <a:srgbClr val="222222"/>
                </a:solidFill>
                <a:latin typeface="Inter"/>
              </a:rPr>
              <a:t>-- </a:t>
            </a:r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tylko wtedy, gdy kolumna ma</a:t>
            </a:r>
            <a:r>
              <a:rPr lang="pl-PL" b="1" i="0" dirty="0">
                <a:solidFill>
                  <a:srgbClr val="222222"/>
                </a:solidFill>
                <a:effectLst/>
                <a:latin typeface="Inter"/>
              </a:rPr>
              <a:t> typ danych varbinary(max)</a:t>
            </a:r>
            <a:r>
              <a:rPr lang="pl-PL" b="0" i="0" dirty="0">
                <a:solidFill>
                  <a:srgbClr val="222222"/>
                </a:solidFill>
                <a:effectLst/>
                <a:latin typeface="Inter"/>
              </a:rPr>
              <a:t>  lub </a:t>
            </a:r>
            <a:r>
              <a:rPr lang="pl-PL" b="1" i="0" dirty="0">
                <a:solidFill>
                  <a:srgbClr val="222222"/>
                </a:solidFill>
                <a:effectLst/>
                <a:latin typeface="Inter"/>
              </a:rPr>
              <a:t> image</a:t>
            </a:r>
          </a:p>
          <a:p>
            <a:pPr marL="0" indent="0">
              <a:buFont typeface="Wingdings 2" pitchFamily="18" charset="2"/>
              <a:buNone/>
            </a:pPr>
            <a:r>
              <a:rPr lang="pl-PL" dirty="0">
                <a:solidFill>
                  <a:srgbClr val="222222"/>
                </a:solidFill>
                <a:latin typeface="Inter"/>
              </a:rPr>
              <a:t>-- język danych kolumny</a:t>
            </a:r>
          </a:p>
          <a:p>
            <a:pPr marL="0" indent="0">
              <a:buFont typeface="Wingdings 2" pitchFamily="18" charset="2"/>
              <a:buNone/>
            </a:pPr>
            <a:r>
              <a:rPr lang="pl-PL" dirty="0">
                <a:solidFill>
                  <a:srgbClr val="222222"/>
                </a:solidFill>
                <a:latin typeface="Inter"/>
              </a:rPr>
              <a:t>-- LCID języka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>
                <a:solidFill>
                  <a:srgbClr val="222222"/>
                </a:solidFill>
                <a:latin typeface="Inter"/>
              </a:rPr>
              <a:t> </a:t>
            </a:r>
            <a:endParaRPr lang="pl-PL" dirty="0">
              <a:solidFill>
                <a:srgbClr val="222222"/>
              </a:solidFill>
              <a:latin typeface="Inter"/>
            </a:endParaRPr>
          </a:p>
          <a:p>
            <a:pPr marL="0" indent="0">
              <a:buFont typeface="Wingdings 2" pitchFamily="18" charset="2"/>
              <a:buNone/>
            </a:pPr>
            <a:r>
              <a:rPr lang="pl-PL" dirty="0">
                <a:solidFill>
                  <a:srgbClr val="222222"/>
                </a:solidFill>
                <a:latin typeface="Inter"/>
              </a:rPr>
              <a:t>-- nazwa unikalnego indeksu w tabeli</a:t>
            </a:r>
          </a:p>
          <a:p>
            <a:pPr marL="0" indent="0">
              <a:buFont typeface="Wingdings 2" pitchFamily="18" charset="2"/>
              <a:buNone/>
            </a:pPr>
            <a:r>
              <a:rPr lang="pl-PL" dirty="0">
                <a:solidFill>
                  <a:srgbClr val="222222"/>
                </a:solidFill>
                <a:latin typeface="Inter"/>
              </a:rPr>
              <a:t>-- nazwa katalogu</a:t>
            </a:r>
          </a:p>
          <a:p>
            <a:pPr marL="0" indent="0">
              <a:buFont typeface="Wingdings 2" pitchFamily="18" charset="2"/>
              <a:buNone/>
            </a:pPr>
            <a:endParaRPr lang="en-US" sz="2400" dirty="0">
              <a:solidFill>
                <a:srgbClr val="222222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52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DBC8FF34-E0F4-8E5F-3A1B-E53F78010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41" y="1699507"/>
            <a:ext cx="10493718" cy="345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5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6508E-1133-280A-6DE7-0F857596B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7E0233-448F-8CC3-5EC4-5B54D848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64108"/>
            <a:ext cx="3433011" cy="5120640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pl-PL" b="0" i="0" dirty="0">
                <a:effectLst/>
                <a:latin typeface="Bahnschrift Light" panose="020B0502040204020203" pitchFamily="34" charset="0"/>
              </a:rPr>
              <a:t>Jak skonfigurować wyszukiwanie pełnotekstowe w programie SQL Server za pomocą kreatora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E4E03C9-E000-AAF2-830D-125017074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317" y="1585846"/>
            <a:ext cx="7611537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04E53-B6E5-35C2-7202-48C450E08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CDAE54-F11A-9403-D7DA-02F83D67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64108"/>
            <a:ext cx="3433011" cy="5120640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pl-PL" b="0" i="0" dirty="0">
                <a:effectLst/>
                <a:latin typeface="Bahnschrift Light" panose="020B0502040204020203" pitchFamily="34" charset="0"/>
              </a:rPr>
              <a:t>Jak skonfigurować wyszukiwanie pełnotekstowe w programie SQL Server za pomocą kreatora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E540301-F52F-B8AC-7A64-56BD270C0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417" y="790398"/>
            <a:ext cx="7144747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53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FBC96-F0AB-2D9B-C418-8F194E41B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5F1A0C-83E2-77B3-7D23-CA71513F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64108"/>
            <a:ext cx="3433011" cy="5120640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pl-PL" b="0" i="0" dirty="0">
                <a:effectLst/>
                <a:latin typeface="Bahnschrift Light" panose="020B0502040204020203" pitchFamily="34" charset="0"/>
              </a:rPr>
              <a:t>Jak skonfigurować wyszukiwanie pełnotekstowe w programie SQL Server za pomocą kreatora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810BB32-0828-0E7B-67AC-24065DEA2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052" y="818977"/>
            <a:ext cx="7020905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98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CADC2-F052-20BF-2C46-CD234371B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3E1CDB-F3DA-C8F0-EF3D-520D3804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64108"/>
            <a:ext cx="3433011" cy="5120640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pl-PL" b="0" i="0" dirty="0">
                <a:effectLst/>
                <a:latin typeface="Bahnschrift Light" panose="020B0502040204020203" pitchFamily="34" charset="0"/>
              </a:rPr>
              <a:t>Jak skonfigurować wyszukiwanie pełnotekstowe w programie SQL Server za pomocą kreatora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0EAA011-66D4-242D-6301-A806D698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36" y="802425"/>
            <a:ext cx="4408811" cy="325426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6CC73CD-493C-8283-362F-C7A1372B4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58" y="2482082"/>
            <a:ext cx="4803712" cy="35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3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717A8DD-1EDA-769B-EE60-65582DC3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180521"/>
            <a:ext cx="8811855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98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F18A0-6A5D-96FC-90F0-16FC13412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99A352-D589-9673-9CD5-3586BE22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64108"/>
            <a:ext cx="3433011" cy="5120640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pl-PL" b="0" i="0" dirty="0">
                <a:effectLst/>
                <a:latin typeface="Bahnschrift Light" panose="020B0502040204020203" pitchFamily="34" charset="0"/>
              </a:rPr>
              <a:t>Zapytania pełnotekstowe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AB4A0F9-8569-25ED-6AD7-BFC4EEC220AD}"/>
              </a:ext>
            </a:extLst>
          </p:cNvPr>
          <p:cNvSpPr txBox="1"/>
          <p:nvPr/>
        </p:nvSpPr>
        <p:spPr>
          <a:xfrm>
            <a:off x="4018824" y="2009965"/>
            <a:ext cx="53818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4000" b="1" i="0" dirty="0">
                <a:solidFill>
                  <a:schemeClr val="accent1"/>
                </a:solidFill>
                <a:effectLst/>
                <a:latin typeface="Bahnschrift Light" panose="020B0502040204020203" pitchFamily="34" charset="0"/>
              </a:rPr>
              <a:t>CONTAINS</a:t>
            </a:r>
            <a:endParaRPr lang="pl-PL" sz="40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4000" b="1" i="0" dirty="0">
                <a:solidFill>
                  <a:schemeClr val="accent1"/>
                </a:solidFill>
                <a:effectLst/>
                <a:latin typeface="Bahnschrift Light" panose="020B0502040204020203" pitchFamily="34" charset="0"/>
              </a:rPr>
              <a:t>FREETEXT</a:t>
            </a:r>
            <a:endParaRPr lang="pl-PL" sz="40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4000" b="1" i="0" dirty="0">
                <a:solidFill>
                  <a:schemeClr val="accent1"/>
                </a:solidFill>
                <a:effectLst/>
                <a:latin typeface="Bahnschrift Light" panose="020B0502040204020203" pitchFamily="34" charset="0"/>
              </a:rPr>
              <a:t>CONTAINSTABLE</a:t>
            </a:r>
            <a:endParaRPr lang="pl-PL" sz="40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l-PL" sz="4000" b="1" i="0" dirty="0">
                <a:solidFill>
                  <a:schemeClr val="accent1"/>
                </a:solidFill>
                <a:effectLst/>
                <a:latin typeface="Bahnschrift Light" panose="020B0502040204020203" pitchFamily="34" charset="0"/>
              </a:rPr>
              <a:t>FREETEXTTABLE</a:t>
            </a:r>
            <a:endParaRPr lang="ru-RU" sz="4000" dirty="0">
              <a:solidFill>
                <a:schemeClr val="accent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E3EFAEC-1238-D362-D1D0-15259A7B7750}"/>
              </a:ext>
            </a:extLst>
          </p:cNvPr>
          <p:cNvSpPr txBox="1"/>
          <p:nvPr/>
        </p:nvSpPr>
        <p:spPr>
          <a:xfrm>
            <a:off x="7330966" y="4729655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i="1" dirty="0" err="1"/>
              <a:t>contains</a:t>
            </a:r>
            <a:r>
              <a:rPr lang="pl-PL" i="1" dirty="0"/>
              <a:t> – dopasowanie słów / fraz</a:t>
            </a:r>
          </a:p>
          <a:p>
            <a:r>
              <a:rPr lang="pl-PL" i="1" dirty="0" err="1"/>
              <a:t>freetext</a:t>
            </a:r>
            <a:r>
              <a:rPr lang="pl-PL" i="1" dirty="0"/>
              <a:t> – dopasowanie znaczenia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128854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A601760-FE73-E982-281D-D8116221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771154"/>
            <a:ext cx="9011908" cy="531569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C9FC09A7-9023-5F22-9BC4-7A67ABB89F9B}"/>
              </a:ext>
            </a:extLst>
          </p:cNvPr>
          <p:cNvSpPr txBox="1"/>
          <p:nvPr/>
        </p:nvSpPr>
        <p:spPr>
          <a:xfrm>
            <a:off x="863231" y="401822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Bahnschrift Light" panose="020B0502040204020203" pitchFamily="34" charset="0"/>
              </a:rPr>
              <a:t>Pełne dopasowywanie do słowa: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206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D8D679-4E86-1AE9-4B8F-54C25FCA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6" y="575864"/>
            <a:ext cx="8802328" cy="5706271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D3B084F-86DF-D572-F94C-07D3F3781883}"/>
              </a:ext>
            </a:extLst>
          </p:cNvPr>
          <p:cNvSpPr txBox="1"/>
          <p:nvPr/>
        </p:nvSpPr>
        <p:spPr>
          <a:xfrm>
            <a:off x="735724" y="206532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Bahnschrift Light" panose="020B0502040204020203" pitchFamily="34" charset="0"/>
              </a:rPr>
              <a:t>Formy fleksyjne słowa: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54537-5D10-715E-30D5-AD210DD1C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>
            <a:extLst>
              <a:ext uri="{FF2B5EF4-FFF2-40B4-BE49-F238E27FC236}">
                <a16:creationId xmlns:a16="http://schemas.microsoft.com/office/drawing/2014/main" id="{1BA45324-A239-EE29-D178-994427E00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6311900" cy="6858000"/>
          </a:xfrm>
        </p:spPr>
        <p:txBody>
          <a:bodyPr>
            <a:normAutofit/>
          </a:bodyPr>
          <a:lstStyle/>
          <a:p>
            <a:pPr algn="l"/>
            <a:r>
              <a:rPr lang="pl-PL" sz="280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Na przykład operator </a:t>
            </a:r>
            <a:r>
              <a:rPr lang="pl-PL" sz="2800" b="1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LIKE</a:t>
            </a:r>
            <a:r>
              <a:rPr lang="pl-PL" sz="280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 zmusza SQL Server do analizy całej tabeli pod kątem wartości pasujących do podanego wyrażenia. Nawet jeśli utworzymy indeks dla danej kolumny, wykonanie nie zawsze będzie szybkie.</a:t>
            </a:r>
          </a:p>
          <a:p>
            <a:pPr algn="l"/>
            <a:r>
              <a:rPr lang="pl-PL" sz="280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Teraz, aby przezwyciężyć ten problem, SQL Server wprowadził nową funkcję </a:t>
            </a:r>
            <a:r>
              <a:rPr lang="pl-PL" sz="2800" b="1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wyszukiwania pełnotekstowego</a:t>
            </a:r>
            <a:r>
              <a:rPr lang="pl-PL" sz="280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.</a:t>
            </a:r>
          </a:p>
        </p:txBody>
      </p:sp>
      <p:pic>
        <p:nvPicPr>
          <p:cNvPr id="6" name="Symbol zastępczy obrazu 5" descr="Obraz zawierający zrzut ekranu, tekst, diagram&#10;&#10;Opis wygenerowany automatycznie">
            <a:extLst>
              <a:ext uri="{FF2B5EF4-FFF2-40B4-BE49-F238E27FC236}">
                <a16:creationId xmlns:a16="http://schemas.microsoft.com/office/drawing/2014/main" id="{C018E223-E844-E3E4-FFDB-3C47B2A40B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" r="4327"/>
          <a:stretch>
            <a:fillRect/>
          </a:stretch>
        </p:blipFill>
        <p:spPr>
          <a:xfrm>
            <a:off x="6096000" y="0"/>
            <a:ext cx="6311900" cy="6858000"/>
          </a:xfrm>
        </p:spPr>
      </p:pic>
    </p:spTree>
    <p:extLst>
      <p:ext uri="{BB962C8B-B14F-4D97-AF65-F5344CB8AC3E}">
        <p14:creationId xmlns:p14="http://schemas.microsoft.com/office/powerpoint/2010/main" val="386963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64F3E10-5BD6-749A-E665-D2E4E231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48" y="2814235"/>
            <a:ext cx="8098503" cy="122953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7D928DDC-A1BD-6C82-F46C-FE4D4BBC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61" y="4572156"/>
            <a:ext cx="7329476" cy="130948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6669AE95-9C82-03F6-ACD9-A09F0BFD9ECA}"/>
              </a:ext>
            </a:extLst>
          </p:cNvPr>
          <p:cNvSpPr txBox="1"/>
          <p:nvPr/>
        </p:nvSpPr>
        <p:spPr>
          <a:xfrm>
            <a:off x="1308538" y="961697"/>
            <a:ext cx="8836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Wyszukiwanie pełnotekstowe wykorzystuje </a:t>
            </a:r>
            <a:r>
              <a:rPr lang="pl-PL" b="0" i="1" dirty="0" err="1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stemmery</a:t>
            </a: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 , które umożliwiają wyszukiwanie różnych czasów i koniugacji czasownika lub form liczby pojedynczej i mnogiej rzeczownika.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08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A41950A-A089-02F0-DF12-CAD628331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54" y="1323681"/>
            <a:ext cx="5315692" cy="421063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05AFEF7-BA13-2CA9-FCEC-A5A2F0C85145}"/>
              </a:ext>
            </a:extLst>
          </p:cNvPr>
          <p:cNvSpPr txBox="1"/>
          <p:nvPr/>
        </p:nvSpPr>
        <p:spPr>
          <a:xfrm>
            <a:off x="1623848" y="709448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Bahnschrift Light" panose="020B0502040204020203" pitchFamily="34" charset="0"/>
              </a:rPr>
              <a:t>Dopasowywanie znaczenia: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34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A5546F7-6787-2ECF-D2AF-63905B01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1056944"/>
            <a:ext cx="7154273" cy="4744112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57A36B4-205A-C271-3D9D-62E9018854FE}"/>
              </a:ext>
            </a:extLst>
          </p:cNvPr>
          <p:cNvSpPr txBox="1"/>
          <p:nvPr/>
        </p:nvSpPr>
        <p:spPr>
          <a:xfrm>
            <a:off x="1460385" y="41986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Bahnschrift Light" panose="020B0502040204020203" pitchFamily="34" charset="0"/>
              </a:rPr>
              <a:t>Synonimy: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71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331CB45-4C58-636B-5487-EE6FB1CA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542522"/>
            <a:ext cx="7373379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68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11852ADE-535E-ECC5-D702-B2AC24455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48" y="2251218"/>
            <a:ext cx="8081903" cy="181256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4291E50-808C-8C53-E4E8-6F007B352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281" y="4412306"/>
            <a:ext cx="8223435" cy="213088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73DE6AA-9799-4F13-D304-53E02B5BB54E}"/>
              </a:ext>
            </a:extLst>
          </p:cNvPr>
          <p:cNvSpPr txBox="1"/>
          <p:nvPr/>
        </p:nvSpPr>
        <p:spPr>
          <a:xfrm>
            <a:off x="0" y="31480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latin typeface="Bahnschrift Light" panose="020B0502040204020203" pitchFamily="34" charset="0"/>
              </a:rPr>
              <a:t>Chcemy wyszukać rekordy, które zawierają dokładnie frazę "learning </a:t>
            </a:r>
            <a:r>
              <a:rPr lang="pl-PL" dirty="0" err="1">
                <a:latin typeface="Bahnschrift Light" panose="020B0502040204020203" pitchFamily="34" charset="0"/>
              </a:rPr>
              <a:t>curve</a:t>
            </a:r>
            <a:r>
              <a:rPr lang="pl-PL" dirty="0">
                <a:latin typeface="Bahnschrift Light" panose="020B0502040204020203" pitchFamily="34" charset="0"/>
              </a:rPr>
              <a:t>" w kolumnie </a:t>
            </a:r>
            <a:r>
              <a:rPr lang="pl-PL" dirty="0" err="1">
                <a:latin typeface="Bahnschrift Light" panose="020B0502040204020203" pitchFamily="34" charset="0"/>
              </a:rPr>
              <a:t>Comments</a:t>
            </a:r>
            <a:r>
              <a:rPr lang="pl-PL" dirty="0">
                <a:latin typeface="Bahnschrift Light" panose="020B0502040204020203" pitchFamily="34" charset="0"/>
              </a:rPr>
              <a:t>.</a:t>
            </a:r>
          </a:p>
          <a:p>
            <a:endParaRPr lang="pl-PL" dirty="0">
              <a:latin typeface="Bahnschrift Light" panose="020B0502040204020203" pitchFamily="34" charset="0"/>
            </a:endParaRPr>
          </a:p>
          <a:p>
            <a:r>
              <a:rPr lang="pl-PL" dirty="0">
                <a:latin typeface="Bahnschrift Light" panose="020B0502040204020203" pitchFamily="34" charset="0"/>
              </a:rPr>
              <a:t>"learning </a:t>
            </a:r>
            <a:r>
              <a:rPr lang="pl-PL" dirty="0" err="1">
                <a:latin typeface="Bahnschrift Light" panose="020B0502040204020203" pitchFamily="34" charset="0"/>
              </a:rPr>
              <a:t>curve</a:t>
            </a:r>
            <a:r>
              <a:rPr lang="pl-PL" dirty="0">
                <a:latin typeface="Bahnschrift Light" panose="020B0502040204020203" pitchFamily="34" charset="0"/>
              </a:rPr>
              <a:t>" to fraza, co oznacza, że pełnotekstowe wyszukiwanie szuka dokładnie tego ciągu dwóch słów w tej kolejności, bez ingerencji w formy słów (np. "learning" i "</a:t>
            </a:r>
            <a:r>
              <a:rPr lang="pl-PL" dirty="0" err="1">
                <a:latin typeface="Bahnschrift Light" panose="020B0502040204020203" pitchFamily="34" charset="0"/>
              </a:rPr>
              <a:t>curves</a:t>
            </a:r>
            <a:r>
              <a:rPr lang="pl-PL" dirty="0">
                <a:latin typeface="Bahnschrift Light" panose="020B0502040204020203" pitchFamily="34" charset="0"/>
              </a:rPr>
              <a:t>").</a:t>
            </a:r>
          </a:p>
          <a:p>
            <a:r>
              <a:rPr lang="pl-PL" dirty="0">
                <a:latin typeface="Bahnschrift Light" panose="020B0502040204020203" pitchFamily="34" charset="0"/>
              </a:rPr>
              <a:t>Znaki cudzysłowu (" ") informują SQL Server, że jest to fraza (dokładne dopasowanie dwóch słów w tej samej kolejności).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5069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43687EF-771C-11BA-1290-00478D2A4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48" y="1505362"/>
            <a:ext cx="8484104" cy="384727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F39CCDC-0A36-AD65-5C1C-0CD999AFBB2A}"/>
              </a:ext>
            </a:extLst>
          </p:cNvPr>
          <p:cNvSpPr txBox="1"/>
          <p:nvPr/>
        </p:nvSpPr>
        <p:spPr>
          <a:xfrm>
            <a:off x="993228" y="788276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Bahnschrift Light" panose="020B0502040204020203" pitchFamily="34" charset="0"/>
              </a:rPr>
              <a:t>Wyszukiwanie z prefiksem: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889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7B298E-D855-FAA6-54D8-057CD3F9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Więcej informacji o wyszukiwaniu prefiksów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3389EE-6A9A-226C-6B3A-F4F767204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870" y="960120"/>
            <a:ext cx="7315200" cy="5120640"/>
          </a:xfrm>
        </p:spPr>
        <p:txBody>
          <a:bodyPr/>
          <a:lstStyle/>
          <a:p>
            <a:pPr algn="l"/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Termin </a:t>
            </a:r>
            <a:r>
              <a:rPr lang="pl-PL" b="0" i="1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prefiksowy</a:t>
            </a: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 odnosi się do ciągu znaków dodawanych do początku słowa w celu utworzenia wyrazu pochodnego lub formy odmienionej.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W przypadku pojedynczego terminu prefiksowego każde słowo zaczynające się od określonego terminu będzie częścią zestawu wyników. Na przykład termin „auto*” pasuje do „automatic”, „automobile” itd.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W przypadku frazy każde słowo w niej zawarte jest uważane za termin prefiksowy. Na przykład termin „auto tran*” pasuje do „automatic </a:t>
            </a:r>
            <a:r>
              <a:rPr lang="pl-PL" b="0" i="0" dirty="0" err="1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transmission</a:t>
            </a: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” i „automobile </a:t>
            </a:r>
            <a:r>
              <a:rPr lang="pl-PL" b="0" i="0" dirty="0" err="1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transducer</a:t>
            </a: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”, ale nie pasuje do „automatic motor </a:t>
            </a:r>
            <a:r>
              <a:rPr lang="pl-PL" b="0" i="0" dirty="0" err="1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transmission</a:t>
            </a: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”.</a:t>
            </a:r>
          </a:p>
          <a:p>
            <a:pPr algn="l"/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Wyszukiwanie prefiksów jest obsługiwane przez polecenia </a:t>
            </a:r>
            <a:r>
              <a:rPr lang="pl-PL" dirty="0">
                <a:solidFill>
                  <a:srgbClr val="161616"/>
                </a:solidFill>
                <a:latin typeface="Bahnschrift Light" panose="020B0502040204020203" pitchFamily="34" charset="0"/>
              </a:rPr>
              <a:t>CONTAINS</a:t>
            </a: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 i </a:t>
            </a:r>
            <a:r>
              <a:rPr lang="pl-PL" dirty="0">
                <a:solidFill>
                  <a:srgbClr val="161616"/>
                </a:solidFill>
                <a:latin typeface="Bahnschrift Light" panose="020B0502040204020203" pitchFamily="34" charset="0"/>
              </a:rPr>
              <a:t>CONTAINSTABLE</a:t>
            </a: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.</a:t>
            </a:r>
          </a:p>
          <a:p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40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E07A9-A9F8-774E-D57C-EB58628A7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5B1154-3A35-2C55-EA4E-BD749D58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Bahnschrift Light" panose="020B0502040204020203" pitchFamily="34" charset="0"/>
              </a:rPr>
              <a:t>NEAR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CD24F8-2A78-1628-B241-F5FBFFB3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870" y="960120"/>
            <a:ext cx="7315200" cy="5120640"/>
          </a:xfrm>
        </p:spPr>
        <p:txBody>
          <a:bodyPr/>
          <a:lstStyle/>
          <a:p>
            <a:pPr marL="0" indent="0" algn="l">
              <a:buNone/>
            </a:pPr>
            <a:r>
              <a:rPr lang="pl-PL" b="1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NEAR</a:t>
            </a: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 ma następujące cechy: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Można określić maksymalną liczbę terminów, które nie są wyszukiwane, rozdzielających pierwszy i ostatni termin wyszukiwania.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Można wyszukiwać słowa i frazy w dowolnej kolejności lub w określonej kolejności.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Możesz określić maksymalną liczbę terminów, które nie są wyszukiwane, lub </a:t>
            </a:r>
            <a:r>
              <a:rPr lang="pl-PL" b="0" i="1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maksymalną odległość</a:t>
            </a: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 , jaka musi być zachowana, aby odróżnić pierwszy i ostatni termin wyszukiwania od poprzedniego, co pozwoli na znalezienie dopasowania.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Jeśli określić maksymalną liczbę terminów, można również określić, że wyniki muszą zawierać wyszukiwane terminy w określonej kolejności.</a:t>
            </a:r>
          </a:p>
        </p:txBody>
      </p:sp>
    </p:spTree>
    <p:extLst>
      <p:ext uri="{BB962C8B-B14F-4D97-AF65-F5344CB8AC3E}">
        <p14:creationId xmlns:p14="http://schemas.microsoft.com/office/powerpoint/2010/main" val="38705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B6F78-F558-2F71-9AE8-5CD1EDE16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784FC5-4136-DAC7-CB04-A11CAC01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bg1"/>
                </a:solidFill>
                <a:latin typeface="Bahnschrift Light" panose="020B0502040204020203" pitchFamily="34" charset="0"/>
              </a:rPr>
              <a:t>NEAR</a:t>
            </a:r>
            <a:endParaRPr lang="ru-RU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E82291-88B2-7D82-B871-4C70B2639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60707" y="2698887"/>
            <a:ext cx="8174227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Bahnschrift Light" panose="020B0502040204020203" pitchFamily="34" charset="0"/>
                <a:cs typeface="Segoe UI" panose="020B0502040204020203" pitchFamily="34" charset="0"/>
              </a:rPr>
              <a:t>Niektóre przykłady pasujących ciągów to " John Jacob Smith" i " Smith, John". Ciąg " John Jones knows Fred Smith" zawiera trzy pośrednie terminy niebędące terminami wyszukiwania, więc nie jest to dopasowanie.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Bahnschrift Light" panose="020B0502040204020203" pitchFamily="34" charset="0"/>
                <a:cs typeface="Segoe UI" panose="020B0502040204020203" pitchFamily="34" charset="0"/>
              </a:rPr>
              <a:t>Aby wymagać, aby terminy były znajdowane w określonej kolejności, należy zmienić przykładowy termin bliskości na NEAR((John, Smith),2, TRUE).</a:t>
            </a:r>
            <a:r>
              <a:rPr kumimoji="0" lang="pl-PL" altLang="ru-RU" sz="24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Bahnschrift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Bahnschrift Light" panose="020B0502040204020203" pitchFamily="34" charset="0"/>
                <a:cs typeface="Segoe UI" panose="020B0502040204020203" pitchFamily="34" charset="0"/>
              </a:rPr>
              <a:t>To wyszukuje " John" w dwóch terminach " Smith", ale tylko wtedy, gdy " John" poprzedza " Smith".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0D3B43D-10E1-102B-EE4A-A7A62880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07" y="1236592"/>
            <a:ext cx="8174228" cy="146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11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C760E-E3F9-9541-0AB6-A405BCE7D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60728B-2E2F-1623-29C9-6AB45699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07" y="1967739"/>
            <a:ext cx="2834640" cy="2377440"/>
          </a:xfrm>
        </p:spPr>
        <p:txBody>
          <a:bodyPr/>
          <a:lstStyle/>
          <a:p>
            <a:pPr algn="l">
              <a:spcBef>
                <a:spcPts val="2400"/>
              </a:spcBef>
              <a:spcAft>
                <a:spcPts val="900"/>
              </a:spcAft>
            </a:pPr>
            <a:r>
              <a:rPr lang="pl-PL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Jak mierzona jest maksymalna odległość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4EFE8E-6342-7317-C9DF-46C94198F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432" y="1493172"/>
            <a:ext cx="8037093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Bahnschrift Light" panose="020B0502040204020203" pitchFamily="34" charset="0"/>
                <a:cs typeface="Segoe UI" panose="020B0502040204020203" pitchFamily="34" charset="0"/>
              </a:rPr>
              <a:t>Określona maksymalna odległość, taka jak 10 lub 25, określa, ile nieznajdujących się w wyszukiwaniu terminów, w tym słów stop, może wystąpić między pierwszym i ostatnim wyszukiwanym terminem w danym ciągu. Na przykład </a:t>
            </a:r>
            <a:endParaRPr kumimoji="0" lang="pl-PL" altLang="ru-RU" sz="2000" b="0" i="0" u="none" strike="noStrike" cap="none" normalizeH="0" baseline="0" dirty="0">
              <a:ln>
                <a:noFill/>
              </a:ln>
              <a:solidFill>
                <a:srgbClr val="161616"/>
              </a:solidFill>
              <a:effectLst/>
              <a:latin typeface="Bahnschrift Light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ahnschrift Light" panose="020B0502040204020203" pitchFamily="34" charset="0"/>
                <a:cs typeface="Segoe UI" panose="020B0502040204020203" pitchFamily="34" charset="0"/>
              </a:rPr>
              <a:t>NEAR((dogs, cats, "hunting mice"), 3)</a:t>
            </a:r>
            <a:endParaRPr kumimoji="0" lang="pl-PL" altLang="ru-RU" sz="20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Bahnschrift Light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Bahnschrift Light" panose="020B0502040204020203" pitchFamily="34" charset="0"/>
                <a:cs typeface="Segoe UI" panose="020B0502040204020203" pitchFamily="34" charset="0"/>
              </a:rPr>
              <a:t>zwróci następujący wiersz, w którym łączna liczba nieznajdujących się w wyszukiwaniu terminów wynosi trzy (" enjoy", " but" i " avoid"):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Bahnschrift Light" panose="020B0502040204020203" pitchFamily="34" charset="0"/>
                <a:cs typeface="Segoe UI" panose="020B0502040204020203" pitchFamily="34" charset="0"/>
              </a:rPr>
              <a:t>" Cats enjoy hunting mice``, but avoid dogs``."</a:t>
            </a:r>
            <a:endParaRPr kumimoji="0" lang="ru-RU" altLang="ru-RU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Bahnschrift Light" panose="020B0502040204020203" pitchFamily="34" charset="0"/>
                <a:cs typeface="Segoe UI" panose="020B0502040204020203" pitchFamily="34" charset="0"/>
              </a:rPr>
              <a:t>Ten sam termin bliskości nie zwróci następującego wiersza, ponieważ maksymalna odległość została przekroczona przez cztery terminy niebędące przedmiotem wyszukiwania (" enjoy", " but", " usually" i " avoid"):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Bahnschrift Light" panose="020B0502040204020203" pitchFamily="34" charset="0"/>
                <a:cs typeface="Segoe UI" panose="020B0502040204020203" pitchFamily="34" charset="0"/>
              </a:rPr>
              <a:t>" Cats enjoy hunting mice``, but usually avoid dogs``."</a:t>
            </a:r>
            <a:endParaRPr kumimoji="0" lang="ru-RU" altLang="ru-RU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3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" name="Tytuł 2">
            <a:extLst>
              <a:ext uri="{FF2B5EF4-FFF2-40B4-BE49-F238E27FC236}">
                <a16:creationId xmlns:a16="http://schemas.microsoft.com/office/drawing/2014/main" id="{3DF18723-F126-0BF3-B0E6-880EB15C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601" y="1123837"/>
            <a:ext cx="7052485" cy="125546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 sz="3600" i="0" dirty="0">
                <a:effectLst/>
                <a:latin typeface="+mj-lt"/>
              </a:rPr>
              <a:t>Czym jest wyszukiwanie pełnotekstowe w programie SQL Server? 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6" name="Symbol zastępczy obrazu 5" descr="Obraz zawierający cylinder, design&#10;&#10;Opis wygenerowany automatycznie">
            <a:extLst>
              <a:ext uri="{FF2B5EF4-FFF2-40B4-BE49-F238E27FC236}">
                <a16:creationId xmlns:a16="http://schemas.microsoft.com/office/drawing/2014/main" id="{0E59DD6B-4199-85DB-F91F-7F0803AEFA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r="3981"/>
          <a:stretch>
            <a:fillRect/>
          </a:stretch>
        </p:blipFill>
        <p:spPr>
          <a:xfrm>
            <a:off x="680614" y="1371859"/>
            <a:ext cx="3785604" cy="4105137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CDB1B6-3348-5DA5-EFC2-8E56B86B9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9514" y="2510394"/>
            <a:ext cx="7052485" cy="3579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sz="2800" b="0" i="0" cap="none" dirty="0">
                <a:effectLst/>
                <a:latin typeface="Bahnschrift Light" panose="020B0502040204020203" pitchFamily="34" charset="0"/>
              </a:rPr>
              <a:t>Wyszukiwanie pełnotekstowe to funkcja dostępna w bazach danych </a:t>
            </a:r>
            <a:r>
              <a:rPr lang="pl-PL" sz="2800" b="1" i="0" cap="none" dirty="0">
                <a:effectLst/>
                <a:latin typeface="Bahnschrift Light" panose="020B0502040204020203" pitchFamily="34" charset="0"/>
              </a:rPr>
              <a:t>SQL Server</a:t>
            </a:r>
            <a:r>
              <a:rPr lang="pl-PL" sz="2800" b="0" i="0" cap="none" dirty="0">
                <a:effectLst/>
                <a:latin typeface="Bahnschrift Light" panose="020B0502040204020203" pitchFamily="34" charset="0"/>
              </a:rPr>
              <a:t> i </a:t>
            </a:r>
            <a:r>
              <a:rPr lang="pl-PL" sz="2800" b="1" i="0" cap="none" dirty="0">
                <a:effectLst/>
                <a:latin typeface="Bahnschrift Light" panose="020B0502040204020203" pitchFamily="34" charset="0"/>
              </a:rPr>
              <a:t>Azure SQL</a:t>
            </a:r>
            <a:r>
              <a:rPr lang="pl-PL" sz="2800" b="0" i="0" cap="none" dirty="0">
                <a:effectLst/>
                <a:latin typeface="Bahnschrift Light" panose="020B0502040204020203" pitchFamily="34" charset="0"/>
              </a:rPr>
              <a:t>. </a:t>
            </a:r>
          </a:p>
          <a:p>
            <a:r>
              <a:rPr lang="pl-PL" sz="2800" b="0" i="0" cap="none" dirty="0">
                <a:effectLst/>
                <a:latin typeface="Bahnschrift Light" panose="020B0502040204020203" pitchFamily="34" charset="0"/>
              </a:rPr>
              <a:t>Ta funkcja pomaga w wydajnym wykonywaniu wyszukiwań opartych na znakach za pomocą indeksu określanego jako </a:t>
            </a:r>
            <a:r>
              <a:rPr lang="pl-PL" sz="2800" b="1" i="0" cap="none" dirty="0">
                <a:effectLst/>
                <a:latin typeface="Bahnschrift Light" panose="020B0502040204020203" pitchFamily="34" charset="0"/>
              </a:rPr>
              <a:t>Full-Text Index</a:t>
            </a:r>
            <a:r>
              <a:rPr lang="pl-PL" sz="2800" b="0" i="0" cap="none" dirty="0">
                <a:effectLst/>
                <a:latin typeface="Bahnschrift Light" panose="020B0502040204020203" pitchFamily="34" charset="0"/>
              </a:rPr>
              <a:t>.</a:t>
            </a:r>
            <a:endParaRPr lang="en-US" sz="2800" cap="none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61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66309-8DC9-5B78-066A-EB336B30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1C1A76-7245-695C-CF18-1CC776A8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4682"/>
            <a:ext cx="3481137" cy="2377440"/>
          </a:xfrm>
        </p:spPr>
        <p:txBody>
          <a:bodyPr/>
          <a:lstStyle/>
          <a:p>
            <a:pPr algn="l">
              <a:spcBef>
                <a:spcPts val="2400"/>
              </a:spcBef>
              <a:spcAft>
                <a:spcPts val="900"/>
              </a:spcAft>
            </a:pPr>
            <a:r>
              <a:rPr lang="pl-PL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CONTAINSTABLE I FREETEXTTABLE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2348ED-729C-B0E5-337D-DE619D738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020" y="1029956"/>
            <a:ext cx="7171113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Bahnschrift Light" panose="020B0502040204020203" pitchFamily="34" charset="0"/>
                <a:cs typeface="Segoe UI" panose="020B0502040204020203" pitchFamily="34" charset="0"/>
              </a:rPr>
              <a:t>Funkcje CONTAINSTABLE i </a:t>
            </a:r>
            <a:r>
              <a:rPr lang="ru-RU" altLang="ru-RU" sz="2400" dirty="0">
                <a:latin typeface="Bahnschrift Light" panose="020B0502040204020203" pitchFamily="34" charset="0"/>
                <a:cs typeface="Segoe UI" panose="020B0502040204020203" pitchFamily="34" charset="0"/>
              </a:rPr>
              <a:t>FREETEXTTABLE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Bahnschrift Light" panose="020B0502040204020203" pitchFamily="34" charset="0"/>
                <a:cs typeface="Segoe UI" panose="020B0502040204020203" pitchFamily="34" charset="0"/>
              </a:rPr>
              <a:t> zwracają kolumnę o nazwie zawierającej wartości porządkowe od 0 do 1000 (wartości rangi). Wartości te służą do klasyfikowania zwróconych wierszy </a:t>
            </a:r>
            <a:r>
              <a:rPr lang="ru-RU" altLang="ru-RU" sz="2400" dirty="0">
                <a:latin typeface="Bahnschrift Light" panose="020B0502040204020203" pitchFamily="34" charset="0"/>
                <a:cs typeface="Segoe UI" panose="020B0502040204020203" pitchFamily="34" charset="0"/>
              </a:rPr>
              <a:t>według</a:t>
            </a:r>
            <a:r>
              <a:rPr lang="pl-PL" altLang="ru-RU" sz="2400" dirty="0">
                <a:latin typeface="Bahnschrift Light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Bahnschrift Light" panose="020B0502040204020203" pitchFamily="34" charset="0"/>
              </a:rPr>
              <a:t>RANK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Bahnschrift Light" panose="020B0502040204020203" pitchFamily="34" charset="0"/>
                <a:cs typeface="Segoe UI" panose="020B0502040204020203" pitchFamily="34" charset="0"/>
              </a:rPr>
              <a:t> tego, jak dobrze pasują do kryteriów wyboru. Wartości rangi wskazują tylko względną kolejność istotności wierszy w zestawie wyników, przy czym niższa wartość wskazuje na niższą istotność. Rzeczywiste wartości są nieistotne i zazwyczaj różnią się przy każdym uruchomieniu zapytania.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7741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5CB02-8D48-91C5-2387-C24FFDD51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179505-B058-2A07-D62D-FB9268AA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4682"/>
            <a:ext cx="3481137" cy="2377440"/>
          </a:xfrm>
        </p:spPr>
        <p:txBody>
          <a:bodyPr/>
          <a:lstStyle/>
          <a:p>
            <a:pPr algn="l">
              <a:spcBef>
                <a:spcPts val="2400"/>
              </a:spcBef>
              <a:spcAft>
                <a:spcPts val="900"/>
              </a:spcAft>
            </a:pPr>
            <a:r>
              <a:rPr lang="pl-PL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TOP3 wyniki, gdzie waga ‚</a:t>
            </a:r>
            <a:r>
              <a:rPr lang="pl-PL" b="1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Bouchers</a:t>
            </a:r>
            <a:r>
              <a:rPr lang="pl-PL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’ jest większa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13C62AE-DCA2-0AD6-17B4-CF3B80196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63" y="1422842"/>
            <a:ext cx="7458478" cy="401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69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551AD-F7B3-7CD3-0ED3-DFFF4337B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CE8F54-B98C-9846-6532-CA4EBBF7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3229"/>
            <a:ext cx="3481137" cy="2377440"/>
          </a:xfrm>
        </p:spPr>
        <p:txBody>
          <a:bodyPr/>
          <a:lstStyle/>
          <a:p>
            <a:pPr algn="l">
              <a:spcBef>
                <a:spcPts val="2400"/>
              </a:spcBef>
              <a:spcAft>
                <a:spcPts val="900"/>
              </a:spcAft>
            </a:pPr>
            <a:r>
              <a:rPr lang="pl-PL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Im </a:t>
            </a:r>
            <a:r>
              <a:rPr lang="pl-PL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większy</a:t>
            </a:r>
            <a:r>
              <a:rPr lang="pl-PL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jest RANK, tym większe jest dopasowywanie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6785C9A-17EA-D540-5347-0113F2E9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95" y="1719024"/>
            <a:ext cx="6535062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2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BCA94-2BEE-B3AD-6B62-45DFC82D6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507A79-510B-2B64-CB5A-F2F68F64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559" y="2037346"/>
            <a:ext cx="2438400" cy="1637469"/>
          </a:xfrm>
        </p:spPr>
        <p:txBody>
          <a:bodyPr/>
          <a:lstStyle/>
          <a:p>
            <a:pPr algn="l">
              <a:spcBef>
                <a:spcPts val="2400"/>
              </a:spcBef>
              <a:spcAft>
                <a:spcPts val="900"/>
              </a:spcAft>
            </a:pPr>
            <a:r>
              <a:rPr lang="pl-PL" b="1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STOPLIST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2FB851A-3251-A4B1-5CB4-89E2651C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16" y="1804492"/>
            <a:ext cx="5858693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4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5DC95B7-2A72-483B-BA19-2BE7512055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1C822AFE-7E96-4A51-9E55-FCAEACD21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120" y="757325"/>
            <a:ext cx="4341880" cy="5329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9169EA61-C175-4B7E-807B-58199DEA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2050" name="Picture 2" descr="sql server - Guidelines for full-text index maintenance - Database  Administrators Stack Exchange">
            <a:extLst>
              <a:ext uri="{FF2B5EF4-FFF2-40B4-BE49-F238E27FC236}">
                <a16:creationId xmlns:a16="http://schemas.microsoft.com/office/drawing/2014/main" id="{1029BC88-CD2B-33E3-6F85-235CE0A19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515" y="1471695"/>
            <a:ext cx="6500974" cy="390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odtytuł 3">
            <a:extLst>
              <a:ext uri="{FF2B5EF4-FFF2-40B4-BE49-F238E27FC236}">
                <a16:creationId xmlns:a16="http://schemas.microsoft.com/office/drawing/2014/main" id="{744FA025-5BC8-F846-8ECD-826184BEDCF2}"/>
              </a:ext>
            </a:extLst>
          </p:cNvPr>
          <p:cNvSpPr txBox="1">
            <a:spLocks/>
          </p:cNvSpPr>
          <p:nvPr/>
        </p:nvSpPr>
        <p:spPr>
          <a:xfrm>
            <a:off x="7842207" y="768096"/>
            <a:ext cx="4349791" cy="531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400" kern="12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Teraz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możemy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zdefiniować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ten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indeks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pełnotekstowy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jednej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lub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więcej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kolumn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dla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konkretnej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tabeli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. A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kolumny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w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tabeli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mogą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mieć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następujące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typy</a:t>
            </a:r>
            <a:r>
              <a:rPr lang="en-US" sz="2000" b="0" i="0" cap="none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2000" b="0" i="0" cap="none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danych</a:t>
            </a:r>
            <a:r>
              <a:rPr lang="en-US" sz="2000" cap="none" dirty="0">
                <a:solidFill>
                  <a:schemeClr val="bg1"/>
                </a:solidFill>
                <a:latin typeface="Bahnschrift Light" panose="020B0502040204020203" pitchFamily="34" charset="0"/>
              </a:rPr>
              <a:t>:</a:t>
            </a:r>
            <a:endParaRPr lang="pl-PL" sz="2000" cap="none" dirty="0">
              <a:solidFill>
                <a:schemeClr val="bg1"/>
              </a:solidFill>
              <a:latin typeface="Bahnschrift Light" panose="020B0502040204020203" pitchFamily="34" charset="0"/>
            </a:endParaRPr>
          </a:p>
          <a:p>
            <a:pPr marL="342900" indent="-34290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Bahnschrift Light" panose="020B0502040204020203" pitchFamily="34" charset="0"/>
              </a:rPr>
              <a:t>-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char 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- varchar 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-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nchar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-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nvarchar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- text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- next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- image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- XML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-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varbinary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(max)</a:t>
            </a:r>
            <a:b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</a:br>
            <a:r>
              <a:rPr lang="en-US" sz="2000" b="0" i="0" dirty="0">
                <a:solidFill>
                  <a:schemeClr val="bg1"/>
                </a:solidFill>
                <a:effectLst/>
                <a:latin typeface="Bahnschrift Light" panose="020B0502040204020203" pitchFamily="34" charset="0"/>
              </a:rPr>
              <a:t>- FILESTREAM</a:t>
            </a:r>
            <a:endParaRPr lang="en-US" sz="2000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9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542B6-0B50-2D3F-89E7-BB8BE7E47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tytuł 3">
            <a:extLst>
              <a:ext uri="{FF2B5EF4-FFF2-40B4-BE49-F238E27FC236}">
                <a16:creationId xmlns:a16="http://schemas.microsoft.com/office/drawing/2014/main" id="{04BFF1B5-CFE0-24F3-2E43-62D85609E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6311900" cy="6858000"/>
          </a:xfrm>
        </p:spPr>
        <p:txBody>
          <a:bodyPr>
            <a:normAutofit/>
          </a:bodyPr>
          <a:lstStyle/>
          <a:p>
            <a:pPr algn="l"/>
            <a:r>
              <a:rPr lang="pl-PL" b="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Indeksy pełnotekstowe są tworzone i używane w kontekście danego języka (np. angielski lub francuski). Zapytania pełnotekstowe wykonują wyszukiwanie słów lub fraz na podstawie reguł danego języka.</a:t>
            </a:r>
          </a:p>
          <a:p>
            <a:pPr algn="l"/>
            <a:r>
              <a:rPr lang="pl-PL" b="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Teraz możemy używać </a:t>
            </a:r>
            <a:r>
              <a:rPr lang="pl-PL" b="1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słów</a:t>
            </a:r>
            <a:r>
              <a:rPr lang="pl-PL" b="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, </a:t>
            </a:r>
            <a:r>
              <a:rPr lang="pl-PL" b="1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fraz</a:t>
            </a:r>
            <a:r>
              <a:rPr lang="pl-PL" b="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 lub ich różnych wariantów w zapytaniu pełnotekstowym.</a:t>
            </a:r>
          </a:p>
          <a:p>
            <a:pPr algn="l"/>
            <a:r>
              <a:rPr lang="pl-PL" b="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Zapytanie zwróci każdy dokument zawierający co najmniej jedno dopasowanie (nazywane również trafieniem = hit).</a:t>
            </a:r>
          </a:p>
          <a:p>
            <a:pPr algn="l"/>
            <a:r>
              <a:rPr lang="pl-PL" b="0" i="0" cap="none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Znalezienie dopasowania następuje zazwyczaj wtedy, gdy dokument zawiera wszystkie podane terminy z zapytania pełnotekstowego i spełnia kryteria wyszukiwania.</a:t>
            </a:r>
          </a:p>
        </p:txBody>
      </p:sp>
      <p:pic>
        <p:nvPicPr>
          <p:cNvPr id="4098" name="Picture 2" descr="Understanding SQL Server Full Text Search - MSSQLTips.com">
            <a:extLst>
              <a:ext uri="{FF2B5EF4-FFF2-40B4-BE49-F238E27FC236}">
                <a16:creationId xmlns:a16="http://schemas.microsoft.com/office/drawing/2014/main" id="{8678C9BB-21DF-F454-A09A-44BC890CD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586" y="1316100"/>
            <a:ext cx="5482118" cy="422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76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B5BC69-64DE-A9B4-86BC-1C5B91F6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64108"/>
            <a:ext cx="3433011" cy="5120640"/>
          </a:xfrm>
        </p:spPr>
        <p:txBody>
          <a:bodyPr/>
          <a:lstStyle/>
          <a:p>
            <a:r>
              <a:rPr lang="pl-PL" b="0" i="0" dirty="0">
                <a:effectLst/>
              </a:rPr>
              <a:t>Architektura wyszukiwania pełnotekstowego w programie SQL Server</a:t>
            </a:r>
            <a:endParaRPr lang="ru-RU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15FAB0-0B4C-1D8D-B9B4-6ADE19038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841469" cy="5120640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pl-PL" sz="4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4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The SQL Server Process</a:t>
            </a:r>
          </a:p>
          <a:p>
            <a:pPr algn="l">
              <a:buFont typeface="+mj-lt"/>
              <a:buAutoNum type="arabicPeriod"/>
            </a:pPr>
            <a:r>
              <a:rPr lang="pl-PL" sz="4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en-US" sz="4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The filter daemon host process</a:t>
            </a:r>
          </a:p>
        </p:txBody>
      </p:sp>
    </p:spTree>
    <p:extLst>
      <p:ext uri="{BB962C8B-B14F-4D97-AF65-F5344CB8AC3E}">
        <p14:creationId xmlns:p14="http://schemas.microsoft.com/office/powerpoint/2010/main" val="117323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87E88-9DB8-337E-5735-8CAE0C7C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30D0F3-F939-1B8A-5788-C2149F6C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64108"/>
            <a:ext cx="3433011" cy="5120640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pl-PL" b="0" i="0" dirty="0">
                <a:effectLst/>
                <a:latin typeface="Inter"/>
              </a:rPr>
              <a:t>SQL Server </a:t>
            </a:r>
            <a:r>
              <a:rPr lang="pl-PL" b="0" i="0" dirty="0" err="1">
                <a:effectLst/>
                <a:latin typeface="Inter"/>
              </a:rPr>
              <a:t>Process</a:t>
            </a:r>
            <a:endParaRPr lang="pl-PL" b="0" i="0" dirty="0">
              <a:effectLst/>
              <a:latin typeface="Inter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34CAF3-063B-C10A-9324-DE31086B2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433" y="508815"/>
            <a:ext cx="8117304" cy="584036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User </a:t>
            </a:r>
            <a:r>
              <a:rPr lang="pl-PL" sz="1800" b="1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Tables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: Są to tabele SQL Server, które zawierają dane przeznaczone do pełnotekstowego indeksowania. 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Full-text </a:t>
            </a:r>
            <a:r>
              <a:rPr lang="pl-PL" sz="18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gatherer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: Ten komponent jest odpowiedzialny za inicjowanie i harmonogramowanie procesu tworzenia indeksów oraz ich monitorowanie. 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Thesaurus </a:t>
            </a:r>
            <a:r>
              <a:rPr lang="pl-PL" sz="18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files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: Pliki te zawierają synonimy dla wyszukiwanych terminów. 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Stoplist</a:t>
            </a:r>
            <a:r>
              <a:rPr lang="pl-PL" sz="18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objects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: Ten komponent zawiera listę popularnych słów, które mogą zostać pominięte, ponieważ nie są istotne dla wyszukiwania. 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SQL Server </a:t>
            </a:r>
            <a:r>
              <a:rPr lang="pl-PL" sz="18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query</a:t>
            </a:r>
            <a:r>
              <a:rPr lang="pl-PL" sz="18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processor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: Jest to procesor zapytań, który kompiluje i wykonuje zapytania SQL. Jeśli zapytanie zawiera wyszukiwanie pełnotekstowe, zostaje ono przekazane do Full-Text Engine. 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Full-Text Engine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: Ten komponent jest zintegrowany z procesorem zapytań SQL Server i odpowiada za kompilowanie oraz wykonywanie zapytań </a:t>
            </a:r>
            <a:r>
              <a:rPr lang="pl-PL" sz="1800" b="0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pełnotekstowych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. 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Index Writer (</a:t>
            </a:r>
            <a:r>
              <a:rPr lang="pl-PL" sz="18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Indexer</a:t>
            </a:r>
            <a:r>
              <a:rPr lang="pl-PL" sz="18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)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: Ten komponent pomaga w tworzeniu struktury służącej do przechowywania zindeksowanych </a:t>
            </a:r>
            <a:r>
              <a:rPr lang="pl-PL" sz="1800" b="0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tokenów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. 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Filter</a:t>
            </a:r>
            <a:r>
              <a:rPr lang="pl-PL" sz="18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daemon</a:t>
            </a:r>
            <a:r>
              <a:rPr lang="pl-PL" sz="18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manager: 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Ten komponent monitoruje stan hosta filtra Full-Text Engine.</a:t>
            </a:r>
            <a:endParaRPr lang="en-US" sz="1800" b="0" i="0" dirty="0">
              <a:solidFill>
                <a:srgbClr val="222222"/>
              </a:solidFill>
              <a:effectLst/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9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5A6F7-F9AE-77F3-D488-3AB0A3D9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470E84-F76D-B4DE-F955-749B8FD7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864108"/>
            <a:ext cx="3433011" cy="5120640"/>
          </a:xfrm>
        </p:spPr>
        <p:txBody>
          <a:bodyPr/>
          <a:lstStyle/>
          <a:p>
            <a:pPr algn="l">
              <a:spcAft>
                <a:spcPts val="1500"/>
              </a:spcAft>
            </a:pPr>
            <a:r>
              <a:rPr lang="pl-PL" b="0" i="0" dirty="0" err="1">
                <a:effectLst/>
                <a:latin typeface="Inter"/>
              </a:rPr>
              <a:t>Filter</a:t>
            </a:r>
            <a:r>
              <a:rPr lang="pl-PL" b="0" i="0" dirty="0">
                <a:effectLst/>
                <a:latin typeface="Inter"/>
              </a:rPr>
              <a:t> </a:t>
            </a:r>
            <a:r>
              <a:rPr lang="pl-PL" b="0" i="0" dirty="0" err="1">
                <a:effectLst/>
                <a:latin typeface="Inter"/>
              </a:rPr>
              <a:t>Daemon</a:t>
            </a:r>
            <a:r>
              <a:rPr lang="pl-PL" b="0" i="0" dirty="0">
                <a:effectLst/>
                <a:latin typeface="Inter"/>
              </a:rPr>
              <a:t> Host </a:t>
            </a:r>
            <a:r>
              <a:rPr lang="pl-PL" b="0" i="0" dirty="0" err="1">
                <a:effectLst/>
                <a:latin typeface="Inter"/>
              </a:rPr>
              <a:t>Process</a:t>
            </a:r>
            <a:endParaRPr lang="pl-PL" b="0" i="0" dirty="0">
              <a:effectLst/>
              <a:latin typeface="Inter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47F670-713D-F4BB-0DC0-9947AD4D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433" y="508815"/>
            <a:ext cx="8117304" cy="5840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Proces hosta filtra (fdhost.exe) jest uruchamiany przez Full-Text Engine. Ten proces obsługuje wiele komponentów wyszukiwania pełnotekstowego, które są wykorzystywane do dostępu do danych, filtrowania oraz analizy podziału wyrazów. Lista tych komponentów jest podana poniżej:  </a:t>
            </a:r>
          </a:p>
          <a:p>
            <a:pPr>
              <a:buFont typeface="Wingdings" panose="05000000000000000000" pitchFamily="2" charset="2"/>
              <a:buChar char="Ø"/>
            </a:pPr>
            <a:endParaRPr lang="pl-PL" sz="1800" b="0" i="0" dirty="0">
              <a:solidFill>
                <a:srgbClr val="222222"/>
              </a:solidFill>
              <a:effectLst/>
              <a:latin typeface="Bahnschrift Ligh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Protocol</a:t>
            </a:r>
            <a:r>
              <a:rPr lang="pl-PL" sz="18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handler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: Odpowiada za pobieranie danych z pamięci do dalszego przetwarzania. Jest również odpowiedzialny za dostęp do danych w tabeli użytkownika.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Filters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: Nie każdy typ danych w SQL Server można bezpośrednio poddać </a:t>
            </a:r>
            <a:r>
              <a:rPr lang="pl-PL" sz="1800" b="0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pełnotekstowemu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indeksowaniu – niektóre wymagają filtrowania. Na przykład dane w formatach varbinary, image lub XML. W zależności od typu dokumentu, można stosować filtry do usuwania osadzonego formatowania tekstu.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Word </a:t>
            </a:r>
            <a:r>
              <a:rPr lang="pl-PL" sz="18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breakers</a:t>
            </a:r>
            <a:r>
              <a:rPr lang="pl-PL" sz="1800" b="1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and </a:t>
            </a:r>
            <a:r>
              <a:rPr lang="pl-PL" sz="1800" b="1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stemmers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: Word </a:t>
            </a:r>
            <a:r>
              <a:rPr lang="pl-PL" sz="1800" b="0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breakers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służą do wykrywania granic wyrazów na podstawie reguł językowych. Każdy </a:t>
            </a:r>
            <a:r>
              <a:rPr lang="pl-PL" sz="1800" b="0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word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0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breaker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działa w parze ze </a:t>
            </a:r>
            <a:r>
              <a:rPr lang="pl-PL" sz="1800" b="0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stemmerem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. </a:t>
            </a:r>
            <a:r>
              <a:rPr lang="pl-PL" sz="1800" b="0" i="0" dirty="0" err="1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Stemmer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jest używany do </a:t>
            </a:r>
            <a:r>
              <a:rPr lang="pl-PL" sz="1800" b="0" i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określania </a:t>
            </a:r>
            <a:r>
              <a:rPr lang="pl-PL" sz="1800">
                <a:solidFill>
                  <a:srgbClr val="222222"/>
                </a:solidFill>
                <a:latin typeface="Bahnschrift Light" panose="020B0502040204020203" pitchFamily="34" charset="0"/>
              </a:rPr>
              <a:t>koniugacji</a:t>
            </a:r>
            <a:r>
              <a:rPr lang="pl-PL" sz="1800" b="0" i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 </a:t>
            </a:r>
            <a:r>
              <a:rPr lang="pl-PL" sz="1800" b="0" i="0" dirty="0">
                <a:solidFill>
                  <a:srgbClr val="222222"/>
                </a:solidFill>
                <a:effectLst/>
                <a:latin typeface="Bahnschrift Light" panose="020B0502040204020203" pitchFamily="34" charset="0"/>
              </a:rPr>
              <a:t>czasownika, również zgodnie z regułami danego języka.</a:t>
            </a:r>
            <a:endParaRPr lang="en-US" sz="1800" b="0" i="0" dirty="0">
              <a:solidFill>
                <a:srgbClr val="222222"/>
              </a:solidFill>
              <a:effectLst/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157528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TM03457475[[fn=Ramka]]</Template>
  <TotalTime>1328</TotalTime>
  <Words>2050</Words>
  <Application>Microsoft Office PowerPoint</Application>
  <PresentationFormat>Panoramiczny</PresentationFormat>
  <Paragraphs>148</Paragraphs>
  <Slides>43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43</vt:i4>
      </vt:variant>
    </vt:vector>
  </HeadingPairs>
  <TitlesOfParts>
    <vt:vector size="51" baseType="lpstr">
      <vt:lpstr>Arial</vt:lpstr>
      <vt:lpstr>Bahnschrift Light</vt:lpstr>
      <vt:lpstr>Calibri</vt:lpstr>
      <vt:lpstr>Corbel</vt:lpstr>
      <vt:lpstr>Inter</vt:lpstr>
      <vt:lpstr>Wingdings</vt:lpstr>
      <vt:lpstr>Wingdings 2</vt:lpstr>
      <vt:lpstr>Ramka</vt:lpstr>
      <vt:lpstr>Wyszukiwanie pełnotekstowe w Microsoft SQL Serverze</vt:lpstr>
      <vt:lpstr>Prezentacja programu PowerPoint</vt:lpstr>
      <vt:lpstr>Prezentacja programu PowerPoint</vt:lpstr>
      <vt:lpstr>Czym jest wyszukiwanie pełnotekstowe w programie SQL Server? </vt:lpstr>
      <vt:lpstr>Prezentacja programu PowerPoint</vt:lpstr>
      <vt:lpstr>Prezentacja programu PowerPoint</vt:lpstr>
      <vt:lpstr>Architektura wyszukiwania pełnotekstowego w programie SQL Server</vt:lpstr>
      <vt:lpstr>SQL Server Process</vt:lpstr>
      <vt:lpstr>Filter Daemon Host Process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Jak włączyć wyszukiwanie pełnotekstowe w programie SQL Server</vt:lpstr>
      <vt:lpstr>Jak utworzyć katalog pełnotekstowy</vt:lpstr>
      <vt:lpstr>Jak utworzyć indeks pełnotekstowy</vt:lpstr>
      <vt:lpstr>Prezentacja programu PowerPoint</vt:lpstr>
      <vt:lpstr>Jak skonfigurować wyszukiwanie pełnotekstowe w programie SQL Server za pomocą kreatora</vt:lpstr>
      <vt:lpstr>Jak skonfigurować wyszukiwanie pełnotekstowe w programie SQL Server za pomocą kreatora</vt:lpstr>
      <vt:lpstr>Jak skonfigurować wyszukiwanie pełnotekstowe w programie SQL Server za pomocą kreatora</vt:lpstr>
      <vt:lpstr>Jak skonfigurować wyszukiwanie pełnotekstowe w programie SQL Server za pomocą kreatora</vt:lpstr>
      <vt:lpstr>Prezentacja programu PowerPoint</vt:lpstr>
      <vt:lpstr>Zapytania pełnotekstowe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Więcej informacji o wyszukiwaniu prefiksów</vt:lpstr>
      <vt:lpstr>NEAR</vt:lpstr>
      <vt:lpstr>NEAR</vt:lpstr>
      <vt:lpstr>Jak mierzona jest maksymalna odległość</vt:lpstr>
      <vt:lpstr>CONTAINSTABLE I FREETEXTTABLE</vt:lpstr>
      <vt:lpstr>TOP3 wyniki, gdzie waga ‚Bouchers’ jest większa</vt:lpstr>
      <vt:lpstr>Im większy jest RANK, tym większe jest dopasowywanie</vt:lpstr>
      <vt:lpstr>STOPLIST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Anhelina Belavezha</dc:creator>
  <cp:lastModifiedBy>Anhelina Belavezha</cp:lastModifiedBy>
  <cp:revision>8</cp:revision>
  <dcterms:created xsi:type="dcterms:W3CDTF">2025-02-02T19:10:38Z</dcterms:created>
  <dcterms:modified xsi:type="dcterms:W3CDTF">2025-02-03T17:23:52Z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