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6"/>
  </p:notesMasterIdLst>
  <p:sldIdLst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568" userDrawn="1">
          <p15:clr>
            <a:srgbClr val="A4A3A4"/>
          </p15:clr>
        </p15:guide>
        <p15:guide id="3" pos="5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>
        <p:guide orient="horz" pos="2136"/>
        <p:guide pos="2568"/>
        <p:guide pos="5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B07B1-8DF7-4A60-A941-347C38F0536E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2E6AE-BD83-4F80-A438-AA76106308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50440-1144-4B3A-B314-B931AE4CD0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121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6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42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135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31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7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3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5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19447-8AD8-423A-91E7-A05BE081A1A6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4330E-1A26-4383-BF11-9B4B02BC7D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8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upa 22">
            <a:extLst>
              <a:ext uri="{FF2B5EF4-FFF2-40B4-BE49-F238E27FC236}">
                <a16:creationId xmlns:a16="http://schemas.microsoft.com/office/drawing/2014/main" id="{6392FC3B-BB33-CDB6-1AFE-4A2A50F4618E}"/>
              </a:ext>
            </a:extLst>
          </p:cNvPr>
          <p:cNvGrpSpPr/>
          <p:nvPr/>
        </p:nvGrpSpPr>
        <p:grpSpPr>
          <a:xfrm>
            <a:off x="228885" y="1821486"/>
            <a:ext cx="5716368" cy="3085922"/>
            <a:chOff x="200531" y="1866804"/>
            <a:chExt cx="7766331" cy="256255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7C087CC-FFB6-433C-A024-0B697F0B5261}"/>
                </a:ext>
              </a:extLst>
            </p:cNvPr>
            <p:cNvSpPr/>
            <p:nvPr/>
          </p:nvSpPr>
          <p:spPr>
            <a:xfrm>
              <a:off x="200531" y="1866804"/>
              <a:ext cx="7766331" cy="2403994"/>
            </a:xfrm>
            <a:prstGeom prst="roundRect">
              <a:avLst>
                <a:gd name="adj" fmla="val 3523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en-US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0FD5B20-28E2-44A0-8027-A2C5890B8C38}"/>
                </a:ext>
              </a:extLst>
            </p:cNvPr>
            <p:cNvGrpSpPr/>
            <p:nvPr/>
          </p:nvGrpSpPr>
          <p:grpSpPr>
            <a:xfrm>
              <a:off x="443943" y="2020467"/>
              <a:ext cx="7299090" cy="2408889"/>
              <a:chOff x="4902461" y="1800605"/>
              <a:chExt cx="2608170" cy="2444541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18FF70-FC02-406A-85BF-B1A30F3934D5}"/>
                  </a:ext>
                </a:extLst>
              </p:cNvPr>
              <p:cNvSpPr txBox="1"/>
              <p:nvPr/>
            </p:nvSpPr>
            <p:spPr>
              <a:xfrm>
                <a:off x="4902461" y="2402389"/>
                <a:ext cx="2608170" cy="1842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en-US" sz="14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Strategy</a:t>
                </a:r>
                <a:r>
                  <a:rPr lang="en-US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– </a:t>
                </a:r>
                <a:r>
                  <a:rPr lang="en-US" sz="14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obs</a:t>
                </a:r>
                <a:r>
                  <a:rPr lang="pl-PL" sz="14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ługa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użytkowników</a:t>
                </a:r>
                <a:endParaRPr 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Template</a:t>
                </a:r>
                <a:r>
                  <a:rPr lang="pl-PL" sz="14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Metod 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– spójność interfejsu</a:t>
                </a:r>
                <a:endParaRPr 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Registry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– </a:t>
                </a:r>
                <a:r>
                  <a:rPr lang="pl-PL" sz="14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rejstracja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modeli</a:t>
                </a: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Decorator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– dodanie </a:t>
                </a:r>
                <a:r>
                  <a:rPr lang="pl-PL" sz="14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tagów</a:t>
                </a:r>
                <a:endParaRPr 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Factory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– tworzenie obiektów koszyka</a:t>
                </a: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Observer</a:t>
                </a:r>
                <a:r>
                  <a:rPr lang="pl-PL" sz="14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– powiadomienia użytkowników</a:t>
                </a: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r>
                  <a:rPr lang="pl-PL" sz="1400" i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MVT</a:t>
                </a:r>
                <a:r>
                  <a:rPr lang="pl-PL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– oddzielne model, logika i widok</a:t>
                </a:r>
                <a:endParaRPr lang="en-US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  <a:p>
                <a:pPr marL="171450" indent="-171450" defTabSz="457200">
                  <a:buFont typeface="Arial" panose="020B0604020202020204" pitchFamily="34" charset="0"/>
                  <a:buChar char="•"/>
                </a:pPr>
                <a:endParaRPr lang="pl-PL" sz="14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F6BE31F-AC7C-4C03-A0E7-30E671BDEF16}"/>
                  </a:ext>
                </a:extLst>
              </p:cNvPr>
              <p:cNvSpPr txBox="1"/>
              <p:nvPr/>
            </p:nvSpPr>
            <p:spPr>
              <a:xfrm>
                <a:off x="4902461" y="1800605"/>
                <a:ext cx="22271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457200"/>
                <a:r>
                  <a:rPr lang="en-US" b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Zastosowane</a:t>
                </a:r>
                <a:r>
                  <a:rPr lang="en-US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wzorce</a:t>
                </a:r>
                <a:r>
                  <a:rPr lang="en-US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 </a:t>
                </a:r>
                <a:r>
                  <a:rPr lang="en-US" b="1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projektowe</a:t>
                </a:r>
                <a:r>
                  <a:rPr lang="en-US" b="1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:</a:t>
                </a:r>
              </a:p>
            </p:txBody>
          </p:sp>
        </p:grp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24F4AE-A072-47D3-89AA-846F7833C409}"/>
              </a:ext>
            </a:extLst>
          </p:cNvPr>
          <p:cNvSpPr/>
          <p:nvPr/>
        </p:nvSpPr>
        <p:spPr>
          <a:xfrm>
            <a:off x="200532" y="744576"/>
            <a:ext cx="5716368" cy="965817"/>
          </a:xfrm>
          <a:prstGeom prst="roundRect">
            <a:avLst>
              <a:gd name="adj" fmla="val 52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D16B67-33CB-4571-947E-28DD0C2D104F}"/>
              </a:ext>
            </a:extLst>
          </p:cNvPr>
          <p:cNvSpPr/>
          <p:nvPr/>
        </p:nvSpPr>
        <p:spPr>
          <a:xfrm>
            <a:off x="317734" y="72162"/>
            <a:ext cx="16017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b="1" i="1" dirty="0" err="1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Giftify</a:t>
            </a:r>
            <a:endParaRPr lang="en-US" sz="3200" b="1" i="1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04EF529-A864-407D-BC77-C7D5D0CFDB4C}"/>
              </a:ext>
            </a:extLst>
          </p:cNvPr>
          <p:cNvSpPr txBox="1"/>
          <p:nvPr/>
        </p:nvSpPr>
        <p:spPr>
          <a:xfrm>
            <a:off x="434835" y="940471"/>
            <a:ext cx="5262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pl-PL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Giftify</a:t>
            </a:r>
            <a:r>
              <a:rPr lang="pl-PL" sz="1600" dirty="0">
                <a:latin typeface="Verdana" panose="020B0604030504040204" pitchFamily="34" charset="0"/>
                <a:ea typeface="Verdana" panose="020B0604030504040204" pitchFamily="34" charset="0"/>
              </a:rPr>
              <a:t> to platforma do odkrywania i zarządzania bonami podarunkowymi w różnych kategoriach.</a:t>
            </a:r>
            <a:endParaRPr lang="en-US" sz="1600" dirty="0">
              <a:solidFill>
                <a:prstClr val="black">
                  <a:lumMod val="75000"/>
                  <a:lumOff val="25000"/>
                </a:prst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5" name="Grupa 24">
            <a:extLst>
              <a:ext uri="{FF2B5EF4-FFF2-40B4-BE49-F238E27FC236}">
                <a16:creationId xmlns:a16="http://schemas.microsoft.com/office/drawing/2014/main" id="{DC28B0C5-EB1D-CB8D-8A89-CB5743C8184F}"/>
              </a:ext>
            </a:extLst>
          </p:cNvPr>
          <p:cNvGrpSpPr/>
          <p:nvPr/>
        </p:nvGrpSpPr>
        <p:grpSpPr>
          <a:xfrm>
            <a:off x="6096000" y="1866804"/>
            <a:ext cx="6056187" cy="1097954"/>
            <a:chOff x="6249841" y="72162"/>
            <a:chExt cx="2635079" cy="2806863"/>
          </a:xfrm>
        </p:grpSpPr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A6D09A3E-D90C-47C1-9220-5FEEABFD8EE6}"/>
                </a:ext>
              </a:extLst>
            </p:cNvPr>
            <p:cNvSpPr/>
            <p:nvPr/>
          </p:nvSpPr>
          <p:spPr>
            <a:xfrm>
              <a:off x="6249841" y="72162"/>
              <a:ext cx="2635079" cy="2806863"/>
            </a:xfrm>
            <a:prstGeom prst="roundRect">
              <a:avLst>
                <a:gd name="adj" fmla="val 2498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en-US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161" name="TextBox 89">
              <a:extLst>
                <a:ext uri="{FF2B5EF4-FFF2-40B4-BE49-F238E27FC236}">
                  <a16:creationId xmlns:a16="http://schemas.microsoft.com/office/drawing/2014/main" id="{B6C3AA4C-5009-47BB-A61C-5074F1F3E90A}"/>
                </a:ext>
              </a:extLst>
            </p:cNvPr>
            <p:cNvSpPr txBox="1"/>
            <p:nvPr/>
          </p:nvSpPr>
          <p:spPr>
            <a:xfrm>
              <a:off x="6626529" y="915182"/>
              <a:ext cx="686238" cy="944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Autor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85D266EC-D8B1-4243-95B9-39283B9D4E14}"/>
                </a:ext>
              </a:extLst>
            </p:cNvPr>
            <p:cNvGrpSpPr/>
            <p:nvPr/>
          </p:nvGrpSpPr>
          <p:grpSpPr>
            <a:xfrm>
              <a:off x="7791509" y="240032"/>
              <a:ext cx="856994" cy="2294574"/>
              <a:chOff x="2922008" y="1165023"/>
              <a:chExt cx="871166" cy="3108443"/>
            </a:xfrm>
          </p:grpSpPr>
          <p:sp>
            <p:nvSpPr>
              <p:cNvPr id="156" name="TextBox 30">
                <a:extLst>
                  <a:ext uri="{FF2B5EF4-FFF2-40B4-BE49-F238E27FC236}">
                    <a16:creationId xmlns:a16="http://schemas.microsoft.com/office/drawing/2014/main" id="{A3D35D67-51F0-4EB0-A366-D872749ACCE8}"/>
                  </a:ext>
                </a:extLst>
              </p:cNvPr>
              <p:cNvSpPr txBox="1"/>
              <p:nvPr/>
            </p:nvSpPr>
            <p:spPr>
              <a:xfrm>
                <a:off x="2935653" y="1165023"/>
                <a:ext cx="843877" cy="1279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b="1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Anhelina</a:t>
                </a:r>
                <a:endParaRPr lang="en-US" b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7" name="TextBox 31">
                <a:extLst>
                  <a:ext uri="{FF2B5EF4-FFF2-40B4-BE49-F238E27FC236}">
                    <a16:creationId xmlns:a16="http://schemas.microsoft.com/office/drawing/2014/main" id="{247ADD96-366D-4613-B1DE-57A8CC65E1A1}"/>
                  </a:ext>
                </a:extLst>
              </p:cNvPr>
              <p:cNvSpPr txBox="1"/>
              <p:nvPr/>
            </p:nvSpPr>
            <p:spPr>
              <a:xfrm>
                <a:off x="2922008" y="3207572"/>
                <a:ext cx="871166" cy="1065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1400" dirty="0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Pełna koncepcja</a:t>
                </a:r>
                <a:endParaRPr lang="en-US" sz="1400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  <p:sp>
            <p:nvSpPr>
              <p:cNvPr id="158" name="TextBox 32">
                <a:extLst>
                  <a:ext uri="{FF2B5EF4-FFF2-40B4-BE49-F238E27FC236}">
                    <a16:creationId xmlns:a16="http://schemas.microsoft.com/office/drawing/2014/main" id="{4D105194-D0FB-4B81-AFAC-13795D1A3824}"/>
                  </a:ext>
                </a:extLst>
              </p:cNvPr>
              <p:cNvSpPr txBox="1"/>
              <p:nvPr/>
            </p:nvSpPr>
            <p:spPr>
              <a:xfrm>
                <a:off x="2935653" y="2346180"/>
                <a:ext cx="843877" cy="9593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pl-PL" sz="1200" b="1" i="1" dirty="0" err="1">
                    <a:solidFill>
                      <a:prstClr val="black"/>
                    </a:solidFill>
                    <a:latin typeface="Verdana" panose="020B0604030504040204" pitchFamily="34" charset="0"/>
                    <a:ea typeface="Verdana" panose="020B0604030504040204" pitchFamily="34" charset="0"/>
                  </a:rPr>
                  <a:t>belovezhalin</a:t>
                </a:r>
                <a:endParaRPr lang="en-US" sz="1200" b="1" i="1" dirty="0">
                  <a:solidFill>
                    <a:prstClr val="black"/>
                  </a:solidFill>
                  <a:latin typeface="Verdana" panose="020B0604030504040204" pitchFamily="34" charset="0"/>
                  <a:ea typeface="Verdana" panose="020B0604030504040204" pitchFamily="34" charset="0"/>
                </a:endParaRPr>
              </a:p>
            </p:txBody>
          </p:sp>
        </p:grpSp>
      </p:grpSp>
      <p:grpSp>
        <p:nvGrpSpPr>
          <p:cNvPr id="21" name="Grupa 20">
            <a:extLst>
              <a:ext uri="{FF2B5EF4-FFF2-40B4-BE49-F238E27FC236}">
                <a16:creationId xmlns:a16="http://schemas.microsoft.com/office/drawing/2014/main" id="{48BD5008-C303-BA5C-6523-884CEF34C148}"/>
              </a:ext>
            </a:extLst>
          </p:cNvPr>
          <p:cNvGrpSpPr/>
          <p:nvPr/>
        </p:nvGrpSpPr>
        <p:grpSpPr>
          <a:xfrm>
            <a:off x="200531" y="4799188"/>
            <a:ext cx="5772341" cy="1842456"/>
            <a:chOff x="207476" y="3895291"/>
            <a:chExt cx="5772341" cy="1842456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05DD072-75B6-4029-8FA2-EB1BF53ED0E7}"/>
                </a:ext>
              </a:extLst>
            </p:cNvPr>
            <p:cNvSpPr/>
            <p:nvPr/>
          </p:nvSpPr>
          <p:spPr>
            <a:xfrm>
              <a:off x="207476" y="3895291"/>
              <a:ext cx="5741627" cy="1842456"/>
            </a:xfrm>
            <a:prstGeom prst="roundRect">
              <a:avLst>
                <a:gd name="adj" fmla="val 2498"/>
              </a:avLst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75000"/>
                  <a:alpha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>
                <a:defRPr/>
              </a:pPr>
              <a:endParaRPr lang="en-US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1D8549-A4A7-4F0D-985B-5BD66BEA8D8E}"/>
                </a:ext>
              </a:extLst>
            </p:cNvPr>
            <p:cNvGrpSpPr/>
            <p:nvPr/>
          </p:nvGrpSpPr>
          <p:grpSpPr>
            <a:xfrm>
              <a:off x="651576" y="4535570"/>
              <a:ext cx="1956617" cy="896862"/>
              <a:chOff x="255374" y="4535570"/>
              <a:chExt cx="1956617" cy="89686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6511F188-A0E9-443D-9239-833956DB42D3}"/>
                  </a:ext>
                </a:extLst>
              </p:cNvPr>
              <p:cNvGrpSpPr/>
              <p:nvPr/>
            </p:nvGrpSpPr>
            <p:grpSpPr>
              <a:xfrm>
                <a:off x="1315127" y="4535570"/>
                <a:ext cx="896864" cy="896862"/>
                <a:chOff x="2526273" y="695160"/>
                <a:chExt cx="1142033" cy="1142032"/>
              </a:xfrm>
            </p:grpSpPr>
            <p:sp>
              <p:nvSpPr>
                <p:cNvPr id="80" name="Partial Circle 79">
                  <a:extLst>
                    <a:ext uri="{FF2B5EF4-FFF2-40B4-BE49-F238E27FC236}">
                      <a16:creationId xmlns:a16="http://schemas.microsoft.com/office/drawing/2014/main" id="{DE9A6A14-0824-4874-A06D-7F679726DFF7}"/>
                    </a:ext>
                  </a:extLst>
                </p:cNvPr>
                <p:cNvSpPr/>
                <p:nvPr/>
              </p:nvSpPr>
              <p:spPr>
                <a:xfrm>
                  <a:off x="2526273" y="695160"/>
                  <a:ext cx="1142033" cy="1142032"/>
                </a:xfrm>
                <a:prstGeom prst="pie">
                  <a:avLst>
                    <a:gd name="adj1" fmla="val 16677948"/>
                    <a:gd name="adj2" fmla="val 16608886"/>
                  </a:avLst>
                </a:prstGeom>
                <a:solidFill>
                  <a:srgbClr val="394D63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C513AA6-56C9-45FA-8E0D-A579A39A410E}"/>
                    </a:ext>
                  </a:extLst>
                </p:cNvPr>
                <p:cNvSpPr/>
                <p:nvPr/>
              </p:nvSpPr>
              <p:spPr>
                <a:xfrm>
                  <a:off x="2647294" y="816181"/>
                  <a:ext cx="899990" cy="8999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0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0B520925-9413-4DD3-9022-BEADF95673ED}"/>
                  </a:ext>
                </a:extLst>
              </p:cNvPr>
              <p:cNvGrpSpPr/>
              <p:nvPr/>
            </p:nvGrpSpPr>
            <p:grpSpPr>
              <a:xfrm>
                <a:off x="255374" y="4535570"/>
                <a:ext cx="896864" cy="896862"/>
                <a:chOff x="432869" y="646089"/>
                <a:chExt cx="1142033" cy="1142032"/>
              </a:xfrm>
            </p:grpSpPr>
            <p:sp>
              <p:nvSpPr>
                <p:cNvPr id="84" name="Partial Circle 83">
                  <a:extLst>
                    <a:ext uri="{FF2B5EF4-FFF2-40B4-BE49-F238E27FC236}">
                      <a16:creationId xmlns:a16="http://schemas.microsoft.com/office/drawing/2014/main" id="{3842C87D-A639-496A-9C5F-9BF47B931382}"/>
                    </a:ext>
                  </a:extLst>
                </p:cNvPr>
                <p:cNvSpPr/>
                <p:nvPr/>
              </p:nvSpPr>
              <p:spPr>
                <a:xfrm>
                  <a:off x="432869" y="646089"/>
                  <a:ext cx="1142033" cy="1142032"/>
                </a:xfrm>
                <a:prstGeom prst="pie">
                  <a:avLst>
                    <a:gd name="adj1" fmla="val 0"/>
                    <a:gd name="adj2" fmla="val 20587827"/>
                  </a:avLst>
                </a:prstGeom>
                <a:solidFill>
                  <a:srgbClr val="CD8565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dirty="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60F83611-4C36-44EF-AA2D-6BC51B01F9DC}"/>
                    </a:ext>
                  </a:extLst>
                </p:cNvPr>
                <p:cNvSpPr/>
                <p:nvPr/>
              </p:nvSpPr>
              <p:spPr>
                <a:xfrm>
                  <a:off x="553890" y="767110"/>
                  <a:ext cx="899990" cy="89999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lang="en-US" sz="1600">
                    <a:solidFill>
                      <a:prstClr val="white"/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78" name="TextBox 89">
              <a:extLst>
                <a:ext uri="{FF2B5EF4-FFF2-40B4-BE49-F238E27FC236}">
                  <a16:creationId xmlns:a16="http://schemas.microsoft.com/office/drawing/2014/main" id="{6DC63843-8662-4BCB-8E99-79694690EECA}"/>
                </a:ext>
              </a:extLst>
            </p:cNvPr>
            <p:cNvSpPr txBox="1"/>
            <p:nvPr/>
          </p:nvSpPr>
          <p:spPr>
            <a:xfrm>
              <a:off x="489378" y="3981861"/>
              <a:ext cx="364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pl-PL" b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Przebieg testów</a:t>
              </a:r>
              <a:endParaRPr lang="en-US" b="1" dirty="0">
                <a:solidFill>
                  <a:prstClr val="black">
                    <a:lumMod val="95000"/>
                    <a:lumOff val="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2" name="TextBox 89">
              <a:extLst>
                <a:ext uri="{FF2B5EF4-FFF2-40B4-BE49-F238E27FC236}">
                  <a16:creationId xmlns:a16="http://schemas.microsoft.com/office/drawing/2014/main" id="{82ED7C96-E248-4B22-BFE5-E5939A0B6965}"/>
                </a:ext>
              </a:extLst>
            </p:cNvPr>
            <p:cNvSpPr txBox="1"/>
            <p:nvPr/>
          </p:nvSpPr>
          <p:spPr>
            <a:xfrm>
              <a:off x="1817585" y="4851065"/>
              <a:ext cx="684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400" b="1">
                  <a:solidFill>
                    <a:prstClr val="white">
                      <a:lumMod val="6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69</a:t>
              </a:r>
              <a:endParaRPr lang="en-US" sz="1400" b="1" dirty="0">
                <a:solidFill>
                  <a:prstClr val="white">
                    <a:lumMod val="65000"/>
                  </a:prstClr>
                </a:solidFill>
                <a:latin typeface="Verdana" panose="020B0604030504040204" pitchFamily="34" charset="0"/>
                <a:ea typeface="Verdana" panose="020B0604030504040204" pitchFamily="34" charset="0"/>
              </a:endParaRPr>
            </a:p>
          </p:txBody>
        </p:sp>
        <p:sp>
          <p:nvSpPr>
            <p:cNvPr id="86" name="TextBox 89">
              <a:extLst>
                <a:ext uri="{FF2B5EF4-FFF2-40B4-BE49-F238E27FC236}">
                  <a16:creationId xmlns:a16="http://schemas.microsoft.com/office/drawing/2014/main" id="{A36BA010-1321-43FA-858A-9CFF6FAC6C79}"/>
                </a:ext>
              </a:extLst>
            </p:cNvPr>
            <p:cNvSpPr txBox="1"/>
            <p:nvPr/>
          </p:nvSpPr>
          <p:spPr>
            <a:xfrm>
              <a:off x="757831" y="4851065"/>
              <a:ext cx="6843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l-PL" sz="1400" b="1" dirty="0">
                  <a:solidFill>
                    <a:prstClr val="white">
                      <a:lumMod val="6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95</a:t>
              </a:r>
              <a:r>
                <a:rPr lang="en-US" sz="1400" b="1" dirty="0">
                  <a:solidFill>
                    <a:prstClr val="white">
                      <a:lumMod val="65000"/>
                    </a:prstClr>
                  </a:solidFill>
                  <a:latin typeface="Verdana" panose="020B0604030504040204" pitchFamily="34" charset="0"/>
                  <a:ea typeface="Verdana" panose="020B0604030504040204" pitchFamily="34" charset="0"/>
                </a:rPr>
                <a:t>%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681B7BDA-83CC-4C2D-8077-1AEAC642C2FF}"/>
                </a:ext>
              </a:extLst>
            </p:cNvPr>
            <p:cNvCxnSpPr>
              <a:cxnSpLocks/>
            </p:cNvCxnSpPr>
            <p:nvPr/>
          </p:nvCxnSpPr>
          <p:spPr>
            <a:xfrm>
              <a:off x="3196311" y="4586807"/>
              <a:ext cx="0" cy="750584"/>
            </a:xfrm>
            <a:prstGeom prst="line">
              <a:avLst/>
            </a:prstGeom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718BF81-9064-474F-8C94-0ECEA90951C7}"/>
                </a:ext>
              </a:extLst>
            </p:cNvPr>
            <p:cNvGrpSpPr/>
            <p:nvPr/>
          </p:nvGrpSpPr>
          <p:grpSpPr>
            <a:xfrm>
              <a:off x="3478869" y="4431586"/>
              <a:ext cx="2500948" cy="1078081"/>
              <a:chOff x="2505354" y="4490757"/>
              <a:chExt cx="2139727" cy="1078081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4ABDB434-F137-4A67-9416-97F2035E4E8F}"/>
                  </a:ext>
                </a:extLst>
              </p:cNvPr>
              <p:cNvGrpSpPr/>
              <p:nvPr/>
            </p:nvGrpSpPr>
            <p:grpSpPr>
              <a:xfrm>
                <a:off x="2505354" y="4490757"/>
                <a:ext cx="2139727" cy="523220"/>
                <a:chOff x="2339980" y="4490757"/>
                <a:chExt cx="2610735" cy="523220"/>
              </a:xfrm>
            </p:grpSpPr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322128D-EFC6-485E-A65F-9AC3C8B42955}"/>
                    </a:ext>
                  </a:extLst>
                </p:cNvPr>
                <p:cNvSpPr txBox="1"/>
                <p:nvPr/>
              </p:nvSpPr>
              <p:spPr>
                <a:xfrm>
                  <a:off x="2831776" y="4490757"/>
                  <a:ext cx="21189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pl-PL" sz="1400" dirty="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% pokrycia aplikacji testami</a:t>
                  </a:r>
                  <a:endParaRPr lang="en-US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E1F4E3D-3F44-4D4F-942F-0726AE9E923B}"/>
                    </a:ext>
                  </a:extLst>
                </p:cNvPr>
                <p:cNvSpPr txBox="1"/>
                <p:nvPr/>
              </p:nvSpPr>
              <p:spPr>
                <a:xfrm>
                  <a:off x="2339980" y="4552312"/>
                  <a:ext cx="53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457200"/>
                  <a:r>
                    <a:rPr lang="en-US" b="1" dirty="0">
                      <a:solidFill>
                        <a:srgbClr val="CD8565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929BFBC2-85E9-489D-AABC-A14D89CBAEE6}"/>
                  </a:ext>
                </a:extLst>
              </p:cNvPr>
              <p:cNvGrpSpPr/>
              <p:nvPr/>
            </p:nvGrpSpPr>
            <p:grpSpPr>
              <a:xfrm>
                <a:off x="2505354" y="5045618"/>
                <a:ext cx="2139727" cy="523220"/>
                <a:chOff x="2339980" y="4490757"/>
                <a:chExt cx="2610735" cy="52322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C1FD1D39-0428-4B1F-9725-4198AC287C98}"/>
                    </a:ext>
                  </a:extLst>
                </p:cNvPr>
                <p:cNvSpPr txBox="1"/>
                <p:nvPr/>
              </p:nvSpPr>
              <p:spPr>
                <a:xfrm>
                  <a:off x="2831776" y="4490757"/>
                  <a:ext cx="211893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457200"/>
                  <a:r>
                    <a:rPr lang="pl-PL" sz="1400" dirty="0">
                      <a:solidFill>
                        <a:prstClr val="black">
                          <a:lumMod val="95000"/>
                          <a:lumOff val="5000"/>
                        </a:prstClr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Liczba przypadków testowych</a:t>
                  </a:r>
                  <a:endParaRPr lang="en-US" sz="14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Verdana" panose="020B0604030504040204" pitchFamily="34" charset="0"/>
                    <a:ea typeface="Verdana" panose="020B0604030504040204" pitchFamily="34" charset="0"/>
                  </a:endParaRP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8889488B-F93A-4C42-9FDD-8CCC88F6378B}"/>
                    </a:ext>
                  </a:extLst>
                </p:cNvPr>
                <p:cNvSpPr txBox="1"/>
                <p:nvPr/>
              </p:nvSpPr>
              <p:spPr>
                <a:xfrm>
                  <a:off x="2339980" y="4552312"/>
                  <a:ext cx="5341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457200"/>
                  <a:r>
                    <a:rPr lang="en-US" b="1" dirty="0">
                      <a:solidFill>
                        <a:srgbClr val="394D63"/>
                      </a:solidFill>
                      <a:latin typeface="Verdana" panose="020B0604030504040204" pitchFamily="34" charset="0"/>
                      <a:ea typeface="Verdana" panose="020B0604030504040204" pitchFamily="34" charset="0"/>
                    </a:rPr>
                    <a:t>02</a:t>
                  </a:r>
                </a:p>
              </p:txBody>
            </p:sp>
          </p:grpSp>
        </p:grpSp>
      </p:grpSp>
      <p:pic>
        <p:nvPicPr>
          <p:cNvPr id="8" name="Obraz 7">
            <a:extLst>
              <a:ext uri="{FF2B5EF4-FFF2-40B4-BE49-F238E27FC236}">
                <a16:creationId xmlns:a16="http://schemas.microsoft.com/office/drawing/2014/main" id="{C054ABFE-5A80-F5CD-6DF4-696E54A35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047" y="3099598"/>
            <a:ext cx="6056156" cy="3542046"/>
          </a:xfrm>
          <a:prstGeom prst="rect">
            <a:avLst/>
          </a:prstGeom>
        </p:spPr>
      </p:pic>
      <p:sp>
        <p:nvSpPr>
          <p:cNvPr id="26" name="Rectangle: Rounded Corners 18">
            <a:extLst>
              <a:ext uri="{FF2B5EF4-FFF2-40B4-BE49-F238E27FC236}">
                <a16:creationId xmlns:a16="http://schemas.microsoft.com/office/drawing/2014/main" id="{43C4F4A1-619F-AAEC-535B-2F677CB92711}"/>
              </a:ext>
            </a:extLst>
          </p:cNvPr>
          <p:cNvSpPr/>
          <p:nvPr/>
        </p:nvSpPr>
        <p:spPr>
          <a:xfrm>
            <a:off x="6096000" y="744575"/>
            <a:ext cx="6056186" cy="965817"/>
          </a:xfrm>
          <a:prstGeom prst="roundRect">
            <a:avLst>
              <a:gd name="adj" fmla="val 5235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pl-PL" b="0" u="sng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https://github.com/belovezhalin/giftify</a:t>
            </a:r>
            <a:endParaRPr lang="pl-PL" b="0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1458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BC2B5FB86C93419566D2F98909E8C0" ma:contentTypeVersion="12" ma:contentTypeDescription="Create a new document." ma:contentTypeScope="" ma:versionID="b4df80ee6c32625bc6214772c1bf0dc4">
  <xsd:schema xmlns:xsd="http://www.w3.org/2001/XMLSchema" xmlns:xs="http://www.w3.org/2001/XMLSchema" xmlns:p="http://schemas.microsoft.com/office/2006/metadata/properties" xmlns:ns2="f3dab76d-50df-4403-b46b-d5b7019e9c9b" xmlns:ns3="51f73fed-69dc-4d16-a81f-3a15e2cef5ec" targetNamespace="http://schemas.microsoft.com/office/2006/metadata/properties" ma:root="true" ma:fieldsID="bb7bf1c1af390e9cc37d6412c876ebcb" ns2:_="" ns3:_="">
    <xsd:import namespace="f3dab76d-50df-4403-b46b-d5b7019e9c9b"/>
    <xsd:import namespace="51f73fed-69dc-4d16-a81f-3a15e2cef5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ab76d-50df-4403-b46b-d5b7019e9c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f73fed-69dc-4d16-a81f-3a15e2cef5e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F5AA9D8-9206-4366-8679-7CE58B5C59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ab76d-50df-4403-b46b-d5b7019e9c9b"/>
    <ds:schemaRef ds:uri="51f73fed-69dc-4d16-a81f-3a15e2cef5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0FBD7BC-370D-40D8-8B4C-E1B31F3972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6AD96B-900E-40F8-B746-AF386923FB02}">
  <ds:schemaRefs>
    <ds:schemaRef ds:uri="http://purl.org/dc/terms/"/>
    <ds:schemaRef ds:uri="51f73fed-69dc-4d16-a81f-3a15e2cef5ec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f3dab76d-50df-4403-b46b-d5b7019e9c9b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82</Words>
  <Application>Microsoft Office PowerPoint</Application>
  <PresentationFormat>Panoramiczny</PresentationFormat>
  <Paragraphs>23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1_Office Theme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Anhelina Belavezha</cp:lastModifiedBy>
  <cp:revision>31</cp:revision>
  <dcterms:created xsi:type="dcterms:W3CDTF">2020-07-23T05:26:36Z</dcterms:created>
  <dcterms:modified xsi:type="dcterms:W3CDTF">2025-01-26T13:46:48Z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0x0101001FBC2B5FB86C93419566D2F98909E8C0</vt:lpwstr>
  </property>
</Properties>
</file>