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668"/>
    <a:srgbClr val="0057B6"/>
    <a:srgbClr val="ECECEE"/>
    <a:srgbClr val="4B4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pa\Downloads\GPB%20LevelUp%20&#1062;&#1054;%20&#1054;&#1073;&#1097;&#1072;&#1103;%20&#1074;&#1074;&#1086;&#1076;&#1085;&#1072;&#110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pa\Downloads\GPB%20LevelUp%20&#1062;&#1054;%20&#1054;&#1073;&#1097;&#1072;&#1103;%20&#1074;&#1074;&#1086;&#1076;&#1085;&#1072;&#110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Капитализация</a:t>
            </a:r>
            <a:r>
              <a:rPr lang="ru-RU" baseline="0"/>
              <a:t> (млрд руб) за последние 10 лет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Банк 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'Общая вводная'!$B$2:$M$2</c:f>
              <c:numCache>
                <c:formatCode>General</c:formatCode>
                <c:ptCount val="12"/>
                <c:pt idx="0">
                  <c:v>44</c:v>
                </c:pt>
                <c:pt idx="1">
                  <c:v>51.12</c:v>
                </c:pt>
                <c:pt idx="2">
                  <c:v>59.39</c:v>
                </c:pt>
                <c:pt idx="3">
                  <c:v>69.010000000000005</c:v>
                </c:pt>
                <c:pt idx="4">
                  <c:v>80.17</c:v>
                </c:pt>
                <c:pt idx="5">
                  <c:v>93.15</c:v>
                </c:pt>
                <c:pt idx="6">
                  <c:v>108.22</c:v>
                </c:pt>
                <c:pt idx="7">
                  <c:v>121.74</c:v>
                </c:pt>
                <c:pt idx="8">
                  <c:v>135.09</c:v>
                </c:pt>
                <c:pt idx="9">
                  <c:v>147.72999999999999</c:v>
                </c:pt>
                <c:pt idx="10">
                  <c:v>158.19</c:v>
                </c:pt>
                <c:pt idx="11">
                  <c:v>165.11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47-429F-97F7-8079EB6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7680656"/>
        <c:axId val="50768098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v>Банк M</c:v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'Общая вводная'!$B$26:$M$26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41</c:v>
                      </c:pt>
                      <c:pt idx="1">
                        <c:v>43.17</c:v>
                      </c:pt>
                      <c:pt idx="2">
                        <c:v>45.77</c:v>
                      </c:pt>
                      <c:pt idx="3">
                        <c:v>48.88</c:v>
                      </c:pt>
                      <c:pt idx="4">
                        <c:v>52.6</c:v>
                      </c:pt>
                      <c:pt idx="5">
                        <c:v>60.51</c:v>
                      </c:pt>
                      <c:pt idx="6">
                        <c:v>71.180000000000007</c:v>
                      </c:pt>
                      <c:pt idx="7">
                        <c:v>85.58</c:v>
                      </c:pt>
                      <c:pt idx="8">
                        <c:v>105.03</c:v>
                      </c:pt>
                      <c:pt idx="9">
                        <c:v>111.28</c:v>
                      </c:pt>
                      <c:pt idx="10">
                        <c:v>118.05</c:v>
                      </c:pt>
                      <c:pt idx="11">
                        <c:v>125.38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D47-429F-97F7-8079EB68F894}"/>
                  </c:ext>
                </c:extLst>
              </c15:ser>
            </c15:filteredBarSeries>
          </c:ext>
        </c:extLst>
      </c:barChart>
      <c:catAx>
        <c:axId val="5076806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7680984"/>
        <c:crosses val="autoZero"/>
        <c:auto val="1"/>
        <c:lblAlgn val="ctr"/>
        <c:lblOffset val="100"/>
        <c:tickLblSkip val="1"/>
        <c:noMultiLvlLbl val="0"/>
      </c:catAx>
      <c:valAx>
        <c:axId val="507680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768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Прогноз</a:t>
            </a:r>
            <a:r>
              <a:rPr lang="ru-RU" baseline="0"/>
              <a:t> внедрения </a:t>
            </a:r>
            <a:r>
              <a:rPr lang="en-US" baseline="0"/>
              <a:t>bank-of-one </a:t>
            </a:r>
            <a:r>
              <a:rPr lang="ru-RU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v>Банк 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'Общая вводная'!$B$2:$N$2</c:f>
              <c:numCache>
                <c:formatCode>General</c:formatCode>
                <c:ptCount val="13"/>
                <c:pt idx="0">
                  <c:v>44</c:v>
                </c:pt>
                <c:pt idx="1">
                  <c:v>51.12</c:v>
                </c:pt>
                <c:pt idx="2">
                  <c:v>59.39</c:v>
                </c:pt>
                <c:pt idx="3">
                  <c:v>69.010000000000005</c:v>
                </c:pt>
                <c:pt idx="4">
                  <c:v>80.17</c:v>
                </c:pt>
                <c:pt idx="5">
                  <c:v>93.15</c:v>
                </c:pt>
                <c:pt idx="6">
                  <c:v>108.22</c:v>
                </c:pt>
                <c:pt idx="7">
                  <c:v>121.74</c:v>
                </c:pt>
                <c:pt idx="8">
                  <c:v>135.09</c:v>
                </c:pt>
                <c:pt idx="9">
                  <c:v>147.72999999999999</c:v>
                </c:pt>
                <c:pt idx="10">
                  <c:v>158.19</c:v>
                </c:pt>
                <c:pt idx="11">
                  <c:v>165.11</c:v>
                </c:pt>
                <c:pt idx="12">
                  <c:v>132.08800000000002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90-4714-AB60-E0EA178458AD}"/>
            </c:ext>
          </c:extLst>
        </c:ser>
        <c:ser>
          <c:idx val="1"/>
          <c:order val="1"/>
          <c:tx>
            <c:v>Банк 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'Общая вводная'!$B$26:$N$26</c:f>
              <c:numCache>
                <c:formatCode>General</c:formatCode>
                <c:ptCount val="13"/>
                <c:pt idx="0">
                  <c:v>41</c:v>
                </c:pt>
                <c:pt idx="1">
                  <c:v>43.17</c:v>
                </c:pt>
                <c:pt idx="2">
                  <c:v>45.77</c:v>
                </c:pt>
                <c:pt idx="3">
                  <c:v>48.88</c:v>
                </c:pt>
                <c:pt idx="4">
                  <c:v>52.6</c:v>
                </c:pt>
                <c:pt idx="5">
                  <c:v>60.51</c:v>
                </c:pt>
                <c:pt idx="6">
                  <c:v>71.180000000000007</c:v>
                </c:pt>
                <c:pt idx="7">
                  <c:v>85.58</c:v>
                </c:pt>
                <c:pt idx="8">
                  <c:v>105.03</c:v>
                </c:pt>
                <c:pt idx="9">
                  <c:v>111.28</c:v>
                </c:pt>
                <c:pt idx="10">
                  <c:v>118.05</c:v>
                </c:pt>
                <c:pt idx="11">
                  <c:v>125.38</c:v>
                </c:pt>
                <c:pt idx="12">
                  <c:v>100.304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90-4714-AB60-E0EA17845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132064"/>
        <c:axId val="507137640"/>
      </c:lineChart>
      <c:catAx>
        <c:axId val="5071320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7137640"/>
        <c:crosses val="autoZero"/>
        <c:auto val="1"/>
        <c:lblAlgn val="ctr"/>
        <c:lblOffset val="100"/>
        <c:noMultiLvlLbl val="0"/>
      </c:catAx>
      <c:valAx>
        <c:axId val="507137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713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C39E2-F270-4FDA-A3C4-210D125FA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62FFF3-2021-4E5F-A077-08E17D817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2DA7B-549D-4A0D-81F5-F5132CEE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42BE1D-30B9-4970-8C0F-B9007BC0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CB0BE7-00DE-470E-9ADF-F38FE06A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39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FA573-5A9C-4224-8CD3-74D13750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14E352-1D3D-476E-BAEF-DF1774CF9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5C40F6-F3EB-4121-A54E-B062F574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465E2F-5A2C-4E93-A50F-C1E66729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E8CFAC-6095-4CC7-93FD-81B292F4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83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9FE271-5C4A-4DB3-8AE7-429DF9865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F70937-17B1-4E83-8D7C-9347948F8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FD597D-6602-4F0D-84AC-228ED4C0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7B7F8E-513F-43E3-86CE-DD4A9F04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A5C824-476D-46B5-98DA-05CCE111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01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04CEA-BB62-4884-B82F-BDB91341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8364D-FEF8-43C2-B4B0-6BC0044C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01A414-BC71-4C45-AAC0-AFD30ABF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81AAC2-445C-4DEC-9D13-38A86923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3E1A40-25E4-4D4B-8793-EB2F5319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80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5CCE7-95A0-4009-94D8-57B5A3CE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8C3468-688A-42ED-B77B-ACE45486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3CCE19-65C2-41D2-B04D-454C621E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9BF887-A7FC-4AF9-93C9-20EA2879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86D5BA-5392-4EE2-882A-4422A0E2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03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45888-D460-44CB-AE7B-B896B3DF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0884AC-1D3F-4B47-BFA6-24701903D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6BE754-B695-423D-AB11-47EEE046A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FAF040-A578-4EFD-B6C7-8F461CC0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F07757-5B0D-4FCF-BD07-31428D85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BF6789-D501-4B2F-9390-BBC1482F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0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DFB52-2701-4AD1-89F6-A522C14B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F192EF-5D87-43C6-A472-9FAC7660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2D7A18-9AE0-4F7B-9BF5-25158AF5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466A20-C833-4A6E-A6C9-92D7E2C45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28E216-CE41-4E21-B565-B7073C9E1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F1DB05-A97A-49CA-9474-0A103710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0941A9-87E1-4E27-B6A2-521BEF2F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752E4A-9850-42CD-B71B-D45F21D9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24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FA378-1546-4877-9E3C-44383117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A1E247-F5C9-41CF-86E7-E31CA100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3E5933-FB76-4B26-BF09-D86CAF08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1DDF87-3B26-4833-9752-226600F6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08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B2342F-D755-4471-96A4-18E6D601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51AEA4-AA23-4B14-B7F1-9E7B414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1F9686-8CF9-4412-91D7-3CEBD7A4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41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BFE8F-05DB-4460-96D3-FB8ECBFC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67FF2-C84C-4C50-958C-62999BA1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7D96AA-DACA-41C1-BC49-14515C42F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97CBB6-B02E-42D0-80FF-09714A4C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9D24A9-E63D-42EE-B66F-9A1B8E86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50F416-78E1-4D85-8D5A-AB4E9BB4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53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15608-ABB9-4F6E-87AA-5CC79376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42A3ED-3AD1-4AC5-A8E8-C9D27DF4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6EA1A0-C965-443B-A797-00740C839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4DBC22-13E4-4CB6-8EDF-C609D450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07A012-0A0F-4004-9987-D97D7D28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5A0180-A5CB-464A-A472-6EF28E89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05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644BA-45D8-43FD-BF8E-523CB9D9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BD1D4B-268C-49EC-9BFE-327C9CBC5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E3B5DF-E84B-421A-8F84-4933F88C6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32CF2-09D7-4128-A334-FF2A0E4F6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379B2F-42EF-4B09-95F4-465DCC58C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49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428DE70-FB3A-4507-B9C6-BB311715EF7A}"/>
              </a:ext>
            </a:extLst>
          </p:cNvPr>
          <p:cNvGrpSpPr/>
          <p:nvPr/>
        </p:nvGrpSpPr>
        <p:grpSpPr>
          <a:xfrm>
            <a:off x="497128" y="3343547"/>
            <a:ext cx="10903200" cy="1938992"/>
            <a:chOff x="565708" y="874667"/>
            <a:chExt cx="10903200" cy="19389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CD6110-D836-4238-ACC0-876B6BDEBF46}"/>
                </a:ext>
              </a:extLst>
            </p:cNvPr>
            <p:cNvSpPr txBox="1"/>
            <p:nvPr/>
          </p:nvSpPr>
          <p:spPr>
            <a:xfrm>
              <a:off x="565708" y="874667"/>
              <a:ext cx="108387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0" b="1" dirty="0">
                  <a:solidFill>
                    <a:schemeClr val="bg1"/>
                  </a:solidFill>
                  <a:latin typeface="Cera CY" panose="00000500000000000000" pitchFamily="2" charset="-52"/>
                  <a:sym typeface="Cera CY" panose="00000500000000000000" pitchFamily="2" charset="-52"/>
                </a:rPr>
                <a:t>БАНК </a:t>
              </a:r>
              <a:r>
                <a:rPr lang="en-US" sz="12000" b="1" dirty="0">
                  <a:solidFill>
                    <a:schemeClr val="bg1"/>
                  </a:solidFill>
                  <a:latin typeface="Cera CY" panose="00000500000000000000" pitchFamily="2" charset="-52"/>
                  <a:sym typeface="Cera CY" panose="00000500000000000000" pitchFamily="2" charset="-52"/>
                </a:rPr>
                <a:t>N</a:t>
              </a:r>
              <a:endParaRPr lang="ru-RU" sz="6000" b="1" dirty="0">
                <a:solidFill>
                  <a:schemeClr val="bg1"/>
                </a:solidFill>
                <a:latin typeface="Cera CY" panose="00000500000000000000" pitchFamily="2" charset="-52"/>
                <a:sym typeface="Cera CY" panose="00000500000000000000" pitchFamily="2" charset="-5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F25123-D6F1-490A-B800-D332A28109CF}"/>
                </a:ext>
              </a:extLst>
            </p:cNvPr>
            <p:cNvSpPr txBox="1"/>
            <p:nvPr/>
          </p:nvSpPr>
          <p:spPr>
            <a:xfrm>
              <a:off x="5985068" y="1345027"/>
              <a:ext cx="5483840" cy="121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ru-RU" sz="4500" b="1" dirty="0">
                <a:solidFill>
                  <a:schemeClr val="bg1"/>
                </a:solidFill>
                <a:latin typeface="Cera CY" panose="00000500000000000000" pitchFamily="2" charset="-52"/>
                <a:sym typeface="Cera CY" panose="00000500000000000000" pitchFamily="2" charset="-52"/>
              </a:endParaRPr>
            </a:p>
            <a:p>
              <a:pPr>
                <a:lnSpc>
                  <a:spcPct val="80000"/>
                </a:lnSpc>
              </a:pPr>
              <a:r>
                <a:rPr lang="ru-RU" sz="4500" b="1" dirty="0">
                  <a:solidFill>
                    <a:schemeClr val="bg1"/>
                  </a:solidFill>
                  <a:latin typeface="Cera CY" panose="00000500000000000000" pitchFamily="2" charset="-52"/>
                  <a:sym typeface="Cera CY" panose="00000500000000000000" pitchFamily="2" charset="-52"/>
                </a:rPr>
                <a:t>Смена стратегии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CFF6C62-B058-45B9-910C-C60CEC502E16}"/>
              </a:ext>
            </a:extLst>
          </p:cNvPr>
          <p:cNvGrpSpPr/>
          <p:nvPr/>
        </p:nvGrpSpPr>
        <p:grpSpPr>
          <a:xfrm>
            <a:off x="10700249" y="277758"/>
            <a:ext cx="1172309" cy="507831"/>
            <a:chOff x="10257690" y="287616"/>
            <a:chExt cx="1172309" cy="5078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052A70-DA03-4B72-98FE-911CAD4F81ED}"/>
                </a:ext>
              </a:extLst>
            </p:cNvPr>
            <p:cNvSpPr txBox="1"/>
            <p:nvPr/>
          </p:nvSpPr>
          <p:spPr>
            <a:xfrm>
              <a:off x="10467428" y="287616"/>
              <a:ext cx="962571" cy="507831"/>
            </a:xfrm>
            <a:prstGeom prst="rect">
              <a:avLst/>
            </a:prstGeom>
            <a:noFill/>
            <a:ln>
              <a:noFill/>
            </a:ln>
            <a:effectLst>
              <a:softEdge rad="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700" spc="-120" dirty="0">
                  <a:gradFill>
                    <a:gsLst>
                      <a:gs pos="0">
                        <a:srgbClr val="800668"/>
                      </a:gs>
                      <a:gs pos="100000">
                        <a:srgbClr val="0057B6"/>
                      </a:gs>
                    </a:gsLst>
                    <a:lin ang="5400000" scaled="1"/>
                  </a:gradFill>
                  <a:latin typeface="Cera Pro" panose="00000400000000000000" pitchFamily="2" charset="0"/>
                </a:rPr>
                <a:t>БАНК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AF04AB50-F29A-41A9-A02E-7874A73C9775}"/>
                </a:ext>
              </a:extLst>
            </p:cNvPr>
            <p:cNvSpPr/>
            <p:nvPr/>
          </p:nvSpPr>
          <p:spPr>
            <a:xfrm>
              <a:off x="10257690" y="412576"/>
              <a:ext cx="264093" cy="264093"/>
            </a:xfrm>
            <a:prstGeom prst="rect">
              <a:avLst/>
            </a:prstGeom>
            <a:noFill/>
            <a:ln w="38100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9313AF4-423E-4641-8262-FB6F040C105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602" y="436650"/>
              <a:ext cx="241005" cy="231844"/>
            </a:xfrm>
            <a:prstGeom prst="line">
              <a:avLst/>
            </a:prstGeom>
            <a:ln w="60325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85B0E67-40ED-4091-894F-8E9259D98DB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2895" y="398558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DB97ADC1-577F-4C1B-85FB-E2CDF1A66A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487" y="405145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00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03CA6F-F7C7-4011-80D0-955440555B3E}"/>
              </a:ext>
            </a:extLst>
          </p:cNvPr>
          <p:cNvSpPr txBox="1"/>
          <p:nvPr/>
        </p:nvSpPr>
        <p:spPr>
          <a:xfrm>
            <a:off x="319443" y="264533"/>
            <a:ext cx="7910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spc="110" dirty="0">
                <a:solidFill>
                  <a:srgbClr val="0057B6"/>
                </a:solidFill>
                <a:latin typeface="Cera Pro" panose="00000400000000000000" pitchFamily="2" charset="0"/>
              </a:rPr>
              <a:t>Темпы роста компании:</a:t>
            </a:r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65EA5BB-A4D2-4DC9-BB74-28F712088734}"/>
              </a:ext>
            </a:extLst>
          </p:cNvPr>
          <p:cNvGrpSpPr/>
          <p:nvPr/>
        </p:nvGrpSpPr>
        <p:grpSpPr>
          <a:xfrm>
            <a:off x="10700249" y="277758"/>
            <a:ext cx="1172309" cy="507831"/>
            <a:chOff x="10257690" y="287616"/>
            <a:chExt cx="1172309" cy="50783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82D5C58-4E98-49BF-96F1-A6BA84A010AE}"/>
                </a:ext>
              </a:extLst>
            </p:cNvPr>
            <p:cNvSpPr txBox="1"/>
            <p:nvPr/>
          </p:nvSpPr>
          <p:spPr>
            <a:xfrm>
              <a:off x="10467428" y="287616"/>
              <a:ext cx="962571" cy="507831"/>
            </a:xfrm>
            <a:prstGeom prst="rect">
              <a:avLst/>
            </a:prstGeom>
            <a:noFill/>
            <a:ln>
              <a:noFill/>
            </a:ln>
            <a:effectLst>
              <a:softEdge rad="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700" spc="-120" dirty="0">
                  <a:gradFill>
                    <a:gsLst>
                      <a:gs pos="0">
                        <a:srgbClr val="800668"/>
                      </a:gs>
                      <a:gs pos="100000">
                        <a:srgbClr val="0057B6"/>
                      </a:gs>
                    </a:gsLst>
                    <a:lin ang="5400000" scaled="1"/>
                  </a:gradFill>
                  <a:latin typeface="Cera Pro" panose="00000400000000000000" pitchFamily="2" charset="0"/>
                </a:rPr>
                <a:t>БАНК</a:t>
              </a:r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07F47E36-F4B1-4E12-B154-E6090BEE8BFA}"/>
                </a:ext>
              </a:extLst>
            </p:cNvPr>
            <p:cNvSpPr/>
            <p:nvPr/>
          </p:nvSpPr>
          <p:spPr>
            <a:xfrm>
              <a:off x="10257690" y="412576"/>
              <a:ext cx="264093" cy="264093"/>
            </a:xfrm>
            <a:prstGeom prst="rect">
              <a:avLst/>
            </a:prstGeom>
            <a:noFill/>
            <a:ln w="38100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AF694E42-E1AC-4480-B75D-3FD893CA3E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602" y="436650"/>
              <a:ext cx="241005" cy="231844"/>
            </a:xfrm>
            <a:prstGeom prst="line">
              <a:avLst/>
            </a:prstGeom>
            <a:ln w="60325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F781F868-FEF3-492E-BAEC-26F9FA43D7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2895" y="398558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B68CF15A-DC73-490B-80E3-9A7A9A3F01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487" y="405145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7A4578E-08D1-49F2-B243-22877134E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986430"/>
              </p:ext>
            </p:extLst>
          </p:nvPr>
        </p:nvGraphicFramePr>
        <p:xfrm>
          <a:off x="1988522" y="225354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6DBCB2-FA32-4F42-950F-46D5D9199C2E}"/>
              </a:ext>
            </a:extLst>
          </p:cNvPr>
          <p:cNvSpPr txBox="1"/>
          <p:nvPr/>
        </p:nvSpPr>
        <p:spPr>
          <a:xfrm>
            <a:off x="7208196" y="1108953"/>
            <a:ext cx="370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DF4B9-3609-44CC-9683-DA1355AD4FD4}"/>
              </a:ext>
            </a:extLst>
          </p:cNvPr>
          <p:cNvSpPr txBox="1"/>
          <p:nvPr/>
        </p:nvSpPr>
        <p:spPr>
          <a:xfrm>
            <a:off x="7208196" y="2459504"/>
            <a:ext cx="2947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Темпы роста в последние годы значительно замедлились. </a:t>
            </a:r>
          </a:p>
          <a:p>
            <a:pPr algn="ctr"/>
            <a:r>
              <a:rPr lang="ru-RU" sz="2000" dirty="0"/>
              <a:t>↓</a:t>
            </a:r>
          </a:p>
          <a:p>
            <a:pPr algn="ctr"/>
            <a:r>
              <a:rPr lang="ru-RU" sz="2000" dirty="0"/>
              <a:t>Необходимо изменение стратегии !</a:t>
            </a:r>
          </a:p>
        </p:txBody>
      </p:sp>
    </p:spTree>
    <p:extLst>
      <p:ext uri="{BB962C8B-B14F-4D97-AF65-F5344CB8AC3E}">
        <p14:creationId xmlns:p14="http://schemas.microsoft.com/office/powerpoint/2010/main" val="167899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03CA6F-F7C7-4011-80D0-955440555B3E}"/>
              </a:ext>
            </a:extLst>
          </p:cNvPr>
          <p:cNvSpPr txBox="1"/>
          <p:nvPr/>
        </p:nvSpPr>
        <p:spPr>
          <a:xfrm>
            <a:off x="316266" y="387510"/>
            <a:ext cx="10413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spc="110" dirty="0">
                <a:solidFill>
                  <a:srgbClr val="0057B6"/>
                </a:solidFill>
                <a:latin typeface="Cera Pro" panose="00000400000000000000" pitchFamily="2" charset="0"/>
              </a:rPr>
              <a:t>Система </a:t>
            </a:r>
            <a:r>
              <a:rPr lang="en-US" sz="3000" b="1" spc="110" dirty="0">
                <a:solidFill>
                  <a:srgbClr val="0057B6"/>
                </a:solidFill>
                <a:latin typeface="Cera Pro" panose="00000400000000000000" pitchFamily="2" charset="0"/>
              </a:rPr>
              <a:t>bank</a:t>
            </a:r>
            <a:r>
              <a:rPr lang="ru-RU" sz="3000" b="1" spc="110" dirty="0">
                <a:solidFill>
                  <a:srgbClr val="0057B6"/>
                </a:solidFill>
                <a:latin typeface="Cera Pro" panose="00000400000000000000" pitchFamily="2" charset="0"/>
              </a:rPr>
              <a:t>-</a:t>
            </a:r>
            <a:r>
              <a:rPr lang="en-US" sz="3000" b="1" spc="110" dirty="0">
                <a:solidFill>
                  <a:srgbClr val="0057B6"/>
                </a:solidFill>
                <a:latin typeface="Cera Pro" panose="00000400000000000000" pitchFamily="2" charset="0"/>
              </a:rPr>
              <a:t>of</a:t>
            </a:r>
            <a:r>
              <a:rPr lang="ru-RU" sz="3000" b="1" spc="110" dirty="0">
                <a:solidFill>
                  <a:srgbClr val="0057B6"/>
                </a:solidFill>
                <a:latin typeface="Cera Pro" panose="00000400000000000000" pitchFamily="2" charset="0"/>
              </a:rPr>
              <a:t>-</a:t>
            </a:r>
            <a:r>
              <a:rPr lang="en-US" sz="3000" b="1" spc="110" dirty="0">
                <a:solidFill>
                  <a:srgbClr val="0057B6"/>
                </a:solidFill>
                <a:latin typeface="Cera Pro" panose="00000400000000000000" pitchFamily="2" charset="0"/>
              </a:rPr>
              <a:t>one</a:t>
            </a:r>
            <a:endParaRPr lang="ru-RU" sz="3000" b="1" spc="110" dirty="0">
              <a:solidFill>
                <a:srgbClr val="0057B6"/>
              </a:solidFill>
              <a:latin typeface="Cera Pro" panose="000004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321CB-0B6E-477A-B92E-F50A0BB3D147}"/>
              </a:ext>
            </a:extLst>
          </p:cNvPr>
          <p:cNvSpPr txBox="1"/>
          <p:nvPr/>
        </p:nvSpPr>
        <p:spPr>
          <a:xfrm>
            <a:off x="1932195" y="5067005"/>
            <a:ext cx="8327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4B4A49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Переход на системы </a:t>
            </a:r>
            <a:r>
              <a:rPr lang="en-US" sz="1600" dirty="0">
                <a:solidFill>
                  <a:srgbClr val="4B4A49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bank-of-one</a:t>
            </a:r>
            <a:r>
              <a:rPr lang="ru-RU" sz="1600" dirty="0">
                <a:solidFill>
                  <a:srgbClr val="4B4A49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 вызвал ухудшение показателей у банка </a:t>
            </a:r>
            <a:r>
              <a:rPr lang="en-US" sz="1600" dirty="0">
                <a:solidFill>
                  <a:srgbClr val="4B4A49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M</a:t>
            </a:r>
            <a:r>
              <a:rPr lang="ru-RU" sz="1600" dirty="0">
                <a:solidFill>
                  <a:srgbClr val="4B4A49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 на 20%</a:t>
            </a:r>
            <a:r>
              <a:rPr lang="en-US" sz="1600" dirty="0">
                <a:solidFill>
                  <a:srgbClr val="4B4A49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. </a:t>
            </a:r>
            <a:r>
              <a:rPr lang="ru-RU" sz="1600" dirty="0">
                <a:solidFill>
                  <a:srgbClr val="4B4A49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По темпам роста и инновациям банк в прошлом имел схожую с нашим банком стратегию</a:t>
            </a:r>
          </a:p>
          <a:p>
            <a:pPr algn="ctr"/>
            <a:r>
              <a:rPr lang="ru-RU" sz="1600" dirty="0">
                <a:solidFill>
                  <a:srgbClr val="4B4A49"/>
                </a:solidFill>
                <a:latin typeface="Calibri" panose="020F0502020204030204" pitchFamily="34" charset="0"/>
                <a:cs typeface="Calibri" panose="020F0502020204030204" pitchFamily="34" charset="0"/>
                <a:sym typeface="Cera CY" panose="00000500000000000000" pitchFamily="2" charset="-52"/>
              </a:rPr>
              <a:t>↓</a:t>
            </a:r>
          </a:p>
          <a:p>
            <a:pPr algn="ctr"/>
            <a:r>
              <a:rPr lang="ru-RU" sz="1600" dirty="0">
                <a:solidFill>
                  <a:srgbClr val="4B4A49"/>
                </a:solidFill>
                <a:latin typeface="Calibri" panose="020F0502020204030204" pitchFamily="34" charset="0"/>
                <a:cs typeface="Calibri" panose="020F0502020204030204" pitchFamily="34" charset="0"/>
                <a:sym typeface="Cera CY" panose="00000500000000000000" pitchFamily="2" charset="-52"/>
              </a:rPr>
              <a:t>Высокие риски падения при внедрении системы во всех отраслях нашего банка</a:t>
            </a:r>
            <a:endParaRPr lang="ru-RU" sz="1600" dirty="0">
              <a:solidFill>
                <a:srgbClr val="4B4A49"/>
              </a:solidFill>
              <a:latin typeface="Cera CY" panose="00000500000000000000" pitchFamily="2" charset="-52"/>
              <a:sym typeface="Cera CY" panose="00000500000000000000" pitchFamily="2" charset="-52"/>
            </a:endParaRPr>
          </a:p>
          <a:p>
            <a:pPr algn="just"/>
            <a:endParaRPr lang="ru-RU" sz="1600" dirty="0">
              <a:solidFill>
                <a:srgbClr val="4B4A49"/>
              </a:solidFill>
              <a:latin typeface="Cera CY" panose="00000500000000000000" pitchFamily="2" charset="-52"/>
              <a:sym typeface="Cera CY" panose="00000500000000000000" pitchFamily="2" charset="-52"/>
            </a:endParaRPr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65EA5BB-A4D2-4DC9-BB74-28F712088734}"/>
              </a:ext>
            </a:extLst>
          </p:cNvPr>
          <p:cNvGrpSpPr/>
          <p:nvPr/>
        </p:nvGrpSpPr>
        <p:grpSpPr>
          <a:xfrm>
            <a:off x="10700249" y="277758"/>
            <a:ext cx="1172309" cy="507831"/>
            <a:chOff x="10257690" y="287616"/>
            <a:chExt cx="1172309" cy="50783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82D5C58-4E98-49BF-96F1-A6BA84A010AE}"/>
                </a:ext>
              </a:extLst>
            </p:cNvPr>
            <p:cNvSpPr txBox="1"/>
            <p:nvPr/>
          </p:nvSpPr>
          <p:spPr>
            <a:xfrm>
              <a:off x="10467428" y="287616"/>
              <a:ext cx="962571" cy="507831"/>
            </a:xfrm>
            <a:prstGeom prst="rect">
              <a:avLst/>
            </a:prstGeom>
            <a:noFill/>
            <a:ln>
              <a:noFill/>
            </a:ln>
            <a:effectLst>
              <a:softEdge rad="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700" spc="-120" dirty="0">
                  <a:gradFill>
                    <a:gsLst>
                      <a:gs pos="0">
                        <a:srgbClr val="800668"/>
                      </a:gs>
                      <a:gs pos="100000">
                        <a:srgbClr val="0057B6"/>
                      </a:gs>
                    </a:gsLst>
                    <a:lin ang="5400000" scaled="1"/>
                  </a:gradFill>
                  <a:latin typeface="Cera Pro" panose="00000400000000000000" pitchFamily="2" charset="0"/>
                </a:rPr>
                <a:t>БАНК</a:t>
              </a:r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07F47E36-F4B1-4E12-B154-E6090BEE8BFA}"/>
                </a:ext>
              </a:extLst>
            </p:cNvPr>
            <p:cNvSpPr/>
            <p:nvPr/>
          </p:nvSpPr>
          <p:spPr>
            <a:xfrm>
              <a:off x="10257690" y="412576"/>
              <a:ext cx="264093" cy="264093"/>
            </a:xfrm>
            <a:prstGeom prst="rect">
              <a:avLst/>
            </a:prstGeom>
            <a:noFill/>
            <a:ln w="38100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AF694E42-E1AC-4480-B75D-3FD893CA3E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602" y="436650"/>
              <a:ext cx="241005" cy="231844"/>
            </a:xfrm>
            <a:prstGeom prst="line">
              <a:avLst/>
            </a:prstGeom>
            <a:ln w="60325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F781F868-FEF3-492E-BAEC-26F9FA43D7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2895" y="398558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B68CF15A-DC73-490B-80E3-9A7A9A3F01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487" y="405145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D23B4F-D2AD-C648-B894-420874EA5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8" y="1764439"/>
            <a:ext cx="5006596" cy="2677658"/>
          </a:xfrm>
          <a:prstGeom prst="rect">
            <a:avLst/>
          </a:prstGeom>
        </p:spPr>
      </p:pic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1C9034D2-322C-4A4C-B67A-E736F70F2D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622501"/>
              </p:ext>
            </p:extLst>
          </p:nvPr>
        </p:nvGraphicFramePr>
        <p:xfrm>
          <a:off x="6819272" y="18855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A06AD29-9F3C-4FC9-8BA3-87CA641D269C}"/>
              </a:ext>
            </a:extLst>
          </p:cNvPr>
          <p:cNvSpPr txBox="1"/>
          <p:nvPr/>
        </p:nvSpPr>
        <p:spPr>
          <a:xfrm>
            <a:off x="316265" y="904649"/>
            <a:ext cx="518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57B6"/>
                </a:solidFill>
                <a:latin typeface="Cera Pro" panose="00000500000000000000" charset="0"/>
                <a:sym typeface="Cera CY" panose="00000500000000000000" pitchFamily="2" charset="-52"/>
              </a:rPr>
              <a:t> </a:t>
            </a:r>
            <a:r>
              <a:rPr lang="ru-RU" sz="2000" b="1" dirty="0">
                <a:solidFill>
                  <a:srgbClr val="0057B6"/>
                </a:solidFill>
                <a:latin typeface="Cera Pro" panose="00000500000000000000" charset="0"/>
                <a:sym typeface="Cera CY" panose="00000500000000000000" pitchFamily="2" charset="-52"/>
              </a:rPr>
              <a:t>Индивидуальный подход к клиентам </a:t>
            </a:r>
            <a:endParaRPr lang="ru-RU" b="1" dirty="0">
              <a:solidFill>
                <a:srgbClr val="0057B6"/>
              </a:solidFill>
              <a:latin typeface="Cera Pro" panose="00000500000000000000" charset="0"/>
              <a:sym typeface="Cera CY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7156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03CA6F-F7C7-4011-80D0-955440555B3E}"/>
              </a:ext>
            </a:extLst>
          </p:cNvPr>
          <p:cNvSpPr txBox="1"/>
          <p:nvPr/>
        </p:nvSpPr>
        <p:spPr>
          <a:xfrm>
            <a:off x="316266" y="387510"/>
            <a:ext cx="10413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spc="110" dirty="0">
                <a:solidFill>
                  <a:srgbClr val="0057B6"/>
                </a:solidFill>
                <a:latin typeface="Cera Pro" panose="00000400000000000000" pitchFamily="2" charset="0"/>
              </a:rPr>
              <a:t>Сегментация продуктовых предложений:</a:t>
            </a:r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65EA5BB-A4D2-4DC9-BB74-28F712088734}"/>
              </a:ext>
            </a:extLst>
          </p:cNvPr>
          <p:cNvGrpSpPr/>
          <p:nvPr/>
        </p:nvGrpSpPr>
        <p:grpSpPr>
          <a:xfrm>
            <a:off x="10700249" y="277758"/>
            <a:ext cx="1172309" cy="507831"/>
            <a:chOff x="10257690" y="287616"/>
            <a:chExt cx="1172309" cy="50783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82D5C58-4E98-49BF-96F1-A6BA84A010AE}"/>
                </a:ext>
              </a:extLst>
            </p:cNvPr>
            <p:cNvSpPr txBox="1"/>
            <p:nvPr/>
          </p:nvSpPr>
          <p:spPr>
            <a:xfrm>
              <a:off x="10467428" y="287616"/>
              <a:ext cx="962571" cy="507831"/>
            </a:xfrm>
            <a:prstGeom prst="rect">
              <a:avLst/>
            </a:prstGeom>
            <a:noFill/>
            <a:ln>
              <a:noFill/>
            </a:ln>
            <a:effectLst>
              <a:softEdge rad="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700" spc="-120" dirty="0">
                  <a:gradFill>
                    <a:gsLst>
                      <a:gs pos="0">
                        <a:srgbClr val="800668"/>
                      </a:gs>
                      <a:gs pos="100000">
                        <a:srgbClr val="0057B6"/>
                      </a:gs>
                    </a:gsLst>
                    <a:lin ang="5400000" scaled="1"/>
                  </a:gradFill>
                  <a:latin typeface="Cera Pro" panose="00000400000000000000" pitchFamily="2" charset="0"/>
                </a:rPr>
                <a:t>БАНК</a:t>
              </a:r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07F47E36-F4B1-4E12-B154-E6090BEE8BFA}"/>
                </a:ext>
              </a:extLst>
            </p:cNvPr>
            <p:cNvSpPr/>
            <p:nvPr/>
          </p:nvSpPr>
          <p:spPr>
            <a:xfrm>
              <a:off x="10257690" y="412576"/>
              <a:ext cx="264093" cy="264093"/>
            </a:xfrm>
            <a:prstGeom prst="rect">
              <a:avLst/>
            </a:prstGeom>
            <a:noFill/>
            <a:ln w="38100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AF694E42-E1AC-4480-B75D-3FD893CA3E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602" y="436650"/>
              <a:ext cx="241005" cy="231844"/>
            </a:xfrm>
            <a:prstGeom prst="line">
              <a:avLst/>
            </a:prstGeom>
            <a:ln w="60325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F781F868-FEF3-492E-BAEC-26F9FA43D7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2895" y="398558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B68CF15A-DC73-490B-80E3-9A7A9A3F01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487" y="405145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C2AB27-2390-45C8-8B6D-C539C1F596AA}"/>
              </a:ext>
            </a:extLst>
          </p:cNvPr>
          <p:cNvSpPr txBox="1"/>
          <p:nvPr/>
        </p:nvSpPr>
        <p:spPr>
          <a:xfrm>
            <a:off x="1658983" y="2967335"/>
            <a:ext cx="9251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Здесь должен быть график по успехам от сегментации у других компаний, но человек их нашей команды, который занимался построением этого графика забыл нам скинуть его для общей презентации </a:t>
            </a:r>
            <a:r>
              <a:rPr lang="ru-RU" dirty="0">
                <a:sym typeface="Wingdings" panose="05000000000000000000" pitchFamily="2" charset="2"/>
              </a:rPr>
              <a:t></a:t>
            </a:r>
          </a:p>
          <a:p>
            <a:pPr algn="ctr"/>
            <a:endParaRPr lang="ru-RU" dirty="0">
              <a:sym typeface="Wingdings" panose="05000000000000000000" pitchFamily="2" charset="2"/>
            </a:endParaRPr>
          </a:p>
          <a:p>
            <a:pPr algn="ctr"/>
            <a:endParaRPr lang="ru-RU" dirty="0">
              <a:sym typeface="Wingdings" panose="05000000000000000000" pitchFamily="2" charset="2"/>
            </a:endParaRPr>
          </a:p>
          <a:p>
            <a:pPr algn="ctr"/>
            <a:r>
              <a:rPr lang="ru-RU" dirty="0">
                <a:sym typeface="Wingdings" panose="05000000000000000000" pitchFamily="2" charset="2"/>
              </a:rPr>
              <a:t>График был довольно убедительным.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94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CD6110-D836-4238-ACC0-876B6BDEBF46}"/>
              </a:ext>
            </a:extLst>
          </p:cNvPr>
          <p:cNvSpPr txBox="1"/>
          <p:nvPr/>
        </p:nvSpPr>
        <p:spPr>
          <a:xfrm>
            <a:off x="1916407" y="2551837"/>
            <a:ext cx="8359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Вывод:</a:t>
            </a:r>
          </a:p>
          <a:p>
            <a:pPr algn="r"/>
            <a:r>
              <a:rPr lang="ru-RU" sz="5400" b="1" dirty="0">
                <a:solidFill>
                  <a:schemeClr val="bg1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сегментация необходима !</a:t>
            </a:r>
            <a:endParaRPr lang="ru-RU" sz="2400" b="1" dirty="0">
              <a:solidFill>
                <a:schemeClr val="bg1"/>
              </a:solidFill>
              <a:latin typeface="Cera CY" panose="00000500000000000000" pitchFamily="2" charset="-52"/>
              <a:sym typeface="Cera CY" panose="00000500000000000000" pitchFamily="2" charset="-52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CFF6C62-B058-45B9-910C-C60CEC502E16}"/>
              </a:ext>
            </a:extLst>
          </p:cNvPr>
          <p:cNvGrpSpPr/>
          <p:nvPr/>
        </p:nvGrpSpPr>
        <p:grpSpPr>
          <a:xfrm>
            <a:off x="10700249" y="277758"/>
            <a:ext cx="1172309" cy="507831"/>
            <a:chOff x="10257690" y="287616"/>
            <a:chExt cx="1172309" cy="5078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052A70-DA03-4B72-98FE-911CAD4F81ED}"/>
                </a:ext>
              </a:extLst>
            </p:cNvPr>
            <p:cNvSpPr txBox="1"/>
            <p:nvPr/>
          </p:nvSpPr>
          <p:spPr>
            <a:xfrm>
              <a:off x="10467428" y="287616"/>
              <a:ext cx="962571" cy="507831"/>
            </a:xfrm>
            <a:prstGeom prst="rect">
              <a:avLst/>
            </a:prstGeom>
            <a:noFill/>
            <a:ln>
              <a:noFill/>
            </a:ln>
            <a:effectLst>
              <a:softEdge rad="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700" spc="-120" dirty="0">
                  <a:gradFill>
                    <a:gsLst>
                      <a:gs pos="0">
                        <a:srgbClr val="800668"/>
                      </a:gs>
                      <a:gs pos="100000">
                        <a:srgbClr val="0057B6"/>
                      </a:gs>
                    </a:gsLst>
                    <a:lin ang="5400000" scaled="1"/>
                  </a:gradFill>
                  <a:latin typeface="Cera Pro" panose="00000400000000000000" pitchFamily="2" charset="0"/>
                </a:rPr>
                <a:t>БАНК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AF04AB50-F29A-41A9-A02E-7874A73C9775}"/>
                </a:ext>
              </a:extLst>
            </p:cNvPr>
            <p:cNvSpPr/>
            <p:nvPr/>
          </p:nvSpPr>
          <p:spPr>
            <a:xfrm>
              <a:off x="10257690" y="412576"/>
              <a:ext cx="264093" cy="264093"/>
            </a:xfrm>
            <a:prstGeom prst="rect">
              <a:avLst/>
            </a:prstGeom>
            <a:noFill/>
            <a:ln w="38100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9313AF4-423E-4641-8262-FB6F040C105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602" y="436650"/>
              <a:ext cx="241005" cy="231844"/>
            </a:xfrm>
            <a:prstGeom prst="line">
              <a:avLst/>
            </a:prstGeom>
            <a:ln w="60325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85B0E67-40ED-4091-894F-8E9259D98DB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2895" y="398558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DB97ADC1-577F-4C1B-85FB-E2CDF1A66A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487" y="405145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87797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134</Words>
  <Application>Microsoft Office PowerPoint</Application>
  <PresentationFormat>Широкоэкранный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Cera CY</vt:lpstr>
      <vt:lpstr>Cera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Воробьева</dc:creator>
  <cp:lastModifiedBy>Павел</cp:lastModifiedBy>
  <cp:revision>32</cp:revision>
  <dcterms:created xsi:type="dcterms:W3CDTF">2022-03-02T14:15:54Z</dcterms:created>
  <dcterms:modified xsi:type="dcterms:W3CDTF">2022-03-11T15:42:49Z</dcterms:modified>
</cp:coreProperties>
</file>