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3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4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4" r:id="rId4"/>
    <p:sldId id="260" r:id="rId5"/>
    <p:sldId id="267" r:id="rId6"/>
    <p:sldId id="26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668"/>
    <a:srgbClr val="0057B6"/>
    <a:srgbClr val="ECECEE"/>
    <a:srgbClr val="4B4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4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pa\Downloads\GPB%20LevelUp%20&#1062;&#1054;%20&#1054;&#1073;&#1097;&#1072;&#1103;%20&#1074;&#1074;&#1086;&#1076;&#1085;&#1072;&#110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pa\Downloads\GPB%20LevelUp%20&#1062;&#1054;%20&#1057;&#1073;&#1077;&#1088;&#1077;&#1078;&#1077;&#1085;&#1080;&#1103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belpa\Downloads\GPB%20LevelUp%20&#1062;&#1054;%20&#1057;&#1073;&#1077;&#1088;&#1077;&#1078;&#1077;&#1085;&#1080;&#1103;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belpa\Downloads\GPB%20LevelUp%20&#1062;&#1054;%20&#1057;&#1073;&#1077;&#1088;&#1077;&#1078;&#1077;&#1085;&#1080;&#1103;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belpa\Downloads\GPB%20LevelUp%20&#1062;&#1054;%20&#1057;&#1073;&#1077;&#1088;&#1077;&#1078;&#1077;&#1085;&#1080;&#1103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Поданные в этом году заявки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Пожанные заявки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995-4266-83FC-2F20B05E0C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0C-49CC-A342-D6E3BAEC2461}"/>
              </c:ext>
            </c:extLst>
          </c:dPt>
          <c:cat>
            <c:strRef>
              <c:f>Лист1!$A$2:$A$3</c:f>
              <c:strCache>
                <c:ptCount val="2"/>
                <c:pt idx="0">
                  <c:v>Оформлено</c:v>
                </c:pt>
                <c:pt idx="1">
                  <c:v>Не оформлено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100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95-4266-83FC-2F20B05E0C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Прогноз</a:t>
            </a:r>
            <a:r>
              <a:rPr lang="ru-RU" baseline="0"/>
              <a:t> внедрения </a:t>
            </a:r>
            <a:r>
              <a:rPr lang="en-US" baseline="0"/>
              <a:t>bank-of-one </a:t>
            </a:r>
            <a:r>
              <a:rPr lang="ru-RU" baseline="0"/>
              <a:t>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v>Банк 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'Общая вводная'!$B$2:$N$2</c:f>
              <c:numCache>
                <c:formatCode>General</c:formatCode>
                <c:ptCount val="13"/>
                <c:pt idx="0">
                  <c:v>44</c:v>
                </c:pt>
                <c:pt idx="1">
                  <c:v>51.12</c:v>
                </c:pt>
                <c:pt idx="2">
                  <c:v>59.39</c:v>
                </c:pt>
                <c:pt idx="3">
                  <c:v>69.010000000000005</c:v>
                </c:pt>
                <c:pt idx="4">
                  <c:v>80.17</c:v>
                </c:pt>
                <c:pt idx="5">
                  <c:v>93.15</c:v>
                </c:pt>
                <c:pt idx="6">
                  <c:v>108.22</c:v>
                </c:pt>
                <c:pt idx="7">
                  <c:v>121.74</c:v>
                </c:pt>
                <c:pt idx="8">
                  <c:v>135.09</c:v>
                </c:pt>
                <c:pt idx="9">
                  <c:v>147.72999999999999</c:v>
                </c:pt>
                <c:pt idx="10">
                  <c:v>158.19</c:v>
                </c:pt>
                <c:pt idx="11">
                  <c:v>165.11</c:v>
                </c:pt>
                <c:pt idx="12">
                  <c:v>132.08800000000002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4C-4B58-913B-C35DD2783DCC}"/>
            </c:ext>
          </c:extLst>
        </c:ser>
        <c:ser>
          <c:idx val="1"/>
          <c:order val="1"/>
          <c:tx>
            <c:v>Банк 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'Общая вводная'!$B$26:$N$26</c:f>
              <c:numCache>
                <c:formatCode>General</c:formatCode>
                <c:ptCount val="13"/>
                <c:pt idx="0">
                  <c:v>41</c:v>
                </c:pt>
                <c:pt idx="1">
                  <c:v>43.17</c:v>
                </c:pt>
                <c:pt idx="2">
                  <c:v>45.77</c:v>
                </c:pt>
                <c:pt idx="3">
                  <c:v>48.88</c:v>
                </c:pt>
                <c:pt idx="4">
                  <c:v>52.6</c:v>
                </c:pt>
                <c:pt idx="5">
                  <c:v>60.51</c:v>
                </c:pt>
                <c:pt idx="6">
                  <c:v>71.180000000000007</c:v>
                </c:pt>
                <c:pt idx="7">
                  <c:v>85.58</c:v>
                </c:pt>
                <c:pt idx="8">
                  <c:v>105.03</c:v>
                </c:pt>
                <c:pt idx="9">
                  <c:v>111.28</c:v>
                </c:pt>
                <c:pt idx="10">
                  <c:v>118.05</c:v>
                </c:pt>
                <c:pt idx="11">
                  <c:v>125.38</c:v>
                </c:pt>
                <c:pt idx="12">
                  <c:v>100.304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4C-4B58-913B-C35DD2783D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7132064"/>
        <c:axId val="507137640"/>
      </c:lineChart>
      <c:catAx>
        <c:axId val="5071320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7137640"/>
        <c:crosses val="autoZero"/>
        <c:auto val="1"/>
        <c:lblAlgn val="ctr"/>
        <c:lblOffset val="100"/>
        <c:noMultiLvlLbl val="0"/>
      </c:catAx>
      <c:valAx>
        <c:axId val="507137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713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4B4A49"/>
                </a:solidFill>
                <a:latin typeface="Cera Pro" panose="00000500000000000000" charset="0"/>
                <a:ea typeface="+mn-ea"/>
                <a:cs typeface="+mn-cs"/>
              </a:defRPr>
            </a:pPr>
            <a:r>
              <a:rPr lang="ru-RU" dirty="0">
                <a:solidFill>
                  <a:srgbClr val="4B4A49"/>
                </a:solidFill>
                <a:latin typeface="Cera Pro" panose="00000500000000000000" charset="0"/>
              </a:rPr>
              <a:t>Название диаграммы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4B4A49"/>
              </a:solidFill>
              <a:latin typeface="Cera Pro" panose="00000500000000000000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893204384"/>
        <c:axId val="893206464"/>
      </c:barChart>
      <c:catAx>
        <c:axId val="89320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B4A49"/>
                </a:solidFill>
                <a:latin typeface="Cera CY" panose="020B0604020202020204" charset="0"/>
                <a:ea typeface="+mn-ea"/>
                <a:cs typeface="+mn-cs"/>
              </a:defRPr>
            </a:pPr>
            <a:endParaRPr lang="ru-RU"/>
          </a:p>
        </c:txPr>
        <c:crossAx val="893206464"/>
        <c:crosses val="autoZero"/>
        <c:auto val="1"/>
        <c:lblAlgn val="ctr"/>
        <c:lblOffset val="100"/>
        <c:noMultiLvlLbl val="0"/>
      </c:catAx>
      <c:valAx>
        <c:axId val="893206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9320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era CY" panose="020B0604020202020204" charset="0"/>
        </a:defRPr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Распределение</a:t>
            </a:r>
            <a:r>
              <a:rPr lang="ru-RU" baseline="0" dirty="0"/>
              <a:t> вкладов по процентам (</a:t>
            </a:r>
            <a:r>
              <a:rPr lang="ru-RU" baseline="0" dirty="0" err="1"/>
              <a:t>тыс</a:t>
            </a:r>
            <a:r>
              <a:rPr lang="ru-RU" baseline="0" dirty="0"/>
              <a:t> </a:t>
            </a:r>
            <a:r>
              <a:rPr lang="ru-RU" baseline="0" dirty="0" err="1"/>
              <a:t>руб</a:t>
            </a:r>
            <a:r>
              <a:rPr lang="ru-RU" baseline="0" dirty="0"/>
              <a:t>)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Данные!$F$2:$F$101</c:f>
              <c:numCache>
                <c:formatCode>0%</c:formatCode>
                <c:ptCount val="100"/>
                <c:pt idx="0">
                  <c:v>0.05</c:v>
                </c:pt>
                <c:pt idx="1">
                  <c:v>0.05</c:v>
                </c:pt>
                <c:pt idx="2">
                  <c:v>7.0000000000000007E-2</c:v>
                </c:pt>
                <c:pt idx="3">
                  <c:v>0.1</c:v>
                </c:pt>
                <c:pt idx="4">
                  <c:v>0.1</c:v>
                </c:pt>
                <c:pt idx="5">
                  <c:v>0.05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0.05</c:v>
                </c:pt>
                <c:pt idx="9">
                  <c:v>7.0000000000000007E-2</c:v>
                </c:pt>
                <c:pt idx="10">
                  <c:v>0.06</c:v>
                </c:pt>
                <c:pt idx="11">
                  <c:v>7.0000000000000007E-2</c:v>
                </c:pt>
                <c:pt idx="12">
                  <c:v>7.0000000000000007E-2</c:v>
                </c:pt>
                <c:pt idx="13">
                  <c:v>7.0000000000000007E-2</c:v>
                </c:pt>
                <c:pt idx="14">
                  <c:v>0.08</c:v>
                </c:pt>
                <c:pt idx="15">
                  <c:v>0.05</c:v>
                </c:pt>
                <c:pt idx="16">
                  <c:v>0.09</c:v>
                </c:pt>
                <c:pt idx="17">
                  <c:v>0.1</c:v>
                </c:pt>
                <c:pt idx="18">
                  <c:v>0.08</c:v>
                </c:pt>
                <c:pt idx="19">
                  <c:v>0.08</c:v>
                </c:pt>
                <c:pt idx="20">
                  <c:v>0.05</c:v>
                </c:pt>
                <c:pt idx="21">
                  <c:v>7.0000000000000007E-2</c:v>
                </c:pt>
                <c:pt idx="22">
                  <c:v>0.06</c:v>
                </c:pt>
                <c:pt idx="23">
                  <c:v>0.06</c:v>
                </c:pt>
                <c:pt idx="24">
                  <c:v>0.09</c:v>
                </c:pt>
                <c:pt idx="25">
                  <c:v>7.0000000000000007E-2</c:v>
                </c:pt>
                <c:pt idx="26">
                  <c:v>7.0000000000000007E-2</c:v>
                </c:pt>
                <c:pt idx="27">
                  <c:v>0.06</c:v>
                </c:pt>
                <c:pt idx="28">
                  <c:v>0.05</c:v>
                </c:pt>
                <c:pt idx="29">
                  <c:v>0.09</c:v>
                </c:pt>
                <c:pt idx="30">
                  <c:v>0.06</c:v>
                </c:pt>
                <c:pt idx="31">
                  <c:v>7.0000000000000007E-2</c:v>
                </c:pt>
                <c:pt idx="32">
                  <c:v>0.1</c:v>
                </c:pt>
                <c:pt idx="33">
                  <c:v>0.08</c:v>
                </c:pt>
                <c:pt idx="34">
                  <c:v>0.06</c:v>
                </c:pt>
                <c:pt idx="35">
                  <c:v>0.05</c:v>
                </c:pt>
                <c:pt idx="36">
                  <c:v>7.0000000000000007E-2</c:v>
                </c:pt>
                <c:pt idx="37">
                  <c:v>7.0000000000000007E-2</c:v>
                </c:pt>
                <c:pt idx="38">
                  <c:v>0.05</c:v>
                </c:pt>
                <c:pt idx="39">
                  <c:v>7.0000000000000007E-2</c:v>
                </c:pt>
                <c:pt idx="40">
                  <c:v>0.06</c:v>
                </c:pt>
                <c:pt idx="41">
                  <c:v>0.1</c:v>
                </c:pt>
                <c:pt idx="42">
                  <c:v>0.08</c:v>
                </c:pt>
                <c:pt idx="43">
                  <c:v>7.0000000000000007E-2</c:v>
                </c:pt>
                <c:pt idx="44">
                  <c:v>0.06</c:v>
                </c:pt>
                <c:pt idx="45">
                  <c:v>0.1</c:v>
                </c:pt>
                <c:pt idx="46">
                  <c:v>0.06</c:v>
                </c:pt>
                <c:pt idx="47">
                  <c:v>0.05</c:v>
                </c:pt>
                <c:pt idx="48">
                  <c:v>0.05</c:v>
                </c:pt>
                <c:pt idx="49">
                  <c:v>0.09</c:v>
                </c:pt>
                <c:pt idx="50">
                  <c:v>0.05</c:v>
                </c:pt>
                <c:pt idx="51">
                  <c:v>0.1</c:v>
                </c:pt>
                <c:pt idx="52">
                  <c:v>7.0000000000000007E-2</c:v>
                </c:pt>
                <c:pt idx="53">
                  <c:v>7.0000000000000007E-2</c:v>
                </c:pt>
                <c:pt idx="54">
                  <c:v>7.0000000000000007E-2</c:v>
                </c:pt>
                <c:pt idx="55">
                  <c:v>7.0000000000000007E-2</c:v>
                </c:pt>
                <c:pt idx="56">
                  <c:v>7.0000000000000007E-2</c:v>
                </c:pt>
                <c:pt idx="57">
                  <c:v>0.08</c:v>
                </c:pt>
                <c:pt idx="58">
                  <c:v>7.0000000000000007E-2</c:v>
                </c:pt>
                <c:pt idx="59">
                  <c:v>7.0000000000000007E-2</c:v>
                </c:pt>
                <c:pt idx="60">
                  <c:v>0.06</c:v>
                </c:pt>
                <c:pt idx="61">
                  <c:v>7.0000000000000007E-2</c:v>
                </c:pt>
                <c:pt idx="62">
                  <c:v>0.08</c:v>
                </c:pt>
                <c:pt idx="63">
                  <c:v>0.05</c:v>
                </c:pt>
                <c:pt idx="64">
                  <c:v>0.05</c:v>
                </c:pt>
                <c:pt idx="65">
                  <c:v>0.06</c:v>
                </c:pt>
                <c:pt idx="66">
                  <c:v>7.0000000000000007E-2</c:v>
                </c:pt>
                <c:pt idx="67">
                  <c:v>0.06</c:v>
                </c:pt>
                <c:pt idx="68">
                  <c:v>0.09</c:v>
                </c:pt>
                <c:pt idx="69">
                  <c:v>0.06</c:v>
                </c:pt>
                <c:pt idx="70">
                  <c:v>7.0000000000000007E-2</c:v>
                </c:pt>
                <c:pt idx="71">
                  <c:v>0.09</c:v>
                </c:pt>
                <c:pt idx="72">
                  <c:v>0.1</c:v>
                </c:pt>
                <c:pt idx="73">
                  <c:v>0.1</c:v>
                </c:pt>
                <c:pt idx="74">
                  <c:v>0.1</c:v>
                </c:pt>
                <c:pt idx="75">
                  <c:v>7.0000000000000007E-2</c:v>
                </c:pt>
                <c:pt idx="76">
                  <c:v>0.06</c:v>
                </c:pt>
                <c:pt idx="77">
                  <c:v>7.0000000000000007E-2</c:v>
                </c:pt>
                <c:pt idx="78">
                  <c:v>0.06</c:v>
                </c:pt>
                <c:pt idx="79">
                  <c:v>0.06</c:v>
                </c:pt>
                <c:pt idx="80">
                  <c:v>0.06</c:v>
                </c:pt>
                <c:pt idx="81">
                  <c:v>7.0000000000000007E-2</c:v>
                </c:pt>
                <c:pt idx="82">
                  <c:v>0.06</c:v>
                </c:pt>
                <c:pt idx="83">
                  <c:v>7.0000000000000007E-2</c:v>
                </c:pt>
                <c:pt idx="84">
                  <c:v>0.06</c:v>
                </c:pt>
                <c:pt idx="85">
                  <c:v>0.08</c:v>
                </c:pt>
                <c:pt idx="86">
                  <c:v>0.1</c:v>
                </c:pt>
                <c:pt idx="87">
                  <c:v>0.09</c:v>
                </c:pt>
                <c:pt idx="88">
                  <c:v>7.0000000000000007E-2</c:v>
                </c:pt>
                <c:pt idx="89">
                  <c:v>0.06</c:v>
                </c:pt>
                <c:pt idx="90">
                  <c:v>0.08</c:v>
                </c:pt>
                <c:pt idx="91">
                  <c:v>0.06</c:v>
                </c:pt>
                <c:pt idx="92">
                  <c:v>0.05</c:v>
                </c:pt>
                <c:pt idx="93">
                  <c:v>0.06</c:v>
                </c:pt>
                <c:pt idx="94">
                  <c:v>0.05</c:v>
                </c:pt>
                <c:pt idx="95">
                  <c:v>7.0000000000000007E-2</c:v>
                </c:pt>
                <c:pt idx="96">
                  <c:v>0.06</c:v>
                </c:pt>
                <c:pt idx="97">
                  <c:v>7.0000000000000007E-2</c:v>
                </c:pt>
                <c:pt idx="98">
                  <c:v>0.1</c:v>
                </c:pt>
                <c:pt idx="99">
                  <c:v>7.0000000000000007E-2</c:v>
                </c:pt>
              </c:numCache>
            </c:numRef>
          </c:xVal>
          <c:yVal>
            <c:numRef>
              <c:f>Данные!$I$2:$I$101</c:f>
              <c:numCache>
                <c:formatCode>_-* #\ ##0\ _₽_-;\-* #\ ##0\ _₽_-;_-* "-"\ _₽_-;_-@_-</c:formatCode>
                <c:ptCount val="100"/>
                <c:pt idx="0">
                  <c:v>30</c:v>
                </c:pt>
                <c:pt idx="1">
                  <c:v>45</c:v>
                </c:pt>
                <c:pt idx="2">
                  <c:v>600</c:v>
                </c:pt>
                <c:pt idx="3">
                  <c:v>2000</c:v>
                </c:pt>
                <c:pt idx="4">
                  <c:v>2100</c:v>
                </c:pt>
                <c:pt idx="5">
                  <c:v>100</c:v>
                </c:pt>
                <c:pt idx="6">
                  <c:v>600</c:v>
                </c:pt>
                <c:pt idx="7">
                  <c:v>350</c:v>
                </c:pt>
                <c:pt idx="8">
                  <c:v>300</c:v>
                </c:pt>
                <c:pt idx="9">
                  <c:v>900</c:v>
                </c:pt>
                <c:pt idx="10">
                  <c:v>400</c:v>
                </c:pt>
                <c:pt idx="11">
                  <c:v>540</c:v>
                </c:pt>
                <c:pt idx="12">
                  <c:v>650</c:v>
                </c:pt>
                <c:pt idx="13">
                  <c:v>750</c:v>
                </c:pt>
                <c:pt idx="14">
                  <c:v>940</c:v>
                </c:pt>
                <c:pt idx="15">
                  <c:v>200</c:v>
                </c:pt>
                <c:pt idx="16">
                  <c:v>1500</c:v>
                </c:pt>
                <c:pt idx="17">
                  <c:v>2500</c:v>
                </c:pt>
                <c:pt idx="18">
                  <c:v>1000</c:v>
                </c:pt>
                <c:pt idx="19">
                  <c:v>960</c:v>
                </c:pt>
                <c:pt idx="20">
                  <c:v>100</c:v>
                </c:pt>
                <c:pt idx="21">
                  <c:v>800</c:v>
                </c:pt>
                <c:pt idx="22">
                  <c:v>500</c:v>
                </c:pt>
                <c:pt idx="23">
                  <c:v>450</c:v>
                </c:pt>
                <c:pt idx="24">
                  <c:v>1300</c:v>
                </c:pt>
                <c:pt idx="25">
                  <c:v>870</c:v>
                </c:pt>
                <c:pt idx="26">
                  <c:v>900</c:v>
                </c:pt>
                <c:pt idx="27">
                  <c:v>500</c:v>
                </c:pt>
                <c:pt idx="28">
                  <c:v>250</c:v>
                </c:pt>
                <c:pt idx="29">
                  <c:v>1500</c:v>
                </c:pt>
                <c:pt idx="30">
                  <c:v>460</c:v>
                </c:pt>
                <c:pt idx="31">
                  <c:v>600</c:v>
                </c:pt>
                <c:pt idx="32">
                  <c:v>1550</c:v>
                </c:pt>
                <c:pt idx="33">
                  <c:v>1000</c:v>
                </c:pt>
                <c:pt idx="34">
                  <c:v>340</c:v>
                </c:pt>
                <c:pt idx="35">
                  <c:v>150</c:v>
                </c:pt>
                <c:pt idx="36">
                  <c:v>550</c:v>
                </c:pt>
                <c:pt idx="37">
                  <c:v>850</c:v>
                </c:pt>
                <c:pt idx="38">
                  <c:v>150</c:v>
                </c:pt>
                <c:pt idx="39">
                  <c:v>850</c:v>
                </c:pt>
                <c:pt idx="40">
                  <c:v>370</c:v>
                </c:pt>
                <c:pt idx="41">
                  <c:v>3000</c:v>
                </c:pt>
                <c:pt idx="42">
                  <c:v>990</c:v>
                </c:pt>
                <c:pt idx="43">
                  <c:v>750</c:v>
                </c:pt>
                <c:pt idx="44">
                  <c:v>450</c:v>
                </c:pt>
                <c:pt idx="45">
                  <c:v>2500</c:v>
                </c:pt>
                <c:pt idx="46">
                  <c:v>500</c:v>
                </c:pt>
                <c:pt idx="47">
                  <c:v>250</c:v>
                </c:pt>
                <c:pt idx="48">
                  <c:v>300</c:v>
                </c:pt>
                <c:pt idx="49">
                  <c:v>1450</c:v>
                </c:pt>
                <c:pt idx="50">
                  <c:v>100</c:v>
                </c:pt>
                <c:pt idx="51">
                  <c:v>2150</c:v>
                </c:pt>
                <c:pt idx="52">
                  <c:v>900</c:v>
                </c:pt>
                <c:pt idx="53">
                  <c:v>750</c:v>
                </c:pt>
                <c:pt idx="54">
                  <c:v>670</c:v>
                </c:pt>
                <c:pt idx="55">
                  <c:v>600</c:v>
                </c:pt>
                <c:pt idx="56">
                  <c:v>850</c:v>
                </c:pt>
                <c:pt idx="57">
                  <c:v>950</c:v>
                </c:pt>
                <c:pt idx="58">
                  <c:v>890</c:v>
                </c:pt>
                <c:pt idx="59">
                  <c:v>550</c:v>
                </c:pt>
                <c:pt idx="60">
                  <c:v>345</c:v>
                </c:pt>
                <c:pt idx="61">
                  <c:v>600</c:v>
                </c:pt>
                <c:pt idx="62">
                  <c:v>1000</c:v>
                </c:pt>
                <c:pt idx="63">
                  <c:v>250</c:v>
                </c:pt>
                <c:pt idx="64">
                  <c:v>200</c:v>
                </c:pt>
                <c:pt idx="65">
                  <c:v>450</c:v>
                </c:pt>
                <c:pt idx="66">
                  <c:v>550</c:v>
                </c:pt>
                <c:pt idx="67">
                  <c:v>500</c:v>
                </c:pt>
                <c:pt idx="68">
                  <c:v>1500</c:v>
                </c:pt>
                <c:pt idx="69">
                  <c:v>360</c:v>
                </c:pt>
                <c:pt idx="70">
                  <c:v>600</c:v>
                </c:pt>
                <c:pt idx="71">
                  <c:v>1250</c:v>
                </c:pt>
                <c:pt idx="72">
                  <c:v>1700</c:v>
                </c:pt>
                <c:pt idx="73">
                  <c:v>2000</c:v>
                </c:pt>
                <c:pt idx="74">
                  <c:v>1950</c:v>
                </c:pt>
                <c:pt idx="75">
                  <c:v>850</c:v>
                </c:pt>
                <c:pt idx="76">
                  <c:v>500</c:v>
                </c:pt>
                <c:pt idx="77">
                  <c:v>590</c:v>
                </c:pt>
                <c:pt idx="78">
                  <c:v>350</c:v>
                </c:pt>
                <c:pt idx="79">
                  <c:v>450</c:v>
                </c:pt>
                <c:pt idx="80">
                  <c:v>365</c:v>
                </c:pt>
                <c:pt idx="81">
                  <c:v>650</c:v>
                </c:pt>
                <c:pt idx="82">
                  <c:v>350</c:v>
                </c:pt>
                <c:pt idx="83">
                  <c:v>550</c:v>
                </c:pt>
                <c:pt idx="84">
                  <c:v>445</c:v>
                </c:pt>
                <c:pt idx="85">
                  <c:v>995</c:v>
                </c:pt>
                <c:pt idx="86">
                  <c:v>1600</c:v>
                </c:pt>
                <c:pt idx="87">
                  <c:v>1350</c:v>
                </c:pt>
                <c:pt idx="88">
                  <c:v>820</c:v>
                </c:pt>
                <c:pt idx="89">
                  <c:v>490</c:v>
                </c:pt>
                <c:pt idx="90">
                  <c:v>970</c:v>
                </c:pt>
                <c:pt idx="91">
                  <c:v>390</c:v>
                </c:pt>
                <c:pt idx="92">
                  <c:v>100</c:v>
                </c:pt>
                <c:pt idx="93">
                  <c:v>500</c:v>
                </c:pt>
                <c:pt idx="94">
                  <c:v>50</c:v>
                </c:pt>
                <c:pt idx="95">
                  <c:v>800</c:v>
                </c:pt>
                <c:pt idx="96">
                  <c:v>400</c:v>
                </c:pt>
                <c:pt idx="97">
                  <c:v>900</c:v>
                </c:pt>
                <c:pt idx="98">
                  <c:v>3500</c:v>
                </c:pt>
                <c:pt idx="99">
                  <c:v>700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826-4A23-B9E2-D91F273C67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010816"/>
        <c:axId val="559010160"/>
      </c:scatterChart>
      <c:valAx>
        <c:axId val="559010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9010160"/>
        <c:crosses val="autoZero"/>
        <c:crossBetween val="midCat"/>
      </c:valAx>
      <c:valAx>
        <c:axId val="55901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\ ##0\ _₽_-;\-* #\ ##0\ _₽_-;_-* &quot;-&quot;\ _₽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9010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Данные!$E$2:$E$101</cx:f>
        <cx:lvl ptCount="100">
          <cx:pt idx="0">3 месяца</cx:pt>
          <cx:pt idx="1">3 месяца</cx:pt>
          <cx:pt idx="2">6 месяцев</cx:pt>
          <cx:pt idx="3">1 год</cx:pt>
          <cx:pt idx="4">1 год</cx:pt>
          <cx:pt idx="5">3 месяца</cx:pt>
          <cx:pt idx="6">6 месяцев</cx:pt>
          <cx:pt idx="7">6 месяцев</cx:pt>
          <cx:pt idx="8">3 месяца</cx:pt>
          <cx:pt idx="9">6 месяцев</cx:pt>
          <cx:pt idx="10">6 месяцев</cx:pt>
          <cx:pt idx="11">6 месяцев</cx:pt>
          <cx:pt idx="12">6 месяцев</cx:pt>
          <cx:pt idx="13">6 месяцев</cx:pt>
          <cx:pt idx="14">1 год</cx:pt>
          <cx:pt idx="15">3 месяца</cx:pt>
          <cx:pt idx="16">1 год</cx:pt>
          <cx:pt idx="17">1 год</cx:pt>
          <cx:pt idx="18">1 год</cx:pt>
          <cx:pt idx="19">1 год</cx:pt>
          <cx:pt idx="20">3 месяца</cx:pt>
          <cx:pt idx="21">6 месяцев</cx:pt>
          <cx:pt idx="22">6 месяцев</cx:pt>
          <cx:pt idx="23">6 месяцев</cx:pt>
          <cx:pt idx="24">1 год</cx:pt>
          <cx:pt idx="25">6 месяцев</cx:pt>
          <cx:pt idx="26">6 месяцев</cx:pt>
          <cx:pt idx="27">6 месяцев</cx:pt>
          <cx:pt idx="28">3 месяца</cx:pt>
          <cx:pt idx="29">1 год</cx:pt>
          <cx:pt idx="30">6 месяцев</cx:pt>
          <cx:pt idx="31">6 месяцев</cx:pt>
          <cx:pt idx="32">1 год</cx:pt>
          <cx:pt idx="33">1 год</cx:pt>
          <cx:pt idx="34">6 месяцев</cx:pt>
          <cx:pt idx="35">3 месяца</cx:pt>
          <cx:pt idx="36">6 месяцев</cx:pt>
          <cx:pt idx="37">6 месяцев</cx:pt>
          <cx:pt idx="38">3 месяца</cx:pt>
          <cx:pt idx="39">6 месяцев</cx:pt>
          <cx:pt idx="40">6 месяцев</cx:pt>
          <cx:pt idx="41">1 год</cx:pt>
          <cx:pt idx="42">1 год</cx:pt>
          <cx:pt idx="43">6 месяцев</cx:pt>
          <cx:pt idx="44">6 месяцев</cx:pt>
          <cx:pt idx="45">1 год</cx:pt>
          <cx:pt idx="46">6 месяцев</cx:pt>
          <cx:pt idx="47">3 месяца</cx:pt>
          <cx:pt idx="48">3 месяца</cx:pt>
          <cx:pt idx="49">1 год</cx:pt>
          <cx:pt idx="50">3 месяца</cx:pt>
          <cx:pt idx="51">1 год</cx:pt>
          <cx:pt idx="52">6 месяцев</cx:pt>
          <cx:pt idx="53">6 месяцев</cx:pt>
          <cx:pt idx="54">6 месяцев</cx:pt>
          <cx:pt idx="55">6 месяцев</cx:pt>
          <cx:pt idx="56">6 месяцев</cx:pt>
          <cx:pt idx="57">1 год</cx:pt>
          <cx:pt idx="58">6 месяцев</cx:pt>
          <cx:pt idx="59">6 месяцев</cx:pt>
          <cx:pt idx="60">6 месяцев</cx:pt>
          <cx:pt idx="61">6 месяцев</cx:pt>
          <cx:pt idx="62">1 год</cx:pt>
          <cx:pt idx="63">3 месяца</cx:pt>
          <cx:pt idx="64">3 месяца</cx:pt>
          <cx:pt idx="65">6 месяцев</cx:pt>
          <cx:pt idx="66">6 месяцев</cx:pt>
          <cx:pt idx="67">6 месяцев</cx:pt>
          <cx:pt idx="68">1 год</cx:pt>
          <cx:pt idx="69">6 месяцев</cx:pt>
          <cx:pt idx="70">6 месяцев</cx:pt>
          <cx:pt idx="71">1 год</cx:pt>
          <cx:pt idx="72">1 год</cx:pt>
          <cx:pt idx="73">1 год</cx:pt>
          <cx:pt idx="74">1 год</cx:pt>
          <cx:pt idx="75">6 месяцев</cx:pt>
          <cx:pt idx="76">6 месяцев</cx:pt>
          <cx:pt idx="77">6 месяцев</cx:pt>
          <cx:pt idx="78">6 месяцев</cx:pt>
          <cx:pt idx="79">6 месяцев</cx:pt>
          <cx:pt idx="80">6 месяцев</cx:pt>
          <cx:pt idx="81">6 месяцев</cx:pt>
          <cx:pt idx="82">6 месяцев</cx:pt>
          <cx:pt idx="83">6 месяцев</cx:pt>
          <cx:pt idx="84">6 месяцев</cx:pt>
          <cx:pt idx="85">1 год</cx:pt>
          <cx:pt idx="86">1 год</cx:pt>
          <cx:pt idx="87">1 год</cx:pt>
          <cx:pt idx="88">6 месяцев</cx:pt>
          <cx:pt idx="89">6 месяцев</cx:pt>
          <cx:pt idx="90">1 год</cx:pt>
          <cx:pt idx="91">6 месяцев</cx:pt>
          <cx:pt idx="92">3 месяца</cx:pt>
          <cx:pt idx="93">6 месяцев</cx:pt>
          <cx:pt idx="94">3 месяца</cx:pt>
          <cx:pt idx="95">6 месяцев</cx:pt>
          <cx:pt idx="96">6 месяцев</cx:pt>
          <cx:pt idx="97">6 месяцев</cx:pt>
          <cx:pt idx="98">1 год</cx:pt>
          <cx:pt idx="99">6 месяцев</cx:pt>
        </cx:lvl>
      </cx:strDim>
      <cx:numDim type="val">
        <cx:f>Данные!$I$2:$I$101</cx:f>
        <cx:lvl ptCount="100" formatCode="_-* # ##0\ _₽_-;\-* # ##0\ _₽_-;_-* &quot;-&quot;\ _₽_-;_-@_-">
          <cx:pt idx="0">30</cx:pt>
          <cx:pt idx="1">45</cx:pt>
          <cx:pt idx="2">600</cx:pt>
          <cx:pt idx="3">2000</cx:pt>
          <cx:pt idx="4">2100</cx:pt>
          <cx:pt idx="5">100</cx:pt>
          <cx:pt idx="6">600</cx:pt>
          <cx:pt idx="7">350</cx:pt>
          <cx:pt idx="8">300</cx:pt>
          <cx:pt idx="9">900</cx:pt>
          <cx:pt idx="10">400</cx:pt>
          <cx:pt idx="11">540</cx:pt>
          <cx:pt idx="12">650</cx:pt>
          <cx:pt idx="13">750</cx:pt>
          <cx:pt idx="14">940</cx:pt>
          <cx:pt idx="15">200</cx:pt>
          <cx:pt idx="16">1500</cx:pt>
          <cx:pt idx="17">2500</cx:pt>
          <cx:pt idx="18">1000</cx:pt>
          <cx:pt idx="19">960</cx:pt>
          <cx:pt idx="20">100</cx:pt>
          <cx:pt idx="21">800</cx:pt>
          <cx:pt idx="22">500</cx:pt>
          <cx:pt idx="23">450</cx:pt>
          <cx:pt idx="24">1300</cx:pt>
          <cx:pt idx="25">870</cx:pt>
          <cx:pt idx="26">900</cx:pt>
          <cx:pt idx="27">500</cx:pt>
          <cx:pt idx="28">250</cx:pt>
          <cx:pt idx="29">1500</cx:pt>
          <cx:pt idx="30">460</cx:pt>
          <cx:pt idx="31">600</cx:pt>
          <cx:pt idx="32">1550</cx:pt>
          <cx:pt idx="33">1000</cx:pt>
          <cx:pt idx="34">340</cx:pt>
          <cx:pt idx="35">150</cx:pt>
          <cx:pt idx="36">550</cx:pt>
          <cx:pt idx="37">850</cx:pt>
          <cx:pt idx="38">150</cx:pt>
          <cx:pt idx="39">850</cx:pt>
          <cx:pt idx="40">370</cx:pt>
          <cx:pt idx="41">3000</cx:pt>
          <cx:pt idx="42">990</cx:pt>
          <cx:pt idx="43">750</cx:pt>
          <cx:pt idx="44">450</cx:pt>
          <cx:pt idx="45">2500</cx:pt>
          <cx:pt idx="46">500</cx:pt>
          <cx:pt idx="47">250</cx:pt>
          <cx:pt idx="48">300</cx:pt>
          <cx:pt idx="49">1450</cx:pt>
          <cx:pt idx="50">100</cx:pt>
          <cx:pt idx="51">2150</cx:pt>
          <cx:pt idx="52">900</cx:pt>
          <cx:pt idx="53">750</cx:pt>
          <cx:pt idx="54">670</cx:pt>
          <cx:pt idx="55">600</cx:pt>
          <cx:pt idx="56">850</cx:pt>
          <cx:pt idx="57">950</cx:pt>
          <cx:pt idx="58">890</cx:pt>
          <cx:pt idx="59">550</cx:pt>
          <cx:pt idx="60">345</cx:pt>
          <cx:pt idx="61">600</cx:pt>
          <cx:pt idx="62">1000</cx:pt>
          <cx:pt idx="63">250</cx:pt>
          <cx:pt idx="64">200</cx:pt>
          <cx:pt idx="65">450</cx:pt>
          <cx:pt idx="66">550</cx:pt>
          <cx:pt idx="67">500</cx:pt>
          <cx:pt idx="68">1500</cx:pt>
          <cx:pt idx="69">360</cx:pt>
          <cx:pt idx="70">600</cx:pt>
          <cx:pt idx="71">1250</cx:pt>
          <cx:pt idx="72">1700</cx:pt>
          <cx:pt idx="73">2000</cx:pt>
          <cx:pt idx="74">1950</cx:pt>
          <cx:pt idx="75">850</cx:pt>
          <cx:pt idx="76">500</cx:pt>
          <cx:pt idx="77">590</cx:pt>
          <cx:pt idx="78">350</cx:pt>
          <cx:pt idx="79">450</cx:pt>
          <cx:pt idx="80">365</cx:pt>
          <cx:pt idx="81">650</cx:pt>
          <cx:pt idx="82">350</cx:pt>
          <cx:pt idx="83">550</cx:pt>
          <cx:pt idx="84">445</cx:pt>
          <cx:pt idx="85">995</cx:pt>
          <cx:pt idx="86">1600</cx:pt>
          <cx:pt idx="87">1350</cx:pt>
          <cx:pt idx="88">820</cx:pt>
          <cx:pt idx="89">490</cx:pt>
          <cx:pt idx="90">970</cx:pt>
          <cx:pt idx="91">390</cx:pt>
          <cx:pt idx="92">100</cx:pt>
          <cx:pt idx="93">500</cx:pt>
          <cx:pt idx="94">50</cx:pt>
          <cx:pt idx="95">800</cx:pt>
          <cx:pt idx="96">400</cx:pt>
          <cx:pt idx="97">900</cx:pt>
          <cx:pt idx="98">3500</cx:pt>
          <cx:pt idx="99">700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ru-RU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Распределение вкладов по длительности(</a:t>
            </a:r>
            <a:r>
              <a:rPr lang="ru-RU" sz="1400" b="0" i="0" u="none" strike="noStrike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тыс</a:t>
            </a:r>
            <a:r>
              <a:rPr lang="ru-RU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 </a:t>
            </a:r>
            <a:r>
              <a:rPr lang="ru-RU" sz="1400" b="0" i="0" u="none" strike="noStrike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руб</a:t>
            </a:r>
            <a:r>
              <a:rPr lang="ru-RU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) </a:t>
            </a:r>
          </a:p>
        </cx:rich>
      </cx:tx>
    </cx:title>
    <cx:plotArea>
      <cx:plotAreaRegion>
        <cx:series layoutId="boxWhisker" uniqueId="{40B3FBC1-F06B-42AC-8D7A-30B12FE7B469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Данные!$D$2:$D$101</cx:f>
        <cx:lvl ptCount="100">
          <cx:pt idx="0">нет</cx:pt>
          <cx:pt idx="1">нет</cx:pt>
          <cx:pt idx="2">нет</cx:pt>
          <cx:pt idx="3">да</cx:pt>
          <cx:pt idx="4">да</cx:pt>
          <cx:pt idx="5">нет</cx:pt>
          <cx:pt idx="6">нет</cx:pt>
          <cx:pt idx="7">нет</cx:pt>
          <cx:pt idx="8">нет</cx:pt>
          <cx:pt idx="9">нет</cx:pt>
          <cx:pt idx="10">нет</cx:pt>
          <cx:pt idx="11">нет</cx:pt>
          <cx:pt idx="12">нет</cx:pt>
          <cx:pt idx="13">нет</cx:pt>
          <cx:pt idx="14">нет</cx:pt>
          <cx:pt idx="15">нет</cx:pt>
          <cx:pt idx="16">да</cx:pt>
          <cx:pt idx="17">да</cx:pt>
          <cx:pt idx="18">нет</cx:pt>
          <cx:pt idx="19">нет</cx:pt>
          <cx:pt idx="20">нет</cx:pt>
          <cx:pt idx="21">нет</cx:pt>
          <cx:pt idx="22">нет</cx:pt>
          <cx:pt idx="23">нет</cx:pt>
          <cx:pt idx="24">да</cx:pt>
          <cx:pt idx="25">нет</cx:pt>
          <cx:pt idx="26">нет</cx:pt>
          <cx:pt idx="27">нет</cx:pt>
          <cx:pt idx="28">нет</cx:pt>
          <cx:pt idx="29">да</cx:pt>
          <cx:pt idx="30">нет</cx:pt>
          <cx:pt idx="31">нет</cx:pt>
          <cx:pt idx="32">да</cx:pt>
          <cx:pt idx="33">нет</cx:pt>
          <cx:pt idx="34">нет</cx:pt>
          <cx:pt idx="35">нет</cx:pt>
          <cx:pt idx="36">нет</cx:pt>
          <cx:pt idx="37">нет</cx:pt>
          <cx:pt idx="38">нет</cx:pt>
          <cx:pt idx="39">нет</cx:pt>
          <cx:pt idx="40">нет</cx:pt>
          <cx:pt idx="41">да</cx:pt>
          <cx:pt idx="42">нет</cx:pt>
          <cx:pt idx="43">нет</cx:pt>
          <cx:pt idx="44">нет</cx:pt>
          <cx:pt idx="45">да</cx:pt>
          <cx:pt idx="46">нет</cx:pt>
          <cx:pt idx="47">нет</cx:pt>
          <cx:pt idx="48">нет</cx:pt>
          <cx:pt idx="49">да</cx:pt>
          <cx:pt idx="50">нет</cx:pt>
          <cx:pt idx="51">да</cx:pt>
          <cx:pt idx="52">нет</cx:pt>
          <cx:pt idx="53">нет</cx:pt>
          <cx:pt idx="54">нет</cx:pt>
          <cx:pt idx="55">нет</cx:pt>
          <cx:pt idx="56">нет</cx:pt>
          <cx:pt idx="57">нет</cx:pt>
          <cx:pt idx="58">нет</cx:pt>
          <cx:pt idx="59">нет</cx:pt>
          <cx:pt idx="60">нет</cx:pt>
          <cx:pt idx="61">нет</cx:pt>
          <cx:pt idx="62">нет</cx:pt>
          <cx:pt idx="63">нет</cx:pt>
          <cx:pt idx="64">нет</cx:pt>
          <cx:pt idx="65">нет</cx:pt>
          <cx:pt idx="66">нет</cx:pt>
          <cx:pt idx="67">нет</cx:pt>
          <cx:pt idx="68">да</cx:pt>
          <cx:pt idx="69">нет</cx:pt>
          <cx:pt idx="70">нет</cx:pt>
          <cx:pt idx="71">да</cx:pt>
          <cx:pt idx="72">да</cx:pt>
          <cx:pt idx="73">да</cx:pt>
          <cx:pt idx="74">да</cx:pt>
          <cx:pt idx="75">нет</cx:pt>
          <cx:pt idx="76">нет</cx:pt>
          <cx:pt idx="77">нет</cx:pt>
          <cx:pt idx="78">нет</cx:pt>
          <cx:pt idx="79">нет</cx:pt>
          <cx:pt idx="80">нет</cx:pt>
          <cx:pt idx="81">нет</cx:pt>
          <cx:pt idx="82">нет</cx:pt>
          <cx:pt idx="83">нет</cx:pt>
          <cx:pt idx="84">нет</cx:pt>
          <cx:pt idx="85">нет</cx:pt>
          <cx:pt idx="86">да</cx:pt>
          <cx:pt idx="87">да</cx:pt>
          <cx:pt idx="88">нет</cx:pt>
          <cx:pt idx="89">нет</cx:pt>
          <cx:pt idx="90">нет</cx:pt>
          <cx:pt idx="91">нет</cx:pt>
          <cx:pt idx="92">нет</cx:pt>
          <cx:pt idx="93">нет</cx:pt>
          <cx:pt idx="94">нет</cx:pt>
          <cx:pt idx="95">нет</cx:pt>
          <cx:pt idx="96">нет</cx:pt>
          <cx:pt idx="97">нет</cx:pt>
          <cx:pt idx="98">да</cx:pt>
          <cx:pt idx="99">нет</cx:pt>
        </cx:lvl>
      </cx:strDim>
      <cx:numDim type="val">
        <cx:f>Данные!$I$2:$I$101</cx:f>
        <cx:lvl ptCount="100" formatCode="_-* # ##0\ _₽_-;\-* # ##0\ _₽_-;_-* &quot;-&quot;\ _₽_-;_-@_-">
          <cx:pt idx="0">30</cx:pt>
          <cx:pt idx="1">45</cx:pt>
          <cx:pt idx="2">600</cx:pt>
          <cx:pt idx="3">2000</cx:pt>
          <cx:pt idx="4">2100</cx:pt>
          <cx:pt idx="5">100</cx:pt>
          <cx:pt idx="6">600</cx:pt>
          <cx:pt idx="7">350</cx:pt>
          <cx:pt idx="8">300</cx:pt>
          <cx:pt idx="9">900</cx:pt>
          <cx:pt idx="10">400</cx:pt>
          <cx:pt idx="11">540</cx:pt>
          <cx:pt idx="12">650</cx:pt>
          <cx:pt idx="13">750</cx:pt>
          <cx:pt idx="14">940</cx:pt>
          <cx:pt idx="15">200</cx:pt>
          <cx:pt idx="16">1500</cx:pt>
          <cx:pt idx="17">2500</cx:pt>
          <cx:pt idx="18">1000</cx:pt>
          <cx:pt idx="19">960</cx:pt>
          <cx:pt idx="20">100</cx:pt>
          <cx:pt idx="21">800</cx:pt>
          <cx:pt idx="22">500</cx:pt>
          <cx:pt idx="23">450</cx:pt>
          <cx:pt idx="24">1300</cx:pt>
          <cx:pt idx="25">870</cx:pt>
          <cx:pt idx="26">900</cx:pt>
          <cx:pt idx="27">500</cx:pt>
          <cx:pt idx="28">250</cx:pt>
          <cx:pt idx="29">1500</cx:pt>
          <cx:pt idx="30">460</cx:pt>
          <cx:pt idx="31">600</cx:pt>
          <cx:pt idx="32">1550</cx:pt>
          <cx:pt idx="33">1000</cx:pt>
          <cx:pt idx="34">340</cx:pt>
          <cx:pt idx="35">150</cx:pt>
          <cx:pt idx="36">550</cx:pt>
          <cx:pt idx="37">850</cx:pt>
          <cx:pt idx="38">150</cx:pt>
          <cx:pt idx="39">850</cx:pt>
          <cx:pt idx="40">370</cx:pt>
          <cx:pt idx="41">3000</cx:pt>
          <cx:pt idx="42">990</cx:pt>
          <cx:pt idx="43">750</cx:pt>
          <cx:pt idx="44">450</cx:pt>
          <cx:pt idx="45">2500</cx:pt>
          <cx:pt idx="46">500</cx:pt>
          <cx:pt idx="47">250</cx:pt>
          <cx:pt idx="48">300</cx:pt>
          <cx:pt idx="49">1450</cx:pt>
          <cx:pt idx="50">100</cx:pt>
          <cx:pt idx="51">2150</cx:pt>
          <cx:pt idx="52">900</cx:pt>
          <cx:pt idx="53">750</cx:pt>
          <cx:pt idx="54">670</cx:pt>
          <cx:pt idx="55">600</cx:pt>
          <cx:pt idx="56">850</cx:pt>
          <cx:pt idx="57">950</cx:pt>
          <cx:pt idx="58">890</cx:pt>
          <cx:pt idx="59">550</cx:pt>
          <cx:pt idx="60">345</cx:pt>
          <cx:pt idx="61">600</cx:pt>
          <cx:pt idx="62">1000</cx:pt>
          <cx:pt idx="63">250</cx:pt>
          <cx:pt idx="64">200</cx:pt>
          <cx:pt idx="65">450</cx:pt>
          <cx:pt idx="66">550</cx:pt>
          <cx:pt idx="67">500</cx:pt>
          <cx:pt idx="68">1500</cx:pt>
          <cx:pt idx="69">360</cx:pt>
          <cx:pt idx="70">600</cx:pt>
          <cx:pt idx="71">1250</cx:pt>
          <cx:pt idx="72">1700</cx:pt>
          <cx:pt idx="73">2000</cx:pt>
          <cx:pt idx="74">1950</cx:pt>
          <cx:pt idx="75">850</cx:pt>
          <cx:pt idx="76">500</cx:pt>
          <cx:pt idx="77">590</cx:pt>
          <cx:pt idx="78">350</cx:pt>
          <cx:pt idx="79">450</cx:pt>
          <cx:pt idx="80">365</cx:pt>
          <cx:pt idx="81">650</cx:pt>
          <cx:pt idx="82">350</cx:pt>
          <cx:pt idx="83">550</cx:pt>
          <cx:pt idx="84">445</cx:pt>
          <cx:pt idx="85">995</cx:pt>
          <cx:pt idx="86">1600</cx:pt>
          <cx:pt idx="87">1350</cx:pt>
          <cx:pt idx="88">820</cx:pt>
          <cx:pt idx="89">490</cx:pt>
          <cx:pt idx="90">970</cx:pt>
          <cx:pt idx="91">390</cx:pt>
          <cx:pt idx="92">100</cx:pt>
          <cx:pt idx="93">500</cx:pt>
          <cx:pt idx="94">50</cx:pt>
          <cx:pt idx="95">800</cx:pt>
          <cx:pt idx="96">400</cx:pt>
          <cx:pt idx="97">900</cx:pt>
          <cx:pt idx="98">3500</cx:pt>
          <cx:pt idx="99">700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ru-RU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Внесён минимальный размер вклада (</a:t>
            </a:r>
            <a:r>
              <a:rPr lang="ru-RU" sz="1400" b="0" i="0" u="none" strike="noStrike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тыс</a:t>
            </a:r>
            <a:r>
              <a:rPr lang="ru-RU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 </a:t>
            </a:r>
            <a:r>
              <a:rPr lang="ru-RU" sz="1400" b="0" i="0" u="none" strike="noStrike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руб</a:t>
            </a:r>
            <a:r>
              <a:rPr lang="ru-RU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)</a:t>
            </a:r>
          </a:p>
        </cx:rich>
      </cx:tx>
    </cx:title>
    <cx:plotArea>
      <cx:plotAreaRegion>
        <cx:series layoutId="boxWhisker" uniqueId="{2C1FC306-5CF0-4AAA-9B3A-2FCC5BB31C73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Данные!$G$2:$G$101</cx:f>
        <cx:lvl ptCount="100">
          <cx:pt idx="0">да</cx:pt>
          <cx:pt idx="1">да</cx:pt>
          <cx:pt idx="2">нет</cx:pt>
          <cx:pt idx="3">нет</cx:pt>
          <cx:pt idx="4">нет</cx:pt>
          <cx:pt idx="5">да</cx:pt>
          <cx:pt idx="6">нет</cx:pt>
          <cx:pt idx="7">да</cx:pt>
          <cx:pt idx="8">да</cx:pt>
          <cx:pt idx="9">нет</cx:pt>
          <cx:pt idx="10">да</cx:pt>
          <cx:pt idx="11">нет</cx:pt>
          <cx:pt idx="12">нет</cx:pt>
          <cx:pt idx="13">нет</cx:pt>
          <cx:pt idx="14">нет</cx:pt>
          <cx:pt idx="15">да</cx:pt>
          <cx:pt idx="16">нет</cx:pt>
          <cx:pt idx="17">нет</cx:pt>
          <cx:pt idx="18">нет</cx:pt>
          <cx:pt idx="19">нет</cx:pt>
          <cx:pt idx="20">да</cx:pt>
          <cx:pt idx="21">нет</cx:pt>
          <cx:pt idx="22">да</cx:pt>
          <cx:pt idx="23">да</cx:pt>
          <cx:pt idx="24">нет</cx:pt>
          <cx:pt idx="25">нет</cx:pt>
          <cx:pt idx="26">нет</cx:pt>
          <cx:pt idx="27">да</cx:pt>
          <cx:pt idx="28">да</cx:pt>
          <cx:pt idx="29">нет</cx:pt>
          <cx:pt idx="30">да</cx:pt>
          <cx:pt idx="31">нет</cx:pt>
          <cx:pt idx="32">нет</cx:pt>
          <cx:pt idx="33">нет</cx:pt>
          <cx:pt idx="34">да</cx:pt>
          <cx:pt idx="35">да</cx:pt>
          <cx:pt idx="36">нет</cx:pt>
          <cx:pt idx="37">нет</cx:pt>
          <cx:pt idx="38">да</cx:pt>
          <cx:pt idx="39">нет</cx:pt>
          <cx:pt idx="40">да</cx:pt>
          <cx:pt idx="41">нет</cx:pt>
          <cx:pt idx="42">нет</cx:pt>
          <cx:pt idx="43">нет</cx:pt>
          <cx:pt idx="44">да</cx:pt>
          <cx:pt idx="45">нет</cx:pt>
          <cx:pt idx="46">да</cx:pt>
          <cx:pt idx="47">да</cx:pt>
          <cx:pt idx="48">да</cx:pt>
          <cx:pt idx="49">нет</cx:pt>
          <cx:pt idx="50">да</cx:pt>
          <cx:pt idx="51">нет</cx:pt>
          <cx:pt idx="52">нет</cx:pt>
          <cx:pt idx="53">нет</cx:pt>
          <cx:pt idx="54">нет</cx:pt>
          <cx:pt idx="55">нет</cx:pt>
          <cx:pt idx="56">нет</cx:pt>
          <cx:pt idx="57">нет</cx:pt>
          <cx:pt idx="58">нет</cx:pt>
          <cx:pt idx="59">нет</cx:pt>
          <cx:pt idx="60">да</cx:pt>
          <cx:pt idx="61">нет</cx:pt>
          <cx:pt idx="62">нет</cx:pt>
          <cx:pt idx="63">да</cx:pt>
          <cx:pt idx="64">да</cx:pt>
          <cx:pt idx="65">да</cx:pt>
          <cx:pt idx="66">нет</cx:pt>
          <cx:pt idx="67">да</cx:pt>
          <cx:pt idx="68">нет</cx:pt>
          <cx:pt idx="69">да</cx:pt>
          <cx:pt idx="70">нет</cx:pt>
          <cx:pt idx="71">нет</cx:pt>
          <cx:pt idx="72">нет</cx:pt>
          <cx:pt idx="73">нет</cx:pt>
          <cx:pt idx="74">нет</cx:pt>
          <cx:pt idx="75">нет</cx:pt>
          <cx:pt idx="76">да</cx:pt>
          <cx:pt idx="77">нет</cx:pt>
          <cx:pt idx="78">да</cx:pt>
          <cx:pt idx="79">да</cx:pt>
          <cx:pt idx="80">да</cx:pt>
          <cx:pt idx="81">нет</cx:pt>
          <cx:pt idx="82">да</cx:pt>
          <cx:pt idx="83">нет</cx:pt>
          <cx:pt idx="84">да</cx:pt>
          <cx:pt idx="85">нет</cx:pt>
          <cx:pt idx="86">нет</cx:pt>
          <cx:pt idx="87">нет</cx:pt>
          <cx:pt idx="88">нет</cx:pt>
          <cx:pt idx="89">да</cx:pt>
          <cx:pt idx="90">нет</cx:pt>
          <cx:pt idx="91">да</cx:pt>
          <cx:pt idx="92">да</cx:pt>
          <cx:pt idx="93">да</cx:pt>
          <cx:pt idx="94">да</cx:pt>
          <cx:pt idx="95">нет</cx:pt>
          <cx:pt idx="96">да</cx:pt>
          <cx:pt idx="97">нет</cx:pt>
          <cx:pt idx="98">нет</cx:pt>
          <cx:pt idx="99">нет</cx:pt>
        </cx:lvl>
      </cx:strDim>
      <cx:numDim type="val">
        <cx:f>Данные!$I$2:$I$101</cx:f>
        <cx:lvl ptCount="100" formatCode="_-* # ##0\ _₽_-;\-* # ##0\ _₽_-;_-* &quot;-&quot;\ _₽_-;_-@_-">
          <cx:pt idx="0">30</cx:pt>
          <cx:pt idx="1">45</cx:pt>
          <cx:pt idx="2">600</cx:pt>
          <cx:pt idx="3">2000</cx:pt>
          <cx:pt idx="4">2100</cx:pt>
          <cx:pt idx="5">100</cx:pt>
          <cx:pt idx="6">600</cx:pt>
          <cx:pt idx="7">350</cx:pt>
          <cx:pt idx="8">300</cx:pt>
          <cx:pt idx="9">900</cx:pt>
          <cx:pt idx="10">400</cx:pt>
          <cx:pt idx="11">540</cx:pt>
          <cx:pt idx="12">650</cx:pt>
          <cx:pt idx="13">750</cx:pt>
          <cx:pt idx="14">940</cx:pt>
          <cx:pt idx="15">200</cx:pt>
          <cx:pt idx="16">1500</cx:pt>
          <cx:pt idx="17">2500</cx:pt>
          <cx:pt idx="18">1000</cx:pt>
          <cx:pt idx="19">960</cx:pt>
          <cx:pt idx="20">100</cx:pt>
          <cx:pt idx="21">800</cx:pt>
          <cx:pt idx="22">500</cx:pt>
          <cx:pt idx="23">450</cx:pt>
          <cx:pt idx="24">1300</cx:pt>
          <cx:pt idx="25">870</cx:pt>
          <cx:pt idx="26">900</cx:pt>
          <cx:pt idx="27">500</cx:pt>
          <cx:pt idx="28">250</cx:pt>
          <cx:pt idx="29">1500</cx:pt>
          <cx:pt idx="30">460</cx:pt>
          <cx:pt idx="31">600</cx:pt>
          <cx:pt idx="32">1550</cx:pt>
          <cx:pt idx="33">1000</cx:pt>
          <cx:pt idx="34">340</cx:pt>
          <cx:pt idx="35">150</cx:pt>
          <cx:pt idx="36">550</cx:pt>
          <cx:pt idx="37">850</cx:pt>
          <cx:pt idx="38">150</cx:pt>
          <cx:pt idx="39">850</cx:pt>
          <cx:pt idx="40">370</cx:pt>
          <cx:pt idx="41">3000</cx:pt>
          <cx:pt idx="42">990</cx:pt>
          <cx:pt idx="43">750</cx:pt>
          <cx:pt idx="44">450</cx:pt>
          <cx:pt idx="45">2500</cx:pt>
          <cx:pt idx="46">500</cx:pt>
          <cx:pt idx="47">250</cx:pt>
          <cx:pt idx="48">300</cx:pt>
          <cx:pt idx="49">1450</cx:pt>
          <cx:pt idx="50">100</cx:pt>
          <cx:pt idx="51">2150</cx:pt>
          <cx:pt idx="52">900</cx:pt>
          <cx:pt idx="53">750</cx:pt>
          <cx:pt idx="54">670</cx:pt>
          <cx:pt idx="55">600</cx:pt>
          <cx:pt idx="56">850</cx:pt>
          <cx:pt idx="57">950</cx:pt>
          <cx:pt idx="58">890</cx:pt>
          <cx:pt idx="59">550</cx:pt>
          <cx:pt idx="60">345</cx:pt>
          <cx:pt idx="61">600</cx:pt>
          <cx:pt idx="62">1000</cx:pt>
          <cx:pt idx="63">250</cx:pt>
          <cx:pt idx="64">200</cx:pt>
          <cx:pt idx="65">450</cx:pt>
          <cx:pt idx="66">550</cx:pt>
          <cx:pt idx="67">500</cx:pt>
          <cx:pt idx="68">1500</cx:pt>
          <cx:pt idx="69">360</cx:pt>
          <cx:pt idx="70">600</cx:pt>
          <cx:pt idx="71">1250</cx:pt>
          <cx:pt idx="72">1700</cx:pt>
          <cx:pt idx="73">2000</cx:pt>
          <cx:pt idx="74">1950</cx:pt>
          <cx:pt idx="75">850</cx:pt>
          <cx:pt idx="76">500</cx:pt>
          <cx:pt idx="77">590</cx:pt>
          <cx:pt idx="78">350</cx:pt>
          <cx:pt idx="79">450</cx:pt>
          <cx:pt idx="80">365</cx:pt>
          <cx:pt idx="81">650</cx:pt>
          <cx:pt idx="82">350</cx:pt>
          <cx:pt idx="83">550</cx:pt>
          <cx:pt idx="84">445</cx:pt>
          <cx:pt idx="85">995</cx:pt>
          <cx:pt idx="86">1600</cx:pt>
          <cx:pt idx="87">1350</cx:pt>
          <cx:pt idx="88">820</cx:pt>
          <cx:pt idx="89">490</cx:pt>
          <cx:pt idx="90">970</cx:pt>
          <cx:pt idx="91">390</cx:pt>
          <cx:pt idx="92">100</cx:pt>
          <cx:pt idx="93">500</cx:pt>
          <cx:pt idx="94">50</cx:pt>
          <cx:pt idx="95">800</cx:pt>
          <cx:pt idx="96">400</cx:pt>
          <cx:pt idx="97">900</cx:pt>
          <cx:pt idx="98">3500</cx:pt>
          <cx:pt idx="99">700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ru-RU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Возможность снятия</a:t>
            </a: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/</a:t>
            </a:r>
            <a:r>
              <a:rPr lang="ru-RU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пополения</a:t>
            </a:r>
          </a:p>
        </cx:rich>
      </cx:tx>
    </cx:title>
    <cx:plotArea>
      <cx:plotAreaRegion>
        <cx:series layoutId="clusteredColumn" uniqueId="{A146DC7F-9C7D-4A4E-9960-8738F07ADD2F}">
          <cx:dataId val="0"/>
          <cx:layoutPr>
            <cx:aggregation/>
          </cx:layoutPr>
          <cx:axisId val="1"/>
        </cx:series>
        <cx:series layoutId="paretoLine" ownerIdx="0" uniqueId="{EFEF62BF-9B12-4E73-8C1E-63C55B5AE847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C39E2-F270-4FDA-A3C4-210D125FA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62FFF3-2021-4E5F-A077-08E17D817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42DA7B-549D-4A0D-81F5-F5132CEE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42BE1D-30B9-4970-8C0F-B9007BC0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CB0BE7-00DE-470E-9ADF-F38FE06A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39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FA573-5A9C-4224-8CD3-74D13750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14E352-1D3D-476E-BAEF-DF1774CF9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5C40F6-F3EB-4121-A54E-B062F574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465E2F-5A2C-4E93-A50F-C1E66729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E8CFAC-6095-4CC7-93FD-81B292F4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83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9FE271-5C4A-4DB3-8AE7-429DF9865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F70937-17B1-4E83-8D7C-9347948F8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FD597D-6602-4F0D-84AC-228ED4C0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7B7F8E-513F-43E3-86CE-DD4A9F04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A5C824-476D-46B5-98DA-05CCE111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01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04CEA-BB62-4884-B82F-BDB91341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68364D-FEF8-43C2-B4B0-6BC0044C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01A414-BC71-4C45-AAC0-AFD30ABF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81AAC2-445C-4DEC-9D13-38A86923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3E1A40-25E4-4D4B-8793-EB2F5319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80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5CCE7-95A0-4009-94D8-57B5A3CE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8C3468-688A-42ED-B77B-ACE45486F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3CCE19-65C2-41D2-B04D-454C621E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9BF887-A7FC-4AF9-93C9-20EA2879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86D5BA-5392-4EE2-882A-4422A0E2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03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45888-D460-44CB-AE7B-B896B3DF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0884AC-1D3F-4B47-BFA6-24701903D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6BE754-B695-423D-AB11-47EEE046A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FAF040-A578-4EFD-B6C7-8F461CC0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F07757-5B0D-4FCF-BD07-31428D85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BF6789-D501-4B2F-9390-BBC1482F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90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DFB52-2701-4AD1-89F6-A522C14B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F192EF-5D87-43C6-A472-9FAC76608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2D7A18-9AE0-4F7B-9BF5-25158AF5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466A20-C833-4A6E-A6C9-92D7E2C45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228E216-CE41-4E21-B565-B7073C9E1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F1DB05-A97A-49CA-9474-0A103710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0941A9-87E1-4E27-B6A2-521BEF2F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752E4A-9850-42CD-B71B-D45F21D9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24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FA378-1546-4877-9E3C-44383117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A1E247-F5C9-41CF-86E7-E31CA100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3E5933-FB76-4B26-BF09-D86CAF08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1DDF87-3B26-4833-9752-226600F6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08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B2342F-D755-4471-96A4-18E6D601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51AEA4-AA23-4B14-B7F1-9E7B414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1F9686-8CF9-4412-91D7-3CEBD7A4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41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BFE8F-05DB-4460-96D3-FB8ECBFC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67FF2-C84C-4C50-958C-62999BA12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7D96AA-DACA-41C1-BC49-14515C42F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97CBB6-B02E-42D0-80FF-09714A4C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9D24A9-E63D-42EE-B66F-9A1B8E86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50F416-78E1-4D85-8D5A-AB4E9BB4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53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15608-ABB9-4F6E-87AA-5CC79376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42A3ED-3AD1-4AC5-A8E8-C9D27DF4C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6EA1A0-C965-443B-A797-00740C839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4DBC22-13E4-4CB6-8EDF-C609D450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07A012-0A0F-4004-9987-D97D7D28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5A0180-A5CB-464A-A472-6EF28E89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05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644BA-45D8-43FD-BF8E-523CB9D9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BD1D4B-268C-49EC-9BFE-327C9CBC5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E3B5DF-E84B-421A-8F84-4933F88C6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91425-657A-48DD-A31D-7CA5A4D89B58}" type="datetimeFigureOut">
              <a:rPr lang="ru-RU" smtClean="0"/>
              <a:t>11.03.2022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E32CF2-09D7-4128-A334-FF2A0E4F6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379B2F-42EF-4B09-95F4-465DCC58C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4DB1C-18C8-44E2-BBA5-CCDA0CEC0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49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14/relationships/chartEx" Target="../charts/chartEx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428DE70-FB3A-4507-B9C6-BB311715EF7A}"/>
              </a:ext>
            </a:extLst>
          </p:cNvPr>
          <p:cNvGrpSpPr/>
          <p:nvPr/>
        </p:nvGrpSpPr>
        <p:grpSpPr>
          <a:xfrm>
            <a:off x="497128" y="3343547"/>
            <a:ext cx="10903200" cy="1938992"/>
            <a:chOff x="565708" y="874667"/>
            <a:chExt cx="10903200" cy="19389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CD6110-D836-4238-ACC0-876B6BDEBF46}"/>
                </a:ext>
              </a:extLst>
            </p:cNvPr>
            <p:cNvSpPr txBox="1"/>
            <p:nvPr/>
          </p:nvSpPr>
          <p:spPr>
            <a:xfrm>
              <a:off x="565708" y="874667"/>
              <a:ext cx="1083872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0" b="1" dirty="0">
                  <a:solidFill>
                    <a:schemeClr val="bg1"/>
                  </a:solidFill>
                  <a:latin typeface="Cera CY" panose="00000500000000000000" pitchFamily="2" charset="-52"/>
                  <a:sym typeface="Cera CY" panose="00000500000000000000" pitchFamily="2" charset="-52"/>
                </a:rPr>
                <a:t>БАНК </a:t>
              </a:r>
              <a:r>
                <a:rPr lang="en-US" sz="12000" b="1" dirty="0">
                  <a:solidFill>
                    <a:schemeClr val="bg1"/>
                  </a:solidFill>
                  <a:latin typeface="Cera CY" panose="00000500000000000000" pitchFamily="2" charset="-52"/>
                  <a:sym typeface="Cera CY" panose="00000500000000000000" pitchFamily="2" charset="-52"/>
                </a:rPr>
                <a:t>N</a:t>
              </a:r>
              <a:endParaRPr lang="ru-RU" sz="6000" b="1" dirty="0">
                <a:solidFill>
                  <a:schemeClr val="bg1"/>
                </a:solidFill>
                <a:latin typeface="Cera CY" panose="00000500000000000000" pitchFamily="2" charset="-52"/>
                <a:sym typeface="Cera CY" panose="00000500000000000000" pitchFamily="2" charset="-52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F25123-D6F1-490A-B800-D332A28109CF}"/>
                </a:ext>
              </a:extLst>
            </p:cNvPr>
            <p:cNvSpPr txBox="1"/>
            <p:nvPr/>
          </p:nvSpPr>
          <p:spPr>
            <a:xfrm>
              <a:off x="5985068" y="1345027"/>
              <a:ext cx="5483840" cy="121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sz="4500" b="1" dirty="0">
                  <a:solidFill>
                    <a:schemeClr val="bg1"/>
                  </a:solidFill>
                  <a:latin typeface="Cera CY" panose="00000500000000000000" pitchFamily="2" charset="-52"/>
                  <a:sym typeface="Cera CY" panose="00000500000000000000" pitchFamily="2" charset="-52"/>
                </a:rPr>
                <a:t>Отдел</a:t>
              </a:r>
            </a:p>
            <a:p>
              <a:pPr>
                <a:lnSpc>
                  <a:spcPct val="80000"/>
                </a:lnSpc>
              </a:pPr>
              <a:r>
                <a:rPr lang="ru-RU" sz="4500" b="1" dirty="0">
                  <a:solidFill>
                    <a:schemeClr val="bg1"/>
                  </a:solidFill>
                  <a:latin typeface="Cera CY" panose="00000500000000000000" pitchFamily="2" charset="-52"/>
                  <a:sym typeface="Cera CY" panose="00000500000000000000" pitchFamily="2" charset="-52"/>
                </a:rPr>
                <a:t>Сбережений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CFF6C62-B058-45B9-910C-C60CEC502E16}"/>
              </a:ext>
            </a:extLst>
          </p:cNvPr>
          <p:cNvGrpSpPr/>
          <p:nvPr/>
        </p:nvGrpSpPr>
        <p:grpSpPr>
          <a:xfrm>
            <a:off x="10700249" y="277758"/>
            <a:ext cx="1172309" cy="507831"/>
            <a:chOff x="10257690" y="287616"/>
            <a:chExt cx="1172309" cy="5078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052A70-DA03-4B72-98FE-911CAD4F81ED}"/>
                </a:ext>
              </a:extLst>
            </p:cNvPr>
            <p:cNvSpPr txBox="1"/>
            <p:nvPr/>
          </p:nvSpPr>
          <p:spPr>
            <a:xfrm>
              <a:off x="10467428" y="287616"/>
              <a:ext cx="962571" cy="507831"/>
            </a:xfrm>
            <a:prstGeom prst="rect">
              <a:avLst/>
            </a:prstGeom>
            <a:noFill/>
            <a:ln>
              <a:noFill/>
            </a:ln>
            <a:effectLst>
              <a:softEdge rad="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700" spc="-120" dirty="0">
                  <a:gradFill>
                    <a:gsLst>
                      <a:gs pos="0">
                        <a:srgbClr val="800668"/>
                      </a:gs>
                      <a:gs pos="100000">
                        <a:srgbClr val="0057B6"/>
                      </a:gs>
                    </a:gsLst>
                    <a:lin ang="5400000" scaled="1"/>
                  </a:gradFill>
                  <a:latin typeface="Cera Pro" panose="00000400000000000000" pitchFamily="2" charset="0"/>
                </a:rPr>
                <a:t>БАНК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AF04AB50-F29A-41A9-A02E-7874A73C9775}"/>
                </a:ext>
              </a:extLst>
            </p:cNvPr>
            <p:cNvSpPr/>
            <p:nvPr/>
          </p:nvSpPr>
          <p:spPr>
            <a:xfrm>
              <a:off x="10257690" y="412576"/>
              <a:ext cx="264093" cy="264093"/>
            </a:xfrm>
            <a:prstGeom prst="rect">
              <a:avLst/>
            </a:prstGeom>
            <a:noFill/>
            <a:ln w="38100">
              <a:gradFill>
                <a:gsLst>
                  <a:gs pos="0">
                    <a:srgbClr val="800668"/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9313AF4-423E-4641-8262-FB6F040C105F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602" y="436650"/>
              <a:ext cx="241005" cy="231844"/>
            </a:xfrm>
            <a:prstGeom prst="line">
              <a:avLst/>
            </a:prstGeom>
            <a:ln w="60325">
              <a:gradFill>
                <a:gsLst>
                  <a:gs pos="0">
                    <a:srgbClr val="800668"/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85B0E67-40ED-4091-894F-8E9259D98DB9}"/>
                </a:ext>
              </a:extLst>
            </p:cNvPr>
            <p:cNvCxnSpPr>
              <a:cxnSpLocks/>
            </p:cNvCxnSpPr>
            <p:nvPr/>
          </p:nvCxnSpPr>
          <p:spPr>
            <a:xfrm>
              <a:off x="10492895" y="398558"/>
              <a:ext cx="0" cy="271524"/>
            </a:xfrm>
            <a:prstGeom prst="line">
              <a:avLst/>
            </a:prstGeom>
            <a:ln w="57150">
              <a:gradFill>
                <a:gsLst>
                  <a:gs pos="0">
                    <a:srgbClr val="800668">
                      <a:lumMod val="100000"/>
                    </a:srgbClr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DB97ADC1-577F-4C1B-85FB-E2CDF1A66AF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487" y="405145"/>
              <a:ext cx="0" cy="271524"/>
            </a:xfrm>
            <a:prstGeom prst="line">
              <a:avLst/>
            </a:prstGeom>
            <a:ln w="57150">
              <a:gradFill>
                <a:gsLst>
                  <a:gs pos="0">
                    <a:srgbClr val="800668">
                      <a:lumMod val="100000"/>
                    </a:srgbClr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17BC15-5282-4E2F-9C67-D14BB853AE59}"/>
              </a:ext>
            </a:extLst>
          </p:cNvPr>
          <p:cNvSpPr txBox="1"/>
          <p:nvPr/>
        </p:nvSpPr>
        <p:spPr>
          <a:xfrm>
            <a:off x="4988384" y="5752899"/>
            <a:ext cx="597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Руководитель: Беленко Павел Вячеславович</a:t>
            </a:r>
          </a:p>
        </p:txBody>
      </p:sp>
    </p:spTree>
    <p:extLst>
      <p:ext uri="{BB962C8B-B14F-4D97-AF65-F5344CB8AC3E}">
        <p14:creationId xmlns:p14="http://schemas.microsoft.com/office/powerpoint/2010/main" val="141400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03CA6F-F7C7-4011-80D0-955440555B3E}"/>
              </a:ext>
            </a:extLst>
          </p:cNvPr>
          <p:cNvSpPr txBox="1"/>
          <p:nvPr/>
        </p:nvSpPr>
        <p:spPr>
          <a:xfrm>
            <a:off x="319443" y="264533"/>
            <a:ext cx="7910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pc="110">
                <a:solidFill>
                  <a:srgbClr val="0057B6"/>
                </a:solidFill>
                <a:latin typeface="Cera Pro" panose="00000400000000000000" pitchFamily="2" charset="0"/>
              </a:rPr>
              <a:t>Bank-of-one</a:t>
            </a:r>
            <a:endParaRPr lang="ru-RU" sz="3000" b="1" spc="110" dirty="0">
              <a:solidFill>
                <a:srgbClr val="0057B6"/>
              </a:solidFill>
              <a:latin typeface="Cera Pro" panose="00000400000000000000" pitchFamily="2" charset="0"/>
            </a:endParaRPr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65EA5BB-A4D2-4DC9-BB74-28F712088734}"/>
              </a:ext>
            </a:extLst>
          </p:cNvPr>
          <p:cNvGrpSpPr/>
          <p:nvPr/>
        </p:nvGrpSpPr>
        <p:grpSpPr>
          <a:xfrm>
            <a:off x="10700249" y="277758"/>
            <a:ext cx="1172309" cy="507831"/>
            <a:chOff x="10257690" y="287616"/>
            <a:chExt cx="1172309" cy="50783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82D5C58-4E98-49BF-96F1-A6BA84A010AE}"/>
                </a:ext>
              </a:extLst>
            </p:cNvPr>
            <p:cNvSpPr txBox="1"/>
            <p:nvPr/>
          </p:nvSpPr>
          <p:spPr>
            <a:xfrm>
              <a:off x="10467428" y="287616"/>
              <a:ext cx="962571" cy="507831"/>
            </a:xfrm>
            <a:prstGeom prst="rect">
              <a:avLst/>
            </a:prstGeom>
            <a:noFill/>
            <a:ln>
              <a:noFill/>
            </a:ln>
            <a:effectLst>
              <a:softEdge rad="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700" spc="-120" dirty="0">
                  <a:gradFill>
                    <a:gsLst>
                      <a:gs pos="0">
                        <a:srgbClr val="800668"/>
                      </a:gs>
                      <a:gs pos="100000">
                        <a:srgbClr val="0057B6"/>
                      </a:gs>
                    </a:gsLst>
                    <a:lin ang="5400000" scaled="1"/>
                  </a:gradFill>
                  <a:latin typeface="Cera Pro" panose="00000400000000000000" pitchFamily="2" charset="0"/>
                </a:rPr>
                <a:t>БАНК</a:t>
              </a:r>
            </a:p>
          </p:txBody>
        </p:sp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07F47E36-F4B1-4E12-B154-E6090BEE8BFA}"/>
                </a:ext>
              </a:extLst>
            </p:cNvPr>
            <p:cNvSpPr/>
            <p:nvPr/>
          </p:nvSpPr>
          <p:spPr>
            <a:xfrm>
              <a:off x="10257690" y="412576"/>
              <a:ext cx="264093" cy="264093"/>
            </a:xfrm>
            <a:prstGeom prst="rect">
              <a:avLst/>
            </a:prstGeom>
            <a:noFill/>
            <a:ln w="38100">
              <a:gradFill>
                <a:gsLst>
                  <a:gs pos="0">
                    <a:srgbClr val="800668"/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AF694E42-E1AC-4480-B75D-3FD893CA3E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602" y="436650"/>
              <a:ext cx="241005" cy="231844"/>
            </a:xfrm>
            <a:prstGeom prst="line">
              <a:avLst/>
            </a:prstGeom>
            <a:ln w="60325">
              <a:gradFill>
                <a:gsLst>
                  <a:gs pos="0">
                    <a:srgbClr val="800668"/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F781F868-FEF3-492E-BAEC-26F9FA43D7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2895" y="398558"/>
              <a:ext cx="0" cy="271524"/>
            </a:xfrm>
            <a:prstGeom prst="line">
              <a:avLst/>
            </a:prstGeom>
            <a:ln w="57150">
              <a:gradFill>
                <a:gsLst>
                  <a:gs pos="0">
                    <a:srgbClr val="800668">
                      <a:lumMod val="100000"/>
                    </a:srgbClr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B68CF15A-DC73-490B-80E3-9A7A9A3F01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487" y="405145"/>
              <a:ext cx="0" cy="271524"/>
            </a:xfrm>
            <a:prstGeom prst="line">
              <a:avLst/>
            </a:prstGeom>
            <a:ln w="57150">
              <a:gradFill>
                <a:gsLst>
                  <a:gs pos="0">
                    <a:srgbClr val="800668">
                      <a:lumMod val="100000"/>
                    </a:srgbClr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26F4EDAF-5403-44F2-98EE-79E4C49B4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854637"/>
              </p:ext>
            </p:extLst>
          </p:nvPr>
        </p:nvGraphicFramePr>
        <p:xfrm>
          <a:off x="756107" y="1623861"/>
          <a:ext cx="7109124" cy="4289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BEB87D6-B1D7-4302-B628-47C0ACB23118}"/>
              </a:ext>
            </a:extLst>
          </p:cNvPr>
          <p:cNvSpPr txBox="1"/>
          <p:nvPr/>
        </p:nvSpPr>
        <p:spPr>
          <a:xfrm>
            <a:off x="7865231" y="2448022"/>
            <a:ext cx="30447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Внедрение чат-бота для автоматизации подбора вкладов увеличило приток клиентов на 40%: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100</a:t>
            </a:r>
            <a:r>
              <a:rPr lang="en-US" sz="2000" dirty="0"/>
              <a:t>/</a:t>
            </a:r>
            <a:r>
              <a:rPr lang="ru-RU" sz="2000" dirty="0"/>
              <a:t>110 оформленных вкладов 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3EDD11-D6DB-432F-9BAE-55D378180456}"/>
              </a:ext>
            </a:extLst>
          </p:cNvPr>
          <p:cNvSpPr txBox="1"/>
          <p:nvPr/>
        </p:nvSpPr>
        <p:spPr>
          <a:xfrm>
            <a:off x="319442" y="695195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57B6"/>
                </a:solidFill>
                <a:latin typeface="Cera Pro" panose="00000500000000000000" charset="0"/>
                <a:sym typeface="Cera CY" panose="00000500000000000000" pitchFamily="2" charset="-52"/>
              </a:rPr>
              <a:t>Индивидуальный подход к клиентам </a:t>
            </a:r>
          </a:p>
        </p:txBody>
      </p:sp>
    </p:spTree>
    <p:extLst>
      <p:ext uri="{BB962C8B-B14F-4D97-AF65-F5344CB8AC3E}">
        <p14:creationId xmlns:p14="http://schemas.microsoft.com/office/powerpoint/2010/main" val="294271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03CA6F-F7C7-4011-80D0-955440555B3E}"/>
              </a:ext>
            </a:extLst>
          </p:cNvPr>
          <p:cNvSpPr txBox="1"/>
          <p:nvPr/>
        </p:nvSpPr>
        <p:spPr>
          <a:xfrm>
            <a:off x="319443" y="264533"/>
            <a:ext cx="7910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spc="110" dirty="0">
                <a:solidFill>
                  <a:srgbClr val="0057B6"/>
                </a:solidFill>
                <a:latin typeface="Cera Pro" panose="00000400000000000000" pitchFamily="2" charset="0"/>
              </a:rPr>
              <a:t>Ожидания</a:t>
            </a:r>
            <a:r>
              <a:rPr lang="en-US" sz="3000" b="1" spc="110" dirty="0">
                <a:solidFill>
                  <a:srgbClr val="0057B6"/>
                </a:solidFill>
                <a:latin typeface="Cera Pro" panose="00000400000000000000" pitchFamily="2" charset="0"/>
              </a:rPr>
              <a:t> Vs</a:t>
            </a:r>
            <a:r>
              <a:rPr lang="ru-RU" sz="3000" b="1" spc="110" dirty="0">
                <a:solidFill>
                  <a:srgbClr val="0057B6"/>
                </a:solidFill>
                <a:latin typeface="Cera Pro" panose="00000400000000000000" pitchFamily="2" charset="0"/>
              </a:rPr>
              <a:t> Реальность</a:t>
            </a:r>
            <a:r>
              <a:rPr lang="en-US" sz="3000" b="1" spc="110" dirty="0">
                <a:solidFill>
                  <a:srgbClr val="0057B6"/>
                </a:solidFill>
                <a:latin typeface="Cera Pro" panose="00000400000000000000" pitchFamily="2" charset="0"/>
              </a:rPr>
              <a:t> </a:t>
            </a:r>
            <a:endParaRPr lang="ru-RU" sz="3000" b="1" spc="110" dirty="0">
              <a:solidFill>
                <a:srgbClr val="0057B6"/>
              </a:solidFill>
              <a:latin typeface="Cera Pro" panose="00000400000000000000" pitchFamily="2" charset="0"/>
            </a:endParaRPr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65EA5BB-A4D2-4DC9-BB74-28F712088734}"/>
              </a:ext>
            </a:extLst>
          </p:cNvPr>
          <p:cNvGrpSpPr/>
          <p:nvPr/>
        </p:nvGrpSpPr>
        <p:grpSpPr>
          <a:xfrm>
            <a:off x="10700249" y="277758"/>
            <a:ext cx="1172309" cy="507831"/>
            <a:chOff x="10257690" y="287616"/>
            <a:chExt cx="1172309" cy="50783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82D5C58-4E98-49BF-96F1-A6BA84A010AE}"/>
                </a:ext>
              </a:extLst>
            </p:cNvPr>
            <p:cNvSpPr txBox="1"/>
            <p:nvPr/>
          </p:nvSpPr>
          <p:spPr>
            <a:xfrm>
              <a:off x="10467428" y="287616"/>
              <a:ext cx="962571" cy="507831"/>
            </a:xfrm>
            <a:prstGeom prst="rect">
              <a:avLst/>
            </a:prstGeom>
            <a:noFill/>
            <a:ln>
              <a:noFill/>
            </a:ln>
            <a:effectLst>
              <a:softEdge rad="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700" spc="-120" dirty="0">
                  <a:gradFill>
                    <a:gsLst>
                      <a:gs pos="0">
                        <a:srgbClr val="800668"/>
                      </a:gs>
                      <a:gs pos="100000">
                        <a:srgbClr val="0057B6"/>
                      </a:gs>
                    </a:gsLst>
                    <a:lin ang="5400000" scaled="1"/>
                  </a:gradFill>
                  <a:latin typeface="Cera Pro" panose="00000400000000000000" pitchFamily="2" charset="0"/>
                </a:rPr>
                <a:t>БАНК</a:t>
              </a:r>
            </a:p>
          </p:txBody>
        </p:sp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07F47E36-F4B1-4E12-B154-E6090BEE8BFA}"/>
                </a:ext>
              </a:extLst>
            </p:cNvPr>
            <p:cNvSpPr/>
            <p:nvPr/>
          </p:nvSpPr>
          <p:spPr>
            <a:xfrm>
              <a:off x="10257690" y="412576"/>
              <a:ext cx="264093" cy="264093"/>
            </a:xfrm>
            <a:prstGeom prst="rect">
              <a:avLst/>
            </a:prstGeom>
            <a:noFill/>
            <a:ln w="38100">
              <a:gradFill>
                <a:gsLst>
                  <a:gs pos="0">
                    <a:srgbClr val="800668"/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AF694E42-E1AC-4480-B75D-3FD893CA3E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602" y="436650"/>
              <a:ext cx="241005" cy="231844"/>
            </a:xfrm>
            <a:prstGeom prst="line">
              <a:avLst/>
            </a:prstGeom>
            <a:ln w="60325">
              <a:gradFill>
                <a:gsLst>
                  <a:gs pos="0">
                    <a:srgbClr val="800668"/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F781F868-FEF3-492E-BAEC-26F9FA43D7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2895" y="398558"/>
              <a:ext cx="0" cy="271524"/>
            </a:xfrm>
            <a:prstGeom prst="line">
              <a:avLst/>
            </a:prstGeom>
            <a:ln w="57150">
              <a:gradFill>
                <a:gsLst>
                  <a:gs pos="0">
                    <a:srgbClr val="800668">
                      <a:lumMod val="100000"/>
                    </a:srgbClr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B68CF15A-DC73-490B-80E3-9A7A9A3F01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487" y="405145"/>
              <a:ext cx="0" cy="271524"/>
            </a:xfrm>
            <a:prstGeom prst="line">
              <a:avLst/>
            </a:prstGeom>
            <a:ln w="57150">
              <a:gradFill>
                <a:gsLst>
                  <a:gs pos="0">
                    <a:srgbClr val="800668">
                      <a:lumMod val="100000"/>
                    </a:srgbClr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7AB4F3C4-EAFF-44F0-A5B2-00C5CD2E19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271107"/>
              </p:ext>
            </p:extLst>
          </p:nvPr>
        </p:nvGraphicFramePr>
        <p:xfrm>
          <a:off x="6337987" y="17877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A71FEBC-6742-4191-A99B-E460AAE47175}"/>
              </a:ext>
            </a:extLst>
          </p:cNvPr>
          <p:cNvSpPr txBox="1"/>
          <p:nvPr/>
        </p:nvSpPr>
        <p:spPr>
          <a:xfrm>
            <a:off x="920521" y="1949663"/>
            <a:ext cx="49334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rgbClr val="4B4A49"/>
                </a:solidFill>
                <a:latin typeface="Cera CY" panose="00000500000000000000" pitchFamily="2" charset="-52"/>
                <a:sym typeface="Cera CY" panose="00000500000000000000" pitchFamily="2" charset="-52"/>
              </a:rPr>
              <a:t>Переход на системы </a:t>
            </a:r>
            <a:r>
              <a:rPr lang="en-US" sz="1800" dirty="0">
                <a:solidFill>
                  <a:srgbClr val="4B4A49"/>
                </a:solidFill>
                <a:latin typeface="Cera CY" panose="00000500000000000000" pitchFamily="2" charset="-52"/>
                <a:sym typeface="Cera CY" panose="00000500000000000000" pitchFamily="2" charset="-52"/>
              </a:rPr>
              <a:t>bank-of-one</a:t>
            </a:r>
            <a:r>
              <a:rPr lang="ru-RU" sz="1800" dirty="0">
                <a:solidFill>
                  <a:srgbClr val="4B4A49"/>
                </a:solidFill>
                <a:latin typeface="Cera CY" panose="00000500000000000000" pitchFamily="2" charset="-52"/>
                <a:sym typeface="Cera CY" panose="00000500000000000000" pitchFamily="2" charset="-52"/>
              </a:rPr>
              <a:t> вызвал ухудшение показателей у банка </a:t>
            </a:r>
            <a:r>
              <a:rPr lang="en-US" sz="1800" dirty="0">
                <a:solidFill>
                  <a:srgbClr val="4B4A49"/>
                </a:solidFill>
                <a:latin typeface="Cera CY" panose="00000500000000000000" pitchFamily="2" charset="-52"/>
                <a:sym typeface="Cera CY" panose="00000500000000000000" pitchFamily="2" charset="-52"/>
              </a:rPr>
              <a:t>M</a:t>
            </a:r>
            <a:r>
              <a:rPr lang="ru-RU" sz="1800" dirty="0">
                <a:solidFill>
                  <a:srgbClr val="4B4A49"/>
                </a:solidFill>
                <a:latin typeface="Cera CY" panose="00000500000000000000" pitchFamily="2" charset="-52"/>
                <a:sym typeface="Cera CY" panose="00000500000000000000" pitchFamily="2" charset="-52"/>
              </a:rPr>
              <a:t> на 20%</a:t>
            </a:r>
            <a:r>
              <a:rPr lang="en-US" sz="1800" dirty="0">
                <a:solidFill>
                  <a:srgbClr val="4B4A49"/>
                </a:solidFill>
                <a:latin typeface="Cera CY" panose="00000500000000000000" pitchFamily="2" charset="-52"/>
                <a:sym typeface="Cera CY" panose="00000500000000000000" pitchFamily="2" charset="-52"/>
              </a:rPr>
              <a:t>. </a:t>
            </a:r>
            <a:r>
              <a:rPr lang="ru-RU" sz="1800" dirty="0">
                <a:solidFill>
                  <a:srgbClr val="4B4A49"/>
                </a:solidFill>
                <a:latin typeface="Cera CY" panose="00000500000000000000" pitchFamily="2" charset="-52"/>
                <a:sym typeface="Cera CY" panose="00000500000000000000" pitchFamily="2" charset="-52"/>
              </a:rPr>
              <a:t>По темпам роста и инновациям банк в прошлом имел схожую </a:t>
            </a:r>
            <a:r>
              <a:rPr lang="ru-RU" dirty="0">
                <a:solidFill>
                  <a:srgbClr val="4B4A49"/>
                </a:solidFill>
                <a:latin typeface="Cera CY" panose="00000500000000000000" pitchFamily="2" charset="-52"/>
                <a:sym typeface="Cera CY" panose="00000500000000000000" pitchFamily="2" charset="-52"/>
              </a:rPr>
              <a:t>с</a:t>
            </a:r>
            <a:r>
              <a:rPr lang="ru-RU" sz="1800" dirty="0">
                <a:solidFill>
                  <a:srgbClr val="4B4A49"/>
                </a:solidFill>
                <a:latin typeface="Cera CY" panose="00000500000000000000" pitchFamily="2" charset="-52"/>
                <a:sym typeface="Cera CY" panose="00000500000000000000" pitchFamily="2" charset="-52"/>
              </a:rPr>
              <a:t> нашим банком стратегию</a:t>
            </a:r>
          </a:p>
          <a:p>
            <a:pPr algn="ctr"/>
            <a:r>
              <a:rPr lang="ru-RU" dirty="0">
                <a:solidFill>
                  <a:srgbClr val="4B4A49"/>
                </a:solidFill>
                <a:latin typeface="Calibri" panose="020F0502020204030204" pitchFamily="34" charset="0"/>
                <a:cs typeface="Calibri" panose="020F0502020204030204" pitchFamily="34" charset="0"/>
                <a:sym typeface="Cera CY" panose="00000500000000000000" pitchFamily="2" charset="-52"/>
              </a:rPr>
              <a:t>↓</a:t>
            </a:r>
            <a:endParaRPr lang="ru-RU" sz="1800" dirty="0">
              <a:solidFill>
                <a:srgbClr val="4B4A49"/>
              </a:solidFill>
              <a:latin typeface="Calibri" panose="020F0502020204030204" pitchFamily="34" charset="0"/>
              <a:cs typeface="Calibri" panose="020F0502020204030204" pitchFamily="34" charset="0"/>
              <a:sym typeface="Cera CY" panose="00000500000000000000" pitchFamily="2" charset="-52"/>
            </a:endParaRPr>
          </a:p>
          <a:p>
            <a:pPr algn="ctr"/>
            <a:r>
              <a:rPr lang="ru-RU" dirty="0">
                <a:solidFill>
                  <a:srgbClr val="4B4A49"/>
                </a:solidFill>
                <a:latin typeface="Calibri" panose="020F0502020204030204" pitchFamily="34" charset="0"/>
                <a:cs typeface="Calibri" panose="020F0502020204030204" pitchFamily="34" charset="0"/>
                <a:sym typeface="Cera CY" panose="00000500000000000000" pitchFamily="2" charset="-52"/>
              </a:rPr>
              <a:t>В</a:t>
            </a:r>
            <a:r>
              <a:rPr lang="ru-RU" sz="1800" dirty="0">
                <a:solidFill>
                  <a:srgbClr val="4B4A49"/>
                </a:solidFill>
                <a:latin typeface="Calibri" panose="020F0502020204030204" pitchFamily="34" charset="0"/>
                <a:cs typeface="Calibri" panose="020F0502020204030204" pitchFamily="34" charset="0"/>
                <a:sym typeface="Cera CY" panose="00000500000000000000" pitchFamily="2" charset="-52"/>
              </a:rPr>
              <a:t>ысокие риски падения при внедрении системы во всех отраслях нашего банка</a:t>
            </a:r>
            <a:endParaRPr lang="ru-RU" sz="1800" dirty="0">
              <a:solidFill>
                <a:srgbClr val="4B4A49"/>
              </a:solidFill>
              <a:latin typeface="Cera CY" panose="00000500000000000000" pitchFamily="2" charset="-52"/>
              <a:sym typeface="Cera CY" panose="000005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AD0E-ACED-46F2-9971-BAB6BAC917E3}"/>
              </a:ext>
            </a:extLst>
          </p:cNvPr>
          <p:cNvSpPr txBox="1"/>
          <p:nvPr/>
        </p:nvSpPr>
        <p:spPr>
          <a:xfrm>
            <a:off x="4171359" y="5112120"/>
            <a:ext cx="433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помощь придёт дробная сегментация!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29D7D-2681-4EAD-A70B-221BB1C396EE}"/>
              </a:ext>
            </a:extLst>
          </p:cNvPr>
          <p:cNvSpPr txBox="1"/>
          <p:nvPr/>
        </p:nvSpPr>
        <p:spPr>
          <a:xfrm>
            <a:off x="319442" y="732654"/>
            <a:ext cx="6587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57B6"/>
                </a:solidFill>
                <a:latin typeface="Cera Pro" panose="00000500000000000000" charset="0"/>
                <a:sym typeface="Cera CY" panose="00000500000000000000" pitchFamily="2" charset="-52"/>
              </a:rPr>
              <a:t>Для нашего отдела сплошные плюсы, но для банка в целом..</a:t>
            </a:r>
          </a:p>
        </p:txBody>
      </p:sp>
    </p:spTree>
    <p:extLst>
      <p:ext uri="{BB962C8B-B14F-4D97-AF65-F5344CB8AC3E}">
        <p14:creationId xmlns:p14="http://schemas.microsoft.com/office/powerpoint/2010/main" val="265007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03CA6F-F7C7-4011-80D0-955440555B3E}"/>
              </a:ext>
            </a:extLst>
          </p:cNvPr>
          <p:cNvSpPr txBox="1"/>
          <p:nvPr/>
        </p:nvSpPr>
        <p:spPr>
          <a:xfrm>
            <a:off x="319443" y="264533"/>
            <a:ext cx="7910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spc="110" dirty="0">
                <a:solidFill>
                  <a:srgbClr val="0057B6"/>
                </a:solidFill>
                <a:latin typeface="Cera Pro" panose="00000400000000000000" pitchFamily="2" charset="0"/>
              </a:rPr>
              <a:t>Наши вклады:</a:t>
            </a:r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65EA5BB-A4D2-4DC9-BB74-28F712088734}"/>
              </a:ext>
            </a:extLst>
          </p:cNvPr>
          <p:cNvGrpSpPr/>
          <p:nvPr/>
        </p:nvGrpSpPr>
        <p:grpSpPr>
          <a:xfrm>
            <a:off x="10700249" y="277758"/>
            <a:ext cx="1172309" cy="507831"/>
            <a:chOff x="10257690" y="287616"/>
            <a:chExt cx="1172309" cy="50783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82D5C58-4E98-49BF-96F1-A6BA84A010AE}"/>
                </a:ext>
              </a:extLst>
            </p:cNvPr>
            <p:cNvSpPr txBox="1"/>
            <p:nvPr/>
          </p:nvSpPr>
          <p:spPr>
            <a:xfrm>
              <a:off x="10467428" y="287616"/>
              <a:ext cx="962571" cy="507831"/>
            </a:xfrm>
            <a:prstGeom prst="rect">
              <a:avLst/>
            </a:prstGeom>
            <a:noFill/>
            <a:ln>
              <a:noFill/>
            </a:ln>
            <a:effectLst>
              <a:softEdge rad="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700" spc="-120" dirty="0">
                  <a:gradFill>
                    <a:gsLst>
                      <a:gs pos="0">
                        <a:srgbClr val="800668"/>
                      </a:gs>
                      <a:gs pos="100000">
                        <a:srgbClr val="0057B6"/>
                      </a:gs>
                    </a:gsLst>
                    <a:lin ang="5400000" scaled="1"/>
                  </a:gradFill>
                  <a:latin typeface="Cera Pro" panose="00000400000000000000" pitchFamily="2" charset="0"/>
                </a:rPr>
                <a:t>БАНК</a:t>
              </a:r>
            </a:p>
          </p:txBody>
        </p:sp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07F47E36-F4B1-4E12-B154-E6090BEE8BFA}"/>
                </a:ext>
              </a:extLst>
            </p:cNvPr>
            <p:cNvSpPr/>
            <p:nvPr/>
          </p:nvSpPr>
          <p:spPr>
            <a:xfrm>
              <a:off x="10257690" y="412576"/>
              <a:ext cx="264093" cy="264093"/>
            </a:xfrm>
            <a:prstGeom prst="rect">
              <a:avLst/>
            </a:prstGeom>
            <a:noFill/>
            <a:ln w="38100">
              <a:gradFill>
                <a:gsLst>
                  <a:gs pos="0">
                    <a:srgbClr val="800668"/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AF694E42-E1AC-4480-B75D-3FD893CA3E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602" y="436650"/>
              <a:ext cx="241005" cy="231844"/>
            </a:xfrm>
            <a:prstGeom prst="line">
              <a:avLst/>
            </a:prstGeom>
            <a:ln w="60325">
              <a:gradFill>
                <a:gsLst>
                  <a:gs pos="0">
                    <a:srgbClr val="800668"/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F781F868-FEF3-492E-BAEC-26F9FA43D7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2895" y="398558"/>
              <a:ext cx="0" cy="271524"/>
            </a:xfrm>
            <a:prstGeom prst="line">
              <a:avLst/>
            </a:prstGeom>
            <a:ln w="57150">
              <a:gradFill>
                <a:gsLst>
                  <a:gs pos="0">
                    <a:srgbClr val="800668">
                      <a:lumMod val="100000"/>
                    </a:srgbClr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B68CF15A-DC73-490B-80E3-9A7A9A3F01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487" y="405145"/>
              <a:ext cx="0" cy="271524"/>
            </a:xfrm>
            <a:prstGeom prst="line">
              <a:avLst/>
            </a:prstGeom>
            <a:ln w="57150">
              <a:gradFill>
                <a:gsLst>
                  <a:gs pos="0">
                    <a:srgbClr val="800668">
                      <a:lumMod val="100000"/>
                    </a:srgbClr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9B72A2-EB87-40A1-A0DF-9E95D5CC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253" y="1360239"/>
            <a:ext cx="5643490" cy="2342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3A4D4C-42A7-44F0-ADDE-A694B20104A9}"/>
              </a:ext>
            </a:extLst>
          </p:cNvPr>
          <p:cNvSpPr txBox="1"/>
          <p:nvPr/>
        </p:nvSpPr>
        <p:spPr>
          <a:xfrm>
            <a:off x="1215231" y="4174795"/>
            <a:ext cx="9745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Пока что у нас нет информации о возрасте и поле целевых групп, НО есть информация о прошлых вкладах. </a:t>
            </a:r>
            <a:br>
              <a:rPr lang="ru-RU" dirty="0"/>
            </a:br>
            <a:endParaRPr lang="ru-RU" dirty="0"/>
          </a:p>
          <a:p>
            <a:pPr algn="ctr"/>
            <a:r>
              <a:rPr lang="ru-RU" dirty="0"/>
              <a:t>При внедрении сегментации по всему банку станет возможно по имеющимся </a:t>
            </a:r>
            <a:r>
              <a:rPr lang="en-US" dirty="0"/>
              <a:t>ID </a:t>
            </a:r>
            <a:r>
              <a:rPr lang="ru-RU" dirty="0"/>
              <a:t>клиентов узнать недостающую информации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→ улучшить алгоритмы рекомендации вкладов и</a:t>
            </a:r>
            <a:r>
              <a:rPr lang="ru-RU" dirty="0"/>
              <a:t> кросс-продаж! </a:t>
            </a:r>
          </a:p>
        </p:txBody>
      </p:sp>
    </p:spTree>
    <p:extLst>
      <p:ext uri="{BB962C8B-B14F-4D97-AF65-F5344CB8AC3E}">
        <p14:creationId xmlns:p14="http://schemas.microsoft.com/office/powerpoint/2010/main" val="282096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03CA6F-F7C7-4011-80D0-955440555B3E}"/>
              </a:ext>
            </a:extLst>
          </p:cNvPr>
          <p:cNvSpPr txBox="1"/>
          <p:nvPr/>
        </p:nvSpPr>
        <p:spPr>
          <a:xfrm>
            <a:off x="319443" y="264533"/>
            <a:ext cx="7910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spc="110" dirty="0">
                <a:solidFill>
                  <a:srgbClr val="0057B6"/>
                </a:solidFill>
                <a:latin typeface="Cera Pro" panose="00000400000000000000" pitchFamily="2" charset="0"/>
              </a:rPr>
              <a:t>Немного аналитики:</a:t>
            </a: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3D96C0BC-CC69-48A1-BFE2-AF336E64702A}"/>
              </a:ext>
            </a:extLst>
          </p:cNvPr>
          <p:cNvGraphicFramePr/>
          <p:nvPr/>
        </p:nvGraphicFramePr>
        <p:xfrm>
          <a:off x="319442" y="2269292"/>
          <a:ext cx="4803140" cy="407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65EA5BB-A4D2-4DC9-BB74-28F712088734}"/>
              </a:ext>
            </a:extLst>
          </p:cNvPr>
          <p:cNvGrpSpPr/>
          <p:nvPr/>
        </p:nvGrpSpPr>
        <p:grpSpPr>
          <a:xfrm>
            <a:off x="10700249" y="277758"/>
            <a:ext cx="1172309" cy="507831"/>
            <a:chOff x="10257690" y="287616"/>
            <a:chExt cx="1172309" cy="50783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82D5C58-4E98-49BF-96F1-A6BA84A010AE}"/>
                </a:ext>
              </a:extLst>
            </p:cNvPr>
            <p:cNvSpPr txBox="1"/>
            <p:nvPr/>
          </p:nvSpPr>
          <p:spPr>
            <a:xfrm>
              <a:off x="10467428" y="287616"/>
              <a:ext cx="962571" cy="507831"/>
            </a:xfrm>
            <a:prstGeom prst="rect">
              <a:avLst/>
            </a:prstGeom>
            <a:noFill/>
            <a:ln>
              <a:noFill/>
            </a:ln>
            <a:effectLst>
              <a:softEdge rad="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700" spc="-120" dirty="0">
                  <a:gradFill>
                    <a:gsLst>
                      <a:gs pos="0">
                        <a:srgbClr val="800668"/>
                      </a:gs>
                      <a:gs pos="100000">
                        <a:srgbClr val="0057B6"/>
                      </a:gs>
                    </a:gsLst>
                    <a:lin ang="5400000" scaled="1"/>
                  </a:gradFill>
                  <a:latin typeface="Cera Pro" panose="00000400000000000000" pitchFamily="2" charset="0"/>
                </a:rPr>
                <a:t>БАНК</a:t>
              </a:r>
            </a:p>
          </p:txBody>
        </p:sp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07F47E36-F4B1-4E12-B154-E6090BEE8BFA}"/>
                </a:ext>
              </a:extLst>
            </p:cNvPr>
            <p:cNvSpPr/>
            <p:nvPr/>
          </p:nvSpPr>
          <p:spPr>
            <a:xfrm>
              <a:off x="10257690" y="412576"/>
              <a:ext cx="264093" cy="264093"/>
            </a:xfrm>
            <a:prstGeom prst="rect">
              <a:avLst/>
            </a:prstGeom>
            <a:noFill/>
            <a:ln w="38100">
              <a:gradFill>
                <a:gsLst>
                  <a:gs pos="0">
                    <a:srgbClr val="800668"/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AF694E42-E1AC-4480-B75D-3FD893CA3E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602" y="436650"/>
              <a:ext cx="241005" cy="231844"/>
            </a:xfrm>
            <a:prstGeom prst="line">
              <a:avLst/>
            </a:prstGeom>
            <a:ln w="60325">
              <a:gradFill>
                <a:gsLst>
                  <a:gs pos="0">
                    <a:srgbClr val="800668"/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F781F868-FEF3-492E-BAEC-26F9FA43D7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2895" y="398558"/>
              <a:ext cx="0" cy="271524"/>
            </a:xfrm>
            <a:prstGeom prst="line">
              <a:avLst/>
            </a:prstGeom>
            <a:ln w="57150">
              <a:gradFill>
                <a:gsLst>
                  <a:gs pos="0">
                    <a:srgbClr val="800668">
                      <a:lumMod val="100000"/>
                    </a:srgbClr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B68CF15A-DC73-490B-80E3-9A7A9A3F01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487" y="405145"/>
              <a:ext cx="0" cy="271524"/>
            </a:xfrm>
            <a:prstGeom prst="line">
              <a:avLst/>
            </a:prstGeom>
            <a:ln w="57150">
              <a:gradFill>
                <a:gsLst>
                  <a:gs pos="0">
                    <a:srgbClr val="800668">
                      <a:lumMod val="100000"/>
                    </a:srgbClr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3" name="Диаграмма 12">
                <a:extLst>
                  <a:ext uri="{FF2B5EF4-FFF2-40B4-BE49-F238E27FC236}">
                    <a16:creationId xmlns:a16="http://schemas.microsoft.com/office/drawing/2014/main" id="{1D0BA437-6A41-489D-A442-3B65C772CBF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53468450"/>
                  </p:ext>
                </p:extLst>
              </p:nvPr>
            </p:nvGraphicFramePr>
            <p:xfrm>
              <a:off x="944002" y="1933352"/>
              <a:ext cx="4795522" cy="33461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3" name="Диаграмма 12">
                <a:extLst>
                  <a:ext uri="{FF2B5EF4-FFF2-40B4-BE49-F238E27FC236}">
                    <a16:creationId xmlns:a16="http://schemas.microsoft.com/office/drawing/2014/main" id="{1D0BA437-6A41-489D-A442-3B65C772CBF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4002" y="1933352"/>
                <a:ext cx="4795522" cy="3346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Диаграмма 13">
                <a:extLst>
                  <a:ext uri="{FF2B5EF4-FFF2-40B4-BE49-F238E27FC236}">
                    <a16:creationId xmlns:a16="http://schemas.microsoft.com/office/drawing/2014/main" id="{E4B5550A-077C-4839-B6CD-EBF64B57D62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67335159"/>
                  </p:ext>
                </p:extLst>
              </p:nvPr>
            </p:nvGraphicFramePr>
            <p:xfrm>
              <a:off x="6452477" y="2089425"/>
              <a:ext cx="4883915" cy="319010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Диаграмма 13">
                <a:extLst>
                  <a:ext uri="{FF2B5EF4-FFF2-40B4-BE49-F238E27FC236}">
                    <a16:creationId xmlns:a16="http://schemas.microsoft.com/office/drawing/2014/main" id="{E4B5550A-077C-4839-B6CD-EBF64B57D6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52477" y="2089425"/>
                <a:ext cx="4883915" cy="31901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04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03CA6F-F7C7-4011-80D0-955440555B3E}"/>
              </a:ext>
            </a:extLst>
          </p:cNvPr>
          <p:cNvSpPr txBox="1"/>
          <p:nvPr/>
        </p:nvSpPr>
        <p:spPr>
          <a:xfrm>
            <a:off x="319443" y="264533"/>
            <a:ext cx="7910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spc="110" dirty="0">
                <a:solidFill>
                  <a:srgbClr val="0057B6"/>
                </a:solidFill>
                <a:latin typeface="Cera Pro" panose="00000400000000000000" pitchFamily="2" charset="0"/>
              </a:rPr>
              <a:t>Немного аналитики:</a:t>
            </a:r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65EA5BB-A4D2-4DC9-BB74-28F712088734}"/>
              </a:ext>
            </a:extLst>
          </p:cNvPr>
          <p:cNvGrpSpPr/>
          <p:nvPr/>
        </p:nvGrpSpPr>
        <p:grpSpPr>
          <a:xfrm>
            <a:off x="10700249" y="277758"/>
            <a:ext cx="1172309" cy="507831"/>
            <a:chOff x="10257690" y="287616"/>
            <a:chExt cx="1172309" cy="50783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82D5C58-4E98-49BF-96F1-A6BA84A010AE}"/>
                </a:ext>
              </a:extLst>
            </p:cNvPr>
            <p:cNvSpPr txBox="1"/>
            <p:nvPr/>
          </p:nvSpPr>
          <p:spPr>
            <a:xfrm>
              <a:off x="10467428" y="287616"/>
              <a:ext cx="962571" cy="507831"/>
            </a:xfrm>
            <a:prstGeom prst="rect">
              <a:avLst/>
            </a:prstGeom>
            <a:noFill/>
            <a:ln>
              <a:noFill/>
            </a:ln>
            <a:effectLst>
              <a:softEdge rad="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700" spc="-120" dirty="0">
                  <a:gradFill>
                    <a:gsLst>
                      <a:gs pos="0">
                        <a:srgbClr val="800668"/>
                      </a:gs>
                      <a:gs pos="100000">
                        <a:srgbClr val="0057B6"/>
                      </a:gs>
                    </a:gsLst>
                    <a:lin ang="5400000" scaled="1"/>
                  </a:gradFill>
                  <a:latin typeface="Cera Pro" panose="00000400000000000000" pitchFamily="2" charset="0"/>
                </a:rPr>
                <a:t>БАНК</a:t>
              </a:r>
            </a:p>
          </p:txBody>
        </p:sp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07F47E36-F4B1-4E12-B154-E6090BEE8BFA}"/>
                </a:ext>
              </a:extLst>
            </p:cNvPr>
            <p:cNvSpPr/>
            <p:nvPr/>
          </p:nvSpPr>
          <p:spPr>
            <a:xfrm>
              <a:off x="10257690" y="412576"/>
              <a:ext cx="264093" cy="264093"/>
            </a:xfrm>
            <a:prstGeom prst="rect">
              <a:avLst/>
            </a:prstGeom>
            <a:noFill/>
            <a:ln w="38100">
              <a:gradFill>
                <a:gsLst>
                  <a:gs pos="0">
                    <a:srgbClr val="800668"/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AF694E42-E1AC-4480-B75D-3FD893CA3E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602" y="436650"/>
              <a:ext cx="241005" cy="231844"/>
            </a:xfrm>
            <a:prstGeom prst="line">
              <a:avLst/>
            </a:prstGeom>
            <a:ln w="60325">
              <a:gradFill>
                <a:gsLst>
                  <a:gs pos="0">
                    <a:srgbClr val="800668"/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F781F868-FEF3-492E-BAEC-26F9FA43D7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2895" y="398558"/>
              <a:ext cx="0" cy="271524"/>
            </a:xfrm>
            <a:prstGeom prst="line">
              <a:avLst/>
            </a:prstGeom>
            <a:ln w="57150">
              <a:gradFill>
                <a:gsLst>
                  <a:gs pos="0">
                    <a:srgbClr val="800668">
                      <a:lumMod val="100000"/>
                    </a:srgbClr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B68CF15A-DC73-490B-80E3-9A7A9A3F01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487" y="405145"/>
              <a:ext cx="0" cy="271524"/>
            </a:xfrm>
            <a:prstGeom prst="line">
              <a:avLst/>
            </a:prstGeom>
            <a:ln w="57150">
              <a:gradFill>
                <a:gsLst>
                  <a:gs pos="0">
                    <a:srgbClr val="800668">
                      <a:lumMod val="100000"/>
                    </a:srgbClr>
                  </a:gs>
                  <a:gs pos="100000">
                    <a:srgbClr val="0057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3" name="Диаграмма 12">
                <a:extLst>
                  <a:ext uri="{FF2B5EF4-FFF2-40B4-BE49-F238E27FC236}">
                    <a16:creationId xmlns:a16="http://schemas.microsoft.com/office/drawing/2014/main" id="{FCC9D2C4-0FED-4026-989D-F159CC0EDC5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84860672"/>
                  </p:ext>
                </p:extLst>
              </p:nvPr>
            </p:nvGraphicFramePr>
            <p:xfrm>
              <a:off x="650240" y="1768794"/>
              <a:ext cx="5413224" cy="35347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3" name="Диаграмма 12">
                <a:extLst>
                  <a:ext uri="{FF2B5EF4-FFF2-40B4-BE49-F238E27FC236}">
                    <a16:creationId xmlns:a16="http://schemas.microsoft.com/office/drawing/2014/main" id="{FCC9D2C4-0FED-4026-989D-F159CC0EDC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240" y="1768794"/>
                <a:ext cx="5413224" cy="353472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19EFD947-5E7C-48E5-83BC-46EE9E7C0A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268921"/>
              </p:ext>
            </p:extLst>
          </p:nvPr>
        </p:nvGraphicFramePr>
        <p:xfrm>
          <a:off x="6397851" y="1955412"/>
          <a:ext cx="4993421" cy="3348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619706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190</Words>
  <Application>Microsoft Office PowerPoint</Application>
  <PresentationFormat>Широкоэкранный</PresentationFormat>
  <Paragraphs>33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Cera CY</vt:lpstr>
      <vt:lpstr>Cera 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 Воробьева</dc:creator>
  <cp:lastModifiedBy>Павел</cp:lastModifiedBy>
  <cp:revision>34</cp:revision>
  <dcterms:created xsi:type="dcterms:W3CDTF">2022-03-02T14:15:54Z</dcterms:created>
  <dcterms:modified xsi:type="dcterms:W3CDTF">2022-03-11T16:22:58Z</dcterms:modified>
</cp:coreProperties>
</file>