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9" r:id="rId3"/>
    <p:sldId id="280" r:id="rId4"/>
    <p:sldId id="281" r:id="rId5"/>
    <p:sldId id="282" r:id="rId6"/>
    <p:sldId id="283" r:id="rId7"/>
    <p:sldId id="284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F89D-D0D8-4A7D-92C8-4C8A2EBE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6AB3A-4CEA-4D57-8882-B9C0F2D81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D3C4F-9DF6-4F23-8D08-AC325FB4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526-D7CA-4CDE-BD71-C62072D1F2C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9CD38-77BC-43D1-9AE0-36F0BB85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042D-F09C-4DFF-93F0-44ADC2DA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CB26-7F27-48CF-B3F7-BBCAF6D38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69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434-E322-4824-AEF3-CC597396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64F5-22FD-4B6C-A0A2-4A88AB2EF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21C42-36C2-4E34-B034-39AE6519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526-D7CA-4CDE-BD71-C62072D1F2C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8AC3-7DAA-4175-9426-D4792C19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898C-5305-4DB6-8C48-74277AD0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CB26-7F27-48CF-B3F7-BBCAF6D38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07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33308-23E4-4F25-B3BF-98C58C6E8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80639-3764-406B-BFAC-06F3F615D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E9D9-A814-437A-AEA9-FC26DF92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526-D7CA-4CDE-BD71-C62072D1F2C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E281-415A-4AEC-8152-CB1FD647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0487-33D1-4F93-821C-31B4A20B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CB26-7F27-48CF-B3F7-BBCAF6D38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5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859A-301E-41F1-9642-67E73F54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831A-D189-430B-9FB2-949C5A196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8E9E8-EC7A-4B21-BE65-B4D098E9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526-D7CA-4CDE-BD71-C62072D1F2C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B860F-D1A0-4DA7-9D3E-48469CBD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507E-E947-4EB0-BD32-820095EB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CB26-7F27-48CF-B3F7-BBCAF6D38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30E2-52DC-4568-B62B-CECC059C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DB936-2EF4-46EC-8A68-F6CF7AF6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8CE5-C396-4596-B6FC-8B3719DF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526-D7CA-4CDE-BD71-C62072D1F2C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C4C57-3803-4A3E-A143-CE1FEBE5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15DB3-F3D7-4B3F-89FA-97BEBED7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CB26-7F27-48CF-B3F7-BBCAF6D38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3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C6D2-9683-4F47-A5C9-DF26357A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B1DA-F319-4881-B94B-55540D4F1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02CF4-CA05-4813-A085-F774B0CCC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B4F48-3B40-4675-9915-57E8F713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526-D7CA-4CDE-BD71-C62072D1F2C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738A-879F-4A03-BCCA-9F42C9ED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34870-E6C9-4E3F-89FA-E9D554C3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CB26-7F27-48CF-B3F7-BBCAF6D38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0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F3A-E366-4BE9-BF57-D6BF950A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4D293-08B1-4E12-B2E5-B30544062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CCC45-A5FF-48FF-A807-813A0700E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13B64-6AEC-429D-8B92-D26B24D0F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F438C-E4B4-4E99-AA5C-7A27E5D00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105C8-F845-4ABA-8616-9F89ECA9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526-D7CA-4CDE-BD71-C62072D1F2C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B4E6E-51CA-40B3-886B-147DE099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7E762-70CA-4E19-B469-F28F1E90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CB26-7F27-48CF-B3F7-BBCAF6D38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76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E53B-94EA-40C9-8269-DA6B90B1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844A9-4043-445B-AC5B-571E605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526-D7CA-4CDE-BD71-C62072D1F2C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14E44-D234-4EF3-BEFD-2DD8E82E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9125C-764F-4E4C-B320-AD7B3611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CB26-7F27-48CF-B3F7-BBCAF6D38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58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6D91E-7649-4E16-8ACF-52BEA67D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526-D7CA-4CDE-BD71-C62072D1F2C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F83DC-A0BF-46CF-8E65-B112FAFE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32A57-6988-4720-A89F-433F4F73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CB26-7F27-48CF-B3F7-BBCAF6D38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19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495F-7FFE-4D28-8EF4-DABBD9F3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5C4E-4661-4798-901D-CC82F60E1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839B3-E05A-40AE-8489-8DEC19313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6B193-227D-403F-97D2-CB7ABC11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526-D7CA-4CDE-BD71-C62072D1F2C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21AB4-39F9-43E3-8497-8C37E706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2D472-F67A-41E7-B911-1FCD8D1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CB26-7F27-48CF-B3F7-BBCAF6D38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16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E003-E23F-4FB0-BDCE-24D52EE1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2B27F-31B7-4DA9-BBEF-C7475B64E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9D405-1F04-4740-84CA-6CC3D5EAA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2EA2B-76FF-441D-ABF1-3230FF2E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6526-D7CA-4CDE-BD71-C62072D1F2C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8C5C2-D143-4AEE-8033-1B79B4C7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946C5-D886-49C8-A021-A1E18570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CB26-7F27-48CF-B3F7-BBCAF6D38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2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F1204-A186-442A-9794-71B6DD7A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F17D7-C565-4BB0-88A5-9A88B0D2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CAFBE-304E-4678-A65A-BE85A80E3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C6526-D7CA-4CDE-BD71-C62072D1F2CD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85E7-0313-4DC5-8DB1-222946758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25ED-B6DF-4D26-8CCA-9580CFD17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CB26-7F27-48CF-B3F7-BBCAF6D38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1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7E9B-246D-44FC-9C71-8586355C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941A-64E3-442E-9C43-983E475F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75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92"/>
          <p:cNvSpPr txBox="1">
            <a:spLocks noChangeArrowheads="1"/>
          </p:cNvSpPr>
          <p:nvPr/>
        </p:nvSpPr>
        <p:spPr bwMode="auto">
          <a:xfrm>
            <a:off x="2159225" y="326471"/>
            <a:ext cx="9769205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480" dirty="0">
                <a:solidFill>
                  <a:srgbClr val="FF0000"/>
                </a:solidFill>
                <a:latin typeface="Roboto Light"/>
                <a:cs typeface="Roboto Light"/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531" y="2338250"/>
            <a:ext cx="10204336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1480" indent="-411480">
              <a:buFont typeface="Arial" panose="020B0604020202020204" pitchFamily="34" charset="0"/>
              <a:buChar char="•"/>
              <a:defRPr/>
            </a:pPr>
            <a:r>
              <a:rPr lang="en-US" sz="288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Problem Statement</a:t>
            </a:r>
          </a:p>
          <a:p>
            <a:pPr marL="411480" indent="-411480">
              <a:buFont typeface="Arial" panose="020B0604020202020204" pitchFamily="34" charset="0"/>
              <a:buChar char="•"/>
              <a:defRPr/>
            </a:pPr>
            <a:r>
              <a:rPr lang="en-US" sz="288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Data Description</a:t>
            </a:r>
          </a:p>
          <a:p>
            <a:pPr marL="411480" indent="-411480">
              <a:buFont typeface="Arial" panose="020B0604020202020204" pitchFamily="34" charset="0"/>
              <a:buChar char="•"/>
              <a:defRPr/>
            </a:pPr>
            <a:r>
              <a:rPr lang="en-US" sz="288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Data Cleaning</a:t>
            </a:r>
          </a:p>
          <a:p>
            <a:pPr marL="411480" indent="-411480">
              <a:buFont typeface="Arial" panose="020B0604020202020204" pitchFamily="34" charset="0"/>
              <a:buChar char="•"/>
              <a:defRPr/>
            </a:pPr>
            <a:r>
              <a:rPr lang="en-US" sz="288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Feature Engineering</a:t>
            </a:r>
          </a:p>
          <a:p>
            <a:pPr marL="411480" indent="-411480">
              <a:buFont typeface="Arial" panose="020B0604020202020204" pitchFamily="34" charset="0"/>
              <a:buChar char="•"/>
              <a:defRPr/>
            </a:pPr>
            <a:r>
              <a:rPr lang="en-US" sz="288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Feature Selection</a:t>
            </a:r>
          </a:p>
          <a:p>
            <a:pPr marL="411480" indent="-411480">
              <a:buFont typeface="Arial" panose="020B0604020202020204" pitchFamily="34" charset="0"/>
              <a:buChar char="•"/>
              <a:defRPr/>
            </a:pPr>
            <a:r>
              <a:rPr lang="en-US" sz="288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Model Development and Validation</a:t>
            </a:r>
          </a:p>
        </p:txBody>
      </p:sp>
      <p:sp>
        <p:nvSpPr>
          <p:cNvPr id="15" name="Rectangle 14"/>
          <p:cNvSpPr/>
          <p:nvPr/>
        </p:nvSpPr>
        <p:spPr bwMode="auto">
          <a:xfrm flipH="1">
            <a:off x="609600" y="9526"/>
            <a:ext cx="571500" cy="171259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/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691521" y="1434468"/>
            <a:ext cx="407670" cy="146684"/>
            <a:chOff x="68263" y="657225"/>
            <a:chExt cx="339725" cy="122238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68263" y="657225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68263" y="717550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68263" y="779463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C763FD9-0444-4B57-994E-C039AB0057F9}"/>
              </a:ext>
            </a:extLst>
          </p:cNvPr>
          <p:cNvSpPr/>
          <p:nvPr/>
        </p:nvSpPr>
        <p:spPr>
          <a:xfrm flipH="1">
            <a:off x="9094470" y="6309360"/>
            <a:ext cx="2501266" cy="54864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>
              <a:latin typeface="Roboto Regular"/>
              <a:cs typeface="Roboto Regular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AABB6626-7F93-4B95-AFAF-04B2D78FF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7065" y="636270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60" dirty="0">
                <a:solidFill>
                  <a:srgbClr val="FFFFFF"/>
                </a:solidFill>
                <a:latin typeface="Roboto Regular"/>
                <a:cs typeface="Roboto Regular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4637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2BB-C14F-4694-86B8-81CFA779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2136-8B34-428E-AEF5-CA674E258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614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Inter"/>
              </a:rPr>
              <a:t>Many people struggle to get loans due to insufficient or non-existent credit histories. And, unfortunately, this population is often taken advantage of by untrustworthy lenders.</a:t>
            </a:r>
          </a:p>
          <a:p>
            <a:r>
              <a:rPr lang="en-IN" sz="2000" dirty="0"/>
              <a:t>Our objective is to build a model which will help Home Credit to predict the customer’s repayment ability. </a:t>
            </a:r>
          </a:p>
          <a:p>
            <a:r>
              <a:rPr lang="en-IN" sz="2000" dirty="0"/>
              <a:t>We are using a Supervised Machine Learning algorithm - Logistic Regression to build our Probability of Default(PD) model.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7971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A6E4-4809-4FF0-B3FB-15A1ED9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2D8D-ABAA-4E09-A2D8-66BB60D7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r>
              <a:rPr lang="en-IN" sz="1800" dirty="0"/>
              <a:t>Application train – </a:t>
            </a:r>
            <a:r>
              <a:rPr lang="en-US" sz="1800" b="0" i="0" dirty="0">
                <a:effectLst/>
                <a:latin typeface="Inter"/>
              </a:rPr>
              <a:t>This is the main table, broken into two files for Train (with TARGET) and Test (without TARGET).</a:t>
            </a:r>
            <a:endParaRPr lang="en-IN" sz="1800" dirty="0"/>
          </a:p>
          <a:p>
            <a:r>
              <a:rPr lang="en-IN" sz="1800" dirty="0"/>
              <a:t>Bureau- </a:t>
            </a:r>
            <a:r>
              <a:rPr lang="en-US" sz="1800" b="0" i="0" dirty="0">
                <a:effectLst/>
                <a:latin typeface="Inter"/>
              </a:rPr>
              <a:t>All client's previous credits provided by other financial institutions that were reported to Credit Bureau</a:t>
            </a:r>
            <a:endParaRPr lang="en-IN" sz="1800" dirty="0"/>
          </a:p>
          <a:p>
            <a:r>
              <a:rPr lang="en-IN" sz="1800" dirty="0"/>
              <a:t>Bureau balance - </a:t>
            </a:r>
            <a:r>
              <a:rPr lang="en-US" sz="1800" b="0" i="0" dirty="0">
                <a:effectLst/>
                <a:latin typeface="Inter"/>
              </a:rPr>
              <a:t>Monthly balances of previous credits in Credit Bureau.</a:t>
            </a:r>
            <a:endParaRPr lang="en-IN" sz="1800" dirty="0"/>
          </a:p>
          <a:p>
            <a:r>
              <a:rPr lang="en-IN" sz="1800" dirty="0"/>
              <a:t>Credit card balance- </a:t>
            </a:r>
            <a:r>
              <a:rPr lang="en-US" sz="1800" b="0" i="0" dirty="0">
                <a:effectLst/>
                <a:latin typeface="Inter"/>
              </a:rPr>
              <a:t>Monthly balance snapshots of previous credit cards that the applicant has with Home Credit.</a:t>
            </a:r>
            <a:endParaRPr lang="en-IN" sz="1800" dirty="0"/>
          </a:p>
          <a:p>
            <a:r>
              <a:rPr lang="en-IN" sz="1800" dirty="0" err="1"/>
              <a:t>POS_cash</a:t>
            </a:r>
            <a:r>
              <a:rPr lang="en-IN" sz="1800" dirty="0"/>
              <a:t> balance-</a:t>
            </a:r>
            <a:r>
              <a:rPr lang="en-US" sz="1800" b="0" i="0" dirty="0">
                <a:effectLst/>
                <a:latin typeface="Inter"/>
              </a:rPr>
              <a:t>Monthly balance snapshots of previous loans that the applicant had with Home Credit.</a:t>
            </a:r>
            <a:endParaRPr lang="en-IN" sz="1800" dirty="0"/>
          </a:p>
          <a:p>
            <a:r>
              <a:rPr lang="en-IN" sz="1800" dirty="0" err="1"/>
              <a:t>Previous_application</a:t>
            </a:r>
            <a:r>
              <a:rPr lang="en-IN" sz="1800" dirty="0"/>
              <a:t>- </a:t>
            </a:r>
            <a:r>
              <a:rPr lang="en-US" sz="1800" b="0" i="0" dirty="0">
                <a:effectLst/>
                <a:latin typeface="Inter"/>
              </a:rPr>
              <a:t>All previous applications for Home Credit loans of clients who have loans in our sample.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dirty="0" err="1">
                <a:latin typeface="Inter"/>
              </a:rPr>
              <a:t>Installments_payment</a:t>
            </a:r>
            <a:r>
              <a:rPr lang="en-US" sz="1800" dirty="0">
                <a:latin typeface="Inter"/>
              </a:rPr>
              <a:t> - </a:t>
            </a:r>
            <a:r>
              <a:rPr lang="en-US" sz="1800" b="0" i="0" dirty="0">
                <a:effectLst/>
                <a:latin typeface="Inter"/>
              </a:rPr>
              <a:t>Repayment history for the previously disbursed credits in Home Credit related to the loans in our sample.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TARGET labels: 0 indicates that the person didn’t default.</a:t>
            </a:r>
          </a:p>
          <a:p>
            <a:pPr marL="0" indent="0">
              <a:buNone/>
            </a:pPr>
            <a:r>
              <a:rPr lang="en-IN" sz="1800" dirty="0"/>
              <a:t>                           1 indicates that the person defaulted.</a:t>
            </a:r>
          </a:p>
          <a:p>
            <a:pPr marL="0" indent="0">
              <a:buNone/>
            </a:pPr>
            <a:r>
              <a:rPr lang="en-IN" sz="1800" dirty="0"/>
              <a:t>	 % of 0s – 91.9%</a:t>
            </a:r>
          </a:p>
          <a:p>
            <a:pPr marL="0" indent="0">
              <a:buNone/>
            </a:pPr>
            <a:r>
              <a:rPr lang="en-IN" sz="1800" dirty="0"/>
              <a:t>	 % of 1s – 8.1%</a:t>
            </a:r>
          </a:p>
        </p:txBody>
      </p:sp>
    </p:spTree>
    <p:extLst>
      <p:ext uri="{BB962C8B-B14F-4D97-AF65-F5344CB8AC3E}">
        <p14:creationId xmlns:p14="http://schemas.microsoft.com/office/powerpoint/2010/main" val="249998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9079-0E71-477B-B438-4C9546FF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Data cleaning and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973-4BCF-4871-B5A7-E3B183B1D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2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highlight>
                  <a:srgbClr val="FFFF00"/>
                </a:highlight>
              </a:rPr>
              <a:t>DATA CLEANING</a:t>
            </a:r>
          </a:p>
          <a:p>
            <a:pPr marL="0" indent="0">
              <a:buNone/>
            </a:pPr>
            <a:endParaRPr lang="en-IN" sz="1800" dirty="0">
              <a:highlight>
                <a:srgbClr val="FFFF00"/>
              </a:highlight>
            </a:endParaRPr>
          </a:p>
          <a:p>
            <a:r>
              <a:rPr lang="en-IN" sz="1800" dirty="0"/>
              <a:t>For variables having 99.6% missing values, we are dropping them.</a:t>
            </a:r>
          </a:p>
          <a:p>
            <a:pPr lvl="1"/>
            <a:r>
              <a:rPr lang="en-IN" sz="1800" dirty="0"/>
              <a:t>RATE_INTEREST_PRIMARY, RATE_INTEREST_PRIVILEGED, NAME_TYPE_SUITE</a:t>
            </a:r>
          </a:p>
          <a:p>
            <a:r>
              <a:rPr lang="en-IN" sz="1800" dirty="0"/>
              <a:t>For variables which are very skewed to the right, which is the case in most amount variables, we have used median imputation for the missing values.</a:t>
            </a:r>
          </a:p>
          <a:p>
            <a:r>
              <a:rPr lang="en-IN" sz="1800" dirty="0"/>
              <a:t>For categorical variables, we have imputed the missing values with the mode of the variable.</a:t>
            </a:r>
          </a:p>
          <a:p>
            <a:r>
              <a:rPr lang="en-IN" sz="1800" dirty="0"/>
              <a:t>Other dropped variables - </a:t>
            </a:r>
            <a:r>
              <a:rPr lang="en-US" sz="1800" dirty="0">
                <a:cs typeface="Roboto Regular"/>
              </a:rPr>
              <a:t>‘WALLSMATERIAL_MODE’, ‘HOUSETYPE_MODE’, ‘FONDKAPREMONT_MODE’, ‘EXT_SOURCE_1’, ‘OCCUPATION_TYPE’, ‘EMERGENCYSTATE_MODE’</a:t>
            </a:r>
          </a:p>
          <a:p>
            <a:endParaRPr lang="en-US" sz="1800" dirty="0">
              <a:cs typeface="Roboto Regular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cs typeface="Roboto Regular"/>
              </a:rPr>
              <a:t>FEATURE ENGINEERING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  <a:cs typeface="Roboto Regular"/>
            </a:endParaRPr>
          </a:p>
          <a:p>
            <a:r>
              <a:rPr lang="en-IN" sz="1600" b="0" i="0" dirty="0">
                <a:solidFill>
                  <a:srgbClr val="202124"/>
                </a:solidFill>
                <a:effectLst/>
              </a:rPr>
              <a:t>INCOME_GT_CREDIT_FLAG  = 1 if AMT_INCOME_TOTAL&gt;AMT_CREDIT, 0 otherwise</a:t>
            </a:r>
          </a:p>
          <a:p>
            <a:r>
              <a:rPr lang="en-IN" sz="1600" b="0" i="0" dirty="0">
                <a:solidFill>
                  <a:srgbClr val="202124"/>
                </a:solidFill>
                <a:effectLst/>
                <a:latin typeface="Roboto"/>
              </a:rPr>
              <a:t>CREDIT_INCOME_PERCENT  = AMT_CREDIT/AMT_INCOME_TOTAL</a:t>
            </a:r>
          </a:p>
          <a:p>
            <a:r>
              <a:rPr lang="en-IN" sz="1600" b="0" i="0" dirty="0">
                <a:solidFill>
                  <a:srgbClr val="202124"/>
                </a:solidFill>
                <a:effectLst/>
                <a:latin typeface="Roboto"/>
              </a:rPr>
              <a:t>CREDIT_TERM = AMT_CREDIT/AMT_ANNUITY</a:t>
            </a:r>
          </a:p>
          <a:p>
            <a:r>
              <a:rPr lang="en-IN" sz="1600" b="0" i="0" dirty="0">
                <a:solidFill>
                  <a:srgbClr val="202124"/>
                </a:solidFill>
                <a:effectLst/>
                <a:latin typeface="Roboto"/>
              </a:rPr>
              <a:t>DAYS_EMPLOYED_PERCENT</a:t>
            </a:r>
            <a:r>
              <a:rPr lang="en-IN" sz="1600" dirty="0">
                <a:solidFill>
                  <a:srgbClr val="202124"/>
                </a:solidFill>
                <a:latin typeface="Roboto"/>
              </a:rPr>
              <a:t> = 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Roboto"/>
              </a:rPr>
              <a:t>DAYS_EMPLOYED</a:t>
            </a:r>
            <a:r>
              <a:rPr lang="en-IN" sz="1600" dirty="0">
                <a:solidFill>
                  <a:srgbClr val="202124"/>
                </a:solidFill>
                <a:latin typeface="Roboto"/>
              </a:rPr>
              <a:t>/</a:t>
            </a:r>
            <a:r>
              <a:rPr lang="en-IN" sz="1600" b="0" i="0" dirty="0">
                <a:solidFill>
                  <a:srgbClr val="202124"/>
                </a:solidFill>
                <a:effectLst/>
                <a:latin typeface="Roboto"/>
              </a:rPr>
              <a:t>DAYS_BIRTH</a:t>
            </a:r>
          </a:p>
          <a:p>
            <a:endParaRPr lang="en-US" sz="1800" dirty="0">
              <a:cs typeface="Roboto Regular"/>
            </a:endParaRPr>
          </a:p>
          <a:p>
            <a:endParaRPr lang="en-US" sz="1800" dirty="0">
              <a:cs typeface="Roboto Regular"/>
              <a:sym typeface="Wingdings" panose="05000000000000000000" pitchFamily="2" charset="2"/>
            </a:endParaRPr>
          </a:p>
          <a:p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6320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35B8-FBA1-4E55-B2B9-BB40D306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9332-9BE9-430F-94B5-682E8E08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1673"/>
            <a:ext cx="10515600" cy="3483222"/>
          </a:xfrm>
        </p:spPr>
        <p:txBody>
          <a:bodyPr>
            <a:normAutofit/>
          </a:bodyPr>
          <a:lstStyle/>
          <a:p>
            <a:r>
              <a:rPr lang="en-IN" sz="1800" dirty="0"/>
              <a:t>We initially had 271 variables in our data. From that, we have to select the variables which are good predictors.</a:t>
            </a:r>
          </a:p>
          <a:p>
            <a:r>
              <a:rPr lang="en-IN" sz="1800" dirty="0"/>
              <a:t>We calculate Weight of Evidence and Information Value. </a:t>
            </a:r>
          </a:p>
          <a:p>
            <a:r>
              <a:rPr lang="en-IN" sz="1800" dirty="0"/>
              <a:t>Then we find out the strong predictors and use them to fit our model.</a:t>
            </a:r>
          </a:p>
          <a:p>
            <a:r>
              <a:rPr lang="en-IN" sz="1800" dirty="0"/>
              <a:t>For the first model, we have set a IV threshold of 0.03 and fit it using the independent variables having IV &gt;0.03</a:t>
            </a:r>
          </a:p>
          <a:p>
            <a:r>
              <a:rPr lang="en-IN" sz="1800" dirty="0"/>
              <a:t>For the second model, we took the strong predictors(IV&gt;0.1) and variables which we felt were business intuitive with IV&gt;0.03. 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352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173D-3DDC-4983-A5E9-7784B48E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2" y="8878"/>
            <a:ext cx="10515600" cy="1325563"/>
          </a:xfrm>
        </p:spPr>
        <p:txBody>
          <a:bodyPr/>
          <a:lstStyle/>
          <a:p>
            <a:r>
              <a:rPr lang="en-IN" dirty="0"/>
              <a:t>Model Development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8D6571-0B7F-47D1-9B6F-425CA0E72A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649" y="8878"/>
            <a:ext cx="4036396" cy="3879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9B761F-F222-412E-899F-8CDF92666000}"/>
              </a:ext>
            </a:extLst>
          </p:cNvPr>
          <p:cNvSpPr txBox="1"/>
          <p:nvPr/>
        </p:nvSpPr>
        <p:spPr>
          <a:xfrm>
            <a:off x="261891" y="1086996"/>
            <a:ext cx="499812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1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Features Selected – IV&gt;0.029</a:t>
            </a:r>
          </a:p>
          <a:p>
            <a:endParaRPr lang="en-IN" dirty="0"/>
          </a:p>
          <a:p>
            <a:r>
              <a:rPr lang="en-IN" dirty="0"/>
              <a:t> Strong Predictors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Prev_Bur_Mean_Days_Credit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EXT_SOURCE_3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EXT_SOURCE_2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Model 2</a:t>
            </a:r>
          </a:p>
          <a:p>
            <a:endParaRPr lang="en-IN" dirty="0"/>
          </a:p>
          <a:p>
            <a:r>
              <a:rPr lang="en-IN" dirty="0"/>
              <a:t>Features Selected – IV&gt;0.049(not taking </a:t>
            </a:r>
            <a:r>
              <a:rPr lang="en-IN" dirty="0" err="1"/>
              <a:t>Prev_Bur_Means_days_Credit_update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Strong Predictors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Prev_Bur_Mean_Days_Credit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EXT_SOURCE_3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EXT_SOURCE_2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5745A7-5936-4D50-A8D9-31A3154C72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94649" y="4028890"/>
            <a:ext cx="3926904" cy="26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2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4D00-CF12-4310-BA6F-7757C939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Model 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6BBEEA-66BC-4CCB-AE15-3C30AA6A4153}"/>
              </a:ext>
            </a:extLst>
          </p:cNvPr>
          <p:cNvSpPr/>
          <p:nvPr/>
        </p:nvSpPr>
        <p:spPr>
          <a:xfrm>
            <a:off x="1408558" y="1063409"/>
            <a:ext cx="147989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1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10F07C-A734-47E6-BF9C-3FF15050041A}"/>
              </a:ext>
            </a:extLst>
          </p:cNvPr>
          <p:cNvSpPr/>
          <p:nvPr/>
        </p:nvSpPr>
        <p:spPr>
          <a:xfrm>
            <a:off x="8517136" y="1048564"/>
            <a:ext cx="147989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0E39EF-8135-4E9D-9948-2E37448A2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9" y="1602562"/>
            <a:ext cx="4163785" cy="2957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0E9B70-D3E2-44BD-A6B8-1819993A5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011" y="1450780"/>
            <a:ext cx="3538142" cy="31393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118B3E-8F72-4FC8-BB08-E0324547F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32" y="4590101"/>
            <a:ext cx="6454066" cy="19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6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622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Roboto</vt:lpstr>
      <vt:lpstr>Roboto Light</vt:lpstr>
      <vt:lpstr>Roboto Regular</vt:lpstr>
      <vt:lpstr>Office Theme</vt:lpstr>
      <vt:lpstr>PowerPoint Presentation</vt:lpstr>
      <vt:lpstr>PowerPoint Presentation</vt:lpstr>
      <vt:lpstr>Problem Statement</vt:lpstr>
      <vt:lpstr>Data description </vt:lpstr>
      <vt:lpstr>Data cleaning and Feature Engineering</vt:lpstr>
      <vt:lpstr>FEATURE SELECTION</vt:lpstr>
      <vt:lpstr>Model Development</vt:lpstr>
      <vt:lpstr>Model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Ajith Murugaian</dc:creator>
  <cp:lastModifiedBy>Ajith Murugaian</cp:lastModifiedBy>
  <cp:revision>10</cp:revision>
  <dcterms:created xsi:type="dcterms:W3CDTF">2020-08-24T12:56:36Z</dcterms:created>
  <dcterms:modified xsi:type="dcterms:W3CDTF">2020-08-24T14:04:39Z</dcterms:modified>
</cp:coreProperties>
</file>