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25" r:id="rId2"/>
    <p:sldId id="395" r:id="rId3"/>
    <p:sldId id="492" r:id="rId4"/>
    <p:sldId id="493" r:id="rId5"/>
    <p:sldId id="397" r:id="rId6"/>
    <p:sldId id="498" r:id="rId7"/>
    <p:sldId id="499" r:id="rId8"/>
    <p:sldId id="501" r:id="rId9"/>
    <p:sldId id="494" r:id="rId10"/>
    <p:sldId id="526" r:id="rId11"/>
    <p:sldId id="524" r:id="rId12"/>
    <p:sldId id="540" r:id="rId13"/>
    <p:sldId id="528" r:id="rId14"/>
    <p:sldId id="502" r:id="rId15"/>
    <p:sldId id="496" r:id="rId16"/>
    <p:sldId id="513" r:id="rId17"/>
    <p:sldId id="495" r:id="rId18"/>
    <p:sldId id="503" r:id="rId19"/>
    <p:sldId id="504" r:id="rId20"/>
    <p:sldId id="505" r:id="rId21"/>
    <p:sldId id="506" r:id="rId22"/>
    <p:sldId id="483" r:id="rId23"/>
    <p:sldId id="507" r:id="rId24"/>
    <p:sldId id="539" r:id="rId25"/>
    <p:sldId id="508" r:id="rId26"/>
    <p:sldId id="533" r:id="rId27"/>
    <p:sldId id="537" r:id="rId28"/>
    <p:sldId id="532" r:id="rId29"/>
    <p:sldId id="534" r:id="rId30"/>
    <p:sldId id="538" r:id="rId31"/>
    <p:sldId id="535" r:id="rId32"/>
    <p:sldId id="514" r:id="rId33"/>
    <p:sldId id="520" r:id="rId34"/>
    <p:sldId id="529" r:id="rId35"/>
    <p:sldId id="521" r:id="rId36"/>
    <p:sldId id="530" r:id="rId37"/>
    <p:sldId id="517" r:id="rId38"/>
    <p:sldId id="536" r:id="rId39"/>
    <p:sldId id="515" r:id="rId40"/>
    <p:sldId id="516" r:id="rId41"/>
  </p:sldIdLst>
  <p:sldSz cx="9144000" cy="6858000" type="screen4x3"/>
  <p:notesSz cx="9939338" cy="6805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성한 (Seonghan Ryu)" initials="류(R" lastIdx="1" clrIdx="0">
    <p:extLst>
      <p:ext uri="{19B8F6BF-5375-455C-9EA6-DF929625EA0E}">
        <p15:presenceInfo xmlns:p15="http://schemas.microsoft.com/office/powerpoint/2012/main" userId="류성한 (Seonghan Ryu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B9BD5"/>
    <a:srgbClr val="C61065"/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07045" cy="341462"/>
          </a:xfrm>
          <a:prstGeom prst="rect">
            <a:avLst/>
          </a:prstGeom>
        </p:spPr>
        <p:txBody>
          <a:bodyPr vert="horz" lIns="91523" tIns="45762" rIns="91523" bIns="4576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3" y="2"/>
            <a:ext cx="4307045" cy="341462"/>
          </a:xfrm>
          <a:prstGeom prst="rect">
            <a:avLst/>
          </a:prstGeom>
        </p:spPr>
        <p:txBody>
          <a:bodyPr vert="horz" lIns="91523" tIns="45762" rIns="91523" bIns="45762" rtlCol="0"/>
          <a:lstStyle>
            <a:lvl1pPr algn="r">
              <a:defRPr sz="1200"/>
            </a:lvl1pPr>
          </a:lstStyle>
          <a:p>
            <a:fld id="{BA46109A-CE8D-40E3-8381-3FB2AF383A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6464153"/>
            <a:ext cx="4307045" cy="341461"/>
          </a:xfrm>
          <a:prstGeom prst="rect">
            <a:avLst/>
          </a:prstGeom>
        </p:spPr>
        <p:txBody>
          <a:bodyPr vert="horz" lIns="91523" tIns="45762" rIns="91523" bIns="4576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3" y="6464153"/>
            <a:ext cx="4307045" cy="341461"/>
          </a:xfrm>
          <a:prstGeom prst="rect">
            <a:avLst/>
          </a:prstGeom>
        </p:spPr>
        <p:txBody>
          <a:bodyPr vert="horz" lIns="91523" tIns="45762" rIns="91523" bIns="45762" rtlCol="0" anchor="b"/>
          <a:lstStyle>
            <a:lvl1pPr algn="r">
              <a:defRPr sz="1200"/>
            </a:lvl1pPr>
          </a:lstStyle>
          <a:p>
            <a:fld id="{5B84ED7D-F650-4BA0-8337-0A488C8F9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344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307045" cy="341462"/>
          </a:xfrm>
          <a:prstGeom prst="rect">
            <a:avLst/>
          </a:prstGeom>
        </p:spPr>
        <p:txBody>
          <a:bodyPr vert="horz" lIns="91523" tIns="45762" rIns="91523" bIns="4576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3" y="2"/>
            <a:ext cx="4307045" cy="341462"/>
          </a:xfrm>
          <a:prstGeom prst="rect">
            <a:avLst/>
          </a:prstGeom>
        </p:spPr>
        <p:txBody>
          <a:bodyPr vert="horz" lIns="91523" tIns="45762" rIns="91523" bIns="45762" rtlCol="0"/>
          <a:lstStyle>
            <a:lvl1pPr algn="r">
              <a:defRPr sz="1200"/>
            </a:lvl1pPr>
          </a:lstStyle>
          <a:p>
            <a:fld id="{B0FC12BD-EFBC-488E-B124-BE42FE41ED7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23" tIns="45762" rIns="91523" bIns="4576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75203"/>
            <a:ext cx="7951470" cy="2679711"/>
          </a:xfrm>
          <a:prstGeom prst="rect">
            <a:avLst/>
          </a:prstGeom>
        </p:spPr>
        <p:txBody>
          <a:bodyPr vert="horz" lIns="91523" tIns="45762" rIns="91523" bIns="4576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64153"/>
            <a:ext cx="4307045" cy="341461"/>
          </a:xfrm>
          <a:prstGeom prst="rect">
            <a:avLst/>
          </a:prstGeom>
        </p:spPr>
        <p:txBody>
          <a:bodyPr vert="horz" lIns="91523" tIns="45762" rIns="91523" bIns="4576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3" y="6464153"/>
            <a:ext cx="4307045" cy="341461"/>
          </a:xfrm>
          <a:prstGeom prst="rect">
            <a:avLst/>
          </a:prstGeom>
        </p:spPr>
        <p:txBody>
          <a:bodyPr vert="horz" lIns="91523" tIns="45762" rIns="91523" bIns="45762" rtlCol="0" anchor="b"/>
          <a:lstStyle>
            <a:lvl1pPr algn="r">
              <a:defRPr sz="1200"/>
            </a:lvl1pPr>
          </a:lstStyle>
          <a:p>
            <a:fld id="{BEEF73F8-BD41-49D3-8AD7-5C9B45336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75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88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B6A2-1A99-4756-AE7C-4C781277DA51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24" y="6464395"/>
            <a:ext cx="1599456" cy="3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7344-1A07-48C1-B141-2D3F81DF5D1C}" type="datetime1">
              <a:rPr lang="ko-KR" altLang="en-US" smtClean="0"/>
              <a:t>2019-05-07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9144000" cy="10205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2E75B6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8C2A-8D62-4D28-B305-EAA37259D382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solidFill>
            <a:srgbClr val="2E75B6"/>
          </a:solidFill>
        </p:spPr>
        <p:txBody>
          <a:bodyPr/>
          <a:lstStyle/>
          <a:p>
            <a:fld id="{45151BA5-DD4E-45F3-9934-A245C26DF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95943" y="122464"/>
            <a:ext cx="8801100" cy="7756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95943" y="1258433"/>
            <a:ext cx="8801100" cy="544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B0EB-5C1E-49FC-97FB-07DCA89E0D1D}" type="datetime1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4235" y="327704"/>
            <a:ext cx="123280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5151BA5-DD4E-45F3-9934-A245C26DFF4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6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5" Type="http://schemas.openxmlformats.org/officeDocument/2006/relationships/image" Target="../media/image231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2.png"/><Relationship Id="rId4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2.png"/><Relationship Id="rId4" Type="http://schemas.openxmlformats.org/officeDocument/2006/relationships/image" Target="../media/image2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2.png"/><Relationship Id="rId4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2.png"/><Relationship Id="rId4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6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260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2974" y="1278603"/>
            <a:ext cx="8358052" cy="324344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인공지능 실습 </a:t>
            </a:r>
            <a:r>
              <a:rPr lang="en-US" altLang="ko-KR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4</a:t>
            </a:r>
            <a:br>
              <a:rPr lang="en-US" altLang="ko-KR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Markov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Process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7786" y="4522049"/>
            <a:ext cx="5388428" cy="942704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포항공과대학교 컴퓨터공학과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6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Q-Value &amp; Value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5943" y="1258432"/>
                <a:ext cx="8801100" cy="559956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b="1" dirty="0"/>
                  <a:t>Q-Value &amp; Value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action a</a:t>
                </a:r>
                <a:r>
                  <a:rPr lang="ko-KR" altLang="en-US" sz="2000" dirty="0"/>
                  <a:t>를 취했을 때의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로부터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1000" dirty="0"/>
              </a:p>
              <a:p>
                <a:pPr>
                  <a:lnSpc>
                    <a:spcPct val="120000"/>
                  </a:lnSpc>
                </a:pPr>
                <a:endParaRPr lang="en-US" altLang="ko-KR" sz="1000" dirty="0"/>
              </a:p>
              <a:p>
                <a:pPr>
                  <a:lnSpc>
                    <a:spcPct val="120000"/>
                  </a:lnSpc>
                </a:pPr>
                <a:endParaRPr lang="en-US" altLang="ko-KR" sz="1000" dirty="0"/>
              </a:p>
              <a:p>
                <a:pPr>
                  <a:lnSpc>
                    <a:spcPct val="120000"/>
                  </a:lnSpc>
                </a:pPr>
                <a:endParaRPr lang="en-US" altLang="ko-KR" sz="1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b="1" dirty="0"/>
                  <a:t>MDP</a:t>
                </a:r>
                <a:r>
                  <a:rPr lang="ko-KR" altLang="en-US" sz="2000" b="1" dirty="0"/>
                  <a:t>를 어떻게 풀까</a:t>
                </a:r>
                <a:r>
                  <a:rPr lang="en-US" altLang="ko-KR" sz="2000" b="1" dirty="0"/>
                  <a:t>?</a:t>
                </a:r>
              </a:p>
              <a:p>
                <a:pPr marL="457200" indent="-457200">
                  <a:lnSpc>
                    <a:spcPct val="120000"/>
                  </a:lnSpc>
                  <a:buAutoNum type="arabicPeriod"/>
                </a:pPr>
                <a:r>
                  <a:rPr lang="en-US" altLang="ko-KR" sz="2000" u="sng" dirty="0"/>
                  <a:t>Policy Iteration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Policy Evaluation &amp; Policy Improvement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000" dirty="0"/>
              </a:p>
              <a:p>
                <a:pPr marL="457200" indent="-457200">
                  <a:lnSpc>
                    <a:spcPct val="120000"/>
                  </a:lnSpc>
                  <a:buAutoNum type="arabicPeriod"/>
                </a:pPr>
                <a:r>
                  <a:rPr lang="en-US" altLang="ko-KR" sz="2000" u="sng" dirty="0"/>
                  <a:t>Value Iteration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43" y="1258432"/>
                <a:ext cx="8801100" cy="5599567"/>
              </a:xfrm>
              <a:blipFill rotWithShape="0">
                <a:blip r:embed="rId2"/>
                <a:stretch>
                  <a:fillRect l="-900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619085" y="2781500"/>
                <a:ext cx="2691314" cy="454740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5" y="2781500"/>
                <a:ext cx="2691314" cy="4547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1619085" y="3236240"/>
                <a:ext cx="5964774" cy="1029641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limLow>
                        <m:limLow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ko-KR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ko-KR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Reward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lim>
                      </m:limLow>
                    </m:oMath>
                  </m:oMathPara>
                </a14:m>
                <a:endParaRPr lang="en-US" altLang="ko-K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5" y="3236240"/>
                <a:ext cx="5964774" cy="10296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82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983"/>
          <a:stretch/>
        </p:blipFill>
        <p:spPr>
          <a:xfrm>
            <a:off x="2866657" y="4907181"/>
            <a:ext cx="3459671" cy="874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action a</a:t>
                </a:r>
                <a:r>
                  <a:rPr lang="ko-KR" altLang="en-US" sz="2000" dirty="0"/>
                  <a:t>를 취한 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이후 </a:t>
                </a:r>
                <a:r>
                  <a:rPr lang="en-US" altLang="ko-KR" sz="2000" dirty="0"/>
                  <a:t>state</a:t>
                </a:r>
                <a:r>
                  <a:rPr lang="ko-KR" altLang="en-US" sz="2000" dirty="0"/>
                  <a:t>부터 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따를 경우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로부터 </a:t>
                </a:r>
                <a:r>
                  <a:rPr lang="en-US" altLang="ko-KR" sz="2000" dirty="0"/>
                  <a:t>policy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000" dirty="0"/>
                  <a:t>를 따를 경우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3" t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4003" b="-2758"/>
          <a:stretch/>
        </p:blipFill>
        <p:spPr>
          <a:xfrm>
            <a:off x="2052006" y="3986100"/>
            <a:ext cx="5088972" cy="365026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985954-13D6-44EE-B6CD-FED26687B371}"/>
              </a:ext>
            </a:extLst>
          </p:cNvPr>
          <p:cNvGrpSpPr/>
          <p:nvPr/>
        </p:nvGrpSpPr>
        <p:grpSpPr>
          <a:xfrm>
            <a:off x="2133276" y="2173558"/>
            <a:ext cx="4696833" cy="1562942"/>
            <a:chOff x="2133276" y="2355978"/>
            <a:chExt cx="4696833" cy="156294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75A7F65-02A7-4FC2-933A-5910BB5005C4}"/>
                </a:ext>
              </a:extLst>
            </p:cNvPr>
            <p:cNvGrpSpPr/>
            <p:nvPr/>
          </p:nvGrpSpPr>
          <p:grpSpPr>
            <a:xfrm>
              <a:off x="2962351" y="2881357"/>
              <a:ext cx="620822" cy="620822"/>
              <a:chOff x="2707169" y="2711303"/>
              <a:chExt cx="620822" cy="620822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E330D10-BD9C-4D20-908C-DE17F0C9AE30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461AC8-B663-4D90-8EDB-E8E5A6676CE0}"/>
                  </a:ext>
                </a:extLst>
              </p:cNvPr>
              <p:cNvSpPr txBox="1"/>
              <p:nvPr/>
            </p:nvSpPr>
            <p:spPr>
              <a:xfrm>
                <a:off x="2845391" y="2837048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A</a:t>
                </a:r>
                <a:endParaRPr lang="ko-KR" altLang="en-US" b="1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FCEFFD1-6F99-498C-BED1-D73DCA7DC459}"/>
                </a:ext>
              </a:extLst>
            </p:cNvPr>
            <p:cNvGrpSpPr/>
            <p:nvPr/>
          </p:nvGrpSpPr>
          <p:grpSpPr>
            <a:xfrm>
              <a:off x="4383836" y="2355978"/>
              <a:ext cx="620822" cy="620822"/>
              <a:chOff x="2707169" y="2711303"/>
              <a:chExt cx="620822" cy="62082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DD478C3-244E-4C32-B2CA-57635C922B7C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BD761F-2738-41B7-BCDD-6E26C6F45CBC}"/>
                  </a:ext>
                </a:extLst>
              </p:cNvPr>
              <p:cNvSpPr txBox="1"/>
              <p:nvPr/>
            </p:nvSpPr>
            <p:spPr>
              <a:xfrm>
                <a:off x="2856024" y="2847681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</a:t>
                </a:r>
                <a:endParaRPr lang="ko-KR" altLang="en-US" b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4F4421-A7D7-4DCB-A4B6-A86D6B4A746D}"/>
                </a:ext>
              </a:extLst>
            </p:cNvPr>
            <p:cNvGrpSpPr/>
            <p:nvPr/>
          </p:nvGrpSpPr>
          <p:grpSpPr>
            <a:xfrm>
              <a:off x="5181274" y="3298098"/>
              <a:ext cx="620822" cy="620822"/>
              <a:chOff x="2707169" y="2711303"/>
              <a:chExt cx="620822" cy="620822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511EEAF-D62A-40C5-A14B-F6D32C4188FE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A9E759-F8BB-45A5-ACFA-052311FF8910}"/>
                  </a:ext>
                </a:extLst>
              </p:cNvPr>
              <p:cNvSpPr txBox="1"/>
              <p:nvPr/>
            </p:nvSpPr>
            <p:spPr>
              <a:xfrm>
                <a:off x="2834758" y="2858314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</a:t>
                </a:r>
                <a:endParaRPr lang="ko-KR" altLang="en-US" b="1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A2EBA13-3EFA-47C9-8701-63650DECE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2540" y="2808523"/>
              <a:ext cx="800663" cy="2875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26948B6-B721-44FF-A77B-0EDC770E28D9}"/>
                </a:ext>
              </a:extLst>
            </p:cNvPr>
            <p:cNvCxnSpPr>
              <a:cxnSpLocks/>
            </p:cNvCxnSpPr>
            <p:nvPr/>
          </p:nvCxnSpPr>
          <p:spPr>
            <a:xfrm>
              <a:off x="3572540" y="3232451"/>
              <a:ext cx="1585228" cy="3603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6A2F08-BF05-40FF-B238-1973F758A585}"/>
                </a:ext>
              </a:extLst>
            </p:cNvPr>
            <p:cNvSpPr txBox="1"/>
            <p:nvPr/>
          </p:nvSpPr>
          <p:spPr>
            <a:xfrm>
              <a:off x="3652513" y="2699325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0.7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CEF319-57AE-47E7-A03D-12A3425082AC}"/>
                </a:ext>
              </a:extLst>
            </p:cNvPr>
            <p:cNvSpPr txBox="1"/>
            <p:nvPr/>
          </p:nvSpPr>
          <p:spPr>
            <a:xfrm>
              <a:off x="4076027" y="341208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0.3</a:t>
              </a:r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919164-EF01-400B-B944-CBD77794D62F}"/>
                </a:ext>
              </a:extLst>
            </p:cNvPr>
            <p:cNvSpPr txBox="1"/>
            <p:nvPr/>
          </p:nvSpPr>
          <p:spPr>
            <a:xfrm>
              <a:off x="3497527" y="2507819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E626B9-A94E-46BB-ACE9-08F41B0F811C}"/>
                </a:ext>
              </a:extLst>
            </p:cNvPr>
            <p:cNvSpPr txBox="1"/>
            <p:nvPr/>
          </p:nvSpPr>
          <p:spPr>
            <a:xfrm>
              <a:off x="3932718" y="3584525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F82839-D2E6-4098-B5B3-CEAADE6344F3}"/>
                </a:ext>
              </a:extLst>
            </p:cNvPr>
            <p:cNvSpPr txBox="1"/>
            <p:nvPr/>
          </p:nvSpPr>
          <p:spPr>
            <a:xfrm>
              <a:off x="2133276" y="2553911"/>
              <a:ext cx="98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[action: a]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6BFA51-EA94-42FD-8B6D-289844372BCB}"/>
                    </a:ext>
                  </a:extLst>
                </p:cNvPr>
                <p:cNvSpPr txBox="1"/>
                <p:nvPr/>
              </p:nvSpPr>
              <p:spPr>
                <a:xfrm>
                  <a:off x="5046880" y="2515131"/>
                  <a:ext cx="10144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400" b="1" dirty="0">
                      <a:solidFill>
                        <a:srgbClr val="0070C0"/>
                      </a:solidFill>
                    </a:rPr>
                    <a:t>=21</a:t>
                  </a:r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6BFA51-EA94-42FD-8B6D-28984437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880" y="2515131"/>
                  <a:ext cx="101444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r="-120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743E766-D340-47B8-8397-D4B5F540C9C8}"/>
                    </a:ext>
                  </a:extLst>
                </p:cNvPr>
                <p:cNvSpPr txBox="1"/>
                <p:nvPr/>
              </p:nvSpPr>
              <p:spPr>
                <a:xfrm>
                  <a:off x="5833298" y="3468015"/>
                  <a:ext cx="996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400" b="1" dirty="0">
                      <a:solidFill>
                        <a:srgbClr val="0070C0"/>
                      </a:solidFill>
                    </a:rPr>
                    <a:t>=16</a:t>
                  </a:r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743E766-D340-47B8-8397-D4B5F540C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98" y="3468015"/>
                  <a:ext cx="996811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4000" r="-122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416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Policy evaluation: </a:t>
            </a:r>
            <a:r>
              <a:rPr lang="ko-KR" altLang="en-US" sz="2000" dirty="0"/>
              <a:t>현재 </a:t>
            </a:r>
            <a:r>
              <a:rPr lang="en-US" altLang="ko-KR" sz="2000" dirty="0"/>
              <a:t>policy</a:t>
            </a:r>
            <a:r>
              <a:rPr lang="ko-KR" altLang="en-US" sz="2000" dirty="0"/>
              <a:t>의 </a:t>
            </a:r>
            <a:r>
              <a:rPr lang="en-US" altLang="ko-KR" sz="2000" dirty="0"/>
              <a:t>value</a:t>
            </a:r>
            <a:r>
              <a:rPr lang="ko-KR" altLang="en-US" sz="2000" dirty="0"/>
              <a:t>를 </a:t>
            </a:r>
            <a:r>
              <a:rPr lang="en-US" altLang="ko-KR" sz="2000" dirty="0"/>
              <a:t>estimation </a:t>
            </a:r>
            <a:r>
              <a:rPr lang="ko-KR" altLang="en-US" sz="2000" dirty="0"/>
              <a:t>하는 것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Policy improvement: Q-value</a:t>
            </a:r>
            <a:r>
              <a:rPr lang="ko-KR" altLang="en-US" sz="2000" dirty="0"/>
              <a:t>를 이용하여 더 좋은 </a:t>
            </a:r>
            <a:r>
              <a:rPr lang="en-US" altLang="ko-KR" sz="2000" dirty="0"/>
              <a:t>policy</a:t>
            </a:r>
            <a:r>
              <a:rPr lang="ko-KR" altLang="en-US" sz="2000" dirty="0"/>
              <a:t>를 구하는 것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Policy iteration: policy evaluation &amp; improvement</a:t>
            </a:r>
            <a:r>
              <a:rPr lang="ko-KR" altLang="en-US" sz="2000" dirty="0"/>
              <a:t>를 반복하여 </a:t>
            </a:r>
            <a:r>
              <a:rPr lang="en-US" altLang="ko-KR" sz="2000" dirty="0"/>
              <a:t>policy</a:t>
            </a:r>
            <a:r>
              <a:rPr lang="ko-KR" altLang="en-US" sz="2000" dirty="0"/>
              <a:t>를 향상 시키는 것</a:t>
            </a: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790B4F-2CE7-43E2-A020-945FB7D3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36" y="3734440"/>
            <a:ext cx="4594283" cy="7265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C1D277-AFE5-46C0-9450-FAC391EEE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55" y="1819616"/>
            <a:ext cx="6522441" cy="11734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142E65-27D1-4398-8158-D6A215E10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826" y="5382575"/>
            <a:ext cx="3851901" cy="13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action a</a:t>
                </a:r>
                <a:r>
                  <a:rPr lang="ko-KR" altLang="en-US" sz="2000" dirty="0"/>
                  <a:t>를 취한 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이후 </a:t>
                </a:r>
                <a:r>
                  <a:rPr lang="en-US" altLang="ko-KR" sz="2000" dirty="0"/>
                  <a:t>state</a:t>
                </a:r>
                <a:r>
                  <a:rPr lang="ko-KR" altLang="en-US" sz="2000" dirty="0"/>
                  <a:t>부터 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optimal policy</a:t>
                </a:r>
                <a:r>
                  <a:rPr lang="ko-KR" altLang="en-US" sz="2000" dirty="0"/>
                  <a:t>를 따를 경우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 s</a:t>
                </a:r>
                <a:r>
                  <a:rPr lang="ko-KR" altLang="en-US" sz="2000" dirty="0"/>
                  <a:t>로부터</a:t>
                </a:r>
                <a:r>
                  <a:rPr lang="en-US" altLang="ko-KR" sz="2000" dirty="0"/>
                  <a:t>, optimal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를 따를 경우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기대값</a:t>
                </a: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8FBC9E-C42B-4008-84B5-A0B1BD04252A}"/>
              </a:ext>
            </a:extLst>
          </p:cNvPr>
          <p:cNvGrpSpPr/>
          <p:nvPr/>
        </p:nvGrpSpPr>
        <p:grpSpPr>
          <a:xfrm>
            <a:off x="2133276" y="2355978"/>
            <a:ext cx="4818662" cy="1562942"/>
            <a:chOff x="2133276" y="2355978"/>
            <a:chExt cx="4818662" cy="156294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75A7F65-02A7-4FC2-933A-5910BB5005C4}"/>
                </a:ext>
              </a:extLst>
            </p:cNvPr>
            <p:cNvGrpSpPr/>
            <p:nvPr/>
          </p:nvGrpSpPr>
          <p:grpSpPr>
            <a:xfrm>
              <a:off x="2962351" y="2881357"/>
              <a:ext cx="620822" cy="620822"/>
              <a:chOff x="2707169" y="2711303"/>
              <a:chExt cx="620822" cy="620822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E330D10-BD9C-4D20-908C-DE17F0C9AE30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461AC8-B663-4D90-8EDB-E8E5A6676CE0}"/>
                  </a:ext>
                </a:extLst>
              </p:cNvPr>
              <p:cNvSpPr txBox="1"/>
              <p:nvPr/>
            </p:nvSpPr>
            <p:spPr>
              <a:xfrm>
                <a:off x="2845391" y="2837048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A</a:t>
                </a:r>
                <a:endParaRPr lang="ko-KR" altLang="en-US" b="1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FCEFFD1-6F99-498C-BED1-D73DCA7DC459}"/>
                </a:ext>
              </a:extLst>
            </p:cNvPr>
            <p:cNvGrpSpPr/>
            <p:nvPr/>
          </p:nvGrpSpPr>
          <p:grpSpPr>
            <a:xfrm>
              <a:off x="4383836" y="2355978"/>
              <a:ext cx="620822" cy="620822"/>
              <a:chOff x="2707169" y="2711303"/>
              <a:chExt cx="620822" cy="62082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DD478C3-244E-4C32-B2CA-57635C922B7C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BD761F-2738-41B7-BCDD-6E26C6F45CBC}"/>
                  </a:ext>
                </a:extLst>
              </p:cNvPr>
              <p:cNvSpPr txBox="1"/>
              <p:nvPr/>
            </p:nvSpPr>
            <p:spPr>
              <a:xfrm>
                <a:off x="2856024" y="2847681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</a:t>
                </a:r>
                <a:endParaRPr lang="ko-KR" altLang="en-US" b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4F4421-A7D7-4DCB-A4B6-A86D6B4A746D}"/>
                </a:ext>
              </a:extLst>
            </p:cNvPr>
            <p:cNvGrpSpPr/>
            <p:nvPr/>
          </p:nvGrpSpPr>
          <p:grpSpPr>
            <a:xfrm>
              <a:off x="5181274" y="3298098"/>
              <a:ext cx="620822" cy="620822"/>
              <a:chOff x="2707169" y="2711303"/>
              <a:chExt cx="620822" cy="620822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511EEAF-D62A-40C5-A14B-F6D32C4188FE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A9E759-F8BB-45A5-ACFA-052311FF8910}"/>
                  </a:ext>
                </a:extLst>
              </p:cNvPr>
              <p:cNvSpPr txBox="1"/>
              <p:nvPr/>
            </p:nvSpPr>
            <p:spPr>
              <a:xfrm>
                <a:off x="2834758" y="2858314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</a:t>
                </a:r>
                <a:endParaRPr lang="ko-KR" altLang="en-US" b="1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A2EBA13-3EFA-47C9-8701-63650DECE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2540" y="2808523"/>
              <a:ext cx="800663" cy="2875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26948B6-B721-44FF-A77B-0EDC770E28D9}"/>
                </a:ext>
              </a:extLst>
            </p:cNvPr>
            <p:cNvCxnSpPr>
              <a:cxnSpLocks/>
            </p:cNvCxnSpPr>
            <p:nvPr/>
          </p:nvCxnSpPr>
          <p:spPr>
            <a:xfrm>
              <a:off x="3572540" y="3232451"/>
              <a:ext cx="1585228" cy="3603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6A2F08-BF05-40FF-B238-1973F758A585}"/>
                </a:ext>
              </a:extLst>
            </p:cNvPr>
            <p:cNvSpPr txBox="1"/>
            <p:nvPr/>
          </p:nvSpPr>
          <p:spPr>
            <a:xfrm>
              <a:off x="3652513" y="2699325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0.7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CEF319-57AE-47E7-A03D-12A3425082AC}"/>
                </a:ext>
              </a:extLst>
            </p:cNvPr>
            <p:cNvSpPr txBox="1"/>
            <p:nvPr/>
          </p:nvSpPr>
          <p:spPr>
            <a:xfrm>
              <a:off x="4076027" y="341208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0.3</a:t>
              </a:r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919164-EF01-400B-B944-CBD77794D62F}"/>
                </a:ext>
              </a:extLst>
            </p:cNvPr>
            <p:cNvSpPr txBox="1"/>
            <p:nvPr/>
          </p:nvSpPr>
          <p:spPr>
            <a:xfrm>
              <a:off x="3497527" y="2507819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E626B9-A94E-46BB-ACE9-08F41B0F811C}"/>
                </a:ext>
              </a:extLst>
            </p:cNvPr>
            <p:cNvSpPr txBox="1"/>
            <p:nvPr/>
          </p:nvSpPr>
          <p:spPr>
            <a:xfrm>
              <a:off x="3932718" y="3584525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F82839-D2E6-4098-B5B3-CEAADE6344F3}"/>
                </a:ext>
              </a:extLst>
            </p:cNvPr>
            <p:cNvSpPr txBox="1"/>
            <p:nvPr/>
          </p:nvSpPr>
          <p:spPr>
            <a:xfrm>
              <a:off x="2133276" y="2553911"/>
              <a:ext cx="98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[action: a]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6BFA51-EA94-42FD-8B6D-289844372BCB}"/>
                    </a:ext>
                  </a:extLst>
                </p:cNvPr>
                <p:cNvSpPr txBox="1"/>
                <p:nvPr/>
              </p:nvSpPr>
              <p:spPr>
                <a:xfrm>
                  <a:off x="5046880" y="2515131"/>
                  <a:ext cx="1136273" cy="327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𝒐𝒑𝒕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400" b="1" dirty="0">
                      <a:solidFill>
                        <a:srgbClr val="0070C0"/>
                      </a:solidFill>
                    </a:rPr>
                    <a:t>=21</a:t>
                  </a:r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6BFA51-EA94-42FD-8B6D-28984437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880" y="2515131"/>
                  <a:ext cx="1136273" cy="327077"/>
                </a:xfrm>
                <a:prstGeom prst="rect">
                  <a:avLst/>
                </a:prstGeom>
                <a:blipFill>
                  <a:blip r:embed="rId3"/>
                  <a:stretch>
                    <a:fillRect t="-5660" r="-1075" b="-113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743E766-D340-47B8-8397-D4B5F540C9C8}"/>
                    </a:ext>
                  </a:extLst>
                </p:cNvPr>
                <p:cNvSpPr txBox="1"/>
                <p:nvPr/>
              </p:nvSpPr>
              <p:spPr>
                <a:xfrm>
                  <a:off x="5833298" y="3468015"/>
                  <a:ext cx="1118640" cy="327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𝒐𝒑𝒕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400" b="1" dirty="0">
                      <a:solidFill>
                        <a:srgbClr val="0070C0"/>
                      </a:solidFill>
                    </a:rPr>
                    <a:t>=16</a:t>
                  </a:r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743E766-D340-47B8-8397-D4B5F540C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98" y="3468015"/>
                  <a:ext cx="1118640" cy="327077"/>
                </a:xfrm>
                <a:prstGeom prst="rect">
                  <a:avLst/>
                </a:prstGeom>
                <a:blipFill>
                  <a:blip r:embed="rId4"/>
                  <a:stretch>
                    <a:fillRect t="-5556" r="-1093" b="-92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C0C40B52-70B3-492D-8DE1-72B55B34D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770" y="5756235"/>
            <a:ext cx="4399446" cy="7911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0B1CAA8-F9DB-47CA-942D-19F7B3CCF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707" y="4121268"/>
            <a:ext cx="5175572" cy="6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6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Value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([10,10])</m:t>
                    </m:r>
                  </m:oMath>
                </a14:m>
                <a:r>
                  <a:rPr lang="en-US" altLang="ko-KR" dirty="0"/>
                  <a:t> = max(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                                                          ) = 20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([10, 10])</m:t>
                    </m:r>
                  </m:oMath>
                </a14:m>
                <a:r>
                  <a:rPr lang="en-US" altLang="ko-KR" dirty="0"/>
                  <a:t> = ‘</a:t>
                </a:r>
                <a:r>
                  <a:rPr lang="ko-KR" altLang="en-US" dirty="0"/>
                  <a:t>게임 종료</a:t>
                </a:r>
                <a:r>
                  <a:rPr lang="en-US" altLang="ko-KR" dirty="0"/>
                  <a:t>’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3" y="1383716"/>
            <a:ext cx="8412480" cy="226176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321292" y="4933424"/>
            <a:ext cx="5890889" cy="612732"/>
            <a:chOff x="2373544" y="4724418"/>
            <a:chExt cx="5890889" cy="612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2373544" y="4846118"/>
                  <a:ext cx="16450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1[20+1⋅0]</m:t>
                      </m:r>
                    </m:oMath>
                  </a14:m>
                  <a:r>
                    <a:rPr lang="en-US" altLang="ko-KR"/>
                    <a:t> , 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544" y="4846118"/>
                  <a:ext cx="164500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852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/>
                <p:cNvSpPr/>
                <p:nvPr/>
              </p:nvSpPr>
              <p:spPr>
                <a:xfrm>
                  <a:off x="2677885" y="4724418"/>
                  <a:ext cx="5586548" cy="612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+3+…+1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28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0+1⋅0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885" y="4724418"/>
                  <a:ext cx="5586548" cy="6127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/>
          <p:cNvSpPr txBox="1"/>
          <p:nvPr/>
        </p:nvSpPr>
        <p:spPr>
          <a:xfrm>
            <a:off x="2243362" y="465095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a=‘</a:t>
            </a:r>
            <a:r>
              <a:rPr lang="ko-KR" altLang="en-US" b="1" dirty="0">
                <a:solidFill>
                  <a:srgbClr val="C00000"/>
                </a:solidFill>
              </a:rPr>
              <a:t>게임 종료</a:t>
            </a:r>
            <a:r>
              <a:rPr lang="en-US" altLang="ko-KR" b="1" dirty="0">
                <a:solidFill>
                  <a:srgbClr val="C00000"/>
                </a:solidFill>
              </a:rPr>
              <a:t>’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8554" y="4650956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</a:t>
            </a:r>
            <a:r>
              <a:rPr lang="ko-KR" altLang="en-US" b="1">
                <a:solidFill>
                  <a:srgbClr val="C00000"/>
                </a:solidFill>
              </a:rPr>
              <a:t>카드 가져오기</a:t>
            </a:r>
            <a:r>
              <a:rPr lang="en-US" altLang="ko-KR" b="1">
                <a:solidFill>
                  <a:srgbClr val="C00000"/>
                </a:solidFill>
              </a:rPr>
              <a:t>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56128" y="5536465"/>
            <a:ext cx="13842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127863" y="5536465"/>
            <a:ext cx="25864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90253" y="1383716"/>
            <a:ext cx="8412480" cy="23696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3577" y="3014663"/>
            <a:ext cx="5009885" cy="35560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21616" y="3273772"/>
                <a:ext cx="125380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𝒐𝒑𝒕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sup>
                      </m:sSubSup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16" y="3273772"/>
                <a:ext cx="1253805" cy="468205"/>
              </a:xfrm>
              <a:prstGeom prst="rect">
                <a:avLst/>
              </a:prstGeom>
              <a:blipFill rotWithShape="0">
                <a:blip r:embed="rId6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3050076" y="6367768"/>
            <a:ext cx="5752657" cy="3373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※ [10, 10] </a:t>
            </a:r>
            <a:r>
              <a:rPr lang="ko-KR" altLang="en-US" sz="1400" dirty="0">
                <a:solidFill>
                  <a:schemeClr val="tx1"/>
                </a:solidFill>
              </a:rPr>
              <a:t>상태에서는 어떤 </a:t>
            </a:r>
            <a:r>
              <a:rPr lang="en-US" altLang="ko-KR" sz="1400" dirty="0">
                <a:solidFill>
                  <a:schemeClr val="tx1"/>
                </a:solidFill>
              </a:rPr>
              <a:t>action</a:t>
            </a:r>
            <a:r>
              <a:rPr lang="ko-KR" altLang="en-US" sz="1400" dirty="0">
                <a:solidFill>
                  <a:schemeClr val="tx1"/>
                </a:solidFill>
              </a:rPr>
              <a:t>을 하든 </a:t>
            </a:r>
            <a:r>
              <a:rPr lang="en-US" altLang="ko-KR" sz="1400" dirty="0">
                <a:solidFill>
                  <a:schemeClr val="tx1"/>
                </a:solidFill>
              </a:rPr>
              <a:t>‘</a:t>
            </a:r>
            <a:r>
              <a:rPr lang="ko-KR" altLang="en-US" sz="1400" dirty="0">
                <a:solidFill>
                  <a:schemeClr val="tx1"/>
                </a:solidFill>
              </a:rPr>
              <a:t>종료</a:t>
            </a:r>
            <a:r>
              <a:rPr lang="en-US" altLang="ko-KR" sz="1400" dirty="0">
                <a:solidFill>
                  <a:schemeClr val="tx1"/>
                </a:solidFill>
              </a:rPr>
              <a:t>’</a:t>
            </a:r>
            <a:r>
              <a:rPr lang="ko-KR" altLang="en-US" sz="1400" dirty="0">
                <a:solidFill>
                  <a:schemeClr val="tx1"/>
                </a:solidFill>
              </a:rPr>
              <a:t>라는 상태로 가게 됨</a:t>
            </a:r>
          </a:p>
        </p:txBody>
      </p:sp>
    </p:spTree>
    <p:extLst>
      <p:ext uri="{BB962C8B-B14F-4D97-AF65-F5344CB8AC3E}">
        <p14:creationId xmlns:p14="http://schemas.microsoft.com/office/powerpoint/2010/main" val="293734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state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{−2, −1, 0, +1, +2}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action = {‘Left’, ‘Right’}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‘Left’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선택시</a:t>
                </a:r>
                <a:r>
                  <a:rPr lang="en-US" altLang="ko-KR" sz="2000" dirty="0"/>
                  <a:t>, 80%</a:t>
                </a:r>
                <a:r>
                  <a:rPr lang="ko-KR" altLang="en-US" sz="2000" dirty="0"/>
                  <a:t> 확률로 왼쪽</a:t>
                </a:r>
                <a:r>
                  <a:rPr lang="en-US" altLang="ko-KR" sz="2000" dirty="0"/>
                  <a:t>, 20% </a:t>
                </a:r>
                <a:r>
                  <a:rPr lang="ko-KR" altLang="en-US" sz="2000" dirty="0"/>
                  <a:t>확률로 오른쪽 이동</a:t>
                </a:r>
                <a:endParaRPr lang="en-US" altLang="ko-KR" sz="20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‘Right’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선택시</a:t>
                </a:r>
                <a:r>
                  <a:rPr lang="en-US" altLang="ko-KR" sz="2000" dirty="0"/>
                  <a:t>, 70% </a:t>
                </a:r>
                <a:r>
                  <a:rPr lang="ko-KR" altLang="en-US" sz="2000" dirty="0"/>
                  <a:t>확률로 왼쪽</a:t>
                </a:r>
                <a:r>
                  <a:rPr lang="en-US" altLang="ko-KR" sz="2000" dirty="0"/>
                  <a:t>, 30% </a:t>
                </a:r>
                <a:r>
                  <a:rPr lang="ko-KR" altLang="en-US" sz="2000" dirty="0"/>
                  <a:t>확률로 오른쪽 이동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ko-KR" altLang="en-US" sz="2000" dirty="0"/>
                  <a:t>로 이동하는 </a:t>
                </a:r>
                <a:r>
                  <a:rPr lang="en-US" altLang="ko-KR" sz="2000" dirty="0"/>
                  <a:t>action</a:t>
                </a:r>
                <a:r>
                  <a:rPr lang="ko-KR" altLang="en-US" sz="2000" dirty="0"/>
                  <a:t>을 수행하는 경우 </a:t>
                </a:r>
                <a:r>
                  <a:rPr lang="en-US" altLang="ko-KR" sz="2000" dirty="0"/>
                  <a:t>Reward = 100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ko-KR" altLang="en-US" sz="2000" dirty="0"/>
                  <a:t>로 이동하는 </a:t>
                </a:r>
                <a:r>
                  <a:rPr lang="en-US" altLang="ko-KR" sz="2000" dirty="0"/>
                  <a:t>action</a:t>
                </a:r>
                <a:r>
                  <a:rPr lang="ko-KR" altLang="en-US" sz="2000" dirty="0"/>
                  <a:t>을 수행하는 경우 </a:t>
                </a:r>
                <a:r>
                  <a:rPr lang="en-US" altLang="ko-KR" sz="2000" dirty="0"/>
                  <a:t>Reward = 20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2000" dirty="0"/>
                  <a:t>그 외의 경우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Reward = -5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3" t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88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각각의 </a:t>
                </a:r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 대해 </a:t>
                </a:r>
                <a:r>
                  <a:rPr lang="en-US" altLang="ko-KR" dirty="0"/>
                  <a:t>value iteration </a:t>
                </a:r>
                <a:r>
                  <a:rPr lang="ko-KR" altLang="en-US" dirty="0"/>
                  <a:t>알고리즘을 적용하여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0, 1, 2</a:t>
                </a:r>
                <a:r>
                  <a:rPr lang="ko-KR" altLang="en-US" dirty="0"/>
                  <a:t>번 </a:t>
                </a:r>
                <a:r>
                  <a:rPr lang="en-US" altLang="ko-KR" dirty="0"/>
                  <a:t>iteration </a:t>
                </a:r>
                <a:r>
                  <a:rPr lang="ko-KR" altLang="en-US" dirty="0"/>
                  <a:t>수행한 이후의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값을 계산해보자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Terminal states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optimal policy</a:t>
                </a:r>
                <a:r>
                  <a:rPr lang="ko-KR" altLang="en-US" dirty="0"/>
                  <a:t>가 존재하지 않으며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value </a:t>
                </a:r>
                <a:r>
                  <a:rPr lang="ko-KR" altLang="en-US" dirty="0"/>
                  <a:t>값은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 초기값이 모든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에 </a:t>
                </a:r>
                <a:r>
                  <a:rPr lang="ko-KR" altLang="en-US"/>
                  <a:t>대해 </a:t>
                </a:r>
                <a:r>
                  <a:rPr lang="en-US" altLang="ko-KR"/>
                  <a:t>0</a:t>
                </a:r>
                <a:r>
                  <a:rPr lang="ko-KR" altLang="en-US"/>
                  <a:t>이라고 가정 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16</a:t>
            </a:fld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2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/>
                  <a:t>첫 번째 </a:t>
                </a:r>
                <a:r>
                  <a:rPr lang="en-US" altLang="ko-KR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26.5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/>
          <p:cNvSpPr/>
          <p:nvPr/>
        </p:nvSpPr>
        <p:spPr>
          <a:xfrm>
            <a:off x="610428" y="6132098"/>
            <a:ext cx="7256707" cy="41838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09" name="타원 108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0" name="타원 109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102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첫 번째 </a:t>
                </a:r>
                <a:r>
                  <a:rPr lang="en-US" altLang="ko-KR" dirty="0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26.5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987213" y="2228924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a=‘Left’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90074" y="222892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a=‘Right’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210120" y="2854225"/>
            <a:ext cx="2583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953320" y="2854225"/>
            <a:ext cx="2583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893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첫 번째 </a:t>
                </a:r>
                <a:r>
                  <a:rPr lang="en-US" altLang="ko-KR" dirty="0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26.5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19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987213" y="2797946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a=‘Left’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90074" y="279794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a=‘Right’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050620" y="3449374"/>
            <a:ext cx="26258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93820" y="3449374"/>
            <a:ext cx="27432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19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43" y="1337188"/>
            <a:ext cx="2077112" cy="3040789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Transportation</a:t>
            </a:r>
            <a:r>
              <a:rPr lang="ko-KR" altLang="en-US" dirty="0"/>
              <a:t> 문제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Number Line Search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Graph Search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Reconstruction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Grid Search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Search Problem?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Start state</a:t>
            </a:r>
            <a:r>
              <a:rPr lang="ko-KR" altLang="en-US" dirty="0"/>
              <a:t>에서부터 </a:t>
            </a:r>
            <a:r>
              <a:rPr lang="en-US" altLang="ko-KR" dirty="0"/>
              <a:t>end state</a:t>
            </a:r>
            <a:r>
              <a:rPr lang="ko-KR" altLang="en-US" dirty="0"/>
              <a:t>까지의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u="sng" dirty="0"/>
              <a:t>최소 </a:t>
            </a:r>
            <a:r>
              <a:rPr lang="en-US" altLang="ko-KR" u="sng" dirty="0"/>
              <a:t>cost </a:t>
            </a:r>
            <a:r>
              <a:rPr lang="ko-KR" altLang="en-US" u="sng" dirty="0"/>
              <a:t>경로</a:t>
            </a:r>
            <a:r>
              <a:rPr lang="ko-KR" altLang="en-US" dirty="0"/>
              <a:t>를 찾는 것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Search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28" y="5839694"/>
            <a:ext cx="3877714" cy="870598"/>
          </a:xfrm>
          <a:prstGeom prst="rect">
            <a:avLst/>
          </a:prstGeom>
        </p:spPr>
      </p:pic>
      <p:pic>
        <p:nvPicPr>
          <p:cNvPr id="11" name="Picture 2" descr="https://algorithmicthoughts.files.wordpress.com/2012/12/searchproblem.png?w=1400&amp;h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755" y="2419837"/>
            <a:ext cx="2518732" cy="12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606" y="3880182"/>
            <a:ext cx="2677999" cy="2130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98A3A-88C9-4FC9-B085-6EE295FF2C3A}"/>
              </a:ext>
            </a:extLst>
          </p:cNvPr>
          <p:cNvSpPr txBox="1"/>
          <p:nvPr/>
        </p:nvSpPr>
        <p:spPr>
          <a:xfrm>
            <a:off x="5878043" y="1620623"/>
            <a:ext cx="326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“</a:t>
            </a:r>
            <a:r>
              <a:rPr lang="en-US" altLang="ko-KR" sz="1600" dirty="0" err="1"/>
              <a:t>mgnllthppl</a:t>
            </a:r>
            <a:r>
              <a:rPr lang="en-US" altLang="ko-KR" sz="1600" dirty="0"/>
              <a:t>”</a:t>
            </a:r>
          </a:p>
          <a:p>
            <a:pPr algn="ctr"/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r>
              <a:rPr lang="en-US" altLang="ko-KR" sz="1600" dirty="0"/>
              <a:t> “imagine all the people”</a:t>
            </a:r>
          </a:p>
        </p:txBody>
      </p:sp>
    </p:spTree>
    <p:extLst>
      <p:ext uri="{BB962C8B-B14F-4D97-AF65-F5344CB8AC3E}">
        <p14:creationId xmlns:p14="http://schemas.microsoft.com/office/powerpoint/2010/main" val="3179046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/>
                  <a:t>첫 번째 </a:t>
                </a:r>
                <a:r>
                  <a:rPr lang="en-US" altLang="ko-KR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−5+0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26.5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/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61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59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987213" y="3364004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a=‘Left’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90074" y="336400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a=‘Right’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210120" y="3998014"/>
            <a:ext cx="26840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061731" y="3998014"/>
            <a:ext cx="27025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두 번째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iteration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−5−5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−5−5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−5+15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26.5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−5+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26.5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13.45</m:t>
                    </m:r>
                  </m:oMath>
                </a14:m>
                <a:endParaRPr lang="en-US" altLang="ko-KR" sz="16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−5−5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−5−5</m:t>
                                </m:r>
                              </m:e>
                            </m: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0428" y="5774891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5774891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55960" y="577489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5774891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63440" y="5774891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40" y="5774891"/>
                <a:ext cx="5229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12597" y="5774891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97" y="5774891"/>
                <a:ext cx="56778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18473" y="5774891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26.5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473" y="5774891"/>
                <a:ext cx="69923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42360" y="577489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5774891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610428" y="5774891"/>
            <a:ext cx="7256707" cy="41838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2318531" y="541596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3690131" y="542420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690131" y="5160588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5061731" y="542420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061731" y="5160588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440303" y="5168826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8575" y="47734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13711" y="546893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03744" y="474288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03744" y="542420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3255" y="474288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63255" y="542420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409791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782181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4127400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518846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6887731" y="4840436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6789" y="445820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69702" y="4458204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050231" y="445820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9" y="1130120"/>
                <a:ext cx="6126155" cy="764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752726" y="6310700"/>
            <a:ext cx="52645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⇒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(submission.py)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ExampleMDP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및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값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4138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내용 개체 틀 3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</m:oMath>
                </a14:m>
                <a:r>
                  <a:rPr lang="ko-KR" altLang="en-US" dirty="0"/>
                  <a:t> 값으로부터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값을 구해보자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r>
                  <a:rPr lang="en-US" altLang="ko-KR" dirty="0"/>
                  <a:t> = 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ko-KR" dirty="0"/>
                  <a:t> = 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4" name="내용 개체 틀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1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8" y="6132098"/>
                <a:ext cx="671786" cy="468783"/>
              </a:xfrm>
              <a:prstGeom prst="rect">
                <a:avLst/>
              </a:prstGeom>
              <a:blipFill rotWithShape="0"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963440" y="6132098"/>
                <a:ext cx="522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40" y="6132098"/>
                <a:ext cx="52289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82753" y="6132098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13.45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53" y="6132098"/>
                <a:ext cx="82747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06638" y="6132098"/>
                <a:ext cx="522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638" y="6132098"/>
                <a:ext cx="52289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60" y="6132098"/>
                <a:ext cx="39466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H="1">
            <a:off x="2318531" y="5773172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6901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901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5061731" y="578141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061731" y="5517795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440303" y="552603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78575" y="51306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13711" y="5826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03744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03744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63255" y="510008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63255" y="57814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40979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78218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4127400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5518846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6887731" y="5197643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76789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69702" y="4815411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50231" y="48154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926618" y="2266950"/>
            <a:ext cx="5964774" cy="1219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2926618" y="2266950"/>
                <a:ext cx="2691314" cy="454740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618" y="2266950"/>
                <a:ext cx="2691314" cy="4547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2926618" y="2721690"/>
                <a:ext cx="5964774" cy="764505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Reward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618" y="2721690"/>
                <a:ext cx="5964774" cy="7645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3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/>
          <p:cNvCxnSpPr/>
          <p:nvPr/>
        </p:nvCxnSpPr>
        <p:spPr>
          <a:xfrm flipH="1">
            <a:off x="2318531" y="5657840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690131" y="5666078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690131" y="540246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061731" y="5666078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061731" y="5402463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440303" y="5410701"/>
            <a:ext cx="441123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78575" y="50152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100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13711" y="571081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20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03744" y="49847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3744" y="566607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3255" y="49847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63255" y="566607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</a:rPr>
              <a:t>-5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409791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782181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4127400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5518846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6887731" y="5082311"/>
            <a:ext cx="903920" cy="9039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76789" y="470007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69702" y="4700079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50231" y="470007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Value Iteration </a:t>
            </a:r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내용 개체 틀 3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</m:oMath>
                </a14:m>
                <a:r>
                  <a:rPr lang="ko-KR" altLang="en-US" dirty="0"/>
                  <a:t> 값으로부터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값을 구해보자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r>
                  <a:rPr lang="en-US" altLang="ko-KR" dirty="0"/>
                  <a:t> = ‘Left’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ko-KR" dirty="0"/>
                  <a:t> = ‘Right’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dirty="0"/>
                  <a:t>‘Right’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4" name="내용 개체 틀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1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9960" y="503388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8361" y="503388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Calibri" panose="020F0502020204030204" pitchFamily="34" charset="0"/>
              </a:rPr>
              <a:t>←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1957" y="503388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endParaRPr lang="ko-KR" altLang="en-US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08781" y="3852253"/>
                <a:ext cx="8382611" cy="513859"/>
              </a:xfrm>
              <a:prstGeom prst="rect">
                <a:avLst/>
              </a:prstGeom>
              <a:ln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  <m:sup/>
                    </m:sSubSup>
                    <m:d>
                      <m:dPr>
                        <m:ctrlPr>
                          <a:rPr lang="en-US" altLang="ko-K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limLow>
                              <m:limLow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ko-KR" sz="16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0.8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+0.2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+13.45</m:t>
                                </m:r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0.7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20+0</m:t>
                                </m:r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+0.3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+13.45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sz="1600" dirty="0">
                    <a:solidFill>
                      <a:srgbClr val="0070C0"/>
                    </a:solidFill>
                  </a:rPr>
                  <a:t>=‘Left’</a:t>
                </a: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1" y="3852253"/>
                <a:ext cx="8382611" cy="5138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330113" y="4306719"/>
            <a:ext cx="102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a=‘Left’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32974" y="4306719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a=‘Right’</a:t>
            </a:r>
            <a:endParaRPr lang="ko-KR" altLang="en-US" b="1">
              <a:solidFill>
                <a:srgbClr val="C00000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553020" y="4293818"/>
            <a:ext cx="2583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296220" y="4293818"/>
            <a:ext cx="2583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35210" y="6184899"/>
            <a:ext cx="76488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⇒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(submission.py)</a:t>
            </a:r>
            <a:r>
              <a:rPr lang="ko-KR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ExampleMDP</a:t>
            </a:r>
            <a:r>
              <a:rPr lang="ko-KR" altLang="en-US" b="1" dirty="0"/>
              <a:t>의 </a:t>
            </a:r>
            <a:r>
              <a:rPr lang="en-US" altLang="ko-KR" b="1" dirty="0"/>
              <a:t>policy </a:t>
            </a:r>
            <a:r>
              <a:rPr lang="ko-KR" altLang="en-US" b="1" dirty="0"/>
              <a:t>확인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050587" y="2266950"/>
            <a:ext cx="5964774" cy="1219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3050587" y="2266950"/>
                <a:ext cx="2691314" cy="454740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587" y="2266950"/>
                <a:ext cx="2691314" cy="4547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3050587" y="2721690"/>
                <a:ext cx="5964774" cy="764505"/>
              </a:xfrm>
              <a:prstGeom prst="rect">
                <a:avLst/>
              </a:prstGeom>
              <a:ln w="19050">
                <a:noFill/>
                <a:prstDash val="sys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)←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Reward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587" y="2721690"/>
                <a:ext cx="5964774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47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Acyclic MDP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Acyclic MDP</a:t>
            </a:r>
            <a:r>
              <a:rPr lang="ko-KR" altLang="en-US" dirty="0"/>
              <a:t>가 주어졌을 때</a:t>
            </a:r>
            <a:r>
              <a:rPr lang="en-US" altLang="ko-KR" dirty="0"/>
              <a:t>, value iteration </a:t>
            </a:r>
            <a:r>
              <a:rPr lang="ko-KR" altLang="en-US" dirty="0"/>
              <a:t>보다 빠르게 </a:t>
            </a:r>
            <a:r>
              <a:rPr lang="en-US" altLang="ko-KR" dirty="0"/>
              <a:t>optimal value</a:t>
            </a:r>
            <a:r>
              <a:rPr lang="ko-KR" altLang="en-US" dirty="0"/>
              <a:t>를 찾는 것이 가능할까</a:t>
            </a:r>
            <a:r>
              <a:rPr lang="en-US" altLang="ko-KR" dirty="0"/>
              <a:t>?  </a:t>
            </a:r>
            <a:r>
              <a:rPr lang="en-US" altLang="ko-KR" dirty="0">
                <a:solidFill>
                  <a:srgbClr val="00B050"/>
                </a:solidFill>
              </a:rPr>
              <a:t>Yes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Acyclic</a:t>
            </a:r>
            <a:r>
              <a:rPr lang="en-US" altLang="ko-KR" dirty="0"/>
              <a:t> MDP </a:t>
            </a:r>
            <a:r>
              <a:rPr lang="en-US" altLang="ko-KR" dirty="0">
                <a:sym typeface="Wingdings" panose="05000000000000000000" pitchFamily="2" charset="2"/>
              </a:rPr>
              <a:t> We can use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Dynamic Programming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한번 계산한 </a:t>
            </a:r>
            <a:r>
              <a:rPr lang="en-US" altLang="ko-KR" dirty="0"/>
              <a:t>Optimal value</a:t>
            </a:r>
            <a:r>
              <a:rPr lang="ko-KR" altLang="en-US" dirty="0"/>
              <a:t>는 메모리에 저장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모든 </a:t>
            </a:r>
            <a:r>
              <a:rPr lang="en-US" altLang="ko-KR" dirty="0"/>
              <a:t>(s, a, s’)</a:t>
            </a:r>
            <a:r>
              <a:rPr lang="ko-KR" altLang="en-US" dirty="0"/>
              <a:t>을 한번 씩만 순환하면 정확한 </a:t>
            </a:r>
            <a:r>
              <a:rPr lang="en-US" altLang="ko-KR" dirty="0"/>
              <a:t>optimal value</a:t>
            </a:r>
            <a:r>
              <a:rPr lang="ko-KR" altLang="en-US" dirty="0"/>
              <a:t>를 구할 수 있다</a:t>
            </a:r>
            <a:endParaRPr lang="ko-KR" altLang="en-US" sz="28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79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Acyclic MDP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582309"/>
            <a:ext cx="8561391" cy="44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84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332" y="122464"/>
            <a:ext cx="8801100" cy="775607"/>
          </a:xfrm>
        </p:spPr>
        <p:txBody>
          <a:bodyPr/>
          <a:lstStyle/>
          <a:p>
            <a:r>
              <a:rPr lang="en-US" altLang="ko-KR" dirty="0"/>
              <a:t>C-1.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Triple </a:t>
            </a:r>
            <a:r>
              <a:rPr lang="ko-KR" altLang="en-US" sz="2000" b="1" dirty="0"/>
              <a:t>형태의 </a:t>
            </a:r>
            <a:r>
              <a:rPr lang="en-US" altLang="ko-KR" sz="2000" b="1" dirty="0"/>
              <a:t>state </a:t>
            </a:r>
            <a:r>
              <a:rPr lang="ko-KR" altLang="en-US" sz="2000" b="1" dirty="0"/>
              <a:t>정의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endParaRPr lang="en-US" altLang="ko-KR" sz="1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1800" b="1" u="sng" dirty="0">
                <a:solidFill>
                  <a:srgbClr val="0070C0"/>
                </a:solidFill>
              </a:rPr>
              <a:t>(</a:t>
            </a:r>
            <a:r>
              <a:rPr lang="ko-KR" altLang="en-US" sz="1800" b="1" u="sng" dirty="0">
                <a:solidFill>
                  <a:srgbClr val="0070C0"/>
                </a:solidFill>
              </a:rPr>
              <a:t>현재 가지고 있는 카드의 총합</a:t>
            </a:r>
            <a:r>
              <a:rPr lang="en-US" altLang="ko-KR" sz="1800" b="1" u="sng" dirty="0">
                <a:solidFill>
                  <a:srgbClr val="0070C0"/>
                </a:solidFill>
              </a:rPr>
              <a:t>, None, </a:t>
            </a:r>
            <a:r>
              <a:rPr lang="ko-KR" altLang="en-US" sz="1800" b="1" u="sng" dirty="0">
                <a:solidFill>
                  <a:srgbClr val="0070C0"/>
                </a:solidFill>
              </a:rPr>
              <a:t>남아있는 </a:t>
            </a:r>
            <a:r>
              <a:rPr lang="ko-KR" altLang="en-US" sz="1800" b="1" u="sng" dirty="0" err="1">
                <a:solidFill>
                  <a:srgbClr val="0070C0"/>
                </a:solidFill>
              </a:rPr>
              <a:t>덱의</a:t>
            </a:r>
            <a:r>
              <a:rPr lang="ko-KR" altLang="en-US" sz="1800" b="1" u="sng" dirty="0">
                <a:solidFill>
                  <a:srgbClr val="0070C0"/>
                </a:solidFill>
              </a:rPr>
              <a:t> 카드 수</a:t>
            </a:r>
            <a:r>
              <a:rPr lang="en-US" altLang="ko-KR" sz="1800" b="1" u="sng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1, 3, 5</a:t>
            </a:r>
            <a:r>
              <a:rPr lang="ko-KR" altLang="en-US" sz="2000" dirty="0"/>
              <a:t> 숫자가 적힌 카드가 두 장 씩 존재하는 게임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(multiplicity = 2, </a:t>
            </a:r>
            <a:r>
              <a:rPr lang="en-US" altLang="ko-KR" sz="2000" dirty="0" err="1"/>
              <a:t>cardValues</a:t>
            </a:r>
            <a:r>
              <a:rPr lang="en-US" altLang="ko-KR" sz="2000" dirty="0"/>
              <a:t>=[1, 3, 5])</a:t>
            </a:r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24706" y="4055310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(4, None, (1, 1, 2))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28620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10" idx="0"/>
          </p:cNvCxnSpPr>
          <p:nvPr/>
        </p:nvCxnSpPr>
        <p:spPr>
          <a:xfrm>
            <a:off x="4628576" y="4465453"/>
            <a:ext cx="2603914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28532" y="3511684"/>
            <a:ext cx="3063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아래 상태에서 </a:t>
            </a:r>
            <a:r>
              <a:rPr lang="en-US" altLang="ko-KR" sz="1600" dirty="0">
                <a:solidFill>
                  <a:srgbClr val="0070C0"/>
                </a:solidFill>
              </a:rPr>
              <a:t>Take</a:t>
            </a:r>
            <a:r>
              <a:rPr lang="ko-KR" altLang="en-US" sz="1600" dirty="0">
                <a:solidFill>
                  <a:srgbClr val="0070C0"/>
                </a:solidFill>
              </a:rPr>
              <a:t> 하는 경우</a:t>
            </a:r>
            <a:r>
              <a:rPr lang="en-US" altLang="ko-KR" sz="1600" dirty="0">
                <a:solidFill>
                  <a:srgbClr val="0070C0"/>
                </a:solidFill>
              </a:rPr>
              <a:t>...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>
            <a:stCxn id="5" idx="2"/>
            <a:endCxn id="18" idx="1"/>
          </p:cNvCxnSpPr>
          <p:nvPr/>
        </p:nvCxnSpPr>
        <p:spPr>
          <a:xfrm flipH="1">
            <a:off x="920792" y="4465453"/>
            <a:ext cx="3707784" cy="113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20792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24706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5" idx="2"/>
            <a:endCxn id="19" idx="0"/>
          </p:cNvCxnSpPr>
          <p:nvPr/>
        </p:nvCxnSpPr>
        <p:spPr>
          <a:xfrm>
            <a:off x="4628576" y="4465453"/>
            <a:ext cx="0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7861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57528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6086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95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C-1.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Triple </a:t>
            </a:r>
            <a:r>
              <a:rPr lang="ko-KR" altLang="en-US" sz="2000" b="1" dirty="0"/>
              <a:t>형태의 </a:t>
            </a:r>
            <a:r>
              <a:rPr lang="en-US" altLang="ko-KR" sz="2000" b="1" dirty="0"/>
              <a:t>state </a:t>
            </a:r>
            <a:r>
              <a:rPr lang="ko-KR" altLang="en-US" sz="2000" b="1" dirty="0"/>
              <a:t>정의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endParaRPr lang="en-US" altLang="ko-KR" sz="1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1800" b="1" u="sng" dirty="0">
                <a:solidFill>
                  <a:srgbClr val="0070C0"/>
                </a:solidFill>
              </a:rPr>
              <a:t>(</a:t>
            </a:r>
            <a:r>
              <a:rPr lang="ko-KR" altLang="en-US" sz="1800" b="1" u="sng" dirty="0">
                <a:solidFill>
                  <a:srgbClr val="0070C0"/>
                </a:solidFill>
              </a:rPr>
              <a:t>현재 가지고 있는 카드의 총합</a:t>
            </a:r>
            <a:r>
              <a:rPr lang="en-US" altLang="ko-KR" sz="1800" b="1" u="sng" dirty="0">
                <a:solidFill>
                  <a:srgbClr val="0070C0"/>
                </a:solidFill>
              </a:rPr>
              <a:t>, None, </a:t>
            </a:r>
            <a:r>
              <a:rPr lang="ko-KR" altLang="en-US" sz="1800" b="1" u="sng" dirty="0">
                <a:solidFill>
                  <a:srgbClr val="0070C0"/>
                </a:solidFill>
              </a:rPr>
              <a:t>남아있는 </a:t>
            </a:r>
            <a:r>
              <a:rPr lang="ko-KR" altLang="en-US" sz="1800" b="1" u="sng" dirty="0" err="1">
                <a:solidFill>
                  <a:srgbClr val="0070C0"/>
                </a:solidFill>
              </a:rPr>
              <a:t>덱의</a:t>
            </a:r>
            <a:r>
              <a:rPr lang="ko-KR" altLang="en-US" sz="1800" b="1" u="sng" dirty="0">
                <a:solidFill>
                  <a:srgbClr val="0070C0"/>
                </a:solidFill>
              </a:rPr>
              <a:t> 카드 수</a:t>
            </a:r>
            <a:r>
              <a:rPr lang="en-US" altLang="ko-KR" sz="1800" b="1" u="sng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1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1, 3, 5</a:t>
            </a:r>
            <a:r>
              <a:rPr lang="ko-KR" altLang="en-US" sz="2000" dirty="0"/>
              <a:t> 숫자가 적힌 카드가 두 장 씩 존재하는 게임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(multiplicity = 2, </a:t>
            </a:r>
            <a:r>
              <a:rPr lang="en-US" altLang="ko-KR" sz="2000" dirty="0" err="1"/>
              <a:t>cardValues</a:t>
            </a:r>
            <a:r>
              <a:rPr lang="en-US" altLang="ko-KR" sz="2000" dirty="0"/>
              <a:t>=[1, 3, 5])</a:t>
            </a:r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24706" y="4055310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(4, None, (1, 1, 2))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28620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9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(1, 1, 1)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10" idx="0"/>
          </p:cNvCxnSpPr>
          <p:nvPr/>
        </p:nvCxnSpPr>
        <p:spPr>
          <a:xfrm>
            <a:off x="4628576" y="4465453"/>
            <a:ext cx="2603914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28532" y="3511684"/>
            <a:ext cx="3063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아래 상태에서 </a:t>
            </a:r>
            <a:r>
              <a:rPr lang="en-US" altLang="ko-KR" sz="1600" dirty="0">
                <a:solidFill>
                  <a:srgbClr val="0070C0"/>
                </a:solidFill>
              </a:rPr>
              <a:t>Take</a:t>
            </a:r>
            <a:r>
              <a:rPr lang="ko-KR" altLang="en-US" sz="1600" dirty="0">
                <a:solidFill>
                  <a:srgbClr val="0070C0"/>
                </a:solidFill>
              </a:rPr>
              <a:t> 하는 경우</a:t>
            </a:r>
            <a:r>
              <a:rPr lang="en-US" altLang="ko-KR" sz="1600" dirty="0">
                <a:solidFill>
                  <a:srgbClr val="0070C0"/>
                </a:solidFill>
              </a:rPr>
              <a:t>...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>
            <a:stCxn id="5" idx="2"/>
            <a:endCxn id="18" idx="1"/>
          </p:cNvCxnSpPr>
          <p:nvPr/>
        </p:nvCxnSpPr>
        <p:spPr>
          <a:xfrm flipH="1">
            <a:off x="920792" y="4465453"/>
            <a:ext cx="3707784" cy="113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20792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5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(0, 1, 2)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24706" y="5393101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7</a:t>
            </a:r>
            <a:r>
              <a:rPr lang="en-US" altLang="ko-KR" dirty="0"/>
              <a:t>, None, </a:t>
            </a:r>
            <a:r>
              <a:rPr lang="en-US" altLang="ko-KR" dirty="0">
                <a:solidFill>
                  <a:srgbClr val="C00000"/>
                </a:solidFill>
              </a:rPr>
              <a:t>(1, 0, 2)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5" idx="2"/>
            <a:endCxn id="19" idx="0"/>
          </p:cNvCxnSpPr>
          <p:nvPr/>
        </p:nvCxnSpPr>
        <p:spPr>
          <a:xfrm>
            <a:off x="4628576" y="4465453"/>
            <a:ext cx="0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7861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57528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1/2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6086" y="465804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뽑힘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53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C-1.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게임의 종료조건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플레이어가 </a:t>
            </a:r>
            <a:r>
              <a:rPr lang="en-US" altLang="ko-KR" sz="2000" dirty="0"/>
              <a:t>‘Quit’ </a:t>
            </a:r>
            <a:r>
              <a:rPr lang="ko-KR" altLang="en-US" sz="2000" dirty="0"/>
              <a:t>선택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카드를 뽑았을 때 총합이 </a:t>
            </a:r>
            <a:r>
              <a:rPr lang="en-US" altLang="ko-KR" sz="2000" dirty="0"/>
              <a:t>threshold</a:t>
            </a:r>
            <a:r>
              <a:rPr lang="ko-KR" altLang="en-US" sz="2000" dirty="0"/>
              <a:t>를 초과하는 경우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덱에</a:t>
            </a:r>
            <a:r>
              <a:rPr lang="ko-KR" altLang="en-US" sz="2000" dirty="0"/>
              <a:t> 남은 카드가 없는 경우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End state 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deck</a:t>
            </a:r>
            <a:r>
              <a:rPr lang="ko-KR" altLang="en-US" sz="2000" dirty="0"/>
              <a:t>을 </a:t>
            </a:r>
            <a:r>
              <a:rPr lang="en-US" altLang="ko-KR" sz="2000" u="sng" dirty="0"/>
              <a:t>None</a:t>
            </a:r>
            <a:r>
              <a:rPr lang="en-US" altLang="ko-KR" sz="2000" dirty="0"/>
              <a:t> </a:t>
            </a:r>
            <a:r>
              <a:rPr lang="ko-KR" altLang="en-US" sz="2000" dirty="0"/>
              <a:t>으로 표시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u="sng" dirty="0" err="1"/>
              <a:t>BlackjackMDP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클래스 내의 </a:t>
            </a:r>
            <a:r>
              <a:rPr lang="en-US" altLang="ko-KR" sz="2000" u="sng" dirty="0" err="1"/>
              <a:t>succAndProbReward</a:t>
            </a:r>
            <a:r>
              <a:rPr lang="en-US" altLang="ko-KR" sz="2000" u="sng" dirty="0"/>
              <a:t>() </a:t>
            </a:r>
            <a:r>
              <a:rPr lang="ko-KR" altLang="en-US" sz="2000" u="sng" dirty="0"/>
              <a:t>함수를 구현</a:t>
            </a:r>
            <a:endParaRPr lang="en-US" altLang="ko-KR" sz="2000" u="sng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리턴</a:t>
            </a:r>
            <a:r>
              <a:rPr lang="en-US" altLang="ko-KR" sz="2000" dirty="0"/>
              <a:t>: (</a:t>
            </a:r>
            <a:r>
              <a:rPr lang="en-US" altLang="ko-KR" sz="2000" dirty="0" err="1"/>
              <a:t>newState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prob</a:t>
            </a:r>
            <a:r>
              <a:rPr lang="en-US" altLang="ko-KR" sz="2000" dirty="0"/>
              <a:t>, reward)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리스트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u="sng" dirty="0"/>
              <a:t>테스트 케이스로 확인 </a:t>
            </a:r>
            <a:r>
              <a:rPr lang="en-US" altLang="ko-KR" sz="2000" u="sng" dirty="0"/>
              <a:t>(</a:t>
            </a:r>
            <a:r>
              <a:rPr lang="en-US" altLang="ko-KR" sz="2000" u="sng" dirty="0" err="1"/>
              <a:t>vanilla_tests</a:t>
            </a:r>
            <a:r>
              <a:rPr lang="en-US" altLang="ko-KR" sz="2000" u="sng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84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C-2. Peeking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 카드를 엿볼 수 있는 </a:t>
            </a:r>
            <a:r>
              <a:rPr lang="en-US" altLang="ko-KR" sz="2000" dirty="0"/>
              <a:t>‘</a:t>
            </a:r>
            <a:r>
              <a:rPr lang="en-US" altLang="ko-KR" sz="2000" b="1" dirty="0"/>
              <a:t>Peek</a:t>
            </a:r>
            <a:r>
              <a:rPr lang="en-US" altLang="ko-KR" sz="2000" dirty="0"/>
              <a:t>’ action</a:t>
            </a:r>
            <a:r>
              <a:rPr lang="ko-KR" altLang="en-US" sz="2000" dirty="0"/>
              <a:t>도 고려 </a:t>
            </a:r>
            <a:r>
              <a:rPr lang="en-US" altLang="ko-KR" sz="2000" dirty="0">
                <a:solidFill>
                  <a:srgbClr val="C00000"/>
                </a:solidFill>
              </a:rPr>
              <a:t>(Reward = -</a:t>
            </a:r>
            <a:r>
              <a:rPr lang="en-US" altLang="ko-KR" sz="2000" dirty="0" err="1">
                <a:solidFill>
                  <a:srgbClr val="C00000"/>
                </a:solidFill>
              </a:rPr>
              <a:t>peekCost</a:t>
            </a:r>
            <a:r>
              <a:rPr lang="en-US" altLang="ko-KR" sz="20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Triple </a:t>
            </a:r>
            <a:r>
              <a:rPr lang="ko-KR" altLang="en-US" sz="2000" b="1" dirty="0"/>
              <a:t>형태의 </a:t>
            </a:r>
            <a:r>
              <a:rPr lang="en-US" altLang="ko-KR" sz="2000" b="1" dirty="0"/>
              <a:t>state </a:t>
            </a:r>
            <a:r>
              <a:rPr lang="ko-KR" altLang="en-US" sz="2000" b="1" dirty="0"/>
              <a:t>정의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endParaRPr lang="en-US" altLang="ko-KR" sz="2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2000" b="1" u="sng" dirty="0">
                <a:solidFill>
                  <a:srgbClr val="0070C0"/>
                </a:solidFill>
              </a:rPr>
              <a:t>(</a:t>
            </a:r>
            <a:r>
              <a:rPr lang="ko-KR" altLang="en-US" sz="2000" b="1" u="sng" dirty="0">
                <a:solidFill>
                  <a:srgbClr val="0070C0"/>
                </a:solidFill>
              </a:rPr>
              <a:t>현재 가지고 있는 카드의 총합</a:t>
            </a:r>
            <a:r>
              <a:rPr lang="en-US" altLang="ko-KR" sz="2000" b="1" u="sng" dirty="0">
                <a:solidFill>
                  <a:srgbClr val="0070C0"/>
                </a:solidFill>
              </a:rPr>
              <a:t>, </a:t>
            </a:r>
            <a:r>
              <a:rPr lang="ko-KR" altLang="en-US" sz="2000" b="1" u="sng" dirty="0">
                <a:solidFill>
                  <a:srgbClr val="C00000"/>
                </a:solidFill>
              </a:rPr>
              <a:t>다음 카드</a:t>
            </a:r>
            <a:r>
              <a:rPr lang="en-US" altLang="ko-KR" sz="2000" b="1" u="sng" dirty="0">
                <a:solidFill>
                  <a:srgbClr val="0070C0"/>
                </a:solidFill>
              </a:rPr>
              <a:t>, </a:t>
            </a:r>
            <a:r>
              <a:rPr lang="ko-KR" altLang="en-US" sz="2000" b="1" u="sng" dirty="0">
                <a:solidFill>
                  <a:srgbClr val="0070C0"/>
                </a:solidFill>
              </a:rPr>
              <a:t>남아있는 </a:t>
            </a:r>
            <a:r>
              <a:rPr lang="ko-KR" altLang="en-US" sz="2000" b="1" u="sng" dirty="0" err="1">
                <a:solidFill>
                  <a:srgbClr val="0070C0"/>
                </a:solidFill>
              </a:rPr>
              <a:t>덱의</a:t>
            </a:r>
            <a:r>
              <a:rPr lang="ko-KR" altLang="en-US" sz="2000" b="1" u="sng" dirty="0">
                <a:solidFill>
                  <a:srgbClr val="0070C0"/>
                </a:solidFill>
              </a:rPr>
              <a:t> 카드 수</a:t>
            </a:r>
            <a:r>
              <a:rPr lang="en-US" altLang="ko-KR" sz="2000" b="1" u="sng" dirty="0">
                <a:solidFill>
                  <a:srgbClr val="0070C0"/>
                </a:solidFill>
              </a:rPr>
              <a:t>)</a:t>
            </a:r>
          </a:p>
          <a:p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1, 3, 5</a:t>
            </a:r>
            <a:r>
              <a:rPr lang="ko-KR" altLang="en-US" sz="2000" dirty="0"/>
              <a:t> 숫자가 적힌 카드가 두 장 씩 존재하는 게임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(multiplicity = 2, </a:t>
            </a:r>
            <a:r>
              <a:rPr lang="en-US" altLang="ko-KR" sz="2000" dirty="0" err="1"/>
              <a:t>cardValues</a:t>
            </a:r>
            <a:r>
              <a:rPr lang="en-US" altLang="ko-KR" sz="2000" dirty="0"/>
              <a:t>=[1, 3, 5])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2614" y="1000921"/>
            <a:ext cx="937538" cy="34184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!= pick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706" y="4772002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(4, None, (1, 1, 2))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28620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>
            <a:off x="4628576" y="5182145"/>
            <a:ext cx="2603914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8532" y="4228376"/>
            <a:ext cx="3093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아래 상태에서 </a:t>
            </a:r>
            <a:r>
              <a:rPr lang="en-US" altLang="ko-KR" sz="1600" dirty="0">
                <a:solidFill>
                  <a:srgbClr val="0070C0"/>
                </a:solidFill>
              </a:rPr>
              <a:t>Peek </a:t>
            </a:r>
            <a:r>
              <a:rPr lang="ko-KR" altLang="en-US" sz="1600" dirty="0">
                <a:solidFill>
                  <a:srgbClr val="0070C0"/>
                </a:solidFill>
              </a:rPr>
              <a:t>하는 경우</a:t>
            </a:r>
            <a:r>
              <a:rPr lang="en-US" altLang="ko-KR" sz="1600" dirty="0">
                <a:solidFill>
                  <a:srgbClr val="0070C0"/>
                </a:solidFill>
              </a:rPr>
              <a:t>...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/>
          <p:cNvCxnSpPr>
            <a:stCxn id="6" idx="2"/>
            <a:endCxn id="11" idx="1"/>
          </p:cNvCxnSpPr>
          <p:nvPr/>
        </p:nvCxnSpPr>
        <p:spPr>
          <a:xfrm flipH="1">
            <a:off x="920792" y="5182145"/>
            <a:ext cx="3707784" cy="113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20792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24706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(?, ?, ?)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2"/>
            <a:endCxn id="12" idx="0"/>
          </p:cNvCxnSpPr>
          <p:nvPr/>
        </p:nvCxnSpPr>
        <p:spPr>
          <a:xfrm>
            <a:off x="4628576" y="5182145"/>
            <a:ext cx="0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7861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7528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6086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2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𝑆𝑡𝑎𝑡𝑒𝑠</m:t>
                    </m:r>
                  </m:oMath>
                </a14:m>
                <a:r>
                  <a:rPr lang="en-US" altLang="ko-KR"/>
                  <a:t> : state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𝑡𝑎𝑟𝑡</m:t>
                        </m:r>
                      </m:sub>
                    </m:sSub>
                  </m:oMath>
                </a14:m>
                <a:r>
                  <a:rPr lang="en-US" altLang="ko-KR"/>
                  <a:t>  : </a:t>
                </a:r>
                <a:r>
                  <a:rPr lang="ko-KR" altLang="en-US"/>
                  <a:t>시작 </a:t>
                </a:r>
                <a:r>
                  <a:rPr lang="en-US" altLang="ko-KR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가능한 </a:t>
                </a:r>
                <a:r>
                  <a:rPr lang="en-US" altLang="ko-KR"/>
                  <a:t>action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𝑆𝑢𝑐𝑐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</a:t>
                </a:r>
                <a:r>
                  <a:rPr lang="en-US" altLang="ko-KR"/>
                  <a:t>action a</a:t>
                </a:r>
                <a:r>
                  <a:rPr lang="ko-KR" altLang="en-US"/>
                  <a:t>를 수행하면 도착하는 </a:t>
                </a:r>
                <a:r>
                  <a:rPr lang="en-US" altLang="ko-KR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</a:t>
                </a:r>
                <a:r>
                  <a:rPr lang="en-US" altLang="ko-KR"/>
                  <a:t>action a</a:t>
                </a:r>
                <a:r>
                  <a:rPr lang="ko-KR" altLang="en-US"/>
                  <a:t>를 수행하는데 필요한 </a:t>
                </a:r>
                <a:r>
                  <a:rPr lang="en-US" altLang="ko-KR"/>
                  <a:t>cost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𝐼𝑠𝐸𝑛𝑑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가 </a:t>
                </a:r>
                <a:r>
                  <a:rPr lang="en-US" altLang="ko-KR"/>
                  <a:t>end state</a:t>
                </a:r>
                <a:r>
                  <a:rPr lang="ko-KR" altLang="en-US"/>
                  <a:t>인지 여부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Search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" name="Picture 2" descr="https://algorithmicthoughts.files.wordpress.com/2012/12/searchproblem.png?w=1400&amp;h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28" y="4768927"/>
            <a:ext cx="3809530" cy="193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36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C-2. Peeking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다음 카드를 엿볼 수 있는 </a:t>
            </a:r>
            <a:r>
              <a:rPr lang="en-US" altLang="ko-KR" sz="2000" dirty="0"/>
              <a:t>‘</a:t>
            </a:r>
            <a:r>
              <a:rPr lang="en-US" altLang="ko-KR" sz="2000" b="1" dirty="0"/>
              <a:t>Peek</a:t>
            </a:r>
            <a:r>
              <a:rPr lang="en-US" altLang="ko-KR" sz="2000" dirty="0"/>
              <a:t>’ action</a:t>
            </a:r>
            <a:r>
              <a:rPr lang="ko-KR" altLang="en-US" sz="2000" dirty="0"/>
              <a:t>도 고려 </a:t>
            </a:r>
            <a:r>
              <a:rPr lang="en-US" altLang="ko-KR" sz="2000" dirty="0">
                <a:solidFill>
                  <a:srgbClr val="C00000"/>
                </a:solidFill>
              </a:rPr>
              <a:t>(Reward = -</a:t>
            </a:r>
            <a:r>
              <a:rPr lang="en-US" altLang="ko-KR" sz="2000" dirty="0" err="1">
                <a:solidFill>
                  <a:srgbClr val="C00000"/>
                </a:solidFill>
              </a:rPr>
              <a:t>peekCost</a:t>
            </a:r>
            <a:r>
              <a:rPr lang="en-US" altLang="ko-KR" sz="20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Triple </a:t>
            </a:r>
            <a:r>
              <a:rPr lang="ko-KR" altLang="en-US" sz="2000" b="1" dirty="0"/>
              <a:t>형태의 </a:t>
            </a:r>
            <a:r>
              <a:rPr lang="en-US" altLang="ko-KR" sz="2000" b="1" dirty="0"/>
              <a:t>state </a:t>
            </a:r>
            <a:r>
              <a:rPr lang="ko-KR" altLang="en-US" sz="2000" b="1" dirty="0"/>
              <a:t>정의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endParaRPr lang="en-US" altLang="ko-KR" sz="2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2000" b="1" u="sng" dirty="0">
                <a:solidFill>
                  <a:srgbClr val="0070C0"/>
                </a:solidFill>
              </a:rPr>
              <a:t>(</a:t>
            </a:r>
            <a:r>
              <a:rPr lang="ko-KR" altLang="en-US" sz="2000" b="1" u="sng" dirty="0">
                <a:solidFill>
                  <a:srgbClr val="0070C0"/>
                </a:solidFill>
              </a:rPr>
              <a:t>현재 가지고 있는 카드의 총합</a:t>
            </a:r>
            <a:r>
              <a:rPr lang="en-US" altLang="ko-KR" sz="2000" b="1" u="sng" dirty="0">
                <a:solidFill>
                  <a:srgbClr val="0070C0"/>
                </a:solidFill>
              </a:rPr>
              <a:t>, </a:t>
            </a:r>
            <a:r>
              <a:rPr lang="ko-KR" altLang="en-US" sz="2000" b="1" u="sng" dirty="0">
                <a:solidFill>
                  <a:srgbClr val="C00000"/>
                </a:solidFill>
              </a:rPr>
              <a:t>다음 카드</a:t>
            </a:r>
            <a:r>
              <a:rPr lang="en-US" altLang="ko-KR" sz="2000" b="1" u="sng" dirty="0">
                <a:solidFill>
                  <a:srgbClr val="0070C0"/>
                </a:solidFill>
              </a:rPr>
              <a:t>, </a:t>
            </a:r>
            <a:r>
              <a:rPr lang="ko-KR" altLang="en-US" sz="2000" b="1" u="sng" dirty="0">
                <a:solidFill>
                  <a:srgbClr val="0070C0"/>
                </a:solidFill>
              </a:rPr>
              <a:t>남아있는 </a:t>
            </a:r>
            <a:r>
              <a:rPr lang="ko-KR" altLang="en-US" sz="2000" b="1" u="sng" dirty="0" err="1">
                <a:solidFill>
                  <a:srgbClr val="0070C0"/>
                </a:solidFill>
              </a:rPr>
              <a:t>덱의</a:t>
            </a:r>
            <a:r>
              <a:rPr lang="ko-KR" altLang="en-US" sz="2000" b="1" u="sng" dirty="0">
                <a:solidFill>
                  <a:srgbClr val="0070C0"/>
                </a:solidFill>
              </a:rPr>
              <a:t> 카드 수</a:t>
            </a:r>
            <a:r>
              <a:rPr lang="en-US" altLang="ko-KR" sz="2000" b="1" u="sng" dirty="0">
                <a:solidFill>
                  <a:srgbClr val="0070C0"/>
                </a:solidFill>
              </a:rPr>
              <a:t>)</a:t>
            </a:r>
          </a:p>
          <a:p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1, 3, 5</a:t>
            </a:r>
            <a:r>
              <a:rPr lang="ko-KR" altLang="en-US" sz="2000" dirty="0"/>
              <a:t> 숫자가 적힌 카드가 두 장 씩 존재하는 게임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(multiplicity = 2, </a:t>
            </a:r>
            <a:r>
              <a:rPr lang="en-US" altLang="ko-KR" sz="2000" dirty="0" err="1"/>
              <a:t>cardValues</a:t>
            </a:r>
            <a:r>
              <a:rPr lang="en-US" altLang="ko-KR" sz="2000" dirty="0"/>
              <a:t>=[1, 3, 5])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2614" y="1000921"/>
            <a:ext cx="937538" cy="34184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!= pick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4706" y="4772002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(4, None, (1, 1, 2))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28620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C00000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(1, 1, 2)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>
            <a:off x="4628576" y="5182145"/>
            <a:ext cx="2603914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8532" y="4228376"/>
            <a:ext cx="3093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아래 상태에서 </a:t>
            </a:r>
            <a:r>
              <a:rPr lang="en-US" altLang="ko-KR" sz="1600" dirty="0">
                <a:solidFill>
                  <a:srgbClr val="0070C0"/>
                </a:solidFill>
              </a:rPr>
              <a:t>Peek </a:t>
            </a:r>
            <a:r>
              <a:rPr lang="ko-KR" altLang="en-US" sz="1600" dirty="0">
                <a:solidFill>
                  <a:srgbClr val="0070C0"/>
                </a:solidFill>
              </a:rPr>
              <a:t>하는 경우</a:t>
            </a:r>
            <a:r>
              <a:rPr lang="en-US" altLang="ko-KR" sz="1600" dirty="0">
                <a:solidFill>
                  <a:srgbClr val="0070C0"/>
                </a:solidFill>
              </a:rPr>
              <a:t>...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10" name="직선 화살표 연결선 9"/>
          <p:cNvCxnSpPr>
            <a:stCxn id="6" idx="2"/>
            <a:endCxn id="11" idx="1"/>
          </p:cNvCxnSpPr>
          <p:nvPr/>
        </p:nvCxnSpPr>
        <p:spPr>
          <a:xfrm flipH="1">
            <a:off x="920792" y="5182145"/>
            <a:ext cx="3707784" cy="113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20792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C00000"/>
                </a:solidFill>
              </a:rPr>
              <a:t>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(1, 1, 2)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24706" y="6109793"/>
            <a:ext cx="2207740" cy="4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C00000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(1, 1, 2)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2"/>
            <a:endCxn id="12" idx="0"/>
          </p:cNvCxnSpPr>
          <p:nvPr/>
        </p:nvCxnSpPr>
        <p:spPr>
          <a:xfrm>
            <a:off x="4628576" y="5182145"/>
            <a:ext cx="0" cy="9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7861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7528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1/2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6086" y="537473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번 인덱스 카드 였음</a:t>
            </a:r>
            <a:r>
              <a:rPr lang="en-US" altLang="ko-KR" sz="1600" dirty="0">
                <a:solidFill>
                  <a:srgbClr val="0070C0"/>
                </a:solidFill>
              </a:rPr>
              <a:t/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확률 </a:t>
            </a:r>
            <a:r>
              <a:rPr lang="en-US" altLang="ko-KR" sz="1600" dirty="0">
                <a:solidFill>
                  <a:srgbClr val="0070C0"/>
                </a:solidFill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</a:rPr>
              <a:t>1/4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03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C-2. Peeking Blackjack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u="sng" dirty="0"/>
              <a:t>기존에 구현한 </a:t>
            </a:r>
            <a:r>
              <a:rPr lang="en-US" altLang="ko-KR" sz="2000" u="sng" dirty="0" err="1"/>
              <a:t>succAndProbReward</a:t>
            </a:r>
            <a:r>
              <a:rPr lang="en-US" altLang="ko-KR" sz="2000" u="sng" dirty="0"/>
              <a:t>() </a:t>
            </a:r>
            <a:r>
              <a:rPr lang="ko-KR" altLang="en-US" sz="2000" u="sng" dirty="0"/>
              <a:t>함수를 수정</a:t>
            </a:r>
            <a:endParaRPr lang="en-US" altLang="ko-KR" sz="2000" u="sng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1. Action</a:t>
            </a:r>
            <a:r>
              <a:rPr lang="ko-KR" altLang="en-US" sz="2000" dirty="0"/>
              <a:t>이 </a:t>
            </a:r>
            <a:r>
              <a:rPr lang="en-US" altLang="ko-KR" sz="2000" dirty="0"/>
              <a:t>peek</a:t>
            </a:r>
            <a:r>
              <a:rPr lang="ko-KR" altLang="en-US" sz="2000" dirty="0"/>
              <a:t>에 대한 경우 처리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현재 </a:t>
            </a:r>
            <a:r>
              <a:rPr lang="en-US" altLang="ko-KR" sz="2000" dirty="0"/>
              <a:t>state[1]</a:t>
            </a:r>
            <a:r>
              <a:rPr lang="ko-KR" altLang="en-US" sz="2000" dirty="0"/>
              <a:t>이 </a:t>
            </a:r>
            <a:r>
              <a:rPr lang="en-US" altLang="ko-KR" sz="2000" dirty="0"/>
              <a:t>None</a:t>
            </a:r>
            <a:r>
              <a:rPr lang="ko-KR" altLang="en-US" sz="2000" dirty="0"/>
              <a:t>이 아닌 경우 처리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state[1] = </a:t>
            </a:r>
            <a:r>
              <a:rPr lang="en-US" altLang="ko-KR" sz="2000" dirty="0" err="1"/>
              <a:t>peek_idx</a:t>
            </a:r>
            <a:r>
              <a:rPr lang="en-US" altLang="ko-KR" sz="2000" dirty="0"/>
              <a:t> : </a:t>
            </a:r>
            <a:r>
              <a:rPr lang="ko-KR" altLang="en-US" sz="2000" dirty="0"/>
              <a:t>이전 </a:t>
            </a:r>
            <a:r>
              <a:rPr lang="en-US" altLang="ko-KR" sz="2000" dirty="0"/>
              <a:t>action</a:t>
            </a:r>
            <a:r>
              <a:rPr lang="ko-KR" altLang="en-US" sz="2000" dirty="0"/>
              <a:t>이 </a:t>
            </a:r>
            <a:r>
              <a:rPr lang="en-US" altLang="ko-KR" sz="2000" dirty="0"/>
              <a:t>Peek </a:t>
            </a:r>
            <a:r>
              <a:rPr lang="ko-KR" altLang="en-US" sz="2000" dirty="0"/>
              <a:t>이 아닐 경우 </a:t>
            </a:r>
            <a:r>
              <a:rPr lang="en-US" altLang="ko-KR" sz="2000" dirty="0"/>
              <a:t>None</a:t>
            </a:r>
          </a:p>
          <a:p>
            <a:pPr>
              <a:lnSpc>
                <a:spcPct val="150000"/>
              </a:lnSpc>
            </a:pPr>
            <a:r>
              <a:rPr lang="ko-KR" altLang="en-US" sz="2000" u="sng" dirty="0"/>
              <a:t>테스트 케이스로 확인 </a:t>
            </a:r>
            <a:r>
              <a:rPr lang="en-US" altLang="ko-KR" sz="2000" u="sng" dirty="0"/>
              <a:t>(</a:t>
            </a:r>
            <a:r>
              <a:rPr lang="en-US" altLang="ko-KR" sz="2000" u="sng" dirty="0" err="1"/>
              <a:t>peek_tests</a:t>
            </a:r>
            <a:r>
              <a:rPr lang="en-US" altLang="ko-KR" sz="2000" u="sng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444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Reinforcement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Transition probabilities</a:t>
            </a:r>
            <a:r>
              <a:rPr lang="ko-KR" altLang="en-US" dirty="0"/>
              <a:t> 또는 </a:t>
            </a:r>
            <a:r>
              <a:rPr lang="en-US" altLang="ko-KR" dirty="0"/>
              <a:t>rewards</a:t>
            </a:r>
            <a:r>
              <a:rPr lang="ko-KR" altLang="en-US" dirty="0"/>
              <a:t>를 모르는 경우에는</a:t>
            </a:r>
            <a:r>
              <a:rPr lang="en-US" altLang="ko-KR" dirty="0"/>
              <a:t>..?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Markov Decision Process </a:t>
            </a:r>
            <a:r>
              <a:rPr lang="en-US" altLang="ko-KR" dirty="0">
                <a:latin typeface="Calibri" panose="020F0502020204030204" pitchFamily="34" charset="0"/>
              </a:rPr>
              <a:t>→ </a:t>
            </a:r>
            <a:r>
              <a:rPr lang="en-US" altLang="ko-KR" b="1" u="sng" dirty="0">
                <a:latin typeface="Calibri" panose="020F0502020204030204" pitchFamily="34" charset="0"/>
              </a:rPr>
              <a:t>Reinforcement Learning</a:t>
            </a:r>
            <a:endParaRPr lang="en-US" altLang="ko-KR" b="1" u="sng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049" y="3266173"/>
            <a:ext cx="5156888" cy="21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49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/>
              <a:t>MDP</a:t>
            </a:r>
            <a:r>
              <a:rPr lang="ko-KR" altLang="en-US" b="1" dirty="0"/>
              <a:t>에서의 </a:t>
            </a:r>
            <a:r>
              <a:rPr lang="en-US" altLang="ko-KR" b="1" dirty="0"/>
              <a:t>Q-value </a:t>
            </a:r>
            <a:r>
              <a:rPr lang="ko-KR" altLang="en-US" b="1" dirty="0"/>
              <a:t>정의</a:t>
            </a:r>
            <a:endParaRPr lang="en-US" altLang="ko-KR" b="1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Q-Learning </a:t>
            </a:r>
            <a:r>
              <a:rPr lang="ko-KR" altLang="en-US" b="1" dirty="0"/>
              <a:t>알고리즘</a:t>
            </a:r>
            <a:endParaRPr lang="en-US" altLang="ko-KR" b="1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11" y="1944491"/>
            <a:ext cx="5951764" cy="7339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1" y="3667829"/>
            <a:ext cx="6648450" cy="204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61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Value Iteration (for MDP)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Q-Learning Algorithm (for RL)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ex. simulate 10 times – [ (A, a, 10, B) x 7 , (A, a, 15, C) x 3 ]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2916" t="31965" r="1119" b="39434"/>
          <a:stretch/>
        </p:blipFill>
        <p:spPr>
          <a:xfrm>
            <a:off x="2371006" y="5764680"/>
            <a:ext cx="4646482" cy="53885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59C8B6F-D7B6-4808-9E08-A7D203ECC40B}"/>
              </a:ext>
            </a:extLst>
          </p:cNvPr>
          <p:cNvGrpSpPr/>
          <p:nvPr/>
        </p:nvGrpSpPr>
        <p:grpSpPr>
          <a:xfrm>
            <a:off x="2133276" y="1479773"/>
            <a:ext cx="4542945" cy="1562942"/>
            <a:chOff x="2133276" y="2355978"/>
            <a:chExt cx="4542945" cy="156294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15CAC40-43F6-4335-A1FB-1192F76EB40E}"/>
                </a:ext>
              </a:extLst>
            </p:cNvPr>
            <p:cNvGrpSpPr/>
            <p:nvPr/>
          </p:nvGrpSpPr>
          <p:grpSpPr>
            <a:xfrm>
              <a:off x="2962351" y="2881357"/>
              <a:ext cx="620822" cy="620822"/>
              <a:chOff x="2707169" y="2711303"/>
              <a:chExt cx="620822" cy="620822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F22B1E-DB09-464E-81DF-39A2F30DA40B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C03760-28AF-4D6A-904F-0A6E56097194}"/>
                  </a:ext>
                </a:extLst>
              </p:cNvPr>
              <p:cNvSpPr txBox="1"/>
              <p:nvPr/>
            </p:nvSpPr>
            <p:spPr>
              <a:xfrm>
                <a:off x="2845391" y="2837048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A</a:t>
                </a:r>
                <a:endParaRPr lang="ko-KR" altLang="en-US" b="1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9D4D93-8CF4-46A9-BC96-780FF7CB207A}"/>
                </a:ext>
              </a:extLst>
            </p:cNvPr>
            <p:cNvGrpSpPr/>
            <p:nvPr/>
          </p:nvGrpSpPr>
          <p:grpSpPr>
            <a:xfrm>
              <a:off x="4383836" y="2355978"/>
              <a:ext cx="620822" cy="620822"/>
              <a:chOff x="2707169" y="2711303"/>
              <a:chExt cx="620822" cy="620822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1670743-5483-4078-AA61-07E5F80FE665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FE2DF1-C701-4F07-A33B-8F824ED85B02}"/>
                  </a:ext>
                </a:extLst>
              </p:cNvPr>
              <p:cNvSpPr txBox="1"/>
              <p:nvPr/>
            </p:nvSpPr>
            <p:spPr>
              <a:xfrm>
                <a:off x="2856024" y="2847681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B</a:t>
                </a:r>
                <a:endParaRPr lang="ko-KR" altLang="en-US" b="1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4CEC3BD-0FDC-4851-B502-570C1CF0ABC4}"/>
                </a:ext>
              </a:extLst>
            </p:cNvPr>
            <p:cNvGrpSpPr/>
            <p:nvPr/>
          </p:nvGrpSpPr>
          <p:grpSpPr>
            <a:xfrm>
              <a:off x="5181274" y="3298098"/>
              <a:ext cx="620822" cy="620822"/>
              <a:chOff x="2707169" y="2711303"/>
              <a:chExt cx="620822" cy="62082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67A4735-5421-49CA-8299-ED0049F8F9CC}"/>
                  </a:ext>
                </a:extLst>
              </p:cNvPr>
              <p:cNvSpPr/>
              <p:nvPr/>
            </p:nvSpPr>
            <p:spPr>
              <a:xfrm>
                <a:off x="2707169" y="2711303"/>
                <a:ext cx="620822" cy="6208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A8BF6C-55EC-4F29-85C8-BE3B8B1037D8}"/>
                  </a:ext>
                </a:extLst>
              </p:cNvPr>
              <p:cNvSpPr txBox="1"/>
              <p:nvPr/>
            </p:nvSpPr>
            <p:spPr>
              <a:xfrm>
                <a:off x="2834758" y="2858314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</a:t>
                </a:r>
                <a:endParaRPr lang="ko-KR" altLang="en-US" b="1" dirty="0"/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6F2B4FD-3AC6-4243-9C23-3DE611A58A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2540" y="2808523"/>
              <a:ext cx="800663" cy="2875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FCDF00E-3887-4F1D-ACA3-D038CDE77603}"/>
                </a:ext>
              </a:extLst>
            </p:cNvPr>
            <p:cNvCxnSpPr>
              <a:cxnSpLocks/>
            </p:cNvCxnSpPr>
            <p:nvPr/>
          </p:nvCxnSpPr>
          <p:spPr>
            <a:xfrm>
              <a:off x="3572540" y="3232451"/>
              <a:ext cx="1585228" cy="3603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5479D3-9736-419B-A1F7-6337B9CB65DE}"/>
                </a:ext>
              </a:extLst>
            </p:cNvPr>
            <p:cNvSpPr txBox="1"/>
            <p:nvPr/>
          </p:nvSpPr>
          <p:spPr>
            <a:xfrm>
              <a:off x="3652513" y="2699325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0.7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D170A8-917D-4511-A73E-CACF6F72F6E3}"/>
                </a:ext>
              </a:extLst>
            </p:cNvPr>
            <p:cNvSpPr txBox="1"/>
            <p:nvPr/>
          </p:nvSpPr>
          <p:spPr>
            <a:xfrm>
              <a:off x="4076027" y="341208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0.3</a:t>
              </a:r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65D795-4335-42A7-BE44-6789FE41DF86}"/>
                </a:ext>
              </a:extLst>
            </p:cNvPr>
            <p:cNvSpPr txBox="1"/>
            <p:nvPr/>
          </p:nvSpPr>
          <p:spPr>
            <a:xfrm>
              <a:off x="3497527" y="2507819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65044A-7083-40FB-B4BE-F5E2DEC2B7C0}"/>
                </a:ext>
              </a:extLst>
            </p:cNvPr>
            <p:cNvSpPr txBox="1"/>
            <p:nvPr/>
          </p:nvSpPr>
          <p:spPr>
            <a:xfrm>
              <a:off x="3932718" y="3584525"/>
              <a:ext cx="71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</a:rPr>
                <a:t>r: +15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35C073-70CB-4527-A28D-5B130AA02CB2}"/>
                </a:ext>
              </a:extLst>
            </p:cNvPr>
            <p:cNvSpPr txBox="1"/>
            <p:nvPr/>
          </p:nvSpPr>
          <p:spPr>
            <a:xfrm>
              <a:off x="2133276" y="2553911"/>
              <a:ext cx="98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[action: a]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476229-96D6-4454-89A9-DDA2C2199C90}"/>
                    </a:ext>
                  </a:extLst>
                </p:cNvPr>
                <p:cNvSpPr txBox="1"/>
                <p:nvPr/>
              </p:nvSpPr>
              <p:spPr>
                <a:xfrm>
                  <a:off x="5046880" y="2515131"/>
                  <a:ext cx="860556" cy="327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476229-96D6-4454-89A9-DDA2C2199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880" y="2515131"/>
                  <a:ext cx="860556" cy="327077"/>
                </a:xfrm>
                <a:prstGeom prst="rect">
                  <a:avLst/>
                </a:prstGeom>
                <a:blipFill>
                  <a:blip r:embed="rId3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9C9A27-7804-4667-9157-D0F3BD836C7E}"/>
                    </a:ext>
                  </a:extLst>
                </p:cNvPr>
                <p:cNvSpPr txBox="1"/>
                <p:nvPr/>
              </p:nvSpPr>
              <p:spPr>
                <a:xfrm>
                  <a:off x="5833298" y="3468015"/>
                  <a:ext cx="842923" cy="327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9C9A27-7804-4667-9157-D0F3BD836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98" y="3468015"/>
                  <a:ext cx="842923" cy="327077"/>
                </a:xfrm>
                <a:prstGeom prst="rect">
                  <a:avLst/>
                </a:prstGeom>
                <a:blipFill>
                  <a:blip r:embed="rId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1716549" y="3767758"/>
                <a:ext cx="6126155" cy="764505"/>
              </a:xfrm>
              <a:prstGeom prst="rect">
                <a:avLst/>
              </a:prstGeom>
              <a:ln w="12700">
                <a:noFill/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Reward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9" y="3767758"/>
                <a:ext cx="6126155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321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어떻게 </a:t>
            </a:r>
            <a:r>
              <a:rPr lang="en-US" altLang="ko-KR" sz="2000" dirty="0"/>
              <a:t>Q-value</a:t>
            </a:r>
            <a:r>
              <a:rPr lang="ko-KR" altLang="en-US" sz="2000" dirty="0"/>
              <a:t>를 더욱 정확하게 예측할 수 있을까</a:t>
            </a:r>
            <a:r>
              <a:rPr lang="en-US" altLang="ko-KR" sz="2000" dirty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2000" dirty="0"/>
              <a:t>비슷한 </a:t>
            </a:r>
            <a:r>
              <a:rPr lang="en-US" altLang="ko-KR" sz="2000" dirty="0"/>
              <a:t>state</a:t>
            </a:r>
            <a:r>
              <a:rPr lang="ko-KR" altLang="en-US" sz="2000" dirty="0"/>
              <a:t>에서 비슷한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취한다면</a:t>
            </a:r>
            <a:r>
              <a:rPr lang="en-US" altLang="ko-KR" sz="2000" dirty="0"/>
              <a:t>, Q-value</a:t>
            </a:r>
            <a:r>
              <a:rPr lang="ko-KR" altLang="en-US" sz="2000" dirty="0"/>
              <a:t>도 비슷할 것이다</a:t>
            </a:r>
            <a:r>
              <a:rPr lang="en-US" altLang="ko-KR" sz="2000" dirty="0"/>
              <a:t>!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Key idea: </a:t>
            </a:r>
            <a:r>
              <a:rPr lang="en-US" altLang="ko-KR" sz="2000" b="1" dirty="0">
                <a:solidFill>
                  <a:srgbClr val="FF0000"/>
                </a:solidFill>
              </a:rPr>
              <a:t>Linear regression model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(state,</a:t>
            </a:r>
            <a:r>
              <a:rPr lang="ko-KR" altLang="en-US" sz="2000" dirty="0"/>
              <a:t> </a:t>
            </a:r>
            <a:r>
              <a:rPr lang="en-US" altLang="ko-KR" sz="2000" dirty="0"/>
              <a:t>action) pair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feature</a:t>
            </a:r>
            <a:r>
              <a:rPr lang="ko-KR" altLang="en-US" sz="2000" dirty="0"/>
              <a:t>를 뽑아서 </a:t>
            </a:r>
            <a:r>
              <a:rPr lang="en-US" altLang="ko-KR" sz="2000" dirty="0"/>
              <a:t>feature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weight</a:t>
            </a:r>
            <a:r>
              <a:rPr lang="ko-KR" altLang="en-US" sz="2000" dirty="0"/>
              <a:t>를 학습하자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 </a:t>
            </a:r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예시</a:t>
            </a:r>
            <a:r>
              <a:rPr lang="en-US" altLang="ko-KR" sz="2000" dirty="0"/>
              <a:t>: Blackjack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현재 가지고 있는 카드의 총합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남아 있는 </a:t>
            </a:r>
            <a:r>
              <a:rPr lang="ko-KR" altLang="en-US" sz="1800" dirty="0" err="1"/>
              <a:t>덱의</a:t>
            </a:r>
            <a:r>
              <a:rPr lang="ko-KR" altLang="en-US" sz="1800" dirty="0"/>
              <a:t> 상태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현재 </a:t>
            </a:r>
            <a:r>
              <a:rPr lang="en-US" altLang="ko-KR" sz="1800" dirty="0"/>
              <a:t>‘Peek’</a:t>
            </a:r>
            <a:r>
              <a:rPr lang="ko-KR" altLang="en-US" sz="1800" dirty="0"/>
              <a:t>을 수행했는지 여부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endParaRPr lang="ko-KR" altLang="en-US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35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23" y="4034955"/>
            <a:ext cx="2694216" cy="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15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000" dirty="0"/>
                  <a:t>예측한 값과 시뮬레이션 결과로 얻은 값이 같도록 </a:t>
                </a:r>
                <a:r>
                  <a:rPr lang="en-US" altLang="ko-KR" sz="2000" dirty="0"/>
                  <a:t>Loss function</a:t>
                </a:r>
                <a:r>
                  <a:rPr lang="ko-KR" altLang="en-US" sz="2000" dirty="0"/>
                  <a:t>을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정의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1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  <m:t>𝑜𝑝𝑡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endParaRPr lang="en-US" altLang="ko-KR" sz="2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Stochastic Gradient Descent</a:t>
                </a:r>
                <a:r>
                  <a:rPr lang="ko-KR" altLang="en-US" sz="2000" dirty="0"/>
                  <a:t>를 이용하여 </a:t>
                </a:r>
                <a:r>
                  <a:rPr lang="en-US" altLang="ko-KR" sz="2000" dirty="0"/>
                  <a:t>weight</a:t>
                </a:r>
                <a:r>
                  <a:rPr lang="ko-KR" altLang="en-US" sz="2000" dirty="0"/>
                  <a:t>를 학습</a:t>
                </a: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3" t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36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6" y="4713585"/>
            <a:ext cx="6962775" cy="17526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0253" y="4626571"/>
            <a:ext cx="8412480" cy="19266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1D7AE3-A6CE-4B18-AF34-B7F8F8A5B4F5}"/>
              </a:ext>
            </a:extLst>
          </p:cNvPr>
          <p:cNvGrpSpPr/>
          <p:nvPr/>
        </p:nvGrpSpPr>
        <p:grpSpPr>
          <a:xfrm>
            <a:off x="4001068" y="2456115"/>
            <a:ext cx="2694216" cy="681995"/>
            <a:chOff x="4001068" y="2317896"/>
            <a:chExt cx="2694216" cy="68199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1068" y="2604975"/>
              <a:ext cx="2694216" cy="394916"/>
            </a:xfrm>
            <a:prstGeom prst="rect">
              <a:avLst/>
            </a:prstGeom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CB3A795-8BC4-4430-B9BB-78C7BFE0AC43}"/>
                </a:ext>
              </a:extLst>
            </p:cNvPr>
            <p:cNvCxnSpPr/>
            <p:nvPr/>
          </p:nvCxnSpPr>
          <p:spPr>
            <a:xfrm>
              <a:off x="4029740" y="2317897"/>
              <a:ext cx="13397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642E625-2A38-48C2-BCC2-AA04AF8542CE}"/>
                </a:ext>
              </a:extLst>
            </p:cNvPr>
            <p:cNvCxnSpPr/>
            <p:nvPr/>
          </p:nvCxnSpPr>
          <p:spPr>
            <a:xfrm>
              <a:off x="4596493" y="2317896"/>
              <a:ext cx="0" cy="2870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285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Blackjack</a:t>
            </a:r>
            <a:r>
              <a:rPr lang="ko-KR" altLang="en-US" dirty="0"/>
              <a:t> 학습하기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Q-Learning algorithm</a:t>
            </a:r>
            <a:r>
              <a:rPr lang="ko-KR" altLang="en-US" sz="2000" dirty="0"/>
              <a:t>을 구현해보자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 err="1"/>
              <a:t>QLearningAlgorithm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</a:t>
            </a:r>
            <a:r>
              <a:rPr lang="en-US" altLang="ko-KR" sz="2000" dirty="0" err="1"/>
              <a:t>incorporateFeedback</a:t>
            </a:r>
            <a:r>
              <a:rPr lang="en-US" altLang="ko-KR" sz="2000" dirty="0"/>
              <a:t>() </a:t>
            </a:r>
            <a:r>
              <a:rPr lang="ko-KR" altLang="en-US" sz="2000" dirty="0"/>
              <a:t>함수를 구현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가장 먼저</a:t>
            </a:r>
            <a:r>
              <a:rPr lang="en-US" altLang="ko-KR" sz="2000" dirty="0"/>
              <a:t>, util.py </a:t>
            </a:r>
            <a:r>
              <a:rPr lang="ko-KR" altLang="en-US" sz="2000" dirty="0"/>
              <a:t>내의 </a:t>
            </a:r>
            <a:r>
              <a:rPr lang="en-US" altLang="ko-KR" sz="2000" dirty="0"/>
              <a:t>simulate() </a:t>
            </a:r>
            <a:r>
              <a:rPr lang="ko-KR" altLang="en-US" sz="2000" dirty="0"/>
              <a:t>함수를 보고 </a:t>
            </a:r>
            <a:r>
              <a:rPr lang="en-US" altLang="ko-KR" sz="2000" dirty="0"/>
              <a:t>Reinforcement Learning</a:t>
            </a:r>
            <a:r>
              <a:rPr lang="ko-KR" altLang="en-US" sz="2000" dirty="0"/>
              <a:t>이 어떤 방식으로 동작하는지 파악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아래의 </a:t>
            </a:r>
            <a:r>
              <a:rPr lang="en-US" altLang="ko-KR" sz="2000" dirty="0"/>
              <a:t>weight </a:t>
            </a:r>
            <a:r>
              <a:rPr lang="ko-KR" altLang="en-US" sz="2000" dirty="0"/>
              <a:t>업데이트 식을 </a:t>
            </a:r>
            <a:r>
              <a:rPr lang="en-US" altLang="ko-KR" sz="2000" dirty="0" err="1"/>
              <a:t>incorporateFeedback</a:t>
            </a:r>
            <a:r>
              <a:rPr lang="en-US" altLang="ko-KR" sz="2000" dirty="0"/>
              <a:t>() </a:t>
            </a:r>
            <a:r>
              <a:rPr lang="ko-KR" altLang="en-US" sz="2000" dirty="0"/>
              <a:t>함수 내에 구현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76" y="4395180"/>
            <a:ext cx="5246234" cy="8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92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D. Blackjack</a:t>
            </a:r>
            <a:r>
              <a:rPr lang="ko-KR" altLang="en-US" dirty="0"/>
              <a:t> 학습하기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incorporateFeedback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통해 </a:t>
            </a:r>
            <a:r>
              <a:rPr lang="en-US" altLang="ko-KR" sz="2000" dirty="0" err="1"/>
              <a:t>self.weights</a:t>
            </a:r>
            <a:r>
              <a:rPr lang="en-US" altLang="ko-KR" sz="2000" dirty="0"/>
              <a:t> </a:t>
            </a:r>
            <a:r>
              <a:rPr lang="ko-KR" altLang="en-US" sz="2000" dirty="0"/>
              <a:t>업데이트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다음 변수 및 함수 활용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self.actions</a:t>
            </a:r>
            <a:r>
              <a:rPr lang="en-US" altLang="ko-KR" sz="2000" dirty="0"/>
              <a:t>(state): state</a:t>
            </a:r>
            <a:r>
              <a:rPr lang="ko-KR" altLang="en-US" sz="2000" dirty="0"/>
              <a:t>에서 취할 수 있는 </a:t>
            </a:r>
            <a:r>
              <a:rPr lang="en-US" altLang="ko-KR" sz="2000" dirty="0"/>
              <a:t>action </a:t>
            </a:r>
            <a:r>
              <a:rPr lang="ko-KR" altLang="en-US" sz="2000" dirty="0"/>
              <a:t>리스트 리턴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self.getQ</a:t>
            </a:r>
            <a:r>
              <a:rPr lang="en-US" altLang="ko-KR" sz="2000" dirty="0"/>
              <a:t>(state, action)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self.discount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self.getStepSize</a:t>
            </a:r>
            <a:r>
              <a:rPr lang="en-US" altLang="ko-KR" sz="20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self.featureExtractor</a:t>
            </a:r>
            <a:r>
              <a:rPr lang="en-US" altLang="ko-KR" sz="2000" dirty="0"/>
              <a:t>(state, action)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603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E. Q-Learning</a:t>
            </a:r>
            <a:r>
              <a:rPr lang="ko-KR" altLang="en-US"/>
              <a:t>의 성능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같은 </a:t>
            </a:r>
            <a:r>
              <a:rPr lang="en-US" altLang="ko-KR" sz="2000" dirty="0"/>
              <a:t>MDP</a:t>
            </a:r>
            <a:r>
              <a:rPr lang="ko-KR" altLang="en-US" sz="2000" dirty="0"/>
              <a:t>를 </a:t>
            </a:r>
            <a:r>
              <a:rPr lang="en-US" altLang="ko-KR" sz="2000" dirty="0"/>
              <a:t>Value Iteration</a:t>
            </a:r>
            <a:r>
              <a:rPr lang="ko-KR" altLang="en-US" sz="2000" dirty="0"/>
              <a:t>과 </a:t>
            </a:r>
            <a:r>
              <a:rPr lang="en-US" altLang="ko-KR" sz="2000" dirty="0"/>
              <a:t>Q-Learning algorithm</a:t>
            </a:r>
            <a:r>
              <a:rPr lang="ko-KR" altLang="en-US" sz="2000" dirty="0"/>
              <a:t>을 이용하여 각각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학습한 후</a:t>
            </a:r>
            <a:r>
              <a:rPr lang="en-US" altLang="ko-KR" sz="2000" dirty="0"/>
              <a:t>, optimal policy</a:t>
            </a:r>
            <a:r>
              <a:rPr lang="ko-KR" altLang="en-US" sz="2000" dirty="0"/>
              <a:t>가 다른 </a:t>
            </a:r>
            <a:r>
              <a:rPr lang="en-US" altLang="ko-KR" sz="2000" dirty="0"/>
              <a:t>state</a:t>
            </a:r>
            <a:r>
              <a:rPr lang="ko-KR" altLang="en-US" sz="2000" dirty="0"/>
              <a:t>의 비율은 얼마인지 계산해보자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미리 정의된 두 </a:t>
            </a:r>
            <a:r>
              <a:rPr lang="en-US" altLang="ko-KR" sz="2000" dirty="0"/>
              <a:t>MDP(</a:t>
            </a:r>
            <a:r>
              <a:rPr lang="en-US" altLang="ko-KR" sz="2000" dirty="0" err="1"/>
              <a:t>smallMDP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largeMDP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대해 각각 계산한 후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결과를 비교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(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submission.py</a:t>
            </a:r>
            <a:r>
              <a:rPr lang="ko-KR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compareQLandVI</a:t>
            </a:r>
            <a:r>
              <a:rPr lang="en-US" altLang="ko-KR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부분 실행</a:t>
            </a:r>
            <a:r>
              <a:rPr lang="en-US" altLang="ko-KR" sz="2000" b="1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 err="1"/>
              <a:t>largeMDP</a:t>
            </a:r>
            <a:r>
              <a:rPr lang="ko-KR" altLang="en-US" sz="2000" dirty="0"/>
              <a:t>에서 </a:t>
            </a:r>
            <a:r>
              <a:rPr lang="en-US" altLang="ko-KR" sz="2000" dirty="0"/>
              <a:t>Q-Learning</a:t>
            </a:r>
            <a:r>
              <a:rPr lang="ko-KR" altLang="en-US" sz="2000" dirty="0"/>
              <a:t>이 더 안 좋은 이유는 무엇인가</a:t>
            </a:r>
            <a:r>
              <a:rPr lang="en-US" altLang="ko-KR" sz="2000" dirty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 err="1"/>
              <a:t>largeMDP</a:t>
            </a:r>
            <a:r>
              <a:rPr lang="ko-KR" altLang="en-US" sz="2000" dirty="0"/>
              <a:t>는 더 큰 </a:t>
            </a:r>
            <a:r>
              <a:rPr lang="en-US" altLang="ko-KR" sz="2000" dirty="0"/>
              <a:t>state space</a:t>
            </a:r>
            <a:r>
              <a:rPr lang="ko-KR" altLang="en-US" sz="2000" dirty="0"/>
              <a:t>를 가지기 때문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Simulation</a:t>
            </a:r>
            <a:r>
              <a:rPr lang="ko-KR" altLang="en-US" sz="2000" dirty="0"/>
              <a:t>에서 만나지 못한 </a:t>
            </a:r>
            <a:r>
              <a:rPr lang="en-US" altLang="ko-KR" sz="2000" dirty="0"/>
              <a:t>(state, action)</a:t>
            </a:r>
            <a:r>
              <a:rPr lang="ko-KR" altLang="en-US" sz="2000" dirty="0"/>
              <a:t>에 대해서는 </a:t>
            </a:r>
            <a:r>
              <a:rPr lang="en-US" altLang="ko-KR" sz="2000" dirty="0"/>
              <a:t>Q-value</a:t>
            </a:r>
            <a:r>
              <a:rPr lang="ko-KR" altLang="en-US" sz="2000" dirty="0"/>
              <a:t>를 학습이 불가능 하다</a:t>
            </a: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1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1" u="sng" dirty="0"/>
              <a:t>카드 게임 규칙</a:t>
            </a:r>
            <a:endParaRPr lang="en-US" altLang="ko-KR" b="1" u="sng" dirty="0"/>
          </a:p>
          <a:p>
            <a:pPr>
              <a:lnSpc>
                <a:spcPct val="12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숫자가 적힌 카드가 </a:t>
            </a:r>
            <a:r>
              <a:rPr lang="en-US" altLang="ko-KR" dirty="0"/>
              <a:t>3</a:t>
            </a:r>
            <a:r>
              <a:rPr lang="ko-KR" altLang="en-US" dirty="0"/>
              <a:t>장씩 총 </a:t>
            </a:r>
            <a:r>
              <a:rPr lang="en-US" altLang="ko-KR" dirty="0"/>
              <a:t>30</a:t>
            </a:r>
            <a:r>
              <a:rPr lang="ko-KR" altLang="en-US" dirty="0"/>
              <a:t>장 존재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한 턴에 </a:t>
            </a:r>
            <a:r>
              <a:rPr lang="en-US" altLang="ko-KR" dirty="0"/>
              <a:t>‘</a:t>
            </a:r>
            <a:r>
              <a:rPr lang="ko-KR" altLang="en-US" b="1" dirty="0">
                <a:solidFill>
                  <a:srgbClr val="0070C0"/>
                </a:solidFill>
              </a:rPr>
              <a:t>카드 가져오기</a:t>
            </a:r>
            <a:r>
              <a:rPr lang="en-US" altLang="ko-KR" b="1" baseline="30000" dirty="0">
                <a:solidFill>
                  <a:srgbClr val="0070C0"/>
                </a:solidFill>
              </a:rPr>
              <a:t>Take</a:t>
            </a:r>
            <a:r>
              <a:rPr lang="en-US" altLang="ko-KR" dirty="0"/>
              <a:t>’, ‘</a:t>
            </a:r>
            <a:r>
              <a:rPr lang="ko-KR" altLang="en-US" b="1" dirty="0">
                <a:solidFill>
                  <a:srgbClr val="0070C0"/>
                </a:solidFill>
              </a:rPr>
              <a:t>게임 끝내기</a:t>
            </a:r>
            <a:r>
              <a:rPr lang="en-US" altLang="ko-KR" b="1" baseline="30000" dirty="0">
                <a:solidFill>
                  <a:srgbClr val="0070C0"/>
                </a:solidFill>
              </a:rPr>
              <a:t>Quit</a:t>
            </a:r>
            <a:r>
              <a:rPr lang="en-US" altLang="ko-KR" dirty="0"/>
              <a:t>’ </a:t>
            </a:r>
            <a:r>
              <a:rPr lang="ko-KR" altLang="en-US" dirty="0"/>
              <a:t>중 하나를 수행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게임을 끝내면 현재 가지고 있는 </a:t>
            </a:r>
            <a:r>
              <a:rPr lang="ko-KR" altLang="en-US" b="1" dirty="0"/>
              <a:t>카드 숫자의 합만큼 점수를 획득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ko-KR" altLang="en-US" dirty="0"/>
              <a:t>카드를 가져온 후</a:t>
            </a:r>
            <a:r>
              <a:rPr lang="en-US" altLang="ko-KR" dirty="0"/>
              <a:t>,</a:t>
            </a:r>
            <a:r>
              <a:rPr lang="ko-KR" altLang="en-US" dirty="0"/>
              <a:t> 현재 가지고 있는 카드 숫자의 합이 </a:t>
            </a:r>
            <a:r>
              <a:rPr lang="en-US" altLang="ko-KR" b="1" dirty="0">
                <a:solidFill>
                  <a:srgbClr val="0070C0"/>
                </a:solidFill>
              </a:rPr>
              <a:t>20</a:t>
            </a:r>
            <a:r>
              <a:rPr lang="ko-KR" altLang="en-US" dirty="0"/>
              <a:t>보다 크면 </a:t>
            </a:r>
            <a:r>
              <a:rPr lang="en-US" altLang="ko-KR" b="1" dirty="0"/>
              <a:t>0</a:t>
            </a:r>
            <a:r>
              <a:rPr lang="ko-KR" altLang="en-US" b="1" dirty="0"/>
              <a:t>점을 획득하고 게임 종료  </a:t>
            </a:r>
            <a:endParaRPr lang="en-US" altLang="ko-KR" b="1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카드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0703" y="5059654"/>
            <a:ext cx="8229599" cy="1547092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전략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카드의 합이 낮으면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카드 가져오기</a:t>
            </a:r>
            <a:r>
              <a:rPr lang="en-US" altLang="ko-KR" dirty="0">
                <a:solidFill>
                  <a:srgbClr val="0070C0"/>
                </a:solidFill>
              </a:rPr>
              <a:t>‘, </a:t>
            </a:r>
            <a:r>
              <a:rPr lang="ko-KR" altLang="en-US" dirty="0">
                <a:solidFill>
                  <a:srgbClr val="0070C0"/>
                </a:solidFill>
              </a:rPr>
              <a:t>카드의 합이 높으면 남은 카드를 고려해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>
                <a:solidFill>
                  <a:srgbClr val="0070C0"/>
                </a:solidFill>
              </a:rPr>
              <a:t>게임 끝내기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r>
              <a:rPr lang="ko-KR" altLang="en-US" dirty="0">
                <a:solidFill>
                  <a:srgbClr val="0070C0"/>
                </a:solidFill>
              </a:rPr>
              <a:t>를 선택해야 함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=&gt; [1], [1, 3], [9, 9] </a:t>
            </a:r>
            <a:r>
              <a:rPr lang="ko-KR" altLang="en-US" dirty="0">
                <a:solidFill>
                  <a:srgbClr val="0070C0"/>
                </a:solidFill>
              </a:rPr>
              <a:t>등 모든 케이스에 대해 최선의 </a:t>
            </a:r>
            <a:r>
              <a:rPr lang="en-US" altLang="ko-KR" dirty="0">
                <a:solidFill>
                  <a:srgbClr val="0070C0"/>
                </a:solidFill>
              </a:rPr>
              <a:t>action</a:t>
            </a:r>
            <a:r>
              <a:rPr lang="ko-KR" altLang="en-US" dirty="0">
                <a:solidFill>
                  <a:srgbClr val="0070C0"/>
                </a:solidFill>
              </a:rPr>
              <a:t>을 미리 결정</a:t>
            </a:r>
          </a:p>
        </p:txBody>
      </p:sp>
    </p:spTree>
    <p:extLst>
      <p:ext uri="{BB962C8B-B14F-4D97-AF65-F5344CB8AC3E}">
        <p14:creationId xmlns:p14="http://schemas.microsoft.com/office/powerpoint/2010/main" val="1902035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F. Blackjack</a:t>
            </a:r>
            <a:r>
              <a:rPr lang="ko-KR" altLang="en-US"/>
              <a:t>을 위한 </a:t>
            </a:r>
            <a:r>
              <a:rPr lang="en-US" altLang="ko-KR"/>
              <a:t>FeatureExtractor </a:t>
            </a:r>
            <a:r>
              <a:rPr lang="ko-KR" altLang="en-US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학습 성능을 높이기 위해서 더 나은 </a:t>
            </a:r>
            <a:r>
              <a:rPr lang="en-US" altLang="ko-KR" sz="2000" dirty="0"/>
              <a:t>feature extractor</a:t>
            </a:r>
            <a:r>
              <a:rPr lang="ko-KR" altLang="en-US" sz="2000" dirty="0"/>
              <a:t>를 구현해보자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 err="1">
                <a:solidFill>
                  <a:srgbClr val="0070C0"/>
                </a:solidFill>
              </a:rPr>
              <a:t>blackjackFeatureExtractor</a:t>
            </a:r>
            <a:r>
              <a:rPr lang="en-US" altLang="ko-KR" sz="2000" b="1" dirty="0">
                <a:solidFill>
                  <a:srgbClr val="0070C0"/>
                </a:solidFill>
              </a:rPr>
              <a:t>(state, action) </a:t>
            </a:r>
            <a:r>
              <a:rPr lang="ko-KR" altLang="en-US" sz="2000" b="1" dirty="0">
                <a:solidFill>
                  <a:srgbClr val="0070C0"/>
                </a:solidFill>
              </a:rPr>
              <a:t>함수를 구현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/>
              <a:t>Blackjack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domain knowledge</a:t>
            </a:r>
            <a:r>
              <a:rPr lang="ko-KR" altLang="en-US" sz="2000" dirty="0"/>
              <a:t>를 바탕으로 설계된 </a:t>
            </a:r>
            <a:r>
              <a:rPr lang="en-US" altLang="ko-KR" sz="2000" dirty="0"/>
              <a:t>feature</a:t>
            </a:r>
            <a:r>
              <a:rPr lang="ko-KR" altLang="en-US" sz="2000" dirty="0"/>
              <a:t>를 추출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각 </a:t>
            </a:r>
            <a:r>
              <a:rPr lang="en-US" altLang="ko-KR" sz="2000" dirty="0"/>
              <a:t>feature</a:t>
            </a:r>
            <a:r>
              <a:rPr lang="ko-KR" altLang="en-US" sz="2000" dirty="0"/>
              <a:t>에 대한 설명은 </a:t>
            </a:r>
            <a:r>
              <a:rPr lang="en-US" altLang="ko-KR" sz="2000" dirty="0"/>
              <a:t>submission.py </a:t>
            </a:r>
            <a:r>
              <a:rPr lang="ko-KR" altLang="en-US" sz="2000" dirty="0"/>
              <a:t>주석을 참고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구현된 </a:t>
            </a:r>
            <a:r>
              <a:rPr lang="en-US" altLang="ko-KR" sz="2000" dirty="0" err="1"/>
              <a:t>identityFeatureExtractor</a:t>
            </a:r>
            <a:r>
              <a:rPr lang="en-US" altLang="ko-KR" sz="2000" dirty="0"/>
              <a:t>(state, action)</a:t>
            </a:r>
            <a:r>
              <a:rPr lang="ko-KR" altLang="en-US" sz="2000" dirty="0"/>
              <a:t> 함수를 참고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input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타겟</a:t>
            </a:r>
            <a:r>
              <a:rPr lang="ko-KR" altLang="en-US" sz="2000" dirty="0"/>
              <a:t> </a:t>
            </a:r>
            <a:r>
              <a:rPr lang="en-US" altLang="ko-KR" sz="2000" dirty="0"/>
              <a:t>(state, action) pair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output</a:t>
            </a:r>
            <a:r>
              <a:rPr lang="en-US" altLang="ko-KR" sz="2000" dirty="0"/>
              <a:t>: input (state, action) pair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feature</a:t>
            </a:r>
          </a:p>
          <a:p>
            <a:pPr>
              <a:lnSpc>
                <a:spcPct val="12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. state=</a:t>
            </a:r>
            <a:r>
              <a:rPr lang="it-IT" altLang="ko-KR" sz="2000" dirty="0"/>
              <a:t>(7, None, (0, 1)), action=‘Quit’</a:t>
            </a:r>
            <a:endParaRPr lang="en-US" altLang="ko-KR" sz="2000" dirty="0"/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>
          <a:xfrm>
            <a:off x="8255726" y="327704"/>
            <a:ext cx="741316" cy="365125"/>
          </a:xfrm>
        </p:spPr>
        <p:txBody>
          <a:bodyPr/>
          <a:lstStyle/>
          <a:p>
            <a:fld id="{45151BA5-DD4E-45F3-9934-A245C26DFF4E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20314" y="534961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('</a:t>
            </a:r>
            <a:r>
              <a:rPr lang="ko-KR" altLang="en-US" dirty="0" err="1"/>
              <a:t>sum</a:t>
            </a:r>
            <a:r>
              <a:rPr lang="ko-KR" altLang="en-US" dirty="0"/>
              <a:t>=7&amp;action=</a:t>
            </a:r>
            <a:r>
              <a:rPr lang="ko-KR" altLang="en-US" dirty="0" err="1"/>
              <a:t>Quit</a:t>
            </a:r>
            <a:r>
              <a:rPr lang="ko-KR" altLang="en-US" dirty="0"/>
              <a:t>', 1) ('</a:t>
            </a:r>
            <a:r>
              <a:rPr lang="ko-KR" altLang="en-US" dirty="0" err="1"/>
              <a:t>flag</a:t>
            </a:r>
            <a:r>
              <a:rPr lang="ko-KR" altLang="en-US" dirty="0"/>
              <a:t>=</a:t>
            </a:r>
            <a:r>
              <a:rPr lang="en-US" altLang="ko-KR" dirty="0"/>
              <a:t>0</a:t>
            </a:r>
            <a:r>
              <a:rPr lang="ko-KR" altLang="en-US" dirty="0"/>
              <a:t>,1&amp;action=</a:t>
            </a:r>
            <a:r>
              <a:rPr lang="ko-KR" altLang="en-US" dirty="0" err="1"/>
              <a:t>Quit</a:t>
            </a:r>
            <a:r>
              <a:rPr lang="ko-KR" altLang="en-US" dirty="0"/>
              <a:t>', 1) ('</a:t>
            </a:r>
            <a:r>
              <a:rPr lang="ko-KR" altLang="en-US" dirty="0" err="1"/>
              <a:t>card</a:t>
            </a:r>
            <a:r>
              <a:rPr lang="ko-KR" altLang="en-US" dirty="0"/>
              <a:t>=0&amp;cnt=0&amp;action=</a:t>
            </a:r>
            <a:r>
              <a:rPr lang="ko-KR" altLang="en-US" dirty="0" err="1"/>
              <a:t>Quit</a:t>
            </a:r>
            <a:r>
              <a:rPr lang="ko-KR" altLang="en-US" dirty="0"/>
              <a:t>', 1) ('</a:t>
            </a:r>
            <a:r>
              <a:rPr lang="ko-KR" altLang="en-US" dirty="0" err="1"/>
              <a:t>card</a:t>
            </a:r>
            <a:r>
              <a:rPr lang="ko-KR" altLang="en-US" dirty="0"/>
              <a:t>=1&amp;cnt=1&amp;action=</a:t>
            </a:r>
            <a:r>
              <a:rPr lang="ko-KR" altLang="en-US" dirty="0" err="1"/>
              <a:t>Quit</a:t>
            </a:r>
            <a:r>
              <a:rPr lang="ko-KR" altLang="en-US" dirty="0"/>
              <a:t>', 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984" y="5349615"/>
            <a:ext cx="223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추출된 </a:t>
            </a:r>
            <a:r>
              <a:rPr lang="en-US" altLang="ko-KR" dirty="0"/>
              <a:t>feature </a:t>
            </a:r>
            <a:r>
              <a:rPr lang="ko-KR" altLang="en-US" dirty="0"/>
              <a:t>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5943" y="4654378"/>
            <a:ext cx="8635019" cy="205076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3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카드 게임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436856" y="4117462"/>
            <a:ext cx="1399316" cy="885333"/>
          </a:xfrm>
          <a:prstGeom prst="ellipse">
            <a:avLst/>
          </a:prstGeom>
          <a:ln w="38100"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/>
              <a:t>[5, 10]</a:t>
            </a:r>
            <a:endParaRPr lang="ko-KR" altLang="en-US" sz="2400" dirty="0"/>
          </a:p>
        </p:txBody>
      </p:sp>
      <p:cxnSp>
        <p:nvCxnSpPr>
          <p:cNvPr id="17" name="직선 화살표 연결선 16"/>
          <p:cNvCxnSpPr>
            <a:endCxn id="15" idx="2"/>
          </p:cNvCxnSpPr>
          <p:nvPr/>
        </p:nvCxnSpPr>
        <p:spPr>
          <a:xfrm>
            <a:off x="872596" y="4560128"/>
            <a:ext cx="5642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6740" y="3655797"/>
            <a:ext cx="1576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현재 </a:t>
            </a:r>
            <a:r>
              <a:rPr lang="en-US" altLang="ko-KR" sz="2400"/>
              <a:t>state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26583" y="6225330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a = ‘</a:t>
            </a:r>
            <a:r>
              <a:rPr lang="ko-KR" altLang="en-US" sz="2400" b="1"/>
              <a:t>게임 종료</a:t>
            </a:r>
            <a:r>
              <a:rPr lang="en-US" altLang="ko-KR" sz="2400" b="1"/>
              <a:t>’</a:t>
            </a:r>
            <a:endParaRPr lang="ko-KR" altLang="en-US" sz="2400" b="1" dirty="0"/>
          </a:p>
        </p:txBody>
      </p:sp>
      <p:sp>
        <p:nvSpPr>
          <p:cNvPr id="21" name="타원 20"/>
          <p:cNvSpPr/>
          <p:nvPr/>
        </p:nvSpPr>
        <p:spPr>
          <a:xfrm>
            <a:off x="5481535" y="1459136"/>
            <a:ext cx="1907656" cy="10056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/>
              <a:t>[1, 5, 10]</a:t>
            </a:r>
            <a:endParaRPr lang="ko-KR" altLang="en-US" sz="2400" dirty="0"/>
          </a:p>
        </p:txBody>
      </p:sp>
      <p:cxnSp>
        <p:nvCxnSpPr>
          <p:cNvPr id="22" name="직선 화살표 연결선 21"/>
          <p:cNvCxnSpPr>
            <a:stCxn id="15" idx="7"/>
            <a:endCxn id="21" idx="2"/>
          </p:cNvCxnSpPr>
          <p:nvPr/>
        </p:nvCxnSpPr>
        <p:spPr>
          <a:xfrm flipV="1">
            <a:off x="2631247" y="1961950"/>
            <a:ext cx="2850288" cy="2285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735705" y="5702160"/>
            <a:ext cx="1399316" cy="984835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/>
              <a:t>종료</a:t>
            </a:r>
            <a:endParaRPr lang="ko-KR" altLang="en-US" sz="2400" dirty="0"/>
          </a:p>
        </p:txBody>
      </p:sp>
      <p:cxnSp>
        <p:nvCxnSpPr>
          <p:cNvPr id="24" name="직선 화살표 연결선 23"/>
          <p:cNvCxnSpPr>
            <a:stCxn id="15" idx="5"/>
            <a:endCxn id="23" idx="1"/>
          </p:cNvCxnSpPr>
          <p:nvPr/>
        </p:nvCxnSpPr>
        <p:spPr>
          <a:xfrm>
            <a:off x="2631247" y="4873141"/>
            <a:ext cx="3309383" cy="973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229217" y="3884862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217" y="3884862"/>
                <a:ext cx="38985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52232" y="2862837"/>
                <a:ext cx="1037463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𝟐𝟖</m:t>
                          </m:r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32" y="2862837"/>
                <a:ext cx="1037463" cy="6127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2286151" y="1181470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/>
              <a:t>a = ‘</a:t>
            </a:r>
            <a:r>
              <a:rPr lang="ko-KR" altLang="en-US" sz="2400" b="1"/>
              <a:t>카드 가져오기</a:t>
            </a:r>
            <a:r>
              <a:rPr lang="en-US" altLang="ko-KR" sz="2400" b="1"/>
              <a:t>’</a:t>
            </a:r>
            <a:endParaRPr lang="en-US" altLang="ko-KR" sz="2400" b="1" dirty="0"/>
          </a:p>
        </p:txBody>
      </p:sp>
      <p:sp>
        <p:nvSpPr>
          <p:cNvPr id="51" name="타원 50"/>
          <p:cNvSpPr/>
          <p:nvPr/>
        </p:nvSpPr>
        <p:spPr>
          <a:xfrm>
            <a:off x="5481535" y="2651939"/>
            <a:ext cx="1907656" cy="10056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400"/>
              <a:t>[2, 5, 10]</a:t>
            </a:r>
            <a:endParaRPr lang="ko-KR" altLang="en-US" sz="2400" dirty="0"/>
          </a:p>
        </p:txBody>
      </p:sp>
      <p:cxnSp>
        <p:nvCxnSpPr>
          <p:cNvPr id="54" name="직선 화살표 연결선 53"/>
          <p:cNvCxnSpPr>
            <a:stCxn id="15" idx="6"/>
            <a:endCxn id="51" idx="2"/>
          </p:cNvCxnSpPr>
          <p:nvPr/>
        </p:nvCxnSpPr>
        <p:spPr>
          <a:xfrm flipV="1">
            <a:off x="2836172" y="3154753"/>
            <a:ext cx="2645363" cy="1405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52232" y="3604287"/>
                <a:ext cx="1037463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𝟐𝟖</m:t>
                          </m:r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32" y="3604287"/>
                <a:ext cx="1037463" cy="6127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87845" y="5310995"/>
                <a:ext cx="848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b="1" dirty="0">
                  <a:solidFill>
                    <a:srgbClr val="C61065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45" y="5310995"/>
                <a:ext cx="8483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/>
          <p:nvPr/>
        </p:nvCxnSpPr>
        <p:spPr>
          <a:xfrm>
            <a:off x="2832182" y="4806422"/>
            <a:ext cx="616486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206274" y="5597998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보상</a:t>
            </a:r>
            <a:r>
              <a:rPr lang="en-US" altLang="ko-KR" b="1"/>
              <a:t>+15</a:t>
            </a:r>
            <a:endParaRPr lang="ko-KR" altLang="en-US" b="1" dirty="0"/>
          </a:p>
        </p:txBody>
      </p:sp>
      <p:sp>
        <p:nvSpPr>
          <p:cNvPr id="68" name="자유형 67"/>
          <p:cNvSpPr/>
          <p:nvPr/>
        </p:nvSpPr>
        <p:spPr>
          <a:xfrm>
            <a:off x="2832182" y="4234318"/>
            <a:ext cx="3537146" cy="1467842"/>
          </a:xfrm>
          <a:custGeom>
            <a:avLst/>
            <a:gdLst>
              <a:gd name="connsiteX0" fmla="*/ 0 w 3370218"/>
              <a:gd name="connsiteY0" fmla="*/ 418303 h 1428497"/>
              <a:gd name="connsiteX1" fmla="*/ 2420983 w 3370218"/>
              <a:gd name="connsiteY1" fmla="*/ 52543 h 1428497"/>
              <a:gd name="connsiteX2" fmla="*/ 3370218 w 3370218"/>
              <a:gd name="connsiteY2" fmla="*/ 1428497 h 142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0218" h="1428497">
                <a:moveTo>
                  <a:pt x="0" y="418303"/>
                </a:moveTo>
                <a:cubicBezTo>
                  <a:pt x="929640" y="151240"/>
                  <a:pt x="1859280" y="-115823"/>
                  <a:pt x="2420983" y="52543"/>
                </a:cubicBezTo>
                <a:cubicBezTo>
                  <a:pt x="2982686" y="220909"/>
                  <a:pt x="3176452" y="824703"/>
                  <a:pt x="3370218" y="1428497"/>
                </a:cubicBezTo>
              </a:path>
            </a:pathLst>
          </a:custGeom>
          <a:noFill/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66088" y="3783694"/>
                <a:ext cx="1037463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𝟐𝟖</m:t>
                          </m:r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088" y="3783694"/>
                <a:ext cx="1037463" cy="6127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/>
          <p:cNvCxnSpPr/>
          <p:nvPr/>
        </p:nvCxnSpPr>
        <p:spPr>
          <a:xfrm flipV="1">
            <a:off x="7298694" y="1543697"/>
            <a:ext cx="718489" cy="231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7389191" y="1919098"/>
            <a:ext cx="770740" cy="19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7364430" y="2106273"/>
            <a:ext cx="652753" cy="240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7298694" y="2713042"/>
            <a:ext cx="718489" cy="231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7389191" y="3088443"/>
            <a:ext cx="770740" cy="19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7364430" y="3275618"/>
            <a:ext cx="652753" cy="240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546450" y="430635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보상</a:t>
            </a:r>
            <a:r>
              <a:rPr lang="en-US" altLang="ko-KR" b="1"/>
              <a:t>+0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51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59" grpId="0"/>
      <p:bldP spid="60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𝑆𝑡𝑎𝑡𝑒𝑠</m:t>
                    </m:r>
                  </m:oMath>
                </a14:m>
                <a:r>
                  <a:rPr lang="en-US" altLang="ko-KR"/>
                  <a:t> : state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ko-KR"/>
                  <a:t>  : </a:t>
                </a:r>
                <a:r>
                  <a:rPr lang="ko-KR" altLang="en-US"/>
                  <a:t>시작 </a:t>
                </a:r>
                <a:r>
                  <a:rPr lang="en-US" altLang="ko-KR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가능한 </a:t>
                </a:r>
                <a:r>
                  <a:rPr lang="en-US" altLang="ko-KR"/>
                  <a:t>action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𝑆𝑢𝑐𝑐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trike="sngStrike"/>
                  <a:t> : state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trike="sngStrike"/>
                  <a:t>에서 </a:t>
                </a:r>
                <a:r>
                  <a:rPr lang="en-US" altLang="ko-KR" strike="sngStrike"/>
                  <a:t>action a</a:t>
                </a:r>
                <a:r>
                  <a:rPr lang="ko-KR" altLang="en-US" strike="sngStrike"/>
                  <a:t>를 수행하면 도착하는 </a:t>
                </a:r>
                <a:r>
                  <a:rPr lang="en-US" altLang="ko-KR" strike="sngStrike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trike="sngStrike"/>
                  <a:t> : state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trike="sngStrike"/>
                  <a:t>에서 </a:t>
                </a:r>
                <a:r>
                  <a:rPr lang="en-US" altLang="ko-KR" strike="sngStrike"/>
                  <a:t>action a</a:t>
                </a:r>
                <a:r>
                  <a:rPr lang="ko-KR" altLang="en-US" strike="sngStrike"/>
                  <a:t>를 수행하는데 필요한 </a:t>
                </a:r>
                <a:r>
                  <a:rPr lang="en-US" altLang="ko-KR" strike="sngStrike"/>
                  <a:t>cost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𝐼𝑠𝐸𝑛𝑑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가 </a:t>
                </a:r>
                <a:r>
                  <a:rPr lang="en-US" altLang="ko-KR"/>
                  <a:t>end state</a:t>
                </a:r>
                <a:r>
                  <a:rPr lang="ko-KR" altLang="en-US"/>
                  <a:t>인지 여부</a:t>
                </a:r>
                <a:endParaRPr lang="en-US" altLang="ko-KR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Markov Decision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75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𝑆𝑡𝑎𝑡𝑒𝑠</m:t>
                    </m:r>
                  </m:oMath>
                </a14:m>
                <a:r>
                  <a:rPr lang="en-US" altLang="ko-KR"/>
                  <a:t> : state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ko-KR"/>
                  <a:t>  : </a:t>
                </a:r>
                <a:r>
                  <a:rPr lang="ko-KR" altLang="en-US"/>
                  <a:t>시작 </a:t>
                </a:r>
                <a:r>
                  <a:rPr lang="en-US" altLang="ko-KR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에서 가능한 </a:t>
                </a:r>
                <a:r>
                  <a:rPr lang="en-US" altLang="ko-KR"/>
                  <a:t>action</a:t>
                </a:r>
                <a:r>
                  <a:rPr lang="ko-KR" altLang="en-US"/>
                  <a:t>들의 집합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𝑆𝑢𝑐𝑐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trike="sngStrike"/>
                  <a:t> : state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trike="sngStrike"/>
                  <a:t>에서 </a:t>
                </a:r>
                <a:r>
                  <a:rPr lang="en-US" altLang="ko-KR" strike="sngStrike"/>
                  <a:t>action a</a:t>
                </a:r>
                <a:r>
                  <a:rPr lang="ko-KR" altLang="en-US" strike="sngStrike"/>
                  <a:t>를 수행하면 도착하는 </a:t>
                </a:r>
                <a:r>
                  <a:rPr lang="en-US" altLang="ko-KR" strike="sngStrike"/>
                  <a:t>state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trike="sngStrike"/>
                  <a:t> : state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trike="sngStrike"/>
                  <a:t>에서 </a:t>
                </a:r>
                <a:r>
                  <a:rPr lang="en-US" altLang="ko-KR" strike="sngStrike"/>
                  <a:t>action a</a:t>
                </a:r>
                <a:r>
                  <a:rPr lang="ko-KR" altLang="en-US" strike="sngStrike"/>
                  <a:t>를 수행하는데 필요한 </a:t>
                </a:r>
                <a:r>
                  <a:rPr lang="en-US" altLang="ko-KR" strike="sngStrike"/>
                  <a:t>cost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𝐼𝑠𝐸𝑛𝑑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: 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/>
                  <a:t>가 </a:t>
                </a:r>
                <a:r>
                  <a:rPr lang="en-US" altLang="ko-KR"/>
                  <a:t>end state</a:t>
                </a:r>
                <a:r>
                  <a:rPr lang="ko-KR" altLang="en-US"/>
                  <a:t>인지 여부</a:t>
                </a:r>
                <a:endParaRPr lang="en-US" altLang="ko-KR"/>
              </a:p>
              <a:p>
                <a:pPr>
                  <a:lnSpc>
                    <a:spcPct val="120000"/>
                  </a:lnSpc>
                </a:pPr>
                <a:endParaRPr lang="en-US" altLang="ko-KR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 : state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>
                    <a:solidFill>
                      <a:srgbClr val="FF0000"/>
                    </a:solidFill>
                  </a:rPr>
                  <a:t>에서 </a:t>
                </a:r>
                <a:r>
                  <a:rPr lang="en-US" altLang="ko-KR">
                    <a:solidFill>
                      <a:srgbClr val="FF0000"/>
                    </a:solidFill>
                  </a:rPr>
                  <a:t>action a</a:t>
                </a:r>
                <a:r>
                  <a:rPr lang="ko-KR" altLang="en-US">
                    <a:solidFill>
                      <a:srgbClr val="FF0000"/>
                    </a:solidFill>
                  </a:rPr>
                  <a:t>를 수행하여 </a:t>
                </a:r>
                <a:r>
                  <a:rPr lang="en-US" altLang="ko-KR">
                    <a:solidFill>
                      <a:srgbClr val="FF0000"/>
                    </a:solidFill>
                  </a:rPr>
                  <a:t>s’</a:t>
                </a:r>
                <a:r>
                  <a:rPr lang="ko-KR" altLang="en-US">
                    <a:solidFill>
                      <a:srgbClr val="FF0000"/>
                    </a:solidFill>
                  </a:rPr>
                  <a:t>에 도착할 확률</a:t>
                </a:r>
                <a:endParaRPr lang="en-US" altLang="ko-KR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𝑅𝑒𝑤𝑎𝑟𝑑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altLang="ko-KR">
                    <a:solidFill>
                      <a:srgbClr val="FF0000"/>
                    </a:solidFill>
                  </a:rPr>
                  <a:t>: </a:t>
                </a:r>
                <a:r>
                  <a:rPr lang="ko-KR" altLang="en-US">
                    <a:solidFill>
                      <a:srgbClr val="FF0000"/>
                    </a:solidFill>
                  </a:rPr>
                  <a:t>위의 </a:t>
                </a:r>
                <a:r>
                  <a:rPr lang="en-US" altLang="ko-KR">
                    <a:solidFill>
                      <a:srgbClr val="FF0000"/>
                    </a:solidFill>
                  </a:rPr>
                  <a:t>transition</a:t>
                </a:r>
                <a:r>
                  <a:rPr lang="ko-KR" altLang="en-US">
                    <a:solidFill>
                      <a:srgbClr val="FF0000"/>
                    </a:solidFill>
                  </a:rPr>
                  <a:t>에 따른 보상</a:t>
                </a:r>
                <a:endParaRPr lang="en-US" altLang="ko-KR">
                  <a:solidFill>
                    <a:srgbClr val="FF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0" t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Markov Decision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80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𝑆𝑡𝑎𝑡𝑒𝑠</m:t>
                    </m:r>
                  </m:oMath>
                </a14:m>
                <a:r>
                  <a:rPr lang="en-US" altLang="ko-KR" dirty="0"/>
                  <a:t> : [[], [1], [2], …, [10, 10], ‘</a:t>
                </a:r>
                <a:r>
                  <a:rPr lang="ko-KR" altLang="en-US" dirty="0"/>
                  <a:t>종료</a:t>
                </a:r>
                <a:r>
                  <a:rPr lang="en-US" altLang="ko-KR" dirty="0"/>
                  <a:t>‘]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ko-KR" dirty="0"/>
                  <a:t>  : []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[‘</a:t>
                </a:r>
                <a:r>
                  <a:rPr lang="ko-KR" altLang="en-US" dirty="0"/>
                  <a:t>카드 가져오기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게임 종료</a:t>
                </a:r>
                <a:r>
                  <a:rPr lang="en-US" altLang="ko-KR" dirty="0"/>
                  <a:t>’]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𝐼𝑠𝐸𝑛𝑑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== </m:t>
                    </m:r>
                  </m:oMath>
                </a14:m>
                <a:r>
                  <a:rPr lang="en-US" altLang="ko-KR" dirty="0"/>
                  <a:t>‘</a:t>
                </a:r>
                <a:r>
                  <a:rPr lang="ko-KR" altLang="en-US" dirty="0"/>
                  <a:t>종료</a:t>
                </a:r>
                <a:r>
                  <a:rPr lang="en-US" altLang="ko-KR" dirty="0"/>
                  <a:t>’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T([], ‘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게임 종료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’, ‘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종료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’) = 1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T([], ‘</a:t>
                </a:r>
                <a:r>
                  <a:rPr lang="ko-KR" altLang="en-US" dirty="0"/>
                  <a:t>카드 가져오기</a:t>
                </a:r>
                <a:r>
                  <a:rPr lang="en-US" altLang="ko-KR" dirty="0"/>
                  <a:t>‘, [1]) = 3/30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T([], ‘</a:t>
                </a:r>
                <a:r>
                  <a:rPr lang="ko-KR" altLang="en-US" dirty="0"/>
                  <a:t>카드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가져오기</a:t>
                </a:r>
                <a:r>
                  <a:rPr lang="en-US" altLang="ko-KR" dirty="0"/>
                  <a:t>’, [2]) = 3/30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𝑅𝑒𝑤𝑎𝑟𝑑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𝑅𝑒𝑤𝑎𝑟𝑑</m:t>
                    </m:r>
                  </m:oMath>
                </a14:m>
                <a:r>
                  <a:rPr lang="en-US" altLang="ko-KR" dirty="0"/>
                  <a:t>([1,2,3], ‘</a:t>
                </a:r>
                <a:r>
                  <a:rPr lang="ko-KR" altLang="en-US" dirty="0"/>
                  <a:t>게임 종료</a:t>
                </a:r>
                <a:r>
                  <a:rPr lang="en-US" altLang="ko-KR" dirty="0"/>
                  <a:t>’, ‘</a:t>
                </a:r>
                <a:r>
                  <a:rPr lang="ko-KR" altLang="en-US" dirty="0"/>
                  <a:t>종료</a:t>
                </a:r>
                <a:r>
                  <a:rPr lang="en-US" altLang="ko-KR" dirty="0"/>
                  <a:t>’) = 6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336" b="-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Markov Decision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69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MDP</a:t>
            </a:r>
            <a:r>
              <a:rPr lang="ko-KR" altLang="en-US"/>
              <a:t>를 어떻게 풀까</a:t>
            </a:r>
            <a:r>
              <a:rPr lang="en-US" altLang="ko-KR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b="1" dirty="0"/>
                  <a:t>Policy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000" dirty="0"/>
                  <a:t>현재 </a:t>
                </a:r>
                <a:r>
                  <a:rPr lang="en-US" altLang="ko-KR" sz="2000" dirty="0"/>
                  <a:t>state</a:t>
                </a:r>
                <a:r>
                  <a:rPr lang="ko-KR" altLang="en-US" sz="2000" dirty="0"/>
                  <a:t>에서 어떤 </a:t>
                </a:r>
                <a:r>
                  <a:rPr lang="en-US" altLang="ko-KR" sz="2000" dirty="0"/>
                  <a:t>action</a:t>
                </a:r>
                <a:r>
                  <a:rPr lang="ko-KR" altLang="en-US" sz="2000" dirty="0"/>
                  <a:t>을 선택할 것인가</a:t>
                </a:r>
                <a:r>
                  <a:rPr lang="en-US" altLang="ko-KR" sz="2000" dirty="0"/>
                  <a:t>?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1, 2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‘</a:t>
                </a:r>
                <a:r>
                  <a:rPr lang="ko-KR" altLang="en-US" sz="2000" dirty="0"/>
                  <a:t>카드 가져오기</a:t>
                </a:r>
                <a:r>
                  <a:rPr lang="en-US" altLang="ko-KR" sz="2000" dirty="0"/>
                  <a:t>’ (or ‘</a:t>
                </a:r>
                <a:r>
                  <a:rPr lang="ko-KR" altLang="en-US" sz="2000" dirty="0"/>
                  <a:t>게임 종료</a:t>
                </a:r>
                <a:r>
                  <a:rPr lang="en-US" altLang="ko-KR" sz="2000" dirty="0"/>
                  <a:t>’)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b="1" dirty="0"/>
                  <a:t>Utility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000" dirty="0"/>
                  <a:t>주어진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를 사용했을 때 </a:t>
                </a:r>
                <a:r>
                  <a:rPr lang="ko-KR" altLang="en-US" sz="2000" dirty="0" err="1"/>
                  <a:t>얻게되는</a:t>
                </a:r>
                <a:r>
                  <a:rPr lang="ko-KR" altLang="en-US" sz="2000" dirty="0"/>
                  <a:t> 임의 </a:t>
                </a:r>
                <a:r>
                  <a:rPr lang="en-US" altLang="ko-KR" sz="2000" dirty="0"/>
                  <a:t>path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Reward</a:t>
                </a:r>
                <a:r>
                  <a:rPr lang="ko-KR" altLang="en-US" sz="2000" dirty="0"/>
                  <a:t>의 총합</a:t>
                </a:r>
                <a:endParaRPr lang="en-US" altLang="ko-KR" sz="20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ko-KR" altLang="en-US" sz="20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[1,2] </a:t>
                </a:r>
                <a:r>
                  <a:rPr lang="ko-KR" altLang="en-US" sz="2000" dirty="0" err="1"/>
                  <a:t>카드가져오기</a:t>
                </a:r>
                <a:r>
                  <a:rPr lang="en-US" altLang="ko-KR" sz="2000" dirty="0"/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→</a:t>
                </a:r>
                <a:r>
                  <a:rPr lang="en-US" altLang="ko-KR" sz="2000" dirty="0"/>
                  <a:t> [1,2,5] </a:t>
                </a:r>
                <a:r>
                  <a:rPr lang="ko-KR" altLang="en-US" sz="2000" dirty="0"/>
                  <a:t>게임종료 </a:t>
                </a:r>
                <a:r>
                  <a:rPr lang="en-US" altLang="ko-KR" sz="2000" dirty="0"/>
                  <a:t>: Utility = 8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dirty="0"/>
                  <a:t>[1,2] </a:t>
                </a:r>
                <a:r>
                  <a:rPr lang="ko-KR" altLang="en-US" sz="2000" dirty="0" err="1"/>
                  <a:t>카드가져오기</a:t>
                </a:r>
                <a:r>
                  <a:rPr lang="en-US" altLang="ko-KR" sz="2000" dirty="0"/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→</a:t>
                </a:r>
                <a:r>
                  <a:rPr lang="en-US" altLang="ko-KR" sz="2000" dirty="0"/>
                  <a:t> [1,2,10] </a:t>
                </a:r>
                <a:r>
                  <a:rPr lang="ko-KR" altLang="en-US" sz="2000" dirty="0" err="1"/>
                  <a:t>카드가져오기</a:t>
                </a:r>
                <a:r>
                  <a:rPr lang="ko-KR" altLang="en-US" sz="2000" dirty="0"/>
                  <a:t> </a:t>
                </a:r>
                <a:r>
                  <a:rPr lang="en-US" altLang="ko-KR" sz="2000" dirty="0">
                    <a:latin typeface="Calibri" panose="020F0502020204030204" pitchFamily="34" charset="0"/>
                  </a:rPr>
                  <a:t>→</a:t>
                </a:r>
                <a:r>
                  <a:rPr lang="en-US" altLang="ko-KR" sz="2000" dirty="0"/>
                  <a:t> [1,2,9,10] : Utility = 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b="1" dirty="0"/>
                  <a:t>Value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000" dirty="0"/>
                  <a:t>주어진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를 사용했을 때 현재 </a:t>
                </a:r>
                <a:r>
                  <a:rPr lang="en-US" altLang="ko-KR" sz="2000" dirty="0"/>
                  <a:t>state</a:t>
                </a:r>
                <a:r>
                  <a:rPr lang="ko-KR" altLang="en-US" sz="2000" dirty="0"/>
                  <a:t>에서의 </a:t>
                </a:r>
                <a:r>
                  <a:rPr lang="en-US" altLang="ko-KR" sz="2000" dirty="0"/>
                  <a:t>utility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 smtClean="0"/>
                  <a:t>기대값</a:t>
                </a:r>
                <a:endParaRPr lang="en-US" altLang="ko-KR" sz="2000" dirty="0" smtClean="0"/>
              </a:p>
              <a:p>
                <a:pPr lvl="2">
                  <a:lnSpc>
                    <a:spcPct val="120000"/>
                  </a:lnSpc>
                </a:pPr>
                <a:r>
                  <a:rPr lang="en-US" altLang="ko-KR" sz="2000" dirty="0" smtClean="0"/>
                  <a:t>Policy</a:t>
                </a:r>
                <a:r>
                  <a:rPr lang="ko-KR" altLang="en-US" sz="2000" dirty="0" smtClean="0"/>
                  <a:t>에 따라 동일</a:t>
                </a:r>
                <a:r>
                  <a:rPr lang="ko-KR" altLang="en-US" sz="2000" dirty="0" smtClean="0"/>
                  <a:t>한 </a:t>
                </a:r>
                <a:r>
                  <a:rPr lang="en-US" altLang="ko-KR" sz="2000" dirty="0"/>
                  <a:t>action</a:t>
                </a:r>
                <a:r>
                  <a:rPr lang="ko-KR" altLang="en-US" sz="2000" dirty="0"/>
                  <a:t>을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선택해도 </a:t>
                </a:r>
                <a:r>
                  <a:rPr lang="en-US" altLang="ko-KR" sz="2000" dirty="0" smtClean="0"/>
                  <a:t>successor state</a:t>
                </a:r>
                <a:r>
                  <a:rPr lang="ko-KR" altLang="en-US" sz="2000" dirty="0" smtClean="0"/>
                  <a:t>가 달라질 수 있기 </a:t>
                </a:r>
                <a:r>
                  <a:rPr lang="ko-KR" altLang="en-US" sz="2000" dirty="0" smtClean="0"/>
                  <a:t>때문</a:t>
                </a:r>
                <a:endParaRPr lang="en-US" altLang="ko-KR" sz="20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1, 2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1BA5-DD4E-45F3-9934-A245C26DFF4E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32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14346</TotalTime>
  <Words>1908</Words>
  <Application>Microsoft Office PowerPoint</Application>
  <PresentationFormat>화면 슬라이드 쇼(4:3)</PresentationFormat>
  <Paragraphs>629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Cambria Math</vt:lpstr>
      <vt:lpstr>Consolas</vt:lpstr>
      <vt:lpstr>Wingdings</vt:lpstr>
      <vt:lpstr>Office 테마</vt:lpstr>
      <vt:lpstr>인공지능 실습 Chapter 4 Markov Decision Process</vt:lpstr>
      <vt:lpstr>Search Problem</vt:lpstr>
      <vt:lpstr>Search Problem</vt:lpstr>
      <vt:lpstr>카드 게임</vt:lpstr>
      <vt:lpstr>카드 게임</vt:lpstr>
      <vt:lpstr>Markov Decision Process</vt:lpstr>
      <vt:lpstr>Markov Decision Process</vt:lpstr>
      <vt:lpstr>Markov Decision Process</vt:lpstr>
      <vt:lpstr>MDP를 어떻게 풀까?</vt:lpstr>
      <vt:lpstr>Q-Value &amp; Value</vt:lpstr>
      <vt:lpstr>Policy Iteration</vt:lpstr>
      <vt:lpstr>Policy Iteration</vt:lpstr>
      <vt:lpstr>Value Iteration</vt:lpstr>
      <vt:lpstr>Value Iteration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A. Value Iteration 예제</vt:lpstr>
      <vt:lpstr>B. Acyclic MDP</vt:lpstr>
      <vt:lpstr>B. Acyclic MDP</vt:lpstr>
      <vt:lpstr>C-1. Blackjack 구현</vt:lpstr>
      <vt:lpstr>C-1. Blackjack 구현</vt:lpstr>
      <vt:lpstr>C-1. Blackjack 구현</vt:lpstr>
      <vt:lpstr>C-2. Peeking Blackjack 구현</vt:lpstr>
      <vt:lpstr>C-2. Peeking Blackjack 구현</vt:lpstr>
      <vt:lpstr>C-2. Peeking Blackjack 구현</vt:lpstr>
      <vt:lpstr>Reinforcement Learning</vt:lpstr>
      <vt:lpstr>Q Learning</vt:lpstr>
      <vt:lpstr>Q Learning</vt:lpstr>
      <vt:lpstr>Q Learning</vt:lpstr>
      <vt:lpstr>Q Learning</vt:lpstr>
      <vt:lpstr>D. Blackjack 학습하기</vt:lpstr>
      <vt:lpstr>D. Blackjack 학습하기</vt:lpstr>
      <vt:lpstr>E. Q-Learning의 성능 평가</vt:lpstr>
      <vt:lpstr>F. Blackjack을 위한 FeatureExtractor 구현</vt:lpstr>
    </vt:vector>
  </TitlesOfParts>
  <Company>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류성한 (Seonghan Ryu)</dc:creator>
  <cp:lastModifiedBy>ndh</cp:lastModifiedBy>
  <cp:revision>1664</cp:revision>
  <cp:lastPrinted>2017-03-27T04:42:51Z</cp:lastPrinted>
  <dcterms:created xsi:type="dcterms:W3CDTF">2017-02-27T07:24:51Z</dcterms:created>
  <dcterms:modified xsi:type="dcterms:W3CDTF">2019-05-07T16:24:42Z</dcterms:modified>
</cp:coreProperties>
</file>