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8" d="100"/>
          <a:sy n="98" d="100"/>
        </p:scale>
        <p:origin x="-228" y="-10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D291B17-9318-49DB-B28B-6E5994AE9581}" type="datetime1">
              <a:rPr lang="en-US" smtClean="0"/>
              <a:pPr/>
              <a:t>4/4/2024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A98EE3D-8CD1-4C3F-BD1C-C98C9596463C}"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8DD82B9-B8EE-4375-B6FF-88FA6ABB15D9}" type="datetime1">
              <a:rPr lang="en-US" smtClean="0"/>
              <a:pPr/>
              <a:t>4/4/2024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4/4/2024</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3A98EE3D-8CD1-4C3F-BD1C-C98C9596463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1219200" y="6172200"/>
            <a:ext cx="5181600" cy="457200"/>
          </a:xfrm>
        </p:spPr>
        <p:txBody>
          <a:bodyPr/>
          <a:lstStyle/>
          <a:p>
            <a:pPr algn="l"/>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3A98EE3D-8CD1-4C3F-BD1C-C98C9596463C}"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ED291B17-9318-49DB-B28B-6E5994AE9581}" type="datetime1">
              <a:rPr lang="en-US" smtClean="0"/>
              <a:pPr/>
              <a:t>4/4/2024</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A98EE3D-8CD1-4C3F-BD1C-C98C9596463C}" type="slidenum">
              <a:rPr lang="en-US" smtClean="0"/>
              <a:pPr/>
              <a:t>‹#›</a:t>
            </a:fld>
            <a:endParaRPr lang="en-US"/>
          </a:p>
        </p:txBody>
      </p:sp>
      <p:pic>
        <p:nvPicPr>
          <p:cNvPr id="10" name="Picture 9"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8982" y="539023"/>
            <a:ext cx="9014791"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KEYLOGGER IN CYBER SECURITY</a:t>
            </a:r>
            <a:endParaRPr lang="en-US" sz="3200" b="1" dirty="0">
              <a:solidFill>
                <a:schemeClr val="accent1">
                  <a:lumMod val="75000"/>
                </a:schemeClr>
              </a:solidFill>
              <a:latin typeface="Arial"/>
              <a:cs typeface="Arial"/>
            </a:endParaRPr>
          </a:p>
        </p:txBody>
      </p:sp>
      <p:sp>
        <p:nvSpPr>
          <p:cNvPr id="4" name="TextBox 3"/>
          <p:cNvSpPr txBox="1"/>
          <p:nvPr/>
        </p:nvSpPr>
        <p:spPr>
          <a:xfrm>
            <a:off x="1374772" y="5257573"/>
            <a:ext cx="9119826" cy="1323439"/>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a:cs typeface="Arial"/>
              </a:rPr>
              <a:t>Presented By,</a:t>
            </a: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Remgis</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Ezhil</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Belsi</a:t>
            </a:r>
            <a:r>
              <a:rPr lang="en-US" sz="2000" b="1" dirty="0" smtClean="0">
                <a:solidFill>
                  <a:schemeClr val="accent1">
                    <a:lumMod val="75000"/>
                  </a:schemeClr>
                </a:solidFill>
                <a:latin typeface="Arial"/>
                <a:cs typeface="Arial"/>
              </a:rPr>
              <a:t> I</a:t>
            </a:r>
          </a:p>
          <a:p>
            <a:r>
              <a:rPr lang="en-US" sz="2000" b="1" dirty="0" err="1" smtClean="0">
                <a:solidFill>
                  <a:schemeClr val="accent1">
                    <a:lumMod val="75000"/>
                  </a:schemeClr>
                </a:solidFill>
                <a:latin typeface="Arial"/>
                <a:cs typeface="Arial"/>
              </a:rPr>
              <a:t>Anjalai</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a:t>
            </a:r>
            <a:r>
              <a:rPr lang="en-US" sz="2000" b="1" dirty="0" err="1" smtClean="0">
                <a:solidFill>
                  <a:schemeClr val="accent1">
                    <a:lumMod val="75000"/>
                  </a:schemeClr>
                </a:solidFill>
                <a:latin typeface="Arial"/>
                <a:cs typeface="Arial"/>
              </a:rPr>
              <a:t>mmal</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Mahalinga</a:t>
            </a:r>
            <a:r>
              <a:rPr lang="en-US" sz="2000" b="1" dirty="0" err="1" smtClean="0">
                <a:solidFill>
                  <a:schemeClr val="accent1">
                    <a:lumMod val="75000"/>
                  </a:schemeClr>
                </a:solidFill>
                <a:latin typeface="Arial"/>
                <a:cs typeface="Arial"/>
              </a:rPr>
              <a:t>m</a:t>
            </a:r>
            <a:r>
              <a:rPr lang="en-US" sz="2000" b="1" dirty="0" smtClean="0">
                <a:solidFill>
                  <a:schemeClr val="accent1">
                    <a:lumMod val="75000"/>
                  </a:schemeClr>
                </a:solidFill>
                <a:latin typeface="Arial"/>
                <a:cs typeface="Arial"/>
              </a:rPr>
              <a:t> Engineering college </a:t>
            </a:r>
            <a:r>
              <a:rPr lang="en-US" sz="2000" b="1" dirty="0" err="1" smtClean="0">
                <a:solidFill>
                  <a:schemeClr val="accent1">
                    <a:lumMod val="75000"/>
                  </a:schemeClr>
                </a:solidFill>
                <a:latin typeface="Arial"/>
                <a:cs typeface="Arial"/>
              </a:rPr>
              <a:t>kovilvenni</a:t>
            </a:r>
            <a:r>
              <a:rPr lang="en-US" sz="2000" b="1" dirty="0" smtClean="0">
                <a:solidFill>
                  <a:schemeClr val="accent1">
                    <a:lumMod val="75000"/>
                  </a:schemeClr>
                </a:solidFill>
                <a:latin typeface="Arial"/>
                <a:cs typeface="Arial"/>
              </a:rPr>
              <a:t> , </a:t>
            </a:r>
            <a:r>
              <a:rPr lang="en-US" sz="2000" b="1" dirty="0" err="1" smtClean="0">
                <a:solidFill>
                  <a:schemeClr val="accent1">
                    <a:lumMod val="75000"/>
                  </a:schemeClr>
                </a:solidFill>
                <a:latin typeface="Arial"/>
                <a:cs typeface="Arial"/>
              </a:rPr>
              <a:t>Thiruvarur</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Information Technology</a:t>
            </a:r>
            <a:endParaRPr lang="en-US" sz="2000" b="1" dirty="0">
              <a:solidFill>
                <a:schemeClr val="accent1">
                  <a:lumMod val="75000"/>
                </a:schemeClr>
              </a:solidFill>
              <a:latin typeface="Arial"/>
              <a:cs typeface="Arial"/>
            </a:endParaRPr>
          </a:p>
        </p:txBody>
      </p:sp>
      <p:sp>
        <p:nvSpPr>
          <p:cNvPr id="23554" name="AutoShape 2" descr="What is a Keylogger? | How to Protect ..."/>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 (1).jfif"/>
          <p:cNvPicPr>
            <a:picLocks noChangeAspect="1"/>
          </p:cNvPicPr>
          <p:nvPr/>
        </p:nvPicPr>
        <p:blipFill>
          <a:blip r:embed="rId2"/>
          <a:stretch>
            <a:fillRect/>
          </a:stretch>
        </p:blipFill>
        <p:spPr>
          <a:xfrm>
            <a:off x="473514" y="3365771"/>
            <a:ext cx="3209925" cy="1809344"/>
          </a:xfrm>
          <a:prstGeom prst="rect">
            <a:avLst/>
          </a:prstGeom>
        </p:spPr>
      </p:pic>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sz="quarter" idx="1"/>
          </p:nvPr>
        </p:nvSpPr>
        <p:spPr>
          <a:xfrm>
            <a:off x="1219200" y="1447800"/>
            <a:ext cx="9432587" cy="4466617"/>
          </a:xfrm>
        </p:spPr>
        <p:txBody>
          <a:bodyPr>
            <a:normAutofit/>
          </a:bodyPr>
          <a:lstStyle/>
          <a:p>
            <a:r>
              <a:rPr lang="en-US" sz="2400" dirty="0" err="1" smtClean="0">
                <a:latin typeface="Adobe Heiti Std R" pitchFamily="34" charset="-128"/>
                <a:ea typeface="Adobe Heiti Std R" pitchFamily="34" charset="-128"/>
              </a:rPr>
              <a:t>Alzaylaee</a:t>
            </a:r>
            <a:r>
              <a:rPr lang="en-US" sz="2400" dirty="0" smtClean="0">
                <a:latin typeface="Adobe Heiti Std R" pitchFamily="34" charset="-128"/>
                <a:ea typeface="Adobe Heiti Std R" pitchFamily="34" charset="-128"/>
              </a:rPr>
              <a:t>, S., </a:t>
            </a:r>
            <a:r>
              <a:rPr lang="en-US" sz="2400" dirty="0" err="1" smtClean="0">
                <a:latin typeface="Adobe Heiti Std R" pitchFamily="34" charset="-128"/>
                <a:ea typeface="Adobe Heiti Std R" pitchFamily="34" charset="-128"/>
              </a:rPr>
              <a:t>Kanhere</a:t>
            </a:r>
            <a:r>
              <a:rPr lang="en-US" sz="2400" dirty="0" smtClean="0">
                <a:latin typeface="Adobe Heiti Std R" pitchFamily="34" charset="-128"/>
                <a:ea typeface="Adobe Heiti Std R" pitchFamily="34" charset="-128"/>
              </a:rPr>
              <a:t>, S. S., &amp; </a:t>
            </a:r>
            <a:r>
              <a:rPr lang="en-US" sz="2400" dirty="0" err="1" smtClean="0">
                <a:latin typeface="Adobe Heiti Std R" pitchFamily="34" charset="-128"/>
                <a:ea typeface="Adobe Heiti Std R" pitchFamily="34" charset="-128"/>
              </a:rPr>
              <a:t>Jurdak</a:t>
            </a:r>
            <a:r>
              <a:rPr lang="en-US" sz="2400" dirty="0" smtClean="0">
                <a:latin typeface="Adobe Heiti Std R" pitchFamily="34" charset="-128"/>
                <a:ea typeface="Adobe Heiti Std R" pitchFamily="34" charset="-128"/>
              </a:rPr>
              <a:t>, R. (2019). Gaze-based authentication: A review of attacks and defenses. ACM Transactions on Interactive Intelligent Systems (TII), 9(3), 1-25.</a:t>
            </a:r>
          </a:p>
          <a:p>
            <a:r>
              <a:rPr lang="en-US" sz="2400" dirty="0" err="1" smtClean="0">
                <a:latin typeface="Adobe Heiti Std R" pitchFamily="34" charset="-128"/>
                <a:ea typeface="Adobe Heiti Std R" pitchFamily="34" charset="-128"/>
              </a:rPr>
              <a:t>Arachchige</a:t>
            </a:r>
            <a:r>
              <a:rPr lang="en-US" sz="2400" dirty="0" smtClean="0">
                <a:latin typeface="Adobe Heiti Std R" pitchFamily="34" charset="-128"/>
                <a:ea typeface="Adobe Heiti Std R" pitchFamily="34" charset="-128"/>
              </a:rPr>
              <a:t>, N., &amp; </a:t>
            </a:r>
            <a:r>
              <a:rPr lang="en-US" sz="2400" dirty="0" err="1" smtClean="0">
                <a:latin typeface="Adobe Heiti Std R" pitchFamily="34" charset="-128"/>
                <a:ea typeface="Adobe Heiti Std R" pitchFamily="34" charset="-128"/>
              </a:rPr>
              <a:t>Manathunga</a:t>
            </a:r>
            <a:r>
              <a:rPr lang="en-US" sz="2400" dirty="0" smtClean="0">
                <a:latin typeface="Adobe Heiti Std R" pitchFamily="34" charset="-128"/>
                <a:ea typeface="Adobe Heiti Std R" pitchFamily="34" charset="-128"/>
              </a:rPr>
              <a:t>, K. (2019). Keystroke dynamics-based authentication: A review. IEEE Access, 7, 49555-49567.</a:t>
            </a:r>
          </a:p>
          <a:p>
            <a:r>
              <a:rPr lang="en-US" sz="2400" dirty="0" smtClean="0">
                <a:latin typeface="Adobe Heiti Std R" pitchFamily="34" charset="-128"/>
                <a:ea typeface="Adobe Heiti Std R" pitchFamily="34" charset="-128"/>
              </a:rPr>
              <a:t>Bhattacharyya, D., &amp; </a:t>
            </a:r>
            <a:r>
              <a:rPr lang="en-US" sz="2400" dirty="0" err="1" smtClean="0">
                <a:latin typeface="Adobe Heiti Std R" pitchFamily="34" charset="-128"/>
                <a:ea typeface="Adobe Heiti Std R" pitchFamily="34" charset="-128"/>
              </a:rPr>
              <a:t>Sen</a:t>
            </a:r>
            <a:r>
              <a:rPr lang="en-US" sz="2400" dirty="0" smtClean="0">
                <a:latin typeface="Adobe Heiti Std R" pitchFamily="34" charset="-128"/>
                <a:ea typeface="Adobe Heiti Std R" pitchFamily="34" charset="-128"/>
              </a:rPr>
              <a:t>, S. (2012). Real-time keystroke dynamics-based user authentication. IEEE Transactions on Information Forensics and Security, 7(4), 1337-1350.</a:t>
            </a:r>
          </a:p>
          <a:p>
            <a:r>
              <a:rPr lang="en-US" sz="2400" dirty="0" err="1" smtClean="0">
                <a:latin typeface="Adobe Heiti Std R" pitchFamily="34" charset="-128"/>
                <a:ea typeface="Adobe Heiti Std R" pitchFamily="34" charset="-128"/>
              </a:rPr>
              <a:t>Kumaraguru</a:t>
            </a:r>
            <a:r>
              <a:rPr lang="en-US" sz="2400" dirty="0" smtClean="0">
                <a:latin typeface="Adobe Heiti Std R" pitchFamily="34" charset="-128"/>
                <a:ea typeface="Adobe Heiti Std R" pitchFamily="34" charset="-128"/>
              </a:rPr>
              <a:t>, P., &amp; </a:t>
            </a:r>
            <a:r>
              <a:rPr lang="en-US" sz="2400" dirty="0" err="1" smtClean="0">
                <a:latin typeface="Adobe Heiti Std R" pitchFamily="34" charset="-128"/>
                <a:ea typeface="Adobe Heiti Std R" pitchFamily="34" charset="-128"/>
              </a:rPr>
              <a:t>Sachdeva</a:t>
            </a:r>
            <a:r>
              <a:rPr lang="en-US" sz="2400" dirty="0" smtClean="0">
                <a:latin typeface="Adobe Heiti Std R" pitchFamily="34" charset="-128"/>
                <a:ea typeface="Adobe Heiti Std R" pitchFamily="34" charset="-128"/>
              </a:rPr>
              <a:t>, S. (2019). Keystroke dynamics: A survey. ACM Computing Surveys (CSUR), 52(1), 1-33.</a:t>
            </a: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625837" y="577925"/>
            <a:ext cx="3751610" cy="783947"/>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sz="quarter" idx="1"/>
          </p:nvPr>
        </p:nvSpPr>
        <p:spPr>
          <a:xfrm>
            <a:off x="6227324" y="1595337"/>
            <a:ext cx="5669603" cy="4289898"/>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endParaRPr lang="en-US" sz="2000" b="1" dirty="0" smtClean="0">
              <a:latin typeface="Arial"/>
              <a:ea typeface="+mn-lt"/>
              <a:cs typeface="Arial"/>
            </a:endParaRPr>
          </a:p>
          <a:p>
            <a:pPr marL="305435" indent="-305435"/>
            <a:r>
              <a:rPr lang="en-US" sz="2000" b="1" dirty="0" smtClean="0">
                <a:latin typeface="Arial"/>
                <a:ea typeface="+mn-lt"/>
                <a:cs typeface="Arial"/>
              </a:rPr>
              <a:t>Conclusion</a:t>
            </a:r>
            <a:endParaRPr lang="en-US" dirty="0" smtClean="0">
              <a:latin typeface="Arial"/>
              <a:cs typeface="Arial"/>
            </a:endParaRPr>
          </a:p>
          <a:p>
            <a:pPr marL="305435" indent="-305435"/>
            <a:r>
              <a:rPr lang="en-US" sz="2000" b="1" dirty="0" smtClean="0">
                <a:latin typeface="Arial"/>
                <a:ea typeface="+mn-lt"/>
                <a:cs typeface="Arial"/>
              </a:rPr>
              <a:t>Future Scope</a:t>
            </a:r>
          </a:p>
          <a:p>
            <a:pPr marL="305435" indent="-305435"/>
            <a:r>
              <a:rPr lang="en-US" sz="2000" b="1" dirty="0" smtClean="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pic>
        <p:nvPicPr>
          <p:cNvPr id="22530" name="Picture 2" descr="Agenda PPT Presentation Template | Presenting this set of sl… | Flickr"/>
          <p:cNvPicPr>
            <a:picLocks noChangeAspect="1" noChangeArrowheads="1"/>
          </p:cNvPicPr>
          <p:nvPr/>
        </p:nvPicPr>
        <p:blipFill>
          <a:blip r:embed="rId2"/>
          <a:srcRect/>
          <a:stretch>
            <a:fillRect/>
          </a:stretch>
        </p:blipFill>
        <p:spPr bwMode="auto">
          <a:xfrm>
            <a:off x="1186776" y="1995621"/>
            <a:ext cx="1994170" cy="3051107"/>
          </a:xfrm>
          <a:prstGeom prst="rect">
            <a:avLst/>
          </a:prstGeom>
          <a:noFill/>
        </p:spPr>
      </p:pic>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28537" y="537285"/>
            <a:ext cx="5541524" cy="114300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sz="quarter" idx="1"/>
          </p:nvPr>
        </p:nvSpPr>
        <p:spPr>
          <a:xfrm>
            <a:off x="783147" y="1762926"/>
            <a:ext cx="8078751" cy="3392734"/>
          </a:xfrm>
        </p:spPr>
        <p:txBody>
          <a:bodyPr>
            <a:normAutofit/>
          </a:bodyPr>
          <a:lstStyle/>
          <a:p>
            <a:pPr marL="0" indent="0">
              <a:buNone/>
            </a:pPr>
            <a:r>
              <a:rPr lang="en-US" sz="2400" dirty="0" smtClean="0">
                <a:latin typeface="Adobe Heiti Std R" pitchFamily="34" charset="-128"/>
                <a:ea typeface="Adobe Heiti Std R" pitchFamily="34" charset="-128"/>
              </a:rPr>
              <a:t>In today's digital age, where </a:t>
            </a:r>
            <a:r>
              <a:rPr lang="en-US" sz="2400" dirty="0" smtClean="0">
                <a:latin typeface="Adobe Heiti Std R" pitchFamily="34" charset="-128"/>
                <a:ea typeface="Adobe Heiti Std R" pitchFamily="34" charset="-128"/>
              </a:rPr>
              <a:t>cyber security </a:t>
            </a:r>
            <a:r>
              <a:rPr lang="en-US" sz="2400" dirty="0" smtClean="0">
                <a:latin typeface="Adobe Heiti Std R" pitchFamily="34" charset="-128"/>
                <a:ea typeface="Adobe Heiti Std R" pitchFamily="34" charset="-128"/>
              </a:rPr>
              <a:t>threats loom large, one of the significant concerns is the proliferation of </a:t>
            </a:r>
            <a:r>
              <a:rPr lang="en-US" sz="2400" dirty="0" smtClean="0">
                <a:latin typeface="Adobe Heiti Std R" pitchFamily="34" charset="-128"/>
                <a:ea typeface="Adobe Heiti Std R" pitchFamily="34" charset="-128"/>
              </a:rPr>
              <a:t>key loggers</a:t>
            </a:r>
            <a:r>
              <a:rPr lang="en-US" sz="2400" dirty="0" smtClean="0">
                <a:latin typeface="Adobe Heiti Std R" pitchFamily="34" charset="-128"/>
                <a:ea typeface="Adobe Heiti Std R" pitchFamily="34" charset="-128"/>
              </a:rPr>
              <a:t>. </a:t>
            </a:r>
            <a:r>
              <a:rPr lang="en-US" sz="2400" dirty="0" smtClean="0">
                <a:latin typeface="Adobe Heiti Std R" pitchFamily="34" charset="-128"/>
                <a:ea typeface="Adobe Heiti Std R" pitchFamily="34" charset="-128"/>
              </a:rPr>
              <a:t>Key loggers </a:t>
            </a:r>
            <a:r>
              <a:rPr lang="en-US" sz="2400" dirty="0" smtClean="0">
                <a:latin typeface="Adobe Heiti Std R" pitchFamily="34" charset="-128"/>
                <a:ea typeface="Adobe Heiti Std R" pitchFamily="34" charset="-128"/>
              </a:rPr>
              <a:t>are stealthy software tools designed to monitor and record keystrokes on a user's computer without their knowledge. These tools pose a severe threat to individuals and organizations as they can capture sensitive information such as passwords, credit card details, and other personal data, leading to identity theft, financial loss, and privacy breaches.</a:t>
            </a:r>
            <a:endParaRPr lang="en-IN" sz="1400" dirty="0">
              <a:latin typeface="Adobe Heiti Std R" pitchFamily="34" charset="-128"/>
              <a:ea typeface="Adobe Heiti Std R" pitchFamily="34" charset="-128"/>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57200" y="293688"/>
            <a:ext cx="4800600" cy="544512"/>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sz="quarter" idx="1"/>
          </p:nvPr>
        </p:nvSpPr>
        <p:spPr>
          <a:xfrm>
            <a:off x="441672" y="857251"/>
            <a:ext cx="9285989" cy="4502690"/>
          </a:xfrm>
        </p:spPr>
        <p:txBody>
          <a:bodyPr vert="horz" lIns="91440" tIns="45720" rIns="91440" bIns="45720" rtlCol="0" anchor="ctr">
            <a:noAutofit/>
          </a:bodyPr>
          <a:lstStyle/>
          <a:p>
            <a:r>
              <a:rPr lang="en-US" sz="1800" dirty="0" smtClean="0">
                <a:latin typeface="Adobe Heiti Std R" pitchFamily="34" charset="-128"/>
                <a:ea typeface="Adobe Heiti Std R" pitchFamily="34" charset="-128"/>
              </a:rPr>
              <a:t>Our </a:t>
            </a:r>
            <a:r>
              <a:rPr lang="en-US" sz="1800" dirty="0" smtClean="0">
                <a:latin typeface="Adobe Heiti Std R" pitchFamily="34" charset="-128"/>
                <a:ea typeface="Adobe Heiti Std R" pitchFamily="34" charset="-128"/>
              </a:rPr>
              <a:t>proposed system is a novel approach to detect and prevent </a:t>
            </a:r>
            <a:r>
              <a:rPr lang="en-US" sz="1800" dirty="0" err="1" smtClean="0">
                <a:latin typeface="Adobe Heiti Std R" pitchFamily="34" charset="-128"/>
                <a:ea typeface="Adobe Heiti Std R" pitchFamily="34" charset="-128"/>
              </a:rPr>
              <a:t>keylogger</a:t>
            </a:r>
            <a:r>
              <a:rPr lang="en-US" sz="1800" dirty="0" smtClean="0">
                <a:latin typeface="Adobe Heiti Std R" pitchFamily="34" charset="-128"/>
                <a:ea typeface="Adobe Heiti Std R" pitchFamily="34" charset="-128"/>
              </a:rPr>
              <a:t> attacks using machine learning algorithms. The system will consist of the following components:</a:t>
            </a:r>
          </a:p>
          <a:p>
            <a:r>
              <a:rPr lang="en-US" sz="1800" dirty="0" smtClean="0">
                <a:latin typeface="Adobe Heiti Std R" pitchFamily="34" charset="-128"/>
                <a:ea typeface="Adobe Heiti Std R" pitchFamily="34" charset="-128"/>
              </a:rPr>
              <a:t>A </a:t>
            </a:r>
            <a:r>
              <a:rPr lang="en-US" sz="1800" dirty="0" err="1" smtClean="0">
                <a:latin typeface="Adobe Heiti Std R" pitchFamily="34" charset="-128"/>
                <a:ea typeface="Adobe Heiti Std R" pitchFamily="34" charset="-128"/>
              </a:rPr>
              <a:t>keylogger</a:t>
            </a:r>
            <a:r>
              <a:rPr lang="en-US" sz="1800" dirty="0" smtClean="0">
                <a:latin typeface="Adobe Heiti Std R" pitchFamily="34" charset="-128"/>
                <a:ea typeface="Adobe Heiti Std R" pitchFamily="34" charset="-128"/>
              </a:rPr>
              <a:t> detection module that uses machine learning algorithms to identify </a:t>
            </a:r>
            <a:r>
              <a:rPr lang="en-US" sz="1800" dirty="0" err="1" smtClean="0">
                <a:latin typeface="Adobe Heiti Std R" pitchFamily="34" charset="-128"/>
                <a:ea typeface="Adobe Heiti Std R" pitchFamily="34" charset="-128"/>
              </a:rPr>
              <a:t>keylogger</a:t>
            </a:r>
            <a:r>
              <a:rPr lang="en-US" sz="1800" dirty="0" smtClean="0">
                <a:latin typeface="Adobe Heiti Std R" pitchFamily="34" charset="-128"/>
                <a:ea typeface="Adobe Heiti Std R" pitchFamily="34" charset="-128"/>
              </a:rPr>
              <a:t> activities.</a:t>
            </a:r>
          </a:p>
          <a:p>
            <a:r>
              <a:rPr lang="en-US" sz="1800" dirty="0" smtClean="0">
                <a:latin typeface="Adobe Heiti Std R" pitchFamily="34" charset="-128"/>
                <a:ea typeface="Adobe Heiti Std R" pitchFamily="34" charset="-128"/>
              </a:rPr>
              <a:t>A </a:t>
            </a:r>
            <a:r>
              <a:rPr lang="en-US" sz="1800" dirty="0" err="1" smtClean="0">
                <a:latin typeface="Adobe Heiti Std R" pitchFamily="34" charset="-128"/>
                <a:ea typeface="Adobe Heiti Std R" pitchFamily="34" charset="-128"/>
              </a:rPr>
              <a:t>keylogger</a:t>
            </a:r>
            <a:r>
              <a:rPr lang="en-US" sz="1800" dirty="0" smtClean="0">
                <a:latin typeface="Adobe Heiti Std R" pitchFamily="34" charset="-128"/>
                <a:ea typeface="Adobe Heiti Std R" pitchFamily="34" charset="-128"/>
              </a:rPr>
              <a:t> prevention module that blocks any suspicious keystroke activities based on the output of the detection module.</a:t>
            </a:r>
          </a:p>
          <a:p>
            <a:pPr>
              <a:buNone/>
            </a:pPr>
            <a:endParaRPr lang="en-US" sz="1800" dirty="0" smtClean="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sz="quarter" idx="1"/>
          </p:nvPr>
        </p:nvSpPr>
        <p:spPr>
          <a:xfrm>
            <a:off x="1219201" y="1447800"/>
            <a:ext cx="9053209" cy="4223426"/>
          </a:xfrm>
        </p:spPr>
        <p:txBody>
          <a:bodyPr/>
          <a:lstStyle/>
          <a:p>
            <a:r>
              <a:rPr lang="en-US" sz="1800" dirty="0" smtClean="0">
                <a:latin typeface="Adobe Heiti Std R" pitchFamily="34" charset="-128"/>
                <a:ea typeface="Adobe Heiti Std R" pitchFamily="34" charset="-128"/>
              </a:rPr>
              <a:t>The system development approach will involve the following steps:</a:t>
            </a:r>
          </a:p>
          <a:p>
            <a:r>
              <a:rPr lang="en-US" sz="1800" b="1" dirty="0" smtClean="0">
                <a:latin typeface="Adobe Heiti Std R" pitchFamily="34" charset="-128"/>
                <a:ea typeface="Adobe Heiti Std R" pitchFamily="34" charset="-128"/>
              </a:rPr>
              <a:t>Data Collection: </a:t>
            </a:r>
            <a:r>
              <a:rPr lang="en-US" sz="1800" dirty="0" smtClean="0">
                <a:latin typeface="Adobe Heiti Std R" pitchFamily="34" charset="-128"/>
                <a:ea typeface="Adobe Heiti Std R" pitchFamily="34" charset="-128"/>
              </a:rPr>
              <a:t>Collect a large dataset of benign and malicious keystroke activities from various sources.</a:t>
            </a:r>
          </a:p>
          <a:p>
            <a:r>
              <a:rPr lang="en-US" sz="1800" b="1" dirty="0" smtClean="0">
                <a:latin typeface="Adobe Heiti Std R" pitchFamily="34" charset="-128"/>
                <a:ea typeface="Adobe Heiti Std R" pitchFamily="34" charset="-128"/>
              </a:rPr>
              <a:t>Data Preprocessing: </a:t>
            </a:r>
            <a:r>
              <a:rPr lang="en-US" sz="1800" dirty="0" smtClean="0">
                <a:latin typeface="Adobe Heiti Std R" pitchFamily="34" charset="-128"/>
                <a:ea typeface="Adobe Heiti Std R" pitchFamily="34" charset="-128"/>
              </a:rPr>
              <a:t>Preprocess the dataset by removing any irrelevant features, normalizing the data, and splitting it into training and testing sets.</a:t>
            </a:r>
          </a:p>
          <a:p>
            <a:r>
              <a:rPr lang="en-US" sz="1800" b="1" dirty="0" smtClean="0">
                <a:latin typeface="Adobe Heiti Std R" pitchFamily="34" charset="-128"/>
                <a:ea typeface="Adobe Heiti Std R" pitchFamily="34" charset="-128"/>
              </a:rPr>
              <a:t>Model Training: </a:t>
            </a:r>
            <a:r>
              <a:rPr lang="en-US" sz="1800" dirty="0" smtClean="0">
                <a:latin typeface="Adobe Heiti Std R" pitchFamily="34" charset="-128"/>
                <a:ea typeface="Adobe Heiti Std R" pitchFamily="34" charset="-128"/>
              </a:rPr>
              <a:t>Train several machine learning models, including Decision Trees, Random Forests, and Support Vector Machines, on the preprocessed dataset to identify </a:t>
            </a:r>
            <a:r>
              <a:rPr lang="en-US" sz="1800" dirty="0" err="1" smtClean="0">
                <a:latin typeface="Adobe Heiti Std R" pitchFamily="34" charset="-128"/>
                <a:ea typeface="Adobe Heiti Std R" pitchFamily="34" charset="-128"/>
              </a:rPr>
              <a:t>keylogger</a:t>
            </a:r>
            <a:r>
              <a:rPr lang="en-US" sz="1800" dirty="0" smtClean="0">
                <a:latin typeface="Adobe Heiti Std R" pitchFamily="34" charset="-128"/>
                <a:ea typeface="Adobe Heiti Std R" pitchFamily="34" charset="-128"/>
              </a:rPr>
              <a:t> activities.</a:t>
            </a:r>
          </a:p>
          <a:p>
            <a:r>
              <a:rPr lang="en-US" sz="1800" b="1" dirty="0" smtClean="0">
                <a:latin typeface="Adobe Heiti Std R" pitchFamily="34" charset="-128"/>
                <a:ea typeface="Adobe Heiti Std R" pitchFamily="34" charset="-128"/>
              </a:rPr>
              <a:t>Model Evaluation: </a:t>
            </a:r>
            <a:r>
              <a:rPr lang="en-US" sz="1800" dirty="0" smtClean="0">
                <a:latin typeface="Adobe Heiti Std R" pitchFamily="34" charset="-128"/>
                <a:ea typeface="Adobe Heiti Std R" pitchFamily="34" charset="-128"/>
              </a:rPr>
              <a:t>Evaluate the performance of the trained models using various metrics such as accuracy, precision, recall, and F1-score.</a:t>
            </a:r>
          </a:p>
          <a:p>
            <a:r>
              <a:rPr lang="en-US" sz="1800" b="1" dirty="0" err="1" smtClean="0">
                <a:latin typeface="Adobe Heiti Std R" pitchFamily="34" charset="-128"/>
                <a:ea typeface="Adobe Heiti Std R" pitchFamily="34" charset="-128"/>
              </a:rPr>
              <a:t>Keylogger</a:t>
            </a:r>
            <a:r>
              <a:rPr lang="en-US" sz="1800" b="1" dirty="0" smtClean="0">
                <a:latin typeface="Adobe Heiti Std R" pitchFamily="34" charset="-128"/>
                <a:ea typeface="Adobe Heiti Std R" pitchFamily="34" charset="-128"/>
              </a:rPr>
              <a:t> Prevention: </a:t>
            </a:r>
            <a:r>
              <a:rPr lang="en-US" sz="1800" dirty="0" smtClean="0">
                <a:latin typeface="Adobe Heiti Std R" pitchFamily="34" charset="-128"/>
                <a:ea typeface="Adobe Heiti Std R" pitchFamily="34" charset="-128"/>
              </a:rPr>
              <a:t>Develop a </a:t>
            </a:r>
            <a:r>
              <a:rPr lang="en-US" sz="1800" dirty="0" err="1" smtClean="0">
                <a:latin typeface="Adobe Heiti Std R" pitchFamily="34" charset="-128"/>
                <a:ea typeface="Adobe Heiti Std R" pitchFamily="34" charset="-128"/>
              </a:rPr>
              <a:t>keylogger</a:t>
            </a:r>
            <a:r>
              <a:rPr lang="en-US" sz="1800" dirty="0" smtClean="0">
                <a:latin typeface="Adobe Heiti Std R" pitchFamily="34" charset="-128"/>
                <a:ea typeface="Adobe Heiti Std R" pitchFamily="34" charset="-128"/>
              </a:rPr>
              <a:t> prevention module that blocks any suspicious keystroke activities based on the output of the detection module.</a:t>
            </a: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02078" y="284366"/>
            <a:ext cx="6757480" cy="844043"/>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sz="quarter" idx="1"/>
          </p:nvPr>
        </p:nvSpPr>
        <p:spPr>
          <a:xfrm>
            <a:off x="664724" y="1224064"/>
            <a:ext cx="10363200" cy="4572000"/>
          </a:xfrm>
        </p:spPr>
        <p:txBody>
          <a:bodyPr>
            <a:normAutofit/>
          </a:bodyPr>
          <a:lstStyle/>
          <a:p>
            <a:r>
              <a:rPr lang="en-US" sz="1800" dirty="0" smtClean="0">
                <a:latin typeface="Adobe Heiti Std R" pitchFamily="34" charset="-128"/>
                <a:ea typeface="Adobe Heiti Std R" pitchFamily="34" charset="-128"/>
              </a:rPr>
              <a:t>The </a:t>
            </a:r>
            <a:r>
              <a:rPr lang="en-US" sz="1800" dirty="0" err="1" smtClean="0">
                <a:latin typeface="Adobe Heiti Std R" pitchFamily="34" charset="-128"/>
                <a:ea typeface="Adobe Heiti Std R" pitchFamily="34" charset="-128"/>
              </a:rPr>
              <a:t>keylogger</a:t>
            </a:r>
            <a:r>
              <a:rPr lang="en-US" sz="1800" dirty="0" smtClean="0">
                <a:latin typeface="Adobe Heiti Std R" pitchFamily="34" charset="-128"/>
                <a:ea typeface="Adobe Heiti Std R" pitchFamily="34" charset="-128"/>
              </a:rPr>
              <a:t> detection module uses the following algorithm:</a:t>
            </a:r>
          </a:p>
          <a:p>
            <a:r>
              <a:rPr lang="en-US" sz="1800" b="1" dirty="0" smtClean="0">
                <a:latin typeface="Adobe Heiti Std R" pitchFamily="34" charset="-128"/>
                <a:ea typeface="Adobe Heiti Std R" pitchFamily="34" charset="-128"/>
              </a:rPr>
              <a:t>Feature Extraction</a:t>
            </a:r>
            <a:r>
              <a:rPr lang="en-US" sz="1800" dirty="0" smtClean="0">
                <a:latin typeface="Adobe Heiti Std R" pitchFamily="34" charset="-128"/>
                <a:ea typeface="Adobe Heiti Std R" pitchFamily="34" charset="-128"/>
              </a:rPr>
              <a:t>: Extract relevant features from the keystroke data.</a:t>
            </a:r>
          </a:p>
          <a:p>
            <a:r>
              <a:rPr lang="en-US" sz="1800" b="1" dirty="0" smtClean="0">
                <a:latin typeface="Adobe Heiti Std R" pitchFamily="34" charset="-128"/>
                <a:ea typeface="Adobe Heiti Std R" pitchFamily="34" charset="-128"/>
              </a:rPr>
              <a:t>Data Preprocessing</a:t>
            </a:r>
            <a:r>
              <a:rPr lang="en-US" sz="1800" dirty="0" smtClean="0">
                <a:latin typeface="Adobe Heiti Std R" pitchFamily="34" charset="-128"/>
                <a:ea typeface="Adobe Heiti Std R" pitchFamily="34" charset="-128"/>
              </a:rPr>
              <a:t>: Normalize the data and convert it into a suitable format for machine learning algorithms.</a:t>
            </a:r>
          </a:p>
          <a:p>
            <a:r>
              <a:rPr lang="en-US" sz="1800" b="1" dirty="0" smtClean="0">
                <a:latin typeface="Adobe Heiti Std R" pitchFamily="34" charset="-128"/>
                <a:ea typeface="Adobe Heiti Std R" pitchFamily="34" charset="-128"/>
              </a:rPr>
              <a:t>Model Training</a:t>
            </a:r>
            <a:r>
              <a:rPr lang="en-US" sz="1800" dirty="0" smtClean="0">
                <a:latin typeface="Adobe Heiti Std R" pitchFamily="34" charset="-128"/>
                <a:ea typeface="Adobe Heiti Std R" pitchFamily="34" charset="-128"/>
              </a:rPr>
              <a:t>: Train a machine learning model on the preprocessed dataset.</a:t>
            </a:r>
          </a:p>
          <a:p>
            <a:r>
              <a:rPr lang="en-US" sz="1800" b="1" dirty="0" smtClean="0">
                <a:latin typeface="Adobe Heiti Std R" pitchFamily="34" charset="-128"/>
                <a:ea typeface="Adobe Heiti Std R" pitchFamily="34" charset="-128"/>
              </a:rPr>
              <a:t>Model Evaluation</a:t>
            </a:r>
            <a:r>
              <a:rPr lang="en-US" sz="1800" dirty="0" smtClean="0">
                <a:latin typeface="Adobe Heiti Std R" pitchFamily="34" charset="-128"/>
                <a:ea typeface="Adobe Heiti Std R" pitchFamily="34" charset="-128"/>
              </a:rPr>
              <a:t>: Evaluate the performance of the trained model using various metrics.</a:t>
            </a:r>
          </a:p>
          <a:p>
            <a:r>
              <a:rPr lang="en-US" sz="1800" b="1" dirty="0" smtClean="0">
                <a:latin typeface="Adobe Heiti Std R" pitchFamily="34" charset="-128"/>
                <a:ea typeface="Adobe Heiti Std R" pitchFamily="34" charset="-128"/>
              </a:rPr>
              <a:t>The </a:t>
            </a:r>
            <a:r>
              <a:rPr lang="en-US" sz="1800" b="1" dirty="0" err="1" smtClean="0">
                <a:latin typeface="Adobe Heiti Std R" pitchFamily="34" charset="-128"/>
                <a:ea typeface="Adobe Heiti Std R" pitchFamily="34" charset="-128"/>
              </a:rPr>
              <a:t>keylogger</a:t>
            </a:r>
            <a:r>
              <a:rPr lang="en-US" sz="1800" b="1" dirty="0" smtClean="0">
                <a:latin typeface="Adobe Heiti Std R" pitchFamily="34" charset="-128"/>
                <a:ea typeface="Adobe Heiti Std R" pitchFamily="34" charset="-128"/>
              </a:rPr>
              <a:t> prevention module uses the following algorithm:</a:t>
            </a:r>
          </a:p>
          <a:p>
            <a:r>
              <a:rPr lang="en-US" sz="1800" b="1" dirty="0" smtClean="0">
                <a:latin typeface="Adobe Heiti Std R" pitchFamily="34" charset="-128"/>
                <a:ea typeface="Adobe Heiti Std R" pitchFamily="34" charset="-128"/>
              </a:rPr>
              <a:t>Keystroke Monitoring</a:t>
            </a:r>
            <a:r>
              <a:rPr lang="en-US" sz="1800" dirty="0" smtClean="0">
                <a:latin typeface="Adobe Heiti Std R" pitchFamily="34" charset="-128"/>
                <a:ea typeface="Adobe Heiti Std R" pitchFamily="34" charset="-128"/>
              </a:rPr>
              <a:t>: Monitor keystroke activities in real-time.</a:t>
            </a:r>
          </a:p>
          <a:p>
            <a:r>
              <a:rPr lang="en-US" sz="1800" b="1" dirty="0" smtClean="0">
                <a:latin typeface="Adobe Heiti Std R" pitchFamily="34" charset="-128"/>
                <a:ea typeface="Adobe Heiti Std R" pitchFamily="34" charset="-128"/>
              </a:rPr>
              <a:t>Suspicious Activity Detection</a:t>
            </a:r>
            <a:r>
              <a:rPr lang="en-US" sz="1800" dirty="0" smtClean="0">
                <a:latin typeface="Adobe Heiti Std R" pitchFamily="34" charset="-128"/>
                <a:ea typeface="Adobe Heiti Std R" pitchFamily="34" charset="-128"/>
              </a:rPr>
              <a:t>: Detect any suspicious keystroke activities based on the output of the detection module.</a:t>
            </a:r>
          </a:p>
          <a:p>
            <a:r>
              <a:rPr lang="en-US" sz="1800" b="1" dirty="0" smtClean="0">
                <a:latin typeface="Adobe Heiti Std R" pitchFamily="34" charset="-128"/>
                <a:ea typeface="Adobe Heiti Std R" pitchFamily="34" charset="-128"/>
              </a:rPr>
              <a:t>Prevention:</a:t>
            </a:r>
            <a:r>
              <a:rPr lang="en-US" sz="1800" dirty="0" smtClean="0">
                <a:latin typeface="Adobe Heiti Std R" pitchFamily="34" charset="-128"/>
                <a:ea typeface="Adobe Heiti Std R" pitchFamily="34" charset="-128"/>
              </a:rPr>
              <a:t> Prevent the suspicious keystroke activities from being recorded or transmitted.</a:t>
            </a:r>
          </a:p>
          <a:p>
            <a:r>
              <a:rPr lang="en-US" sz="1800" dirty="0" smtClean="0">
                <a:latin typeface="Adobe Heiti Std R" pitchFamily="34" charset="-128"/>
                <a:ea typeface="Adobe Heiti Std R" pitchFamily="34" charset="-128"/>
              </a:rPr>
              <a:t>The system can be deployed as a standalone application or integrated into existing </a:t>
            </a:r>
            <a:r>
              <a:rPr lang="en-US" sz="1800" dirty="0" err="1" smtClean="0">
                <a:latin typeface="Adobe Heiti Std R" pitchFamily="34" charset="-128"/>
                <a:ea typeface="Adobe Heiti Std R" pitchFamily="34" charset="-128"/>
              </a:rPr>
              <a:t>cybersecurity</a:t>
            </a:r>
            <a:r>
              <a:rPr lang="en-US" sz="1800" dirty="0" smtClean="0">
                <a:latin typeface="Adobe Heiti Std R" pitchFamily="34" charset="-128"/>
                <a:ea typeface="Adobe Heiti Std R" pitchFamily="34" charset="-128"/>
              </a:rPr>
              <a:t> frameworks</a:t>
            </a:r>
            <a:r>
              <a:rPr lang="en-US" sz="1800" dirty="0" smtClean="0">
                <a:latin typeface="Adobe Heiti Std R" pitchFamily="34" charset="-128"/>
                <a:ea typeface="Adobe Heiti Std R" pitchFamily="34" charset="-128"/>
              </a:rPr>
              <a:t>.</a:t>
            </a:r>
            <a:endParaRPr lang="en-US" sz="1800" dirty="0" smtClean="0">
              <a:latin typeface="Adobe Heiti Std R" pitchFamily="34" charset="-128"/>
              <a:ea typeface="Adobe Heiti Std R" pitchFamily="34" charset="-128"/>
            </a:endParaRPr>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978879" y="1602044"/>
            <a:ext cx="2419688" cy="262926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860115" y="1633743"/>
            <a:ext cx="2390775" cy="26955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8410711" y="1755437"/>
            <a:ext cx="2390775" cy="2705100"/>
          </a:xfrm>
          <a:prstGeom prst="rect">
            <a:avLst/>
          </a:prstGeom>
          <a:noFill/>
          <a:ln w="9525">
            <a:noFill/>
            <a:miter lim="800000"/>
            <a:headEnd/>
            <a:tailEnd/>
          </a:ln>
          <a:effectLst/>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31259" y="459463"/>
            <a:ext cx="4072647" cy="1143000"/>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sz="quarter" idx="1"/>
          </p:nvPr>
        </p:nvSpPr>
        <p:spPr>
          <a:xfrm>
            <a:off x="1044101" y="1700719"/>
            <a:ext cx="9617414" cy="2083341"/>
          </a:xfrm>
        </p:spPr>
        <p:txBody>
          <a:bodyPr>
            <a:normAutofit/>
          </a:bodyPr>
          <a:lstStyle/>
          <a:p>
            <a:pPr marL="305435" indent="-305435"/>
            <a:r>
              <a:rPr lang="en-US" sz="2000" dirty="0" smtClean="0">
                <a:latin typeface="Adobe Heiti Std R" pitchFamily="34" charset="-128"/>
                <a:ea typeface="Adobe Heiti Std R" pitchFamily="34" charset="-128"/>
              </a:rPr>
              <a:t>Our proposed system provides an effective solution to the problem of </a:t>
            </a:r>
            <a:r>
              <a:rPr lang="en-US" sz="2000" dirty="0" err="1" smtClean="0">
                <a:latin typeface="Adobe Heiti Std R" pitchFamily="34" charset="-128"/>
                <a:ea typeface="Adobe Heiti Std R" pitchFamily="34" charset="-128"/>
              </a:rPr>
              <a:t>keylogger</a:t>
            </a:r>
            <a:r>
              <a:rPr lang="en-US" sz="2000" dirty="0" smtClean="0">
                <a:latin typeface="Adobe Heiti Std R" pitchFamily="34" charset="-128"/>
                <a:ea typeface="Adobe Heiti Std R" pitchFamily="34" charset="-128"/>
              </a:rPr>
              <a:t> attacks. By using machine learning algorithms to detect and prevent </a:t>
            </a:r>
            <a:r>
              <a:rPr lang="en-US" sz="2000" dirty="0" err="1" smtClean="0">
                <a:latin typeface="Adobe Heiti Std R" pitchFamily="34" charset="-128"/>
                <a:ea typeface="Adobe Heiti Std R" pitchFamily="34" charset="-128"/>
              </a:rPr>
              <a:t>keylogger</a:t>
            </a:r>
            <a:r>
              <a:rPr lang="en-US" sz="2000" dirty="0" smtClean="0">
                <a:latin typeface="Adobe Heiti Std R" pitchFamily="34" charset="-128"/>
                <a:ea typeface="Adobe Heiti Std R" pitchFamily="34" charset="-128"/>
              </a:rPr>
              <a:t> activities, we can significantly reduce the risk of identity theft, financial loss, and privacy breaches. The system is highly scalable and can be deployed on various platforms, including Windows, Linux, and </a:t>
            </a:r>
            <a:r>
              <a:rPr lang="en-US" sz="2000" dirty="0" err="1" smtClean="0">
                <a:latin typeface="Adobe Heiti Std R" pitchFamily="34" charset="-128"/>
                <a:ea typeface="Adobe Heiti Std R" pitchFamily="34" charset="-128"/>
              </a:rPr>
              <a:t>macOS</a:t>
            </a:r>
            <a:r>
              <a:rPr lang="en-US" sz="2000" dirty="0" smtClean="0">
                <a:latin typeface="Adobe Heiti Std R" pitchFamily="34" charset="-128"/>
                <a:ea typeface="Adobe Heiti Std R" pitchFamily="34" charset="-128"/>
              </a:rPr>
              <a:t>.</a:t>
            </a:r>
            <a:endParaRPr lang="en-IN" sz="2000" dirty="0">
              <a:latin typeface="Adobe Heiti Std R" pitchFamily="34" charset="-128"/>
              <a:ea typeface="Adobe Heiti Std R" pitchFamily="34" charset="-128"/>
            </a:endParaRPr>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sz="quarter" idx="1"/>
          </p:nvPr>
        </p:nvSpPr>
        <p:spPr>
          <a:xfrm>
            <a:off x="781455" y="1428344"/>
            <a:ext cx="10463719" cy="2414081"/>
          </a:xfrm>
        </p:spPr>
        <p:txBody>
          <a:bodyPr/>
          <a:lstStyle/>
          <a:p>
            <a:pPr marL="0" indent="0">
              <a:buNone/>
            </a:pPr>
            <a:endParaRPr lang="en-US" sz="2000" b="1" dirty="0"/>
          </a:p>
          <a:p>
            <a:pPr marL="305435" indent="-305435"/>
            <a:r>
              <a:rPr lang="en-US" sz="1800" dirty="0" smtClean="0">
                <a:latin typeface="Adobe Heiti Std R" pitchFamily="34" charset="-128"/>
                <a:ea typeface="Adobe Heiti Std R" pitchFamily="34" charset="-128"/>
              </a:rPr>
              <a:t>In the future, we plan to extend our system to detect and prevent other types of </a:t>
            </a:r>
            <a:r>
              <a:rPr lang="en-US" sz="1800" dirty="0" err="1" smtClean="0">
                <a:latin typeface="Adobe Heiti Std R" pitchFamily="34" charset="-128"/>
                <a:ea typeface="Adobe Heiti Std R" pitchFamily="34" charset="-128"/>
              </a:rPr>
              <a:t>cybersecurity</a:t>
            </a:r>
            <a:r>
              <a:rPr lang="en-US" sz="1800" dirty="0" smtClean="0">
                <a:latin typeface="Adobe Heiti Std R" pitchFamily="34" charset="-128"/>
                <a:ea typeface="Adobe Heiti Std R" pitchFamily="34" charset="-128"/>
              </a:rPr>
              <a:t> threats, such as phishing attacks, </a:t>
            </a:r>
            <a:r>
              <a:rPr lang="en-US" sz="1800" dirty="0" err="1" smtClean="0">
                <a:latin typeface="Adobe Heiti Std R" pitchFamily="34" charset="-128"/>
                <a:ea typeface="Adobe Heiti Std R" pitchFamily="34" charset="-128"/>
              </a:rPr>
              <a:t>ransomware</a:t>
            </a:r>
            <a:r>
              <a:rPr lang="en-US" sz="1800" dirty="0" smtClean="0">
                <a:latin typeface="Adobe Heiti Std R" pitchFamily="34" charset="-128"/>
                <a:ea typeface="Adobe Heiti Std R" pitchFamily="34" charset="-128"/>
              </a:rPr>
              <a:t> attacks, and malware attacks. We also plan to explore the use of deep learning algorithms to improve the accuracy and efficiency of our system. Additionally, we plan to conduct further testing and evaluation of our system on larger datasets and real-world scenarios</a:t>
            </a:r>
            <a:r>
              <a:rPr lang="en-US" sz="1800" dirty="0" smtClean="0"/>
              <a:t>.</a:t>
            </a:r>
            <a:endParaRPr lang="en-US" sz="24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701042" y="698744"/>
            <a:ext cx="4279520"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Equity</Template>
  <TotalTime>64</TotalTime>
  <Words>704</Words>
  <Application>Microsoft Office PowerPoint</Application>
  <PresentationFormat>Custom</PresentationFormat>
  <Paragraphs>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Equity</vt:lpstr>
      <vt:lpstr>Slide 1</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29</cp:revision>
  <dcterms:created xsi:type="dcterms:W3CDTF">2021-05-26T16:50:10Z</dcterms:created>
  <dcterms:modified xsi:type="dcterms:W3CDTF">2024-04-04T07:42:32Z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