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493" r:id="rId3"/>
    <p:sldId id="1107" r:id="rId4"/>
    <p:sldId id="1300" r:id="rId5"/>
    <p:sldId id="522" r:id="rId6"/>
    <p:sldId id="1112" r:id="rId7"/>
    <p:sldId id="1124" r:id="rId8"/>
    <p:sldId id="1114" r:id="rId9"/>
    <p:sldId id="1113" r:id="rId10"/>
    <p:sldId id="1122" r:id="rId11"/>
    <p:sldId id="1118" r:id="rId12"/>
    <p:sldId id="1120" r:id="rId13"/>
    <p:sldId id="1115" r:id="rId14"/>
    <p:sldId id="1116" r:id="rId15"/>
    <p:sldId id="1117" r:id="rId16"/>
    <p:sldId id="1123" r:id="rId17"/>
    <p:sldId id="1119" r:id="rId18"/>
    <p:sldId id="11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1B03E2-7FF1-4749-9247-DB86010C924D}">
          <p14:sldIdLst>
            <p14:sldId id="258"/>
          </p14:sldIdLst>
        </p14:section>
        <p14:section name="sim: aggregation kinetics" id="{F2EA4E82-723E-44BE-A129-B0E299C87CF3}">
          <p14:sldIdLst>
            <p14:sldId id="493"/>
            <p14:sldId id="1107"/>
            <p14:sldId id="1300"/>
            <p14:sldId id="522"/>
          </p14:sldIdLst>
        </p14:section>
        <p14:section name="main" id="{83DD9128-16A4-49C4-931B-3B797B1437E0}">
          <p14:sldIdLst>
            <p14:sldId id="1112"/>
            <p14:sldId id="1124"/>
            <p14:sldId id="1114"/>
            <p14:sldId id="1113"/>
            <p14:sldId id="1122"/>
            <p14:sldId id="1118"/>
            <p14:sldId id="1120"/>
            <p14:sldId id="1115"/>
            <p14:sldId id="1116"/>
            <p14:sldId id="1117"/>
            <p14:sldId id="1123"/>
            <p14:sldId id="1119"/>
            <p14:sldId id="11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vakkoli" initials="t" lastIdx="1" clrIdx="0">
    <p:extLst>
      <p:ext uri="{19B8F6BF-5375-455C-9EA6-DF929625EA0E}">
        <p15:presenceInfo xmlns:p15="http://schemas.microsoft.com/office/powerpoint/2012/main" userId="S-1-12-1-3024819433-1307444630-4241796-1078764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65D"/>
    <a:srgbClr val="008E40"/>
    <a:srgbClr val="007A37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4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BC09D-6845-4ED9-BBEF-2A9A2256A145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A939D-1911-411D-8581-4A4A79D3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BEAB-F869-4947-9D20-448B40122A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File</a:t>
            </a:r>
            <a:r>
              <a:rPr lang="en-US" dirty="0"/>
              <a:t>: `master_Oxy_562-3.xlsm`</a:t>
            </a:r>
          </a:p>
          <a:p>
            <a:r>
              <a:rPr lang="en-US" b="1" dirty="0"/>
              <a:t>Sheet</a:t>
            </a:r>
            <a:r>
              <a:rPr lang="en-US" dirty="0"/>
              <a:t>: `sim_kAg_S2`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6CD5-1525-4554-920D-AAF90866A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 Lis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082" y="561367"/>
            <a:ext cx="8716556" cy="63607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TEXT (ALL CAPS/BOLD)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57F1C-A335-4C92-AC2C-ACB7FB5C2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081" y="1600202"/>
            <a:ext cx="8804490" cy="4817532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accent4"/>
                </a:solidFill>
              </a:defRPr>
            </a:lvl1pPr>
            <a:lvl2pPr>
              <a:buClr>
                <a:schemeClr val="accent5">
                  <a:lumMod val="50000"/>
                  <a:lumOff val="50000"/>
                </a:schemeClr>
              </a:buClr>
              <a:defRPr sz="2000">
                <a:solidFill>
                  <a:schemeClr val="accent4"/>
                </a:solidFill>
              </a:defRPr>
            </a:lvl2pPr>
            <a:lvl3pPr marL="822960" indent="-274320">
              <a:buClr>
                <a:schemeClr val="accent5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accent4"/>
                </a:solidFill>
              </a:defRPr>
            </a:lvl3pPr>
            <a:lvl4pPr marL="109728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4pPr>
            <a:lvl5pPr marL="109728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2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6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346C-B3CF-422D-9898-C3169F75E112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6518-8B1D-41EB-86C5-3EC1884B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2.png"/><Relationship Id="rId7" Type="http://schemas.openxmlformats.org/officeDocument/2006/relationships/image" Target="../media/image33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0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:\ENNOVA\Logos\Color Vector Artwork_0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t="14205" r="23696" b="18523"/>
          <a:stretch/>
        </p:blipFill>
        <p:spPr bwMode="auto">
          <a:xfrm>
            <a:off x="685800" y="5542596"/>
            <a:ext cx="1645920" cy="7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DA9BA-AE2C-44A6-859A-9B0AC5CFD1B2}"/>
              </a:ext>
            </a:extLst>
          </p:cNvPr>
          <p:cNvSpPr txBox="1"/>
          <p:nvPr/>
        </p:nvSpPr>
        <p:spPr>
          <a:xfrm>
            <a:off x="9525" y="685800"/>
            <a:ext cx="52578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31859C"/>
                </a:solidFill>
              </a:rPr>
              <a:t>Kinetics of Precipitation and Aggregation of PC003/PC004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Mohammed I. L. Abutaqiya, Ph.D.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ENNOVA LLC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/>
              </a:rPr>
              <a:t> 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@ennova.us 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/>
              </a:rPr>
              <a:t>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/>
              </a:rPr>
              <a:t>+1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832) 835-1557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7ABEB-DCFB-416C-860F-574AAE33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422102"/>
            <a:ext cx="914400" cy="10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1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10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4622936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9.02E-03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1.47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1.61E-03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1.49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2.12E-03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7.71E-04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2.69E-04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4622936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9.02E-03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1.47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1.61E-03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1.49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2.12E-03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7.71E-04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2.69E-04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PC003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28324-2AFD-4092-9BA0-EB5A02BF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69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51C147-50B7-4B67-9201-73519E2CC6DF}"/>
              </a:ext>
            </a:extLst>
          </p:cNvPr>
          <p:cNvSpPr txBox="1"/>
          <p:nvPr/>
        </p:nvSpPr>
        <p:spPr>
          <a:xfrm>
            <a:off x="2057400" y="4169551"/>
            <a:ext cx="5080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inf), 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Ag</a:t>
            </a:r>
            <a:r>
              <a:rPr lang="en-US" sz="1400" b="1" dirty="0"/>
              <a:t> is tuned.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37649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 - Summary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11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326122"/>
                  </p:ext>
                </p:extLst>
              </p:nvPr>
            </p:nvGraphicFramePr>
            <p:xfrm>
              <a:off x="4865620" y="146465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7.86E-04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5.42E-04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6.40E-04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2.75E-04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326122"/>
                  </p:ext>
                </p:extLst>
              </p:nvPr>
            </p:nvGraphicFramePr>
            <p:xfrm>
              <a:off x="4865620" y="146465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7.86E-04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5.42E-04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6.40E-04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2.75E-04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2EAB7D-7A79-4E0C-9B56-524DE0126F25}"/>
              </a:ext>
            </a:extLst>
          </p:cNvPr>
          <p:cNvSpPr txBox="1"/>
          <p:nvPr/>
        </p:nvSpPr>
        <p:spPr>
          <a:xfrm>
            <a:off x="5785902" y="1143000"/>
            <a:ext cx="222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 </a:t>
            </a:r>
            <a:r>
              <a:rPr lang="en-US" sz="1400" b="1" dirty="0"/>
              <a:t>+ C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D69C314C-89FC-46EA-9DDB-FF0666807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315131"/>
                  </p:ext>
                </p:extLst>
              </p:nvPr>
            </p:nvGraphicFramePr>
            <p:xfrm>
              <a:off x="222718" y="146465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5.75E-03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1.51E-02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2.02E-01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1.24E-02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5.07E-02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6.03E-03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4.08E+00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7.01E-03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2.79E-04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D69C314C-89FC-46EA-9DDB-FF0666807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315131"/>
                  </p:ext>
                </p:extLst>
              </p:nvPr>
            </p:nvGraphicFramePr>
            <p:xfrm>
              <a:off x="222718" y="146465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5.75E-03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1.51E-02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2.02E-01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1.24E-02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5.07E-02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6.03E-03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4.08E+00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7.01E-03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2.79E-04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07617D-BA56-497A-AFF3-215E330C8C2E}"/>
              </a:ext>
            </a:extLst>
          </p:cNvPr>
          <p:cNvSpPr txBox="1"/>
          <p:nvPr/>
        </p:nvSpPr>
        <p:spPr>
          <a:xfrm>
            <a:off x="1098377" y="1147596"/>
            <a:ext cx="234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/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tuned)</a:t>
            </a:r>
            <a:endParaRPr lang="en-US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C2AA58C7-3463-422B-8D8E-186399D24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334500"/>
                  </p:ext>
                </p:extLst>
              </p:nvPr>
            </p:nvGraphicFramePr>
            <p:xfrm>
              <a:off x="228600" y="4055025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7.00E-03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C2AA58C7-3463-422B-8D8E-186399D24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334500"/>
                  </p:ext>
                </p:extLst>
              </p:nvPr>
            </p:nvGraphicFramePr>
            <p:xfrm>
              <a:off x="228600" y="4055025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7.00E-03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9AA0CF7-09F3-4850-B354-DD2F3486EA90}"/>
              </a:ext>
            </a:extLst>
          </p:cNvPr>
          <p:cNvSpPr txBox="1"/>
          <p:nvPr/>
        </p:nvSpPr>
        <p:spPr>
          <a:xfrm>
            <a:off x="228756" y="3756484"/>
            <a:ext cx="397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110D8D45-62C3-4D81-84D1-11E631788F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28180"/>
                  </p:ext>
                </p:extLst>
              </p:nvPr>
            </p:nvGraphicFramePr>
            <p:xfrm>
              <a:off x="4884698" y="4055650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9.02E-03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1.47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1.61E-03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1.49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2.12E-03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7.71E-04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2.69E-04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110D8D45-62C3-4D81-84D1-11E631788F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28180"/>
                  </p:ext>
                </p:extLst>
              </p:nvPr>
            </p:nvGraphicFramePr>
            <p:xfrm>
              <a:off x="4884698" y="4055650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1.88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9.02E-03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1.47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1.61E-03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1.49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2.12E-03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7.71E-04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2.69E-04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D30E51-1A3F-46FF-ADF2-681B7F4963ED}"/>
              </a:ext>
            </a:extLst>
          </p:cNvPr>
          <p:cNvSpPr txBox="1"/>
          <p:nvPr/>
        </p:nvSpPr>
        <p:spPr>
          <a:xfrm>
            <a:off x="4367922" y="3733800"/>
            <a:ext cx="492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inf), 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Ag</a:t>
            </a:r>
            <a:r>
              <a:rPr lang="en-US" sz="1400" b="1" dirty="0"/>
              <a:t> is tuned.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1079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 - Summary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12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87BF2-1FD8-4C49-B049-7A74263CF5B3}"/>
              </a:ext>
            </a:extLst>
          </p:cNvPr>
          <p:cNvSpPr txBox="1"/>
          <p:nvPr/>
        </p:nvSpPr>
        <p:spPr>
          <a:xfrm>
            <a:off x="2424855" y="156337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56159-D64C-4439-BE83-468F52815524}"/>
              </a:ext>
            </a:extLst>
          </p:cNvPr>
          <p:cNvSpPr txBox="1"/>
          <p:nvPr/>
        </p:nvSpPr>
        <p:spPr>
          <a:xfrm>
            <a:off x="6934200" y="16118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CB80F-89E9-46C0-B309-22CBC158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760"/>
            <a:ext cx="9144000" cy="31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2C9BB-43E1-4273-9D94-71980982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219200"/>
            <a:ext cx="8312727" cy="28708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13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716005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7.11E-03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716005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7.11E-03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PC004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D085F-1507-4186-B83F-7A35AE01FD1F}"/>
              </a:ext>
            </a:extLst>
          </p:cNvPr>
          <p:cNvSpPr txBox="1"/>
          <p:nvPr/>
        </p:nvSpPr>
        <p:spPr>
          <a:xfrm>
            <a:off x="3429000" y="4151907"/>
            <a:ext cx="23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/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tuned)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343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14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08439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9.10E-04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9.32E-04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3.57E-04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1.06E-03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1.09E-03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5.19E-04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608439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9.10E-04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9.32E-04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3.57E-04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1.06E-03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1.09E-03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5.19E-04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PC004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08D5D-A253-49D8-8BB7-B6587EE6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69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D53B6-B589-4814-8C39-5AAE41E7DCCB}"/>
              </a:ext>
            </a:extLst>
          </p:cNvPr>
          <p:cNvSpPr txBox="1"/>
          <p:nvPr/>
        </p:nvSpPr>
        <p:spPr>
          <a:xfrm>
            <a:off x="3505200" y="4151744"/>
            <a:ext cx="222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 </a:t>
            </a:r>
            <a:r>
              <a:rPr lang="en-US" sz="1400" b="1" dirty="0"/>
              <a:t>+ C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288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15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46809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8.56E-03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5.39E-03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46809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8.56E-03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5.39E-03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PC004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C817C-0F9A-4E20-8067-4FC9B8521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70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4AED06-10A5-4F04-9B34-7B04419AD620}"/>
              </a:ext>
            </a:extLst>
          </p:cNvPr>
          <p:cNvSpPr txBox="1"/>
          <p:nvPr/>
        </p:nvSpPr>
        <p:spPr>
          <a:xfrm>
            <a:off x="2650094" y="4169551"/>
            <a:ext cx="397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74641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16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PC004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521102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7.52E-04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2.45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1.65E-02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521102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7.52E-04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2.45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1.65E-02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PC004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C147-50B7-4B67-9201-73519E2CC6DF}"/>
              </a:ext>
            </a:extLst>
          </p:cNvPr>
          <p:cNvSpPr txBox="1"/>
          <p:nvPr/>
        </p:nvSpPr>
        <p:spPr>
          <a:xfrm>
            <a:off x="2057400" y="4169551"/>
            <a:ext cx="5080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inf), 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Ag</a:t>
            </a:r>
            <a:r>
              <a:rPr lang="en-US" sz="1400" b="1" dirty="0"/>
              <a:t> is tuned.</a:t>
            </a:r>
            <a:endParaRPr lang="en-US" sz="1400" b="1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8618C-4A32-4417-897C-D7E869371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 - Summary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17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292247"/>
                  </p:ext>
                </p:extLst>
              </p:nvPr>
            </p:nvGraphicFramePr>
            <p:xfrm>
              <a:off x="4859738" y="1498282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9.10E-04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9.32E-04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3.57E-04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1.06E-03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1.09E-03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5.19E-04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292247"/>
                  </p:ext>
                </p:extLst>
              </p:nvPr>
            </p:nvGraphicFramePr>
            <p:xfrm>
              <a:off x="4859738" y="1498282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9.10E-04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9.32E-04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3.57E-04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1.06E-03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1.09E-03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5.19E-04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A9963FED-080D-485C-B025-A2E094DBD9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3564575"/>
                  </p:ext>
                </p:extLst>
              </p:nvPr>
            </p:nvGraphicFramePr>
            <p:xfrm>
              <a:off x="228600" y="1475508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7.11E-03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A9963FED-080D-485C-B025-A2E094DBD9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3564575"/>
                  </p:ext>
                </p:extLst>
              </p:nvPr>
            </p:nvGraphicFramePr>
            <p:xfrm>
              <a:off x="228600" y="1475508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9701" t="-612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8108" t="-612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52" t="-612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9.52E-04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7.11E-03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7A3CD89-0326-4A5D-9B78-1B51F97B5D11}"/>
              </a:ext>
            </a:extLst>
          </p:cNvPr>
          <p:cNvSpPr txBox="1"/>
          <p:nvPr/>
        </p:nvSpPr>
        <p:spPr>
          <a:xfrm>
            <a:off x="1098377" y="1147596"/>
            <a:ext cx="23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/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tuned)</a:t>
            </a:r>
            <a:endParaRPr lang="en-US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5">
                <a:extLst>
                  <a:ext uri="{FF2B5EF4-FFF2-40B4-BE49-F238E27FC236}">
                    <a16:creationId xmlns:a16="http://schemas.microsoft.com/office/drawing/2014/main" id="{482DDE4D-0541-40F6-95E3-B1967F4D6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094744"/>
                  </p:ext>
                </p:extLst>
              </p:nvPr>
            </p:nvGraphicFramePr>
            <p:xfrm>
              <a:off x="236270" y="4047836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8.56E-03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5.39E-03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5">
                <a:extLst>
                  <a:ext uri="{FF2B5EF4-FFF2-40B4-BE49-F238E27FC236}">
                    <a16:creationId xmlns:a16="http://schemas.microsoft.com/office/drawing/2014/main" id="{482DDE4D-0541-40F6-95E3-B1967F4D6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094744"/>
                  </p:ext>
                </p:extLst>
              </p:nvPr>
            </p:nvGraphicFramePr>
            <p:xfrm>
              <a:off x="236270" y="4047836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1654" t="-6122" r="-24135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7097" t="-6122" r="-72581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1504" t="-612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8.56E-03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3.42E-03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1.18E-02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1.12E-02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5.39E-03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97E57A-CCD6-4AFB-9E5E-23696477E201}"/>
              </a:ext>
            </a:extLst>
          </p:cNvPr>
          <p:cNvSpPr txBox="1"/>
          <p:nvPr/>
        </p:nvSpPr>
        <p:spPr>
          <a:xfrm>
            <a:off x="5785902" y="1143000"/>
            <a:ext cx="222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 </a:t>
            </a:r>
            <a:r>
              <a:rPr lang="en-US" sz="1400" b="1" dirty="0"/>
              <a:t>+ C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1A7757-DC39-4F66-8577-4B6B43192096}"/>
              </a:ext>
            </a:extLst>
          </p:cNvPr>
          <p:cNvSpPr txBox="1"/>
          <p:nvPr/>
        </p:nvSpPr>
        <p:spPr>
          <a:xfrm>
            <a:off x="228600" y="3756484"/>
            <a:ext cx="397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48C9E8BA-15EB-4662-A762-1671F854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767204"/>
                  </p:ext>
                </p:extLst>
              </p:nvPr>
            </p:nvGraphicFramePr>
            <p:xfrm>
              <a:off x="4884698" y="4055650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𝑨𝒈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7.52E-04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2.45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1.65E-02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48C9E8BA-15EB-4662-A762-1671F854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767204"/>
                  </p:ext>
                </p:extLst>
              </p:nvPr>
            </p:nvGraphicFramePr>
            <p:xfrm>
              <a:off x="4884698" y="4055650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1.76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7.52E-04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2.45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3.83E-02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2.15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1.65E-02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1.67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F0642D-8397-4A9B-A87C-F117E77AB103}"/>
              </a:ext>
            </a:extLst>
          </p:cNvPr>
          <p:cNvSpPr txBox="1"/>
          <p:nvPr/>
        </p:nvSpPr>
        <p:spPr>
          <a:xfrm>
            <a:off x="4367922" y="3733800"/>
            <a:ext cx="5080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inf), 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Ag</a:t>
            </a:r>
            <a:r>
              <a:rPr lang="en-US" sz="1400" b="1" dirty="0"/>
              <a:t> is tuned.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26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PC004 Kinetic Modeling - Summary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18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65C8-562B-493A-A6A5-1B6506B82577}"/>
              </a:ext>
            </a:extLst>
          </p:cNvPr>
          <p:cNvSpPr txBox="1"/>
          <p:nvPr/>
        </p:nvSpPr>
        <p:spPr>
          <a:xfrm>
            <a:off x="2424855" y="156337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51C12-000F-4005-9E79-A7137C10688B}"/>
              </a:ext>
            </a:extLst>
          </p:cNvPr>
          <p:cNvSpPr txBox="1"/>
          <p:nvPr/>
        </p:nvSpPr>
        <p:spPr>
          <a:xfrm>
            <a:off x="6934200" y="16118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61FD7-BD38-4B6E-BAB5-884F2E68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382"/>
            <a:ext cx="9144000" cy="31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CF673-965E-49E7-94AB-F557D171E61C}"/>
                  </a:ext>
                </a:extLst>
              </p:cNvPr>
              <p:cNvSpPr/>
              <p:nvPr/>
            </p:nvSpPr>
            <p:spPr>
              <a:xfrm>
                <a:off x="3659780" y="1219200"/>
                <a:ext cx="2512419" cy="1553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 algn="r"/>
                <a:endParaRPr lang="en-US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CF673-965E-49E7-94AB-F557D171E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80" y="1219200"/>
                <a:ext cx="2512419" cy="1553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B14EB-3595-48E1-B9DB-256E878824FC}"/>
                  </a:ext>
                </a:extLst>
              </p:cNvPr>
              <p:cNvSpPr txBox="1"/>
              <p:nvPr/>
            </p:nvSpPr>
            <p:spPr>
              <a:xfrm>
                <a:off x="1625251" y="1588649"/>
                <a:ext cx="201689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Precipitation Kinetics  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B14EB-3595-48E1-B9DB-256E878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51" y="1588649"/>
                <a:ext cx="2016899" cy="276999"/>
              </a:xfrm>
              <a:prstGeom prst="rect">
                <a:avLst/>
              </a:prstGeom>
              <a:blipFill>
                <a:blip r:embed="rId4"/>
                <a:stretch>
                  <a:fillRect l="-303"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12C56D-E55A-4E17-8335-89E8F42DF0FB}"/>
                  </a:ext>
                </a:extLst>
              </p:cNvPr>
              <p:cNvSpPr txBox="1"/>
              <p:nvPr/>
            </p:nvSpPr>
            <p:spPr>
              <a:xfrm>
                <a:off x="1625251" y="2070496"/>
                <a:ext cx="20345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Aggregation Kinetics   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12C56D-E55A-4E17-8335-89E8F42DF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51" y="2070496"/>
                <a:ext cx="2034531" cy="276999"/>
              </a:xfrm>
              <a:prstGeom prst="rect">
                <a:avLst/>
              </a:prstGeom>
              <a:blipFill>
                <a:blip r:embed="rId5"/>
                <a:stretch>
                  <a:fillRect l="-300"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808235-CE3B-483C-9DA0-D850CEE4B9A8}"/>
                  </a:ext>
                </a:extLst>
              </p:cNvPr>
              <p:cNvSpPr txBox="1"/>
              <p:nvPr/>
            </p:nvSpPr>
            <p:spPr>
              <a:xfrm>
                <a:off x="2295062" y="2942264"/>
                <a:ext cx="3648538" cy="5013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808235-CE3B-483C-9DA0-D850CEE4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62" y="2942264"/>
                <a:ext cx="3648538" cy="501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46F633-F50C-435B-B1C2-F06E96E83F23}"/>
                  </a:ext>
                </a:extLst>
              </p:cNvPr>
              <p:cNvSpPr/>
              <p:nvPr/>
            </p:nvSpPr>
            <p:spPr>
              <a:xfrm>
                <a:off x="613690" y="4872749"/>
                <a:ext cx="4491709" cy="786947"/>
              </a:xfrm>
              <a:prstGeom prst="rect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Tuning Parameters: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Precipitation kinetic parameter (1/s)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𝐴𝑔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Aggregation kinetic parameter (1/s)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46F633-F50C-435B-B1C2-F06E96E83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0" y="4872749"/>
                <a:ext cx="4491709" cy="786947"/>
              </a:xfrm>
              <a:prstGeom prst="rect">
                <a:avLst/>
              </a:prstGeom>
              <a:blipFill>
                <a:blip r:embed="rId7"/>
                <a:stretch>
                  <a:fillRect l="-677" t="-1515" b="-3788"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DB855F3-B931-4EEF-AC8F-935F01859A2D}"/>
              </a:ext>
            </a:extLst>
          </p:cNvPr>
          <p:cNvGrpSpPr/>
          <p:nvPr/>
        </p:nvGrpSpPr>
        <p:grpSpPr>
          <a:xfrm>
            <a:off x="609600" y="3443621"/>
            <a:ext cx="3326097" cy="1039565"/>
            <a:chOff x="762753" y="2586369"/>
            <a:chExt cx="3326097" cy="10395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776D3E-9B20-49D4-AB83-321094D5640E}"/>
                </a:ext>
              </a:extLst>
            </p:cNvPr>
            <p:cNvSpPr/>
            <p:nvPr/>
          </p:nvSpPr>
          <p:spPr>
            <a:xfrm>
              <a:off x="762753" y="3348935"/>
              <a:ext cx="322799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particles formed by precipitation</a:t>
              </a:r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647A99F-E2B8-4F7A-9262-D3B818CA514C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rot="5400000" flipH="1" flipV="1">
              <a:off x="2851518" y="2111604"/>
              <a:ext cx="762567" cy="171209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AA5CD1-A76F-4199-BA8F-B3A1AF643A57}"/>
              </a:ext>
            </a:extLst>
          </p:cNvPr>
          <p:cNvGrpSpPr/>
          <p:nvPr/>
        </p:nvGrpSpPr>
        <p:grpSpPr>
          <a:xfrm>
            <a:off x="5001601" y="2514600"/>
            <a:ext cx="3227999" cy="783293"/>
            <a:chOff x="4239601" y="3348934"/>
            <a:chExt cx="3227999" cy="7832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50AE03-0ED1-4229-BDDE-E5D44E01E26B}"/>
                </a:ext>
              </a:extLst>
            </p:cNvPr>
            <p:cNvSpPr/>
            <p:nvPr/>
          </p:nvSpPr>
          <p:spPr>
            <a:xfrm>
              <a:off x="4239601" y="3348934"/>
              <a:ext cx="322799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particles depleted by aggregation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A361FD60-C33C-4376-A066-2FF31D2BE0BD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>
              <a:off x="5124075" y="3402701"/>
              <a:ext cx="506295" cy="95275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490CEA-4DAA-4644-9D0E-DA310AED3D8E}"/>
              </a:ext>
            </a:extLst>
          </p:cNvPr>
          <p:cNvGrpSpPr/>
          <p:nvPr/>
        </p:nvGrpSpPr>
        <p:grpSpPr>
          <a:xfrm>
            <a:off x="372694" y="2518910"/>
            <a:ext cx="3227999" cy="545271"/>
            <a:chOff x="342213" y="2169739"/>
            <a:chExt cx="3227999" cy="5452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932348-719B-4115-ACBB-1D1D241B7EC5}"/>
                </a:ext>
              </a:extLst>
            </p:cNvPr>
            <p:cNvSpPr/>
            <p:nvPr/>
          </p:nvSpPr>
          <p:spPr>
            <a:xfrm>
              <a:off x="342213" y="2169739"/>
              <a:ext cx="322799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evolution of primary particles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D192F5D-6D3A-45B7-AE1D-1A4EAFD6B7F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2095068" y="2307883"/>
              <a:ext cx="268272" cy="54598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7C8B34-819A-4B15-82F2-936BA7B957F7}"/>
                  </a:ext>
                </a:extLst>
              </p:cNvPr>
              <p:cNvSpPr/>
              <p:nvPr/>
            </p:nvSpPr>
            <p:spPr>
              <a:xfrm>
                <a:off x="5486400" y="4038600"/>
                <a:ext cx="3630966" cy="12405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  : conc. of dissolved asphaltenes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    : conc. of precipitated primary particles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: conc. of aggregated asphaltenes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: solubility of asphaltenes in medium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</a:rPr>
                  <a:t>  : conc. of dissolved asphaltenes (initial)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7C8B34-819A-4B15-82F2-936BA7B95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38600"/>
                <a:ext cx="3630966" cy="1240532"/>
              </a:xfrm>
              <a:prstGeom prst="rect">
                <a:avLst/>
              </a:prstGeom>
              <a:blipFill>
                <a:blip r:embed="rId8"/>
                <a:stretch>
                  <a:fillRect t="-1478" b="-1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2266D5C-0E81-472E-A584-89D8A269C06D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Asphaltene Kinetics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B248F9FE-EBE9-4B5F-846A-21732B6B0355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2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DB5DFFA1-68C4-6DDA-F6CA-1562315DF816}"/>
                  </a:ext>
                </a:extLst>
              </p:cNvPr>
              <p:cNvSpPr txBox="1"/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Aggregation test: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tuning precipitation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and aggregation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rates</a:t>
                </a:r>
              </a:p>
            </p:txBody>
          </p:sp>
        </mc:Choice>
        <mc:Fallback xmlns="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DB5DFFA1-68C4-6DDA-F6CA-1562315D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blipFill>
                <a:blip r:embed="rId9"/>
                <a:stretch>
                  <a:fillRect l="-683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2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CF673-965E-49E7-94AB-F557D171E61C}"/>
                  </a:ext>
                </a:extLst>
              </p:cNvPr>
              <p:cNvSpPr/>
              <p:nvPr/>
            </p:nvSpPr>
            <p:spPr>
              <a:xfrm>
                <a:off x="381000" y="1363933"/>
                <a:ext cx="2950544" cy="2217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CF673-965E-49E7-94AB-F557D171E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3933"/>
                <a:ext cx="2950544" cy="2217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ED0589-B326-4ED1-8573-1D11C6244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06" y="1744825"/>
            <a:ext cx="5065269" cy="3446647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23E4150D-0ED7-49EA-8BF5-599F62E25D35}"/>
              </a:ext>
            </a:extLst>
          </p:cNvPr>
          <p:cNvSpPr/>
          <p:nvPr/>
        </p:nvSpPr>
        <p:spPr>
          <a:xfrm>
            <a:off x="1596720" y="4853279"/>
            <a:ext cx="662151" cy="1218616"/>
          </a:xfrm>
          <a:prstGeom prst="can">
            <a:avLst>
              <a:gd name="adj" fmla="val 14286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D2215B-7A04-46FD-B41A-67F2EDE8CE55}"/>
              </a:ext>
            </a:extLst>
          </p:cNvPr>
          <p:cNvSpPr/>
          <p:nvPr/>
        </p:nvSpPr>
        <p:spPr>
          <a:xfrm>
            <a:off x="2062989" y="5460586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8324F-C05E-482B-9FBA-5BF26BFD72C3}"/>
              </a:ext>
            </a:extLst>
          </p:cNvPr>
          <p:cNvSpPr/>
          <p:nvPr/>
        </p:nvSpPr>
        <p:spPr>
          <a:xfrm>
            <a:off x="1687069" y="5379917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448942-218D-4C19-8649-EE90AB544330}"/>
              </a:ext>
            </a:extLst>
          </p:cNvPr>
          <p:cNvGrpSpPr/>
          <p:nvPr/>
        </p:nvGrpSpPr>
        <p:grpSpPr>
          <a:xfrm>
            <a:off x="1775769" y="5700661"/>
            <a:ext cx="131776" cy="112777"/>
            <a:chOff x="1155008" y="4405839"/>
            <a:chExt cx="131776" cy="112777"/>
          </a:xfrm>
          <a:solidFill>
            <a:srgbClr val="FF000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41AE23A-F063-44E7-B6FC-D39EF6A5F103}"/>
                </a:ext>
              </a:extLst>
            </p:cNvPr>
            <p:cNvSpPr/>
            <p:nvPr/>
          </p:nvSpPr>
          <p:spPr>
            <a:xfrm>
              <a:off x="1184785" y="4405839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466E53-0E3E-4A49-87D4-2C060B2DB48F}"/>
                </a:ext>
              </a:extLst>
            </p:cNvPr>
            <p:cNvSpPr/>
            <p:nvPr/>
          </p:nvSpPr>
          <p:spPr>
            <a:xfrm>
              <a:off x="1218941" y="4440788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281B6D-287F-4EAC-AA25-E865C2926B11}"/>
                </a:ext>
              </a:extLst>
            </p:cNvPr>
            <p:cNvSpPr/>
            <p:nvPr/>
          </p:nvSpPr>
          <p:spPr>
            <a:xfrm>
              <a:off x="1155008" y="4448718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18A063D-433B-460D-9FA2-050B1D0B0E6E}"/>
              </a:ext>
            </a:extLst>
          </p:cNvPr>
          <p:cNvSpPr/>
          <p:nvPr/>
        </p:nvSpPr>
        <p:spPr>
          <a:xfrm>
            <a:off x="1901130" y="5881443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B66D09-5A86-4625-B822-717018E83BC1}"/>
              </a:ext>
            </a:extLst>
          </p:cNvPr>
          <p:cNvSpPr/>
          <p:nvPr/>
        </p:nvSpPr>
        <p:spPr>
          <a:xfrm>
            <a:off x="1859850" y="5511301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52777A-6E44-402F-A4F7-D9BF46C0E703}"/>
              </a:ext>
            </a:extLst>
          </p:cNvPr>
          <p:cNvSpPr/>
          <p:nvPr/>
        </p:nvSpPr>
        <p:spPr>
          <a:xfrm>
            <a:off x="1650928" y="5869125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2DC481-8DCD-41BC-85AD-76B349DC04C8}"/>
              </a:ext>
            </a:extLst>
          </p:cNvPr>
          <p:cNvSpPr/>
          <p:nvPr/>
        </p:nvSpPr>
        <p:spPr>
          <a:xfrm>
            <a:off x="2007117" y="5630762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9E82D5-1373-406D-919B-6C073496E20B}"/>
              </a:ext>
            </a:extLst>
          </p:cNvPr>
          <p:cNvGrpSpPr/>
          <p:nvPr/>
        </p:nvGrpSpPr>
        <p:grpSpPr>
          <a:xfrm>
            <a:off x="1653146" y="5538321"/>
            <a:ext cx="131776" cy="112777"/>
            <a:chOff x="1032385" y="4243499"/>
            <a:chExt cx="131776" cy="1127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A0E098-646F-47C7-9DA1-BC4222891AC0}"/>
                </a:ext>
              </a:extLst>
            </p:cNvPr>
            <p:cNvSpPr/>
            <p:nvPr/>
          </p:nvSpPr>
          <p:spPr>
            <a:xfrm>
              <a:off x="1062162" y="4243499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EF6C5F0-FB76-4F57-B0D0-EFC743387D3B}"/>
                </a:ext>
              </a:extLst>
            </p:cNvPr>
            <p:cNvSpPr/>
            <p:nvPr/>
          </p:nvSpPr>
          <p:spPr>
            <a:xfrm>
              <a:off x="1096318" y="4278448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CEF9C65-742B-44B8-849D-A86E1039BC8F}"/>
                </a:ext>
              </a:extLst>
            </p:cNvPr>
            <p:cNvSpPr/>
            <p:nvPr/>
          </p:nvSpPr>
          <p:spPr>
            <a:xfrm>
              <a:off x="1032385" y="4286378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6E7B9-6474-4722-B5DF-49DC5E89AF61}"/>
              </a:ext>
            </a:extLst>
          </p:cNvPr>
          <p:cNvGrpSpPr/>
          <p:nvPr/>
        </p:nvGrpSpPr>
        <p:grpSpPr>
          <a:xfrm>
            <a:off x="2074959" y="5760184"/>
            <a:ext cx="131776" cy="112777"/>
            <a:chOff x="1454198" y="4465362"/>
            <a:chExt cx="131776" cy="112777"/>
          </a:xfrm>
          <a:solidFill>
            <a:srgbClr val="FF0000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1945F04-EA3B-4248-B420-EBD7D337A2B7}"/>
                </a:ext>
              </a:extLst>
            </p:cNvPr>
            <p:cNvSpPr/>
            <p:nvPr/>
          </p:nvSpPr>
          <p:spPr>
            <a:xfrm>
              <a:off x="1483975" y="4465362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F6CE54-AB56-4F18-89FE-40324BB01705}"/>
                </a:ext>
              </a:extLst>
            </p:cNvPr>
            <p:cNvSpPr/>
            <p:nvPr/>
          </p:nvSpPr>
          <p:spPr>
            <a:xfrm>
              <a:off x="1518131" y="4500311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52EC19-2A1B-43F3-B50A-8D42C82AFB63}"/>
                </a:ext>
              </a:extLst>
            </p:cNvPr>
            <p:cNvSpPr/>
            <p:nvPr/>
          </p:nvSpPr>
          <p:spPr>
            <a:xfrm>
              <a:off x="1454198" y="4508241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C781FCC-93C0-41A3-823C-1502CBD3CC2E}"/>
              </a:ext>
            </a:extLst>
          </p:cNvPr>
          <p:cNvSpPr/>
          <p:nvPr/>
        </p:nvSpPr>
        <p:spPr>
          <a:xfrm>
            <a:off x="2143370" y="5126639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EC8C43-5717-4C67-AF19-53D10256908A}"/>
              </a:ext>
            </a:extLst>
          </p:cNvPr>
          <p:cNvSpPr/>
          <p:nvPr/>
        </p:nvSpPr>
        <p:spPr>
          <a:xfrm>
            <a:off x="1767450" y="5045970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3C0421-6428-406A-B56D-190381B02D90}"/>
              </a:ext>
            </a:extLst>
          </p:cNvPr>
          <p:cNvSpPr/>
          <p:nvPr/>
        </p:nvSpPr>
        <p:spPr>
          <a:xfrm>
            <a:off x="1885928" y="5366713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96A8FC-EEB6-4937-B69D-A051560AF511}"/>
              </a:ext>
            </a:extLst>
          </p:cNvPr>
          <p:cNvSpPr/>
          <p:nvPr/>
        </p:nvSpPr>
        <p:spPr>
          <a:xfrm>
            <a:off x="1940231" y="5177354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CAF84A-64B3-462B-81FC-2C8B248DA489}"/>
              </a:ext>
            </a:extLst>
          </p:cNvPr>
          <p:cNvSpPr/>
          <p:nvPr/>
        </p:nvSpPr>
        <p:spPr>
          <a:xfrm>
            <a:off x="2087498" y="5296815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39FC2EA-C8A2-4035-9B9E-259B8487398B}"/>
                  </a:ext>
                </a:extLst>
              </p:cNvPr>
              <p:cNvSpPr/>
              <p:nvPr/>
            </p:nvSpPr>
            <p:spPr>
              <a:xfrm>
                <a:off x="356065" y="3627039"/>
                <a:ext cx="3127567" cy="8751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  : conc. of dissolved asphaltenes</a:t>
                </a:r>
              </a:p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    : conc. of precipitated primary particles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: conc. of aggregated asphaltenes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: solubility of asphaltenes in medium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39FC2EA-C8A2-4035-9B9E-259B84873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65" y="3627039"/>
                <a:ext cx="3127567" cy="875176"/>
              </a:xfrm>
              <a:prstGeom prst="rect">
                <a:avLst/>
              </a:prstGeom>
              <a:blipFill>
                <a:blip r:embed="rId5"/>
                <a:stretch>
                  <a:fillRect t="-694"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AD04B74A-68F9-4158-8E16-DB7754006CDF}"/>
              </a:ext>
            </a:extLst>
          </p:cNvPr>
          <p:cNvSpPr/>
          <p:nvPr/>
        </p:nvSpPr>
        <p:spPr>
          <a:xfrm>
            <a:off x="1991806" y="4995562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6A8019-7285-4C9B-A07C-1A85F8F045E0}"/>
              </a:ext>
            </a:extLst>
          </p:cNvPr>
          <p:cNvGrpSpPr/>
          <p:nvPr/>
        </p:nvGrpSpPr>
        <p:grpSpPr>
          <a:xfrm>
            <a:off x="1720989" y="5187410"/>
            <a:ext cx="131776" cy="112777"/>
            <a:chOff x="1032385" y="4243499"/>
            <a:chExt cx="131776" cy="11277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6F92EAA-F190-4056-859C-B2E58CCD0B3D}"/>
                </a:ext>
              </a:extLst>
            </p:cNvPr>
            <p:cNvSpPr/>
            <p:nvPr/>
          </p:nvSpPr>
          <p:spPr>
            <a:xfrm>
              <a:off x="1062162" y="4243499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C84F6D-9202-424F-81DF-CDC5E6FE1C42}"/>
                </a:ext>
              </a:extLst>
            </p:cNvPr>
            <p:cNvSpPr/>
            <p:nvPr/>
          </p:nvSpPr>
          <p:spPr>
            <a:xfrm>
              <a:off x="1096318" y="4278448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F229819-2C8A-4032-904C-72954033687A}"/>
                </a:ext>
              </a:extLst>
            </p:cNvPr>
            <p:cNvSpPr/>
            <p:nvPr/>
          </p:nvSpPr>
          <p:spPr>
            <a:xfrm>
              <a:off x="1032385" y="4286378"/>
              <a:ext cx="67843" cy="6989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E17D1F6-F1F7-4486-B134-0CDBA15C0956}"/>
              </a:ext>
            </a:extLst>
          </p:cNvPr>
          <p:cNvSpPr/>
          <p:nvPr/>
        </p:nvSpPr>
        <p:spPr>
          <a:xfrm>
            <a:off x="806233" y="5752122"/>
            <a:ext cx="67843" cy="69898"/>
          </a:xfrm>
          <a:prstGeom prst="ellipse">
            <a:avLst/>
          </a:prstGeom>
          <a:solidFill>
            <a:srgbClr val="0D0D0D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95A071-C6D9-47EB-8E2D-91E313C33D22}"/>
                  </a:ext>
                </a:extLst>
              </p:cNvPr>
              <p:cNvSpPr txBox="1"/>
              <p:nvPr/>
            </p:nvSpPr>
            <p:spPr>
              <a:xfrm>
                <a:off x="916473" y="569473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95A071-C6D9-47EB-8E2D-91E313C3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3" y="569473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3C37431-6A61-4DA7-8282-CC44980CEA16}"/>
              </a:ext>
            </a:extLst>
          </p:cNvPr>
          <p:cNvGrpSpPr/>
          <p:nvPr/>
        </p:nvGrpSpPr>
        <p:grpSpPr>
          <a:xfrm>
            <a:off x="770580" y="5959119"/>
            <a:ext cx="131776" cy="112777"/>
            <a:chOff x="3467741" y="2717048"/>
            <a:chExt cx="131776" cy="112777"/>
          </a:xfrm>
          <a:solidFill>
            <a:srgbClr val="FF0000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0D9412B-C84F-4F13-8AE4-F67B001840B7}"/>
                </a:ext>
              </a:extLst>
            </p:cNvPr>
            <p:cNvSpPr/>
            <p:nvPr/>
          </p:nvSpPr>
          <p:spPr>
            <a:xfrm>
              <a:off x="3497518" y="2717048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A7A59DE-C756-45D7-B00F-D4A9DBA22540}"/>
                </a:ext>
              </a:extLst>
            </p:cNvPr>
            <p:cNvSpPr/>
            <p:nvPr/>
          </p:nvSpPr>
          <p:spPr>
            <a:xfrm>
              <a:off x="3531674" y="2751997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AA3430-F4F1-4489-8FC6-BBD923B2AFB5}"/>
                </a:ext>
              </a:extLst>
            </p:cNvPr>
            <p:cNvSpPr/>
            <p:nvPr/>
          </p:nvSpPr>
          <p:spPr>
            <a:xfrm>
              <a:off x="3467741" y="2759927"/>
              <a:ext cx="67843" cy="69898"/>
            </a:xfrm>
            <a:prstGeom prst="ellipse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20A4BB-6BF5-406D-A56E-636192AD2378}"/>
                  </a:ext>
                </a:extLst>
              </p:cNvPr>
              <p:cNvSpPr txBox="1"/>
              <p:nvPr/>
            </p:nvSpPr>
            <p:spPr>
              <a:xfrm>
                <a:off x="916532" y="5911375"/>
                <a:ext cx="270202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20A4BB-6BF5-406D-A56E-636192AD2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2" y="5911375"/>
                <a:ext cx="270202" cy="199735"/>
              </a:xfrm>
              <a:prstGeom prst="rect">
                <a:avLst/>
              </a:prstGeom>
              <a:blipFill>
                <a:blip r:embed="rId7"/>
                <a:stretch>
                  <a:fillRect l="-13333" r="-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5E0DDA58-3E91-4653-8F81-9DC69EFFD517}"/>
              </a:ext>
            </a:extLst>
          </p:cNvPr>
          <p:cNvSpPr/>
          <p:nvPr/>
        </p:nvSpPr>
        <p:spPr>
          <a:xfrm>
            <a:off x="771573" y="5459106"/>
            <a:ext cx="137160" cy="137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FB3577-AA83-4421-8C35-B1D5956C7F81}"/>
                  </a:ext>
                </a:extLst>
              </p:cNvPr>
              <p:cNvSpPr txBox="1"/>
              <p:nvPr/>
            </p:nvSpPr>
            <p:spPr>
              <a:xfrm>
                <a:off x="917697" y="5436683"/>
                <a:ext cx="185051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FB3577-AA83-4421-8C35-B1D5956C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7" y="5436683"/>
                <a:ext cx="185051" cy="199478"/>
              </a:xfrm>
              <a:prstGeom prst="rect">
                <a:avLst/>
              </a:prstGeom>
              <a:blipFill>
                <a:blip r:embed="rId8"/>
                <a:stretch>
                  <a:fillRect l="-20000" r="-1666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289FA4-E86E-4939-BF84-5903FF6BEF1A}"/>
                  </a:ext>
                </a:extLst>
              </p:cNvPr>
              <p:cNvSpPr txBox="1"/>
              <p:nvPr/>
            </p:nvSpPr>
            <p:spPr>
              <a:xfrm>
                <a:off x="914400" y="6163913"/>
                <a:ext cx="1963102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→∞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289FA4-E86E-4939-BF84-5903FF6B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163913"/>
                <a:ext cx="1963102" cy="199478"/>
              </a:xfrm>
              <a:prstGeom prst="rect">
                <a:avLst/>
              </a:prstGeom>
              <a:blipFill>
                <a:blip r:embed="rId9"/>
                <a:stretch>
                  <a:fillRect l="-155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Asphaltene Kinetics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3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419D7628-1202-E9F0-DD00-3B1B213E64BA}"/>
                  </a:ext>
                </a:extLst>
              </p:cNvPr>
              <p:cNvSpPr txBox="1"/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Aggregation test: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tuning precipitation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and aggregation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rates</a:t>
                </a:r>
              </a:p>
            </p:txBody>
          </p:sp>
        </mc:Choice>
        <mc:Fallback xmlns="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419D7628-1202-E9F0-DD00-3B1B213E6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blipFill>
                <a:blip r:embed="rId10"/>
                <a:stretch>
                  <a:fillRect l="-683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p_kinetics">
            <a:extLst>
              <a:ext uri="{FF2B5EF4-FFF2-40B4-BE49-F238E27FC236}">
                <a16:creationId xmlns:a16="http://schemas.microsoft.com/office/drawing/2014/main" id="{4ACE2510-7CCD-857E-C914-4DD55C8E7A85}"/>
              </a:ext>
            </a:extLst>
          </p:cNvPr>
          <p:cNvGrpSpPr/>
          <p:nvPr/>
        </p:nvGrpSpPr>
        <p:grpSpPr>
          <a:xfrm>
            <a:off x="3070332" y="5230289"/>
            <a:ext cx="5845068" cy="1095438"/>
            <a:chOff x="3070332" y="5230289"/>
            <a:chExt cx="5845068" cy="1095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xt_kP">
                  <a:extLst>
                    <a:ext uri="{FF2B5EF4-FFF2-40B4-BE49-F238E27FC236}">
                      <a16:creationId xmlns:a16="http://schemas.microsoft.com/office/drawing/2014/main" id="{D382EE64-1907-26F5-A7A2-287320F445E3}"/>
                    </a:ext>
                  </a:extLst>
                </p:cNvPr>
                <p:cNvSpPr txBox="1"/>
                <p:nvPr/>
              </p:nvSpPr>
              <p:spPr>
                <a:xfrm>
                  <a:off x="3070332" y="5230289"/>
                  <a:ext cx="4243219" cy="4590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/>
                    <a:t>Precipitation</a:t>
                  </a:r>
                  <a:r>
                    <a:rPr lang="en-US" sz="1600" b="0" dirty="0"/>
                    <a:t>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31859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txt_kP">
                  <a:extLst>
                    <a:ext uri="{FF2B5EF4-FFF2-40B4-BE49-F238E27FC236}">
                      <a16:creationId xmlns:a16="http://schemas.microsoft.com/office/drawing/2014/main" id="{B1547EEE-9D28-1D50-B6D5-EBEBD72E8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332" y="5230289"/>
                  <a:ext cx="4243219" cy="459036"/>
                </a:xfrm>
                <a:prstGeom prst="rect">
                  <a:avLst/>
                </a:prstGeom>
                <a:blipFill>
                  <a:blip r:embed="rId11"/>
                  <a:stretch>
                    <a:fillRect l="-862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xt_kAg">
                  <a:extLst>
                    <a:ext uri="{FF2B5EF4-FFF2-40B4-BE49-F238E27FC236}">
                      <a16:creationId xmlns:a16="http://schemas.microsoft.com/office/drawing/2014/main" id="{BC5DF277-0300-8E91-C1B6-3FA7C6A32F28}"/>
                    </a:ext>
                  </a:extLst>
                </p:cNvPr>
                <p:cNvSpPr txBox="1"/>
                <p:nvPr/>
              </p:nvSpPr>
              <p:spPr>
                <a:xfrm>
                  <a:off x="3070332" y="5795133"/>
                  <a:ext cx="5845068" cy="5305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/>
                    <a:t>Aggregation</a:t>
                  </a:r>
                  <a:r>
                    <a:rPr lang="en-US" sz="1600" b="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750</m:t>
                          </m:r>
                        </m:den>
                      </m:f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1859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solidFill>
                                <a:srgbClr val="31859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rgbClr val="31859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xt_kAg">
                  <a:extLst>
                    <a:ext uri="{FF2B5EF4-FFF2-40B4-BE49-F238E27FC236}">
                      <a16:creationId xmlns:a16="http://schemas.microsoft.com/office/drawing/2014/main" id="{EFBA601A-B53A-C48A-1E2A-02006992F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332" y="5795133"/>
                  <a:ext cx="5845068" cy="530594"/>
                </a:xfrm>
                <a:prstGeom prst="rect">
                  <a:avLst/>
                </a:prstGeom>
                <a:blipFill>
                  <a:blip r:embed="rId12"/>
                  <a:stretch>
                    <a:fillRect l="-626"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06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4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15B3927B-A4C4-9AEF-533F-B3509387C68C}"/>
                  </a:ext>
                </a:extLst>
              </p:cNvPr>
              <p:cNvSpPr txBox="1"/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Aggregation test: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tuning precipitation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and aggregation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) rates</a:t>
                </a:r>
              </a:p>
            </p:txBody>
          </p:sp>
        </mc:Choice>
        <mc:Fallback xmlns="">
          <p:sp>
            <p:nvSpPr>
              <p:cNvPr id="2" name="SubTitle">
                <a:extLst>
                  <a:ext uri="{FF2B5EF4-FFF2-40B4-BE49-F238E27FC236}">
                    <a16:creationId xmlns:a16="http://schemas.microsoft.com/office/drawing/2014/main" id="{15B3927B-A4C4-9AEF-533F-B3509387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2" y="838200"/>
                <a:ext cx="8919838" cy="425053"/>
              </a:xfrm>
              <a:prstGeom prst="rect">
                <a:avLst/>
              </a:prstGeom>
              <a:blipFill>
                <a:blip r:embed="rId3"/>
                <a:stretch>
                  <a:fillRect l="-683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le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Asphaltene Kinetics</a:t>
            </a:r>
          </a:p>
        </p:txBody>
      </p:sp>
      <p:sp>
        <p:nvSpPr>
          <p:cNvPr id="3" name="txt_1">
            <a:extLst>
              <a:ext uri="{FF2B5EF4-FFF2-40B4-BE49-F238E27FC236}">
                <a16:creationId xmlns:a16="http://schemas.microsoft.com/office/drawing/2014/main" id="{587874FE-18B4-8020-E623-B62D3CA63274}"/>
              </a:ext>
            </a:extLst>
          </p:cNvPr>
          <p:cNvSpPr txBox="1"/>
          <p:nvPr/>
        </p:nvSpPr>
        <p:spPr>
          <a:xfrm>
            <a:off x="147962" y="1489495"/>
            <a:ext cx="878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Clr>
                <a:srgbClr val="31859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cs typeface="Arial" panose="020B0604020202020204" pitchFamily="34" charset="0"/>
              </a:rPr>
              <a:t>Because the simulations of primary interest involve the </a:t>
            </a:r>
            <a:r>
              <a:rPr lang="en-US" sz="2000" b="1" dirty="0">
                <a:solidFill>
                  <a:srgbClr val="31859C"/>
                </a:solidFill>
                <a:cs typeface="Arial" panose="020B0604020202020204" pitchFamily="34" charset="0"/>
              </a:rPr>
              <a:t>live oil </a:t>
            </a:r>
            <a:r>
              <a:rPr lang="en-US" sz="2000" dirty="0">
                <a:cs typeface="Arial" panose="020B0604020202020204" pitchFamily="34" charset="0"/>
              </a:rPr>
              <a:t>at </a:t>
            </a:r>
            <a:r>
              <a:rPr lang="en-US" sz="2000" dirty="0">
                <a:solidFill>
                  <a:srgbClr val="31859C"/>
                </a:solidFill>
                <a:cs typeface="Arial" panose="020B0604020202020204" pitchFamily="34" charset="0"/>
              </a:rPr>
              <a:t>high temperature</a:t>
            </a:r>
            <a:r>
              <a:rPr lang="en-US" sz="2000" dirty="0">
                <a:cs typeface="Arial" panose="020B0604020202020204" pitchFamily="34" charset="0"/>
              </a:rPr>
              <a:t>, it is important that the precipitation and aggregation kinetics measured in the </a:t>
            </a:r>
            <a:r>
              <a:rPr lang="en-US" sz="2000" dirty="0">
                <a:solidFill>
                  <a:srgbClr val="31859C"/>
                </a:solidFill>
                <a:cs typeface="Arial" panose="020B0604020202020204" pitchFamily="34" charset="0"/>
              </a:rPr>
              <a:t>dead oil aggregation test </a:t>
            </a:r>
            <a:r>
              <a:rPr lang="en-US" sz="2000" dirty="0">
                <a:cs typeface="Arial" panose="020B0604020202020204" pitchFamily="34" charset="0"/>
              </a:rPr>
              <a:t>can be extrapolated to the conditions of interest.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490AC-2DB4-0B96-8B37-969743FE43A2}"/>
                  </a:ext>
                </a:extLst>
              </p:cNvPr>
              <p:cNvSpPr txBox="1"/>
              <p:nvPr/>
            </p:nvSpPr>
            <p:spPr>
              <a:xfrm>
                <a:off x="1066800" y="3208768"/>
                <a:ext cx="4572000" cy="504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Precipitation</a:t>
                </a:r>
                <a:r>
                  <a:rPr lang="en-US" sz="1800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rgbClr val="3185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490AC-2DB4-0B96-8B37-969743FE4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08768"/>
                <a:ext cx="4572000" cy="504818"/>
              </a:xfrm>
              <a:prstGeom prst="rect">
                <a:avLst/>
              </a:prstGeom>
              <a:blipFill>
                <a:blip r:embed="rId4"/>
                <a:stretch>
                  <a:fillRect l="-106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FE1F9-0EFC-49BC-497C-00E1499368BB}"/>
                  </a:ext>
                </a:extLst>
              </p:cNvPr>
              <p:cNvSpPr txBox="1"/>
              <p:nvPr/>
            </p:nvSpPr>
            <p:spPr>
              <a:xfrm>
                <a:off x="1066800" y="3942582"/>
                <a:ext cx="629796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Aggregation</a:t>
                </a:r>
                <a:r>
                  <a:rPr lang="en-US" sz="18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𝑘𝑔</m:t>
                            </m:r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</m:t>
                            </m:r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750</m:t>
                        </m:r>
                      </m:den>
                    </m:f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𝑅𝑇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den>
                    </m:f>
                    <m:sSub>
                      <m:sSubPr>
                        <m:ctrlPr>
                          <a:rPr lang="en-US" sz="1800" b="0" i="1" smtClean="0">
                            <a:solidFill>
                              <a:srgbClr val="31859C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31859C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31859C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3FE1F9-0EFC-49BC-497C-00E14993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942582"/>
                <a:ext cx="6297966" cy="585288"/>
              </a:xfrm>
              <a:prstGeom prst="rect">
                <a:avLst/>
              </a:prstGeom>
              <a:blipFill>
                <a:blip r:embed="rId5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5FF4EB-FA88-89C5-D8AE-20A3FD6818C2}"/>
                  </a:ext>
                </a:extLst>
              </p:cNvPr>
              <p:cNvSpPr txBox="1"/>
              <p:nvPr/>
            </p:nvSpPr>
            <p:spPr>
              <a:xfrm>
                <a:off x="381000" y="5183189"/>
                <a:ext cx="4572000" cy="85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: asphaltene concentration [kg/m</a:t>
                </a:r>
                <a:r>
                  <a:rPr lang="en-US" sz="1600" baseline="30000" dirty="0"/>
                  <a:t>3</a:t>
                </a:r>
                <a:r>
                  <a:rPr lang="en-US" sz="1600" dirty="0"/>
                  <a:t>], initial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   : temperature [K]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lang="en-US" sz="1600" dirty="0"/>
                  <a:t>    : viscosity [cP] of fluid medium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5FF4EB-FA88-89C5-D8AE-20A3FD681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83189"/>
                <a:ext cx="4572000" cy="853503"/>
              </a:xfrm>
              <a:prstGeom prst="rect">
                <a:avLst/>
              </a:prstGeom>
              <a:blipFill>
                <a:blip r:embed="rId6"/>
                <a:stretch>
                  <a:fillRect t="-1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Asphaltene Kinetics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5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D83D6C2B-D9D4-429D-A631-186F5626D454}"/>
              </a:ext>
            </a:extLst>
          </p:cNvPr>
          <p:cNvSpPr/>
          <p:nvPr/>
        </p:nvSpPr>
        <p:spPr>
          <a:xfrm>
            <a:off x="2590800" y="3517300"/>
            <a:ext cx="662151" cy="1097280"/>
          </a:xfrm>
          <a:prstGeom prst="can">
            <a:avLst>
              <a:gd name="adj" fmla="val 14286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7C002BE-E38B-47E1-BAA0-9A98CC0AE952}"/>
              </a:ext>
            </a:extLst>
          </p:cNvPr>
          <p:cNvSpPr/>
          <p:nvPr/>
        </p:nvSpPr>
        <p:spPr>
          <a:xfrm>
            <a:off x="3810000" y="3517300"/>
            <a:ext cx="662151" cy="1097280"/>
          </a:xfrm>
          <a:prstGeom prst="can">
            <a:avLst>
              <a:gd name="adj" fmla="val 142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Solv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BD153DF3-F59D-460C-A1E6-AA18F283E8EE}"/>
              </a:ext>
            </a:extLst>
          </p:cNvPr>
          <p:cNvSpPr/>
          <p:nvPr/>
        </p:nvSpPr>
        <p:spPr>
          <a:xfrm>
            <a:off x="1387360" y="3518870"/>
            <a:ext cx="662151" cy="1097280"/>
          </a:xfrm>
          <a:prstGeom prst="can">
            <a:avLst>
              <a:gd name="adj" fmla="val 14286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4A000-EF30-4017-A766-6B51DA6DA167}"/>
              </a:ext>
            </a:extLst>
          </p:cNvPr>
          <p:cNvSpPr txBox="1"/>
          <p:nvPr/>
        </p:nvSpPr>
        <p:spPr>
          <a:xfrm>
            <a:off x="520824" y="2964792"/>
            <a:ext cx="546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Oil (</a:t>
            </a:r>
            <a:r>
              <a:rPr lang="en-US" b="1" dirty="0"/>
              <a:t>MO</a:t>
            </a:r>
            <a:r>
              <a:rPr lang="en-US" dirty="0"/>
              <a:t>) = Stock Tank Oil (</a:t>
            </a:r>
            <a:r>
              <a:rPr lang="en-US" b="1" dirty="0"/>
              <a:t>STO</a:t>
            </a:r>
            <a:r>
              <a:rPr lang="en-US" dirty="0"/>
              <a:t>) + Solvent (</a:t>
            </a:r>
            <a:r>
              <a:rPr lang="en-US" b="1" dirty="0"/>
              <a:t>Solv</a:t>
            </a:r>
            <a:r>
              <a:rPr lang="en-US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8539A8-D516-4376-BB81-08A79D581E64}"/>
              </a:ext>
            </a:extLst>
          </p:cNvPr>
          <p:cNvSpPr txBox="1"/>
          <p:nvPr/>
        </p:nvSpPr>
        <p:spPr>
          <a:xfrm>
            <a:off x="2144571" y="3765488"/>
            <a:ext cx="22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8166EB-88B2-4D3D-B389-8E7B51D903DF}"/>
              </a:ext>
            </a:extLst>
          </p:cNvPr>
          <p:cNvSpPr txBox="1"/>
          <p:nvPr/>
        </p:nvSpPr>
        <p:spPr>
          <a:xfrm>
            <a:off x="3369332" y="3756196"/>
            <a:ext cx="22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85C6ED7C-AE73-4BF0-9AE9-17327ED50504}"/>
              </a:ext>
            </a:extLst>
          </p:cNvPr>
          <p:cNvSpPr/>
          <p:nvPr/>
        </p:nvSpPr>
        <p:spPr>
          <a:xfrm>
            <a:off x="2590800" y="5378150"/>
            <a:ext cx="662151" cy="1097280"/>
          </a:xfrm>
          <a:prstGeom prst="can">
            <a:avLst>
              <a:gd name="adj" fmla="val 14286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086BAD46-254A-459E-BBED-F023322503F2}"/>
              </a:ext>
            </a:extLst>
          </p:cNvPr>
          <p:cNvSpPr/>
          <p:nvPr/>
        </p:nvSpPr>
        <p:spPr>
          <a:xfrm>
            <a:off x="3810000" y="5378150"/>
            <a:ext cx="662151" cy="1097280"/>
          </a:xfrm>
          <a:prstGeom prst="can">
            <a:avLst>
              <a:gd name="adj" fmla="val 142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EE738356-BDD2-42C2-9BFC-601DA1B1450F}"/>
              </a:ext>
            </a:extLst>
          </p:cNvPr>
          <p:cNvSpPr/>
          <p:nvPr/>
        </p:nvSpPr>
        <p:spPr>
          <a:xfrm>
            <a:off x="1387360" y="5379720"/>
            <a:ext cx="662151" cy="1097280"/>
          </a:xfrm>
          <a:prstGeom prst="can">
            <a:avLst>
              <a:gd name="adj" fmla="val 1428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6B3904-2C75-41B3-8AA2-9ADFFA989995}"/>
              </a:ext>
            </a:extLst>
          </p:cNvPr>
          <p:cNvSpPr txBox="1"/>
          <p:nvPr/>
        </p:nvSpPr>
        <p:spPr>
          <a:xfrm>
            <a:off x="520824" y="4839241"/>
            <a:ext cx="51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 (</a:t>
            </a:r>
            <a:r>
              <a:rPr lang="en-US" b="1" dirty="0"/>
              <a:t>MOP</a:t>
            </a:r>
            <a:r>
              <a:rPr lang="en-US" dirty="0"/>
              <a:t>) = Modified Oil (</a:t>
            </a:r>
            <a:r>
              <a:rPr lang="en-US" b="1" dirty="0"/>
              <a:t>MO</a:t>
            </a:r>
            <a:r>
              <a:rPr lang="en-US" dirty="0"/>
              <a:t>) + Precipitant (</a:t>
            </a:r>
            <a:r>
              <a:rPr lang="en-US" b="1" dirty="0"/>
              <a:t>Prec</a:t>
            </a:r>
            <a:r>
              <a:rPr lang="en-US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BAB2BF-4B53-4A6A-8B07-99B540CA1252}"/>
              </a:ext>
            </a:extLst>
          </p:cNvPr>
          <p:cNvSpPr txBox="1"/>
          <p:nvPr/>
        </p:nvSpPr>
        <p:spPr>
          <a:xfrm>
            <a:off x="2144571" y="5639937"/>
            <a:ext cx="22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CB29C2-AB79-4477-BDFB-88A61D28CD4C}"/>
              </a:ext>
            </a:extLst>
          </p:cNvPr>
          <p:cNvSpPr txBox="1"/>
          <p:nvPr/>
        </p:nvSpPr>
        <p:spPr>
          <a:xfrm>
            <a:off x="3369332" y="5630645"/>
            <a:ext cx="22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EBE9DF-1711-459F-ACD6-D8CA43A36A87}"/>
              </a:ext>
            </a:extLst>
          </p:cNvPr>
          <p:cNvSpPr txBox="1"/>
          <p:nvPr/>
        </p:nvSpPr>
        <p:spPr>
          <a:xfrm>
            <a:off x="4724400" y="3975502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b="1" dirty="0"/>
              <a:t>MO</a:t>
            </a:r>
            <a:r>
              <a:rPr lang="en-US" sz="1600" dirty="0"/>
              <a:t> composition usually reported as </a:t>
            </a:r>
            <a:r>
              <a:rPr lang="en-US" sz="1600" b="1" dirty="0"/>
              <a:t>vol% Solv </a:t>
            </a:r>
            <a:r>
              <a:rPr lang="en-US" sz="1600" dirty="0"/>
              <a:t>in </a:t>
            </a:r>
            <a:r>
              <a:rPr lang="en-US" sz="1600" b="1" dirty="0"/>
              <a:t>MO </a:t>
            </a:r>
            <a:r>
              <a:rPr lang="en-US" sz="1600" dirty="0"/>
              <a:t>blend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8FB890-EE9C-4E35-9BA6-C1ED1643FC18}"/>
              </a:ext>
            </a:extLst>
          </p:cNvPr>
          <p:cNvSpPr txBox="1"/>
          <p:nvPr/>
        </p:nvSpPr>
        <p:spPr>
          <a:xfrm>
            <a:off x="4729094" y="5783975"/>
            <a:ext cx="350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b="1" dirty="0"/>
              <a:t>MOP</a:t>
            </a:r>
            <a:r>
              <a:rPr lang="en-US" sz="1600" dirty="0"/>
              <a:t> composition usually reported as </a:t>
            </a:r>
            <a:r>
              <a:rPr lang="en-US" sz="1600" b="1" dirty="0"/>
              <a:t>vol% Prec </a:t>
            </a:r>
            <a:r>
              <a:rPr lang="en-US" sz="1600" dirty="0"/>
              <a:t>in </a:t>
            </a:r>
            <a:r>
              <a:rPr lang="en-US" sz="1600" b="1" dirty="0"/>
              <a:t>MOP</a:t>
            </a:r>
            <a:r>
              <a:rPr lang="en-US" sz="1600" dirty="0"/>
              <a:t> blend</a:t>
            </a:r>
            <a:endParaRPr lang="en-US" sz="16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E80E4C-C1C9-4792-A2B8-05C24E14A34E}"/>
              </a:ext>
            </a:extLst>
          </p:cNvPr>
          <p:cNvSpPr/>
          <p:nvPr/>
        </p:nvSpPr>
        <p:spPr>
          <a:xfrm>
            <a:off x="222718" y="1387495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A solvent is usually added to the dead oil (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STO</a:t>
            </a:r>
            <a:r>
              <a:rPr lang="en-US" dirty="0">
                <a:latin typeface="+mj-lt"/>
                <a:cs typeface="Arial" panose="020B0604020202020204" pitchFamily="34" charset="0"/>
              </a:rPr>
              <a:t>) to reduce viscosity and/or stabilize asphaltenes. This blend (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STO</a:t>
            </a:r>
            <a:r>
              <a:rPr lang="en-US" dirty="0">
                <a:latin typeface="+mj-lt"/>
                <a:cs typeface="Arial" panose="020B0604020202020204" pitchFamily="34" charset="0"/>
              </a:rPr>
              <a:t> +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Solv</a:t>
            </a:r>
            <a:r>
              <a:rPr lang="en-US" dirty="0">
                <a:latin typeface="+mj-lt"/>
                <a:cs typeface="Arial" panose="020B0604020202020204" pitchFamily="34" charset="0"/>
              </a:rPr>
              <a:t>) is called the modified oil (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MO</a:t>
            </a:r>
            <a:r>
              <a:rPr lang="en-US" dirty="0">
                <a:latin typeface="+mj-lt"/>
                <a:cs typeface="Arial" panose="020B0604020202020204" pitchFamily="34" charset="0"/>
              </a:rPr>
              <a:t>).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A precipitant is then added to the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MO</a:t>
            </a:r>
            <a:r>
              <a:rPr lang="en-US" dirty="0">
                <a:latin typeface="+mj-lt"/>
                <a:cs typeface="Arial" panose="020B0604020202020204" pitchFamily="34" charset="0"/>
              </a:rPr>
              <a:t> to form the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MOP</a:t>
            </a:r>
            <a:r>
              <a:rPr lang="en-US" dirty="0">
                <a:latin typeface="+mj-lt"/>
                <a:cs typeface="Arial" panose="020B0604020202020204" pitchFamily="34" charset="0"/>
              </a:rPr>
              <a:t> blend and the quantification of asphaltene precipitation as a function of time is measured in this fluid.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7D1F6C7-6B42-30A2-1682-9412ABF3A735}"/>
              </a:ext>
            </a:extLst>
          </p:cNvPr>
          <p:cNvSpPr txBox="1"/>
          <p:nvPr/>
        </p:nvSpPr>
        <p:spPr>
          <a:xfrm>
            <a:off x="147962" y="838200"/>
            <a:ext cx="891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Aggregation test: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constructing modified oil (MO) + precipitant fluid</a:t>
            </a:r>
          </a:p>
        </p:txBody>
      </p:sp>
    </p:spTree>
    <p:extLst>
      <p:ext uri="{BB962C8B-B14F-4D97-AF65-F5344CB8AC3E}">
        <p14:creationId xmlns:p14="http://schemas.microsoft.com/office/powerpoint/2010/main" val="133231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6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80450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6.77E-03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2.25E-02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1.01E-02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6.87E-03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5.61E-03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5.90E-03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9.08E-04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9.64E-03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80450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6.77E-03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2.25E-02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1.37E-02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1.01E-02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6.87E-03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1.31E-02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8.27E-03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5.61E-03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5.90E-03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9.08E-04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9.64E-03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PC003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F9DD5-808D-4099-80F5-EAEA5E23ABE5}"/>
              </a:ext>
            </a:extLst>
          </p:cNvPr>
          <p:cNvSpPr txBox="1"/>
          <p:nvPr/>
        </p:nvSpPr>
        <p:spPr>
          <a:xfrm>
            <a:off x="3429000" y="4151907"/>
            <a:ext cx="254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/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tuned with regularization</a:t>
            </a:r>
            <a:endParaRPr lang="en-US" sz="1400" b="1" baseline="-25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8AAED-3224-490B-8C3D-5C3E70D3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3" y="1245498"/>
            <a:ext cx="8312728" cy="285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2FE5F-D43C-4CE1-A9EC-EA535E9CE3F7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8197-DD76-4D77-8F92-8056C030A8B9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054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7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5.75E-03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1.51E-02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2.02E-01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1.24E-02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5.07E-02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6.03E-03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4.08E+00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7.01E-03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2.79E-04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337369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5.75E-03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1.51E-02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2.02E-01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1.24E-02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5.07E-02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6.03E-03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4.08E+00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7.01E-03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2.79E-04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1.00E+01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PC003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F9DD5-808D-4099-80F5-EAEA5E23ABE5}"/>
              </a:ext>
            </a:extLst>
          </p:cNvPr>
          <p:cNvSpPr txBox="1"/>
          <p:nvPr/>
        </p:nvSpPr>
        <p:spPr>
          <a:xfrm>
            <a:off x="3429000" y="4151907"/>
            <a:ext cx="230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/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tuned)</a:t>
            </a:r>
            <a:endParaRPr lang="en-US" sz="1400" b="1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A0975-E224-4E1F-AFE7-377D8FC1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8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7001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7.00E-03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7001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1.22E-02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5.57E-03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7.00E-03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4.53E-03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3.55E-03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PC003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431A-287A-49A8-B2BF-14BC4F437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69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38E2F0-ACCE-4F77-9061-C5774F78E20B}"/>
              </a:ext>
            </a:extLst>
          </p:cNvPr>
          <p:cNvSpPr txBox="1"/>
          <p:nvPr/>
        </p:nvSpPr>
        <p:spPr>
          <a:xfrm>
            <a:off x="2650094" y="4169551"/>
            <a:ext cx="397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</a:t>
            </a:r>
            <a:r>
              <a:rPr lang="en-US" sz="1400" b="1" dirty="0"/>
              <a:t> is detected &amp; </a:t>
            </a:r>
            <a:r>
              <a:rPr lang="en-US" sz="1400" b="1" dirty="0" err="1"/>
              <a:t>precip</a:t>
            </a:r>
            <a:r>
              <a:rPr lang="en-US" sz="1400" b="1" dirty="0"/>
              <a:t>. is instantaneous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p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45922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7170FBC-09CB-4B38-83BF-EEC99A2DABAE}"/>
              </a:ext>
            </a:extLst>
          </p:cNvPr>
          <p:cNvSpPr txBox="1"/>
          <p:nvPr/>
        </p:nvSpPr>
        <p:spPr>
          <a:xfrm>
            <a:off x="222718" y="76200"/>
            <a:ext cx="724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PC003 Kinetic Modeling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D8A6AAFD-D4D5-4D97-A6BD-30358B5B2DA2}"/>
              </a:ext>
            </a:extLst>
          </p:cNvPr>
          <p:cNvSpPr txBox="1">
            <a:spLocks/>
          </p:cNvSpPr>
          <p:nvPr/>
        </p:nvSpPr>
        <p:spPr>
          <a:xfrm>
            <a:off x="8583966" y="6487697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CB76518-8B1D-41EB-86C5-3EC1884B9C58}" type="slidenum">
              <a:rPr lang="en-US" sz="1400" b="1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pPr algn="ctr"/>
              <a:t>9</a:t>
            </a:fld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DBB8E-1B26-4F21-B9D4-99AB4BEB6BD9}"/>
              </a:ext>
            </a:extLst>
          </p:cNvPr>
          <p:cNvSpPr txBox="1"/>
          <p:nvPr/>
        </p:nvSpPr>
        <p:spPr>
          <a:xfrm>
            <a:off x="17526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40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D46551-B7B7-4D87-B86E-125E374E6BAC}"/>
              </a:ext>
            </a:extLst>
          </p:cNvPr>
          <p:cNvSpPr txBox="1"/>
          <p:nvPr/>
        </p:nvSpPr>
        <p:spPr>
          <a:xfrm>
            <a:off x="6248400" y="914400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PC003 at 80 </a:t>
            </a:r>
            <a:r>
              <a:rPr lang="es-AR" b="1" dirty="0"/>
              <a:t>°</a:t>
            </a:r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620174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29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s-AR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r>
                                  <a:rPr lang="en-US" sz="1200" b="1" i="0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𝒂𝒈</m:t>
                                    </m:r>
                                  </m:sub>
                                </m:sSub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p>
                                  <m:sSupPr>
                                    <m:ctrlPr>
                                      <a:rPr lang="en-US" sz="1200" b="1" i="1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p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0" u="none" strike="noStrike" smtClean="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200" b="1" i="1" u="none" strike="noStrike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7.86E-04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5.42E-04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6.40E-04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47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2.75E-04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">
                <a:extLst>
                  <a:ext uri="{FF2B5EF4-FFF2-40B4-BE49-F238E27FC236}">
                    <a16:creationId xmlns:a16="http://schemas.microsoft.com/office/drawing/2014/main" id="{6A957EAB-81D3-40A9-8179-524A72140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9620174"/>
                  </p:ext>
                </p:extLst>
              </p:nvPr>
            </p:nvGraphicFramePr>
            <p:xfrm>
              <a:off x="2574176" y="4491401"/>
              <a:ext cx="4055662" cy="1854518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04800">
                      <a:extLst>
                        <a:ext uri="{9D8B030D-6E8A-4147-A177-3AD203B41FA5}">
                          <a16:colId xmlns:a16="http://schemas.microsoft.com/office/drawing/2014/main" val="1496092851"/>
                        </a:ext>
                      </a:extLst>
                    </a:gridCol>
                    <a:gridCol w="813044">
                      <a:extLst>
                        <a:ext uri="{9D8B030D-6E8A-4147-A177-3AD203B41FA5}">
                          <a16:colId xmlns:a16="http://schemas.microsoft.com/office/drawing/2014/main" val="3740488100"/>
                        </a:ext>
                      </a:extLst>
                    </a:gridCol>
                    <a:gridCol w="1130394">
                      <a:extLst>
                        <a:ext uri="{9D8B030D-6E8A-4147-A177-3AD203B41FA5}">
                          <a16:colId xmlns:a16="http://schemas.microsoft.com/office/drawing/2014/main" val="2431454854"/>
                        </a:ext>
                      </a:extLst>
                    </a:gridCol>
                    <a:gridCol w="807424">
                      <a:extLst>
                        <a:ext uri="{9D8B030D-6E8A-4147-A177-3AD203B41FA5}">
                          <a16:colId xmlns:a16="http://schemas.microsoft.com/office/drawing/2014/main" val="72558443"/>
                        </a:ext>
                      </a:extLst>
                    </a:gridCol>
                  </a:tblGrid>
                  <a:tr h="30003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200" b="1" u="none" strike="noStrike" dirty="0">
                              <a:solidFill>
                                <a:schemeClr val="bg2"/>
                              </a:solidFill>
                              <a:effectLst/>
                            </a:rPr>
                            <a:t>Mixture</a:t>
                          </a:r>
                          <a:endParaRPr lang="en-US" sz="1200" b="1" i="0" u="none" strike="noStrike" dirty="0">
                            <a:solidFill>
                              <a:schemeClr val="bg2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701" t="-4082" r="-238806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8108" t="-4082" r="-72973" b="-5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52" t="-4082" r="-1504" b="-5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61022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C6_55_vol%_40C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7.86E-04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121522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C7_60_vol%_40C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1.30E-03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3460637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C8_60_vol%_40C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40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5.42E-04</a:t>
                          </a:r>
                        </a:p>
                      </a:txBody>
                      <a:tcPr marL="6350" marR="6350" marT="635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65293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C7_62_vol%_80C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6.40E-04</a:t>
                          </a:r>
                        </a:p>
                      </a:txBody>
                      <a:tcPr marL="6350" marR="6350" marT="635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8971597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C8_62_vol%_80C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3.66E-04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732853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C10_62_vol%_80C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</a:rPr>
                            <a:t>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2.75E-04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11415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DE1F65-ECD3-403B-A1D3-8703EE9C62CA}"/>
              </a:ext>
            </a:extLst>
          </p:cNvPr>
          <p:cNvSpPr txBox="1"/>
          <p:nvPr/>
        </p:nvSpPr>
        <p:spPr>
          <a:xfrm>
            <a:off x="0" y="6393260"/>
            <a:ext cx="355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*all lab tests are conducted on PC003 with 5 </a:t>
            </a:r>
            <a:r>
              <a:rPr lang="en-US" sz="1200" dirty="0" err="1"/>
              <a:t>wt</a:t>
            </a:r>
            <a:r>
              <a:rPr lang="en-US" sz="1200" dirty="0"/>
              <a:t>% DCB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49FC4-25CD-4C54-A4D4-28AEE1AA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1219200"/>
            <a:ext cx="8312727" cy="2869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BD8AF8-83C0-41B9-A9E5-70F34A8A552B}"/>
              </a:ext>
            </a:extLst>
          </p:cNvPr>
          <p:cNvSpPr txBox="1"/>
          <p:nvPr/>
        </p:nvSpPr>
        <p:spPr>
          <a:xfrm>
            <a:off x="3505200" y="4151744"/>
            <a:ext cx="2220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baseline="-25000" dirty="0"/>
              <a:t>ag </a:t>
            </a:r>
            <a:r>
              <a:rPr lang="en-US" sz="1400" b="1" dirty="0"/>
              <a:t>+ C is detected (</a:t>
            </a:r>
            <a:r>
              <a:rPr lang="en-US" sz="1400" b="1" dirty="0" err="1"/>
              <a:t>k</a:t>
            </a:r>
            <a:r>
              <a:rPr lang="en-US" sz="1400" b="1" baseline="-25000" dirty="0" err="1"/>
              <a:t>ag</a:t>
            </a:r>
            <a:r>
              <a:rPr lang="en-US" sz="1400" b="1" dirty="0"/>
              <a:t> = inf)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020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2092</Words>
  <Application>Microsoft Office PowerPoint</Application>
  <PresentationFormat>On-screen Show (4:3)</PresentationFormat>
  <Paragraphs>649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Cambria Math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M. Vargas</dc:creator>
  <cp:lastModifiedBy>Caleb Sisco</cp:lastModifiedBy>
  <cp:revision>399</cp:revision>
  <cp:lastPrinted>2021-10-20T20:10:06Z</cp:lastPrinted>
  <dcterms:created xsi:type="dcterms:W3CDTF">2017-12-13T21:40:25Z</dcterms:created>
  <dcterms:modified xsi:type="dcterms:W3CDTF">2023-03-11T22:16:56Z</dcterms:modified>
</cp:coreProperties>
</file>