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4"/>
  </p:sldMasterIdLst>
  <p:notesMasterIdLst>
    <p:notesMasterId r:id="rId16"/>
  </p:notesMasterIdLst>
  <p:sldIdLst>
    <p:sldId id="256" r:id="rId5"/>
    <p:sldId id="257" r:id="rId6"/>
    <p:sldId id="268" r:id="rId7"/>
    <p:sldId id="269" r:id="rId8"/>
    <p:sldId id="267" r:id="rId9"/>
    <p:sldId id="259" r:id="rId10"/>
    <p:sldId id="261" r:id="rId11"/>
    <p:sldId id="262" r:id="rId12"/>
    <p:sldId id="265" r:id="rId13"/>
    <p:sldId id="264" r:id="rId14"/>
    <p:sldId id="266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F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B4A36-96E6-4AF1-BAAA-FD83AEFD0D37}" v="23" dt="2022-12-05T13:25:3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418" autoAdjust="0"/>
  </p:normalViewPr>
  <p:slideViewPr>
    <p:cSldViewPr snapToGrid="0" snapToObjects="1">
      <p:cViewPr varScale="1">
        <p:scale>
          <a:sx n="68" d="100"/>
          <a:sy n="68" d="100"/>
        </p:scale>
        <p:origin x="18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" userId="411ed6b9f3632920" providerId="LiveId" clId="{D7D655FD-5D72-4F6F-8083-87D1B3398BB5}"/>
    <pc:docChg chg="modSld">
      <pc:chgData name="Zhang" userId="411ed6b9f3632920" providerId="LiveId" clId="{D7D655FD-5D72-4F6F-8083-87D1B3398BB5}" dt="2022-11-12T11:40:55.678" v="27" actId="20577"/>
      <pc:docMkLst>
        <pc:docMk/>
      </pc:docMkLst>
      <pc:sldChg chg="modSp mod">
        <pc:chgData name="Zhang" userId="411ed6b9f3632920" providerId="LiveId" clId="{D7D655FD-5D72-4F6F-8083-87D1B3398BB5}" dt="2022-11-12T11:40:55.678" v="27" actId="20577"/>
        <pc:sldMkLst>
          <pc:docMk/>
          <pc:sldMk cId="4213232430" sldId="256"/>
        </pc:sldMkLst>
        <pc:spChg chg="mod">
          <ac:chgData name="Zhang" userId="411ed6b9f3632920" providerId="LiveId" clId="{D7D655FD-5D72-4F6F-8083-87D1B3398BB5}" dt="2022-11-12T11:40:55.678" v="27" actId="20577"/>
          <ac:spMkLst>
            <pc:docMk/>
            <pc:sldMk cId="4213232430" sldId="256"/>
            <ac:spMk id="5" creationId="{00000000-0000-0000-0000-000000000000}"/>
          </ac:spMkLst>
        </pc:spChg>
      </pc:sldChg>
    </pc:docChg>
  </pc:docChgLst>
  <pc:docChgLst>
    <pc:chgData name="Zhang" userId="411ed6b9f3632920" providerId="LiveId" clId="{46DB4A36-96E6-4AF1-BAAA-FD83AEFD0D37}"/>
    <pc:docChg chg="undo custSel modSld">
      <pc:chgData name="Zhang" userId="411ed6b9f3632920" providerId="LiveId" clId="{46DB4A36-96E6-4AF1-BAAA-FD83AEFD0D37}" dt="2022-12-05T13:26:16.138" v="4578" actId="14100"/>
      <pc:docMkLst>
        <pc:docMk/>
      </pc:docMkLst>
      <pc:sldChg chg="modSp mod">
        <pc:chgData name="Zhang" userId="411ed6b9f3632920" providerId="LiveId" clId="{46DB4A36-96E6-4AF1-BAAA-FD83AEFD0D37}" dt="2022-11-28T14:01:39.671" v="43" actId="27636"/>
        <pc:sldMkLst>
          <pc:docMk/>
          <pc:sldMk cId="4213232430" sldId="256"/>
        </pc:sldMkLst>
        <pc:spChg chg="mod">
          <ac:chgData name="Zhang" userId="411ed6b9f3632920" providerId="LiveId" clId="{46DB4A36-96E6-4AF1-BAAA-FD83AEFD0D37}" dt="2022-11-28T14:01:39.671" v="43" actId="27636"/>
          <ac:spMkLst>
            <pc:docMk/>
            <pc:sldMk cId="4213232430" sldId="256"/>
            <ac:spMk id="4" creationId="{00000000-0000-0000-0000-000000000000}"/>
          </ac:spMkLst>
        </pc:spChg>
      </pc:sldChg>
      <pc:sldChg chg="modSp mod">
        <pc:chgData name="Zhang" userId="411ed6b9f3632920" providerId="LiveId" clId="{46DB4A36-96E6-4AF1-BAAA-FD83AEFD0D37}" dt="2022-11-28T14:53:10.670" v="1049" actId="20577"/>
        <pc:sldMkLst>
          <pc:docMk/>
          <pc:sldMk cId="2853749453" sldId="257"/>
        </pc:sldMkLst>
        <pc:spChg chg="mod">
          <ac:chgData name="Zhang" userId="411ed6b9f3632920" providerId="LiveId" clId="{46DB4A36-96E6-4AF1-BAAA-FD83AEFD0D37}" dt="2022-11-28T14:53:10.670" v="1049" actId="20577"/>
          <ac:spMkLst>
            <pc:docMk/>
            <pc:sldMk cId="2853749453" sldId="257"/>
            <ac:spMk id="3" creationId="{00000000-0000-0000-0000-000000000000}"/>
          </ac:spMkLst>
        </pc:spChg>
      </pc:sldChg>
      <pc:sldChg chg="addSp delSp modSp mod">
        <pc:chgData name="Zhang" userId="411ed6b9f3632920" providerId="LiveId" clId="{46DB4A36-96E6-4AF1-BAAA-FD83AEFD0D37}" dt="2022-12-05T13:26:16.138" v="4578" actId="14100"/>
        <pc:sldMkLst>
          <pc:docMk/>
          <pc:sldMk cId="2396239500" sldId="259"/>
        </pc:sldMkLst>
        <pc:spChg chg="del">
          <ac:chgData name="Zhang" userId="411ed6b9f3632920" providerId="LiveId" clId="{46DB4A36-96E6-4AF1-BAAA-FD83AEFD0D37}" dt="2022-12-05T13:25:51.857" v="4575" actId="478"/>
          <ac:spMkLst>
            <pc:docMk/>
            <pc:sldMk cId="2396239500" sldId="259"/>
            <ac:spMk id="2" creationId="{00000000-0000-0000-0000-000000000000}"/>
          </ac:spMkLst>
        </pc:spChg>
        <pc:picChg chg="add del mod">
          <ac:chgData name="Zhang" userId="411ed6b9f3632920" providerId="LiveId" clId="{46DB4A36-96E6-4AF1-BAAA-FD83AEFD0D37}" dt="2022-12-05T13:24:50.732" v="4568"/>
          <ac:picMkLst>
            <pc:docMk/>
            <pc:sldMk cId="2396239500" sldId="259"/>
            <ac:picMk id="4" creationId="{9DCE6A95-7DA2-6A13-A955-38D7D688729C}"/>
          </ac:picMkLst>
        </pc:picChg>
        <pc:picChg chg="add mod">
          <ac:chgData name="Zhang" userId="411ed6b9f3632920" providerId="LiveId" clId="{46DB4A36-96E6-4AF1-BAAA-FD83AEFD0D37}" dt="2022-12-05T13:26:16.138" v="4578" actId="14100"/>
          <ac:picMkLst>
            <pc:docMk/>
            <pc:sldMk cId="2396239500" sldId="259"/>
            <ac:picMk id="6" creationId="{9C127D6F-851A-9A02-733B-69BDA3B64222}"/>
          </ac:picMkLst>
        </pc:picChg>
      </pc:sldChg>
      <pc:sldChg chg="addSp modSp mod">
        <pc:chgData name="Zhang" userId="411ed6b9f3632920" providerId="LiveId" clId="{46DB4A36-96E6-4AF1-BAAA-FD83AEFD0D37}" dt="2022-12-04T15:18:07.310" v="3660" actId="20577"/>
        <pc:sldMkLst>
          <pc:docMk/>
          <pc:sldMk cId="1041015712" sldId="261"/>
        </pc:sldMkLst>
        <pc:spChg chg="add mod">
          <ac:chgData name="Zhang" userId="411ed6b9f3632920" providerId="LiveId" clId="{46DB4A36-96E6-4AF1-BAAA-FD83AEFD0D37}" dt="2022-12-04T15:18:07.310" v="3660" actId="20577"/>
          <ac:spMkLst>
            <pc:docMk/>
            <pc:sldMk cId="1041015712" sldId="261"/>
            <ac:spMk id="2" creationId="{0924D4C6-554A-3F5F-11E0-1D794EA23E05}"/>
          </ac:spMkLst>
        </pc:spChg>
      </pc:sldChg>
      <pc:sldChg chg="addSp delSp modSp mod">
        <pc:chgData name="Zhang" userId="411ed6b9f3632920" providerId="LiveId" clId="{46DB4A36-96E6-4AF1-BAAA-FD83AEFD0D37}" dt="2022-12-04T06:46:47.181" v="1137" actId="20577"/>
        <pc:sldMkLst>
          <pc:docMk/>
          <pc:sldMk cId="569908254" sldId="262"/>
        </pc:sldMkLst>
        <pc:spChg chg="mod">
          <ac:chgData name="Zhang" userId="411ed6b9f3632920" providerId="LiveId" clId="{46DB4A36-96E6-4AF1-BAAA-FD83AEFD0D37}" dt="2022-12-04T06:46:47.181" v="1137" actId="20577"/>
          <ac:spMkLst>
            <pc:docMk/>
            <pc:sldMk cId="569908254" sldId="262"/>
            <ac:spMk id="2" creationId="{00000000-0000-0000-0000-000000000000}"/>
          </ac:spMkLst>
        </pc:spChg>
        <pc:spChg chg="del mod">
          <ac:chgData name="Zhang" userId="411ed6b9f3632920" providerId="LiveId" clId="{46DB4A36-96E6-4AF1-BAAA-FD83AEFD0D37}" dt="2022-11-28T14:44:32.340" v="417" actId="478"/>
          <ac:spMkLst>
            <pc:docMk/>
            <pc:sldMk cId="569908254" sldId="262"/>
            <ac:spMk id="4" creationId="{00000000-0000-0000-0000-000000000000}"/>
          </ac:spMkLst>
        </pc:spChg>
        <pc:spChg chg="add del mod">
          <ac:chgData name="Zhang" userId="411ed6b9f3632920" providerId="LiveId" clId="{46DB4A36-96E6-4AF1-BAAA-FD83AEFD0D37}" dt="2022-11-28T14:44:40.064" v="419" actId="478"/>
          <ac:spMkLst>
            <pc:docMk/>
            <pc:sldMk cId="569908254" sldId="262"/>
            <ac:spMk id="5" creationId="{EECF8300-714A-89D0-05A9-F7BC47CD24DF}"/>
          </ac:spMkLst>
        </pc:spChg>
        <pc:spChg chg="add mod">
          <ac:chgData name="Zhang" userId="411ed6b9f3632920" providerId="LiveId" clId="{46DB4A36-96E6-4AF1-BAAA-FD83AEFD0D37}" dt="2022-11-28T14:44:48.455" v="430" actId="20577"/>
          <ac:spMkLst>
            <pc:docMk/>
            <pc:sldMk cId="569908254" sldId="262"/>
            <ac:spMk id="6" creationId="{FA58864A-F63B-58EB-41AE-1DF6C1AA83C2}"/>
          </ac:spMkLst>
        </pc:spChg>
      </pc:sldChg>
      <pc:sldChg chg="addSp modSp mod">
        <pc:chgData name="Zhang" userId="411ed6b9f3632920" providerId="LiveId" clId="{46DB4A36-96E6-4AF1-BAAA-FD83AEFD0D37}" dt="2022-12-05T12:16:32.431" v="4563" actId="20577"/>
        <pc:sldMkLst>
          <pc:docMk/>
          <pc:sldMk cId="2089369960" sldId="264"/>
        </pc:sldMkLst>
        <pc:spChg chg="add mod">
          <ac:chgData name="Zhang" userId="411ed6b9f3632920" providerId="LiveId" clId="{46DB4A36-96E6-4AF1-BAAA-FD83AEFD0D37}" dt="2022-12-05T12:16:32.431" v="4563" actId="20577"/>
          <ac:spMkLst>
            <pc:docMk/>
            <pc:sldMk cId="2089369960" sldId="264"/>
            <ac:spMk id="2" creationId="{946F7F01-27FA-A89F-A08B-B6ADDF0A4593}"/>
          </ac:spMkLst>
        </pc:spChg>
      </pc:sldChg>
      <pc:sldChg chg="modSp mod">
        <pc:chgData name="Zhang" userId="411ed6b9f3632920" providerId="LiveId" clId="{46DB4A36-96E6-4AF1-BAAA-FD83AEFD0D37}" dt="2022-12-04T15:06:53.142" v="2751" actId="113"/>
        <pc:sldMkLst>
          <pc:docMk/>
          <pc:sldMk cId="2981222960" sldId="265"/>
        </pc:sldMkLst>
        <pc:spChg chg="mod">
          <ac:chgData name="Zhang" userId="411ed6b9f3632920" providerId="LiveId" clId="{46DB4A36-96E6-4AF1-BAAA-FD83AEFD0D37}" dt="2022-12-04T15:06:53.142" v="2751" actId="113"/>
          <ac:spMkLst>
            <pc:docMk/>
            <pc:sldMk cId="2981222960" sldId="265"/>
            <ac:spMk id="2" creationId="{00000000-0000-0000-0000-000000000000}"/>
          </ac:spMkLst>
        </pc:spChg>
      </pc:sldChg>
      <pc:sldChg chg="addSp modSp mod">
        <pc:chgData name="Zhang" userId="411ed6b9f3632920" providerId="LiveId" clId="{46DB4A36-96E6-4AF1-BAAA-FD83AEFD0D37}" dt="2022-12-05T11:22:32.427" v="3662" actId="113"/>
        <pc:sldMkLst>
          <pc:docMk/>
          <pc:sldMk cId="3267075211" sldId="267"/>
        </pc:sldMkLst>
        <pc:spChg chg="mod">
          <ac:chgData name="Zhang" userId="411ed6b9f3632920" providerId="LiveId" clId="{46DB4A36-96E6-4AF1-BAAA-FD83AEFD0D37}" dt="2022-12-05T11:22:32.427" v="3662" actId="113"/>
          <ac:spMkLst>
            <pc:docMk/>
            <pc:sldMk cId="3267075211" sldId="267"/>
            <ac:spMk id="3" creationId="{00000000-0000-0000-0000-000000000000}"/>
          </ac:spMkLst>
        </pc:spChg>
        <pc:spChg chg="add mod">
          <ac:chgData name="Zhang" userId="411ed6b9f3632920" providerId="LiveId" clId="{46DB4A36-96E6-4AF1-BAAA-FD83AEFD0D37}" dt="2022-12-04T15:07:15.328" v="2754" actId="207"/>
          <ac:spMkLst>
            <pc:docMk/>
            <pc:sldMk cId="3267075211" sldId="267"/>
            <ac:spMk id="7" creationId="{535E7D50-3D04-3F27-8EE5-C03619D3385B}"/>
          </ac:spMkLst>
        </pc:spChg>
        <pc:cxnChg chg="add mod">
          <ac:chgData name="Zhang" userId="411ed6b9f3632920" providerId="LiveId" clId="{46DB4A36-96E6-4AF1-BAAA-FD83AEFD0D37}" dt="2022-12-04T14:52:17.532" v="2163" actId="1076"/>
          <ac:cxnSpMkLst>
            <pc:docMk/>
            <pc:sldMk cId="3267075211" sldId="267"/>
            <ac:cxnSpMk id="4" creationId="{70374579-BC7D-210B-573B-4ED1A242B46F}"/>
          </ac:cxnSpMkLst>
        </pc:cxnChg>
      </pc:sldChg>
      <pc:sldChg chg="addSp delSp modSp mod">
        <pc:chgData name="Zhang" userId="411ed6b9f3632920" providerId="LiveId" clId="{46DB4A36-96E6-4AF1-BAAA-FD83AEFD0D37}" dt="2022-12-04T14:34:31.835" v="1162" actId="1076"/>
        <pc:sldMkLst>
          <pc:docMk/>
          <pc:sldMk cId="1935072806" sldId="268"/>
        </pc:sldMkLst>
        <pc:spChg chg="mod">
          <ac:chgData name="Zhang" userId="411ed6b9f3632920" providerId="LiveId" clId="{46DB4A36-96E6-4AF1-BAAA-FD83AEFD0D37}" dt="2022-11-28T14:43:53.875" v="415" actId="20577"/>
          <ac:spMkLst>
            <pc:docMk/>
            <pc:sldMk cId="1935072806" sldId="268"/>
            <ac:spMk id="3" creationId="{00000000-0000-0000-0000-000000000000}"/>
          </ac:spMkLst>
        </pc:spChg>
        <pc:spChg chg="add mod">
          <ac:chgData name="Zhang" userId="411ed6b9f3632920" providerId="LiveId" clId="{46DB4A36-96E6-4AF1-BAAA-FD83AEFD0D37}" dt="2022-12-04T14:34:07.899" v="1156" actId="1076"/>
          <ac:spMkLst>
            <pc:docMk/>
            <pc:sldMk cId="1935072806" sldId="268"/>
            <ac:spMk id="7" creationId="{6B19CD07-0C92-4757-775F-577137167829}"/>
          </ac:spMkLst>
        </pc:spChg>
        <pc:spChg chg="add mod">
          <ac:chgData name="Zhang" userId="411ed6b9f3632920" providerId="LiveId" clId="{46DB4A36-96E6-4AF1-BAAA-FD83AEFD0D37}" dt="2022-12-04T14:34:31.835" v="1162" actId="1076"/>
          <ac:spMkLst>
            <pc:docMk/>
            <pc:sldMk cId="1935072806" sldId="268"/>
            <ac:spMk id="8" creationId="{47D9358C-4EF8-6B11-ED7E-F2A141C883A0}"/>
          </ac:spMkLst>
        </pc:spChg>
        <pc:spChg chg="add mod">
          <ac:chgData name="Zhang" userId="411ed6b9f3632920" providerId="LiveId" clId="{46DB4A36-96E6-4AF1-BAAA-FD83AEFD0D37}" dt="2022-12-04T14:33:40.030" v="1146" actId="1076"/>
          <ac:spMkLst>
            <pc:docMk/>
            <pc:sldMk cId="1935072806" sldId="268"/>
            <ac:spMk id="9" creationId="{2F91C839-D6A0-71B1-4C31-4BEBE5A3760D}"/>
          </ac:spMkLst>
        </pc:spChg>
        <pc:spChg chg="add mod">
          <ac:chgData name="Zhang" userId="411ed6b9f3632920" providerId="LiveId" clId="{46DB4A36-96E6-4AF1-BAAA-FD83AEFD0D37}" dt="2022-12-04T14:33:40.030" v="1146" actId="1076"/>
          <ac:spMkLst>
            <pc:docMk/>
            <pc:sldMk cId="1935072806" sldId="268"/>
            <ac:spMk id="10" creationId="{0DD69075-3355-E828-BAA6-8E009659F9F9}"/>
          </ac:spMkLst>
        </pc:spChg>
        <pc:spChg chg="add del mod">
          <ac:chgData name="Zhang" userId="411ed6b9f3632920" providerId="LiveId" clId="{46DB4A36-96E6-4AF1-BAAA-FD83AEFD0D37}" dt="2022-12-04T14:34:17.457" v="1159" actId="478"/>
          <ac:spMkLst>
            <pc:docMk/>
            <pc:sldMk cId="1935072806" sldId="268"/>
            <ac:spMk id="11" creationId="{7FEA12CE-CEC9-B695-7045-65F413B51799}"/>
          </ac:spMkLst>
        </pc:spChg>
        <pc:spChg chg="add mod">
          <ac:chgData name="Zhang" userId="411ed6b9f3632920" providerId="LiveId" clId="{46DB4A36-96E6-4AF1-BAAA-FD83AEFD0D37}" dt="2022-12-04T14:33:40.030" v="1146" actId="1076"/>
          <ac:spMkLst>
            <pc:docMk/>
            <pc:sldMk cId="1935072806" sldId="268"/>
            <ac:spMk id="12" creationId="{758DCFCC-B178-8606-6FE0-52446EF4147E}"/>
          </ac:spMkLst>
        </pc:spChg>
        <pc:picChg chg="add del mod">
          <ac:chgData name="Zhang" userId="411ed6b9f3632920" providerId="LiveId" clId="{46DB4A36-96E6-4AF1-BAAA-FD83AEFD0D37}" dt="2022-12-04T14:33:19.423" v="1144" actId="478"/>
          <ac:picMkLst>
            <pc:docMk/>
            <pc:sldMk cId="1935072806" sldId="268"/>
            <ac:picMk id="4" creationId="{D2617C3A-0663-E877-4B4A-86E23EE6C708}"/>
          </ac:picMkLst>
        </pc:picChg>
        <pc:picChg chg="add mod">
          <ac:chgData name="Zhang" userId="411ed6b9f3632920" providerId="LiveId" clId="{46DB4A36-96E6-4AF1-BAAA-FD83AEFD0D37}" dt="2022-12-04T14:34:26.129" v="1160" actId="1076"/>
          <ac:picMkLst>
            <pc:docMk/>
            <pc:sldMk cId="1935072806" sldId="268"/>
            <ac:picMk id="2049" creationId="{D1EC6D59-5836-3DFF-FB8C-A4AD2EEDE6E4}"/>
          </ac:picMkLst>
        </pc:picChg>
        <pc:picChg chg="add mod">
          <ac:chgData name="Zhang" userId="411ed6b9f3632920" providerId="LiveId" clId="{46DB4A36-96E6-4AF1-BAAA-FD83AEFD0D37}" dt="2022-12-04T14:33:50.419" v="1151" actId="1076"/>
          <ac:picMkLst>
            <pc:docMk/>
            <pc:sldMk cId="1935072806" sldId="268"/>
            <ac:picMk id="2050" creationId="{9544B043-41D8-AC50-C262-F2A1AB5A50D6}"/>
          </ac:picMkLst>
        </pc:picChg>
        <pc:cxnChg chg="add mod">
          <ac:chgData name="Zhang" userId="411ed6b9f3632920" providerId="LiveId" clId="{46DB4A36-96E6-4AF1-BAAA-FD83AEFD0D37}" dt="2022-12-04T14:34:04.572" v="1155" actId="14100"/>
          <ac:cxnSpMkLst>
            <pc:docMk/>
            <pc:sldMk cId="1935072806" sldId="268"/>
            <ac:cxnSpMk id="5" creationId="{F338D35A-F7E3-370E-DA3F-711D0C053D86}"/>
          </ac:cxnSpMkLst>
        </pc:cxnChg>
        <pc:cxnChg chg="add mod">
          <ac:chgData name="Zhang" userId="411ed6b9f3632920" providerId="LiveId" clId="{46DB4A36-96E6-4AF1-BAAA-FD83AEFD0D37}" dt="2022-12-04T14:34:29.090" v="1161" actId="1076"/>
          <ac:cxnSpMkLst>
            <pc:docMk/>
            <pc:sldMk cId="1935072806" sldId="268"/>
            <ac:cxnSpMk id="6" creationId="{422A8C76-7504-CE7C-9129-66CA568CC48A}"/>
          </ac:cxnSpMkLst>
        </pc:cxnChg>
      </pc:sldChg>
      <pc:sldChg chg="modSp mod">
        <pc:chgData name="Zhang" userId="411ed6b9f3632920" providerId="LiveId" clId="{46DB4A36-96E6-4AF1-BAAA-FD83AEFD0D37}" dt="2022-12-05T11:23:43.481" v="3676" actId="113"/>
        <pc:sldMkLst>
          <pc:docMk/>
          <pc:sldMk cId="3556773314" sldId="269"/>
        </pc:sldMkLst>
        <pc:spChg chg="mod">
          <ac:chgData name="Zhang" userId="411ed6b9f3632920" providerId="LiveId" clId="{46DB4A36-96E6-4AF1-BAAA-FD83AEFD0D37}" dt="2022-12-05T11:23:43.481" v="3676" actId="113"/>
          <ac:spMkLst>
            <pc:docMk/>
            <pc:sldMk cId="3556773314" sldId="269"/>
            <ac:spMk id="3" creationId="{00000000-0000-0000-0000-000000000000}"/>
          </ac:spMkLst>
        </pc:spChg>
      </pc:sldChg>
    </pc:docChg>
  </pc:docChgLst>
  <pc:docChgLst>
    <pc:chgData name="Su Yi LAM (TP)" userId="43bb02ba-2a64-4c57-886a-7f9577835f3c" providerId="ADAL" clId="{EA33D102-19FE-46D5-BE68-7935DDCBB96A}"/>
    <pc:docChg chg="delSld">
      <pc:chgData name="Su Yi LAM (TP)" userId="43bb02ba-2a64-4c57-886a-7f9577835f3c" providerId="ADAL" clId="{EA33D102-19FE-46D5-BE68-7935DDCBB96A}" dt="2022-10-03T04:20:05.578" v="0" actId="2696"/>
      <pc:docMkLst>
        <pc:docMk/>
      </pc:docMkLst>
      <pc:sldChg chg="del">
        <pc:chgData name="Su Yi LAM (TP)" userId="43bb02ba-2a64-4c57-886a-7f9577835f3c" providerId="ADAL" clId="{EA33D102-19FE-46D5-BE68-7935DDCBB96A}" dt="2022-10-03T04:20:05.578" v="0" actId="2696"/>
        <pc:sldMkLst>
          <pc:docMk/>
          <pc:sldMk cId="301357635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27E8-38B9-7A42-9248-46B10E0174A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F7111-4D5B-2547-A0AD-EFAD637B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12/9/2022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ingpass.gov.sg/library/identiface/business/case-stud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nytimes.com/2022/02/26/travel/facial-recognition-airports-custom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27036" y="914401"/>
            <a:ext cx="6947127" cy="3488266"/>
          </a:xfrm>
        </p:spPr>
        <p:txBody>
          <a:bodyPr>
            <a:normAutofit/>
          </a:bodyPr>
          <a:lstStyle/>
          <a:p>
            <a:pPr algn="r"/>
            <a:r>
              <a:rPr lang="en-US" sz="7600" dirty="0"/>
              <a:t>IoT Solution: Prove Me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5183841"/>
            <a:ext cx="4038600" cy="1347588"/>
          </a:xfrm>
        </p:spPr>
        <p:txBody>
          <a:bodyPr>
            <a:normAutofit/>
          </a:bodyPr>
          <a:lstStyle/>
          <a:p>
            <a:r>
              <a:rPr lang="en-US" sz="2000" dirty="0"/>
              <a:t>Name: Zhang Haorui</a:t>
            </a:r>
          </a:p>
          <a:p>
            <a:r>
              <a:rPr lang="en-US" sz="2000" dirty="0"/>
              <a:t>Admin: 2101806D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23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385" y="69861"/>
            <a:ext cx="6842502" cy="1338021"/>
          </a:xfrm>
        </p:spPr>
        <p:txBody>
          <a:bodyPr/>
          <a:lstStyle/>
          <a:p>
            <a:r>
              <a:rPr lang="en-US" dirty="0"/>
              <a:t>Challenges / Lessons Learnt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F7F01-27FA-A89F-A08B-B6ADDF0A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1900" dirty="0"/>
              <a:t>Implementing and learning AWS </a:t>
            </a:r>
            <a:r>
              <a:rPr lang="en-US" sz="1900" dirty="0" err="1"/>
              <a:t>Rekognition</a:t>
            </a:r>
            <a:r>
              <a:rPr lang="en-US" sz="1900" dirty="0"/>
              <a:t> SDK through Visual Studio Code.</a:t>
            </a:r>
          </a:p>
          <a:p>
            <a:pPr lvl="1"/>
            <a:r>
              <a:rPr lang="en-US" sz="1700" dirty="0"/>
              <a:t>Used the following functions provided by </a:t>
            </a:r>
            <a:r>
              <a:rPr lang="en-US" sz="1700" dirty="0" err="1"/>
              <a:t>Rekognition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Compare Faces, Recognize Celebrities and Detect Faces</a:t>
            </a:r>
          </a:p>
          <a:p>
            <a:r>
              <a:rPr lang="en-SG" sz="1900" dirty="0"/>
              <a:t>Connecting an S3 Bucket to </a:t>
            </a:r>
            <a:r>
              <a:rPr lang="en-SG" sz="1900" dirty="0" err="1"/>
              <a:t>Rekognition</a:t>
            </a:r>
            <a:r>
              <a:rPr lang="en-SG" sz="1900" dirty="0"/>
              <a:t> through access keys and region.</a:t>
            </a:r>
          </a:p>
          <a:p>
            <a:pPr lvl="1"/>
            <a:r>
              <a:rPr lang="en-SG" sz="1700" dirty="0"/>
              <a:t>Access keys are a method for SDK to access an AWS account and utilise the AWS services.</a:t>
            </a:r>
          </a:p>
          <a:p>
            <a:pPr lvl="1"/>
            <a:r>
              <a:rPr lang="en-SG" sz="1700" dirty="0"/>
              <a:t>No need to set S3 Bucket for public access in </a:t>
            </a:r>
            <a:r>
              <a:rPr lang="en-SG" sz="1700"/>
              <a:t>this case.</a:t>
            </a:r>
            <a:endParaRPr lang="en-SG" sz="1700" dirty="0"/>
          </a:p>
          <a:p>
            <a:r>
              <a:rPr lang="en-SG" sz="1900" dirty="0"/>
              <a:t>Implementing and learning the use of the Time-to-Live feature on DynamoDB.</a:t>
            </a:r>
          </a:p>
          <a:p>
            <a:r>
              <a:rPr lang="en-SG" sz="1900" dirty="0"/>
              <a:t>AWS Learner Lab is very restrictive to different AWS services.</a:t>
            </a:r>
          </a:p>
          <a:p>
            <a:pPr lvl="1"/>
            <a:r>
              <a:rPr lang="en-SG" sz="1700" dirty="0"/>
              <a:t>Though it is possible to implement restricted services through Lambda, a personal AWS account provides customisation and flexibility to developers.</a:t>
            </a:r>
          </a:p>
        </p:txBody>
      </p:sp>
    </p:spTree>
    <p:extLst>
      <p:ext uri="{BB962C8B-B14F-4D97-AF65-F5344CB8AC3E}">
        <p14:creationId xmlns:p14="http://schemas.microsoft.com/office/powerpoint/2010/main" val="20893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490"/>
            <a:ext cx="7620000" cy="1143000"/>
          </a:xfrm>
        </p:spPr>
        <p:txBody>
          <a:bodyPr/>
          <a:lstStyle/>
          <a:p>
            <a:pPr algn="ctr"/>
            <a:r>
              <a:rPr lang="en-US" b="1" i="1" dirty="0">
                <a:latin typeface="Apple Chancery"/>
                <a:cs typeface="Apple Chancer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4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00" b="1"/>
              <a:t>Lack of automation </a:t>
            </a:r>
            <a:r>
              <a:rPr lang="en-US" sz="1900"/>
              <a:t>found in the supermarket industry, especially the </a:t>
            </a:r>
            <a:r>
              <a:rPr lang="en-US" sz="1900" b="1"/>
              <a:t>checkout</a:t>
            </a:r>
            <a:r>
              <a:rPr lang="en-US" sz="1900"/>
              <a:t> experience.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Alcohol/Tobacco check still requires </a:t>
            </a:r>
            <a:r>
              <a:rPr lang="en-US" sz="1700" b="1"/>
              <a:t>manual staff identity check</a:t>
            </a:r>
            <a:r>
              <a:rPr lang="en-US" sz="1700"/>
              <a:t>.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For customers using self-checkout, it </a:t>
            </a:r>
            <a:r>
              <a:rPr lang="en-US" sz="1700" b="1"/>
              <a:t>defeats the purpose of self-service</a:t>
            </a:r>
            <a:r>
              <a:rPr lang="en-US" sz="1700"/>
              <a:t>.</a:t>
            </a:r>
          </a:p>
          <a:p>
            <a:pPr>
              <a:lnSpc>
                <a:spcPct val="120000"/>
              </a:lnSpc>
            </a:pPr>
            <a:r>
              <a:rPr lang="en-US" sz="1900"/>
              <a:t>If there is high customer demand, the </a:t>
            </a:r>
            <a:r>
              <a:rPr lang="en-US" sz="1900" b="1"/>
              <a:t>waiting time </a:t>
            </a:r>
            <a:r>
              <a:rPr lang="en-US" sz="1900"/>
              <a:t>to conduct manual identity checks will be </a:t>
            </a:r>
            <a:r>
              <a:rPr lang="en-US" sz="1900" b="1"/>
              <a:t>longer</a:t>
            </a:r>
            <a:r>
              <a:rPr lang="en-US" sz="1900"/>
              <a:t>.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Results in customers having a </a:t>
            </a:r>
            <a:r>
              <a:rPr lang="en-US" sz="1700" b="1"/>
              <a:t>poor checkout experience</a:t>
            </a:r>
            <a:r>
              <a:rPr lang="en-US" sz="1700"/>
              <a:t>.</a:t>
            </a:r>
          </a:p>
          <a:p>
            <a:pPr lvl="1">
              <a:lnSpc>
                <a:spcPct val="120000"/>
              </a:lnSpc>
            </a:pPr>
            <a:r>
              <a:rPr lang="en-US" sz="1700" b="1"/>
              <a:t>Frustrations</a:t>
            </a:r>
            <a:r>
              <a:rPr lang="en-US" sz="1700"/>
              <a:t> among shoppers.</a:t>
            </a:r>
          </a:p>
          <a:p>
            <a:pPr>
              <a:lnSpc>
                <a:spcPct val="120000"/>
              </a:lnSpc>
            </a:pPr>
            <a:r>
              <a:rPr lang="en-US" sz="1900"/>
              <a:t>Prove Me aims to: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700"/>
              <a:t>Reduce waiting times at checkouts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700"/>
              <a:t>Reduce frustrations among shoppers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700"/>
              <a:t>Reduce manpower involved in identity checks</a:t>
            </a:r>
            <a:endParaRPr lang="en-US" sz="1700" dirty="0"/>
          </a:p>
        </p:txBody>
      </p:sp>
      <p:pic>
        <p:nvPicPr>
          <p:cNvPr id="2052" name="Picture 4" descr="Quick time icon. Fast time symbol, Fast clock icon. Time efficiency symbol  in linear style Stock Vector | Adobe Stock">
            <a:extLst>
              <a:ext uri="{FF2B5EF4-FFF2-40B4-BE49-F238E27FC236}">
                <a16:creationId xmlns:a16="http://schemas.microsoft.com/office/drawing/2014/main" id="{1B0A3012-EDF8-941A-2F18-F0562D66A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/>
          <a:stretch/>
        </p:blipFill>
        <p:spPr bwMode="auto">
          <a:xfrm>
            <a:off x="5825067" y="4264378"/>
            <a:ext cx="2630311" cy="25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4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Shops (Retail Industry)</a:t>
            </a:r>
          </a:p>
          <a:p>
            <a:pPr lvl="1"/>
            <a:r>
              <a:rPr lang="en-US" dirty="0"/>
              <a:t>Alcohol/Tobacco retailers</a:t>
            </a:r>
          </a:p>
          <a:p>
            <a:pPr lvl="1"/>
            <a:r>
              <a:rPr lang="en-US" dirty="0"/>
              <a:t>Supermarkets</a:t>
            </a:r>
          </a:p>
          <a:p>
            <a:pPr lvl="1"/>
            <a:r>
              <a:rPr lang="en-US" dirty="0"/>
              <a:t>Stores with </a:t>
            </a:r>
            <a:r>
              <a:rPr lang="en-US" b="1" dirty="0"/>
              <a:t>LOW manpower </a:t>
            </a:r>
            <a:r>
              <a:rPr lang="en-US" dirty="0"/>
              <a:t>but </a:t>
            </a:r>
            <a:r>
              <a:rPr lang="en-US" b="1" dirty="0"/>
              <a:t>HIGH customer demand</a:t>
            </a:r>
          </a:p>
          <a:p>
            <a:r>
              <a:rPr lang="en-US" dirty="0"/>
              <a:t>Prove Me can be installed at both </a:t>
            </a:r>
            <a:r>
              <a:rPr lang="en-US" b="1" dirty="0"/>
              <a:t>manual and self-checkout counters</a:t>
            </a:r>
            <a:r>
              <a:rPr lang="en-US" dirty="0"/>
              <a:t>.</a:t>
            </a:r>
          </a:p>
        </p:txBody>
      </p:sp>
      <p:pic>
        <p:nvPicPr>
          <p:cNvPr id="2050" name="Picture 3" descr="Sainsbury's customers voice concern over 'creepy' CCTV ...">
            <a:extLst>
              <a:ext uri="{FF2B5EF4-FFF2-40B4-BE49-F238E27FC236}">
                <a16:creationId xmlns:a16="http://schemas.microsoft.com/office/drawing/2014/main" id="{9544B043-41D8-AC50-C262-F2A1AB5A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1" r="13316"/>
          <a:stretch>
            <a:fillRect/>
          </a:stretch>
        </p:blipFill>
        <p:spPr bwMode="auto">
          <a:xfrm>
            <a:off x="825500" y="3902075"/>
            <a:ext cx="1616387" cy="282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 descr="Store Checkout Counters, New &amp; Reconditioned Counters">
            <a:extLst>
              <a:ext uri="{FF2B5EF4-FFF2-40B4-BE49-F238E27FC236}">
                <a16:creationId xmlns:a16="http://schemas.microsoft.com/office/drawing/2014/main" id="{D1EC6D59-5836-3DFF-FB8C-A4AD2EEDE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81" y="3664126"/>
            <a:ext cx="2925763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38D35A-F7E3-370E-DA3F-711D0C053D86}"/>
              </a:ext>
            </a:extLst>
          </p:cNvPr>
          <p:cNvCxnSpPr>
            <a:cxnSpLocks/>
          </p:cNvCxnSpPr>
          <p:nvPr/>
        </p:nvCxnSpPr>
        <p:spPr>
          <a:xfrm flipH="1">
            <a:off x="1500817" y="4154311"/>
            <a:ext cx="1502027" cy="36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2A8C76-7504-CE7C-9129-66CA568CC48A}"/>
              </a:ext>
            </a:extLst>
          </p:cNvPr>
          <p:cNvCxnSpPr/>
          <p:nvPr/>
        </p:nvCxnSpPr>
        <p:spPr>
          <a:xfrm flipH="1">
            <a:off x="6051257" y="3799981"/>
            <a:ext cx="708660" cy="18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 Box 9">
            <a:extLst>
              <a:ext uri="{FF2B5EF4-FFF2-40B4-BE49-F238E27FC236}">
                <a16:creationId xmlns:a16="http://schemas.microsoft.com/office/drawing/2014/main" id="{6B19CD07-0C92-4757-775F-577137167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825" y="3956050"/>
            <a:ext cx="1409700" cy="5111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Camera Sensor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D9358C-4EF8-6B11-ED7E-F2A141C8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3544393"/>
            <a:ext cx="1409700" cy="5111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Camera Sensor &amp; Price Display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F91C839-D6A0-71B1-4C31-4BEBE5A3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1301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DD69075-3355-E828-BAA6-8E009659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5873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58DCFCC-B178-8606-6FE0-52446EF4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78787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507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689"/>
            <a:ext cx="7620000" cy="6028266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Add/Delete </a:t>
            </a:r>
            <a:r>
              <a:rPr lang="en-US" sz="1900" dirty="0"/>
              <a:t>taken a photo from an S3 bucket before and after age verification.</a:t>
            </a:r>
          </a:p>
          <a:p>
            <a:r>
              <a:rPr lang="en-US" sz="1900" dirty="0"/>
              <a:t>Able to </a:t>
            </a:r>
            <a:r>
              <a:rPr lang="en-US" sz="1900" b="1" dirty="0"/>
              <a:t>retrieve</a:t>
            </a:r>
            <a:r>
              <a:rPr lang="en-US" sz="1900" dirty="0"/>
              <a:t> 2 photos from S3 to </a:t>
            </a:r>
            <a:r>
              <a:rPr lang="en-US" sz="1900" b="1" dirty="0"/>
              <a:t>compare and </a:t>
            </a:r>
            <a:r>
              <a:rPr lang="en-US" sz="1900" b="1" dirty="0" err="1"/>
              <a:t>recognise</a:t>
            </a:r>
            <a:r>
              <a:rPr lang="en-US" sz="1900" b="1" dirty="0"/>
              <a:t> </a:t>
            </a:r>
            <a:r>
              <a:rPr lang="en-US" sz="1900" dirty="0"/>
              <a:t>a famous person’s identity through the </a:t>
            </a:r>
            <a:r>
              <a:rPr lang="en-US" sz="1900" dirty="0" err="1"/>
              <a:t>Rekognition</a:t>
            </a:r>
            <a:r>
              <a:rPr lang="en-US" sz="1900" dirty="0"/>
              <a:t> function.</a:t>
            </a:r>
          </a:p>
          <a:p>
            <a:r>
              <a:rPr lang="en-US" sz="1900" dirty="0"/>
              <a:t>Store the following details in AWS DynamoDB if the user purchases alcohol/tobacco, and is above 18/21 years old:</a:t>
            </a:r>
          </a:p>
          <a:p>
            <a:pPr lvl="1"/>
            <a:r>
              <a:rPr lang="en-US" sz="1700" dirty="0"/>
              <a:t>Transaction ID,</a:t>
            </a:r>
          </a:p>
          <a:p>
            <a:pPr lvl="1"/>
            <a:r>
              <a:rPr lang="en-US" sz="1700" dirty="0"/>
              <a:t>Time,</a:t>
            </a:r>
          </a:p>
          <a:p>
            <a:pPr lvl="1"/>
            <a:r>
              <a:rPr lang="en-US" sz="1700" dirty="0"/>
              <a:t>Number of Alcohol/Tobacco purchased,</a:t>
            </a:r>
          </a:p>
          <a:p>
            <a:pPr lvl="1"/>
            <a:r>
              <a:rPr lang="en-US" sz="1700" dirty="0"/>
              <a:t>Device ID,</a:t>
            </a:r>
          </a:p>
          <a:p>
            <a:pPr lvl="1"/>
            <a:r>
              <a:rPr lang="en-US" sz="1700" dirty="0"/>
              <a:t>Name, NRIC, Age,</a:t>
            </a:r>
          </a:p>
          <a:p>
            <a:pPr lvl="1"/>
            <a:r>
              <a:rPr lang="en-US" sz="1700" dirty="0"/>
              <a:t>Confidence Level</a:t>
            </a:r>
          </a:p>
          <a:p>
            <a:pPr lvl="1"/>
            <a:r>
              <a:rPr lang="en-US" sz="1700" dirty="0"/>
              <a:t>TTL Value (Time of deletion of the data row)</a:t>
            </a:r>
          </a:p>
          <a:p>
            <a:r>
              <a:rPr lang="en-US" sz="1900" b="1" dirty="0"/>
              <a:t>Auto-delete</a:t>
            </a:r>
            <a:r>
              <a:rPr lang="en-US" sz="1900" dirty="0"/>
              <a:t> of data in </a:t>
            </a:r>
            <a:r>
              <a:rPr lang="en-US" sz="1900" dirty="0" err="1"/>
              <a:t>DyanamoDB</a:t>
            </a:r>
            <a:r>
              <a:rPr lang="en-US" sz="1900" dirty="0"/>
              <a:t> after 1 year through the </a:t>
            </a:r>
            <a:r>
              <a:rPr lang="en-US" sz="1900" b="1" dirty="0"/>
              <a:t>Time-to-Live (TTL) </a:t>
            </a:r>
            <a:r>
              <a:rPr lang="en-US" sz="1900" dirty="0"/>
              <a:t>function.</a:t>
            </a:r>
          </a:p>
          <a:p>
            <a:r>
              <a:rPr lang="en-US" sz="1900" dirty="0"/>
              <a:t>Implementing </a:t>
            </a:r>
            <a:r>
              <a:rPr lang="en-US" sz="1900" b="1" dirty="0"/>
              <a:t>age restrictions </a:t>
            </a:r>
            <a:r>
              <a:rPr lang="en-US" sz="1900" dirty="0"/>
              <a:t>on alcohol/tobacco products through </a:t>
            </a:r>
            <a:r>
              <a:rPr lang="en-US" sz="1900" b="1" dirty="0"/>
              <a:t>Lambda codes</a:t>
            </a:r>
          </a:p>
          <a:p>
            <a:r>
              <a:rPr lang="en-US" sz="1900" b="1" dirty="0"/>
              <a:t>Logging</a:t>
            </a:r>
            <a:r>
              <a:rPr lang="en-US" sz="1900" dirty="0"/>
              <a:t> cloud services’ performance through CloudWatch to ensure smooth sailing of all services.</a:t>
            </a:r>
          </a:p>
          <a:p>
            <a:r>
              <a:rPr lang="en-US" sz="1900" dirty="0"/>
              <a:t>Providing </a:t>
            </a:r>
            <a:r>
              <a:rPr lang="en-US" sz="1900" b="1" dirty="0"/>
              <a:t>on-demand notifications </a:t>
            </a:r>
            <a:r>
              <a:rPr lang="en-US" sz="1900" dirty="0"/>
              <a:t>on the result of </a:t>
            </a:r>
            <a:r>
              <a:rPr lang="en-US" sz="1900" dirty="0" err="1"/>
              <a:t>ProveMe</a:t>
            </a:r>
            <a:r>
              <a:rPr lang="en-US" sz="1900" dirty="0"/>
              <a:t> after transacting age-restricted products through the Simple Notification Service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-7584"/>
            <a:ext cx="7620000" cy="1136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5567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Products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err="1"/>
              <a:t>Singpass</a:t>
            </a:r>
            <a:r>
              <a:rPr lang="en-US" sz="1900" b="1" dirty="0"/>
              <a:t> Face Authentication (2FA)</a:t>
            </a:r>
          </a:p>
          <a:p>
            <a:pPr lvl="1"/>
            <a:r>
              <a:rPr lang="en-US" sz="1700" b="1" dirty="0"/>
              <a:t>No need </a:t>
            </a:r>
            <a:r>
              <a:rPr lang="en-US" sz="1700" dirty="0"/>
              <a:t>to find/grab for the registered mobile device to check SMS OTP</a:t>
            </a:r>
          </a:p>
          <a:p>
            <a:pPr lvl="1"/>
            <a:r>
              <a:rPr lang="en-US" sz="1700" dirty="0"/>
              <a:t>Requires only the user’s face, which is already present for verification </a:t>
            </a:r>
            <a:r>
              <a:rPr lang="en-US" sz="1700" b="1" dirty="0"/>
              <a:t>(Convenience)</a:t>
            </a:r>
          </a:p>
          <a:p>
            <a:pPr lvl="1"/>
            <a:r>
              <a:rPr lang="en-US" sz="1700" b="1" dirty="0"/>
              <a:t>Reduction</a:t>
            </a:r>
            <a:r>
              <a:rPr lang="en-US" sz="1700" dirty="0"/>
              <a:t> in waiting times of </a:t>
            </a:r>
            <a:r>
              <a:rPr lang="en-US" sz="1700" b="1" dirty="0"/>
              <a:t>over 10 minutes </a:t>
            </a:r>
            <a:r>
              <a:rPr lang="en-US" sz="1700" dirty="0"/>
              <a:t>when using the face scan feature to reset passwords (</a:t>
            </a:r>
            <a:r>
              <a:rPr lang="en-US" sz="1700" dirty="0" err="1">
                <a:hlinkClick r:id="rId3"/>
              </a:rPr>
              <a:t>Singpass</a:t>
            </a:r>
            <a:r>
              <a:rPr lang="en-US" sz="1700" dirty="0"/>
              <a:t>)</a:t>
            </a:r>
          </a:p>
          <a:p>
            <a:pPr lvl="1"/>
            <a:r>
              <a:rPr lang="en-US" sz="1700" b="1" dirty="0"/>
              <a:t>More than 3200 users </a:t>
            </a:r>
            <a:r>
              <a:rPr lang="en-US" sz="1700" dirty="0"/>
              <a:t>have accessed Government service at kiosks through face verification (</a:t>
            </a:r>
            <a:r>
              <a:rPr lang="en-US" sz="1700" dirty="0" err="1">
                <a:hlinkClick r:id="rId3"/>
              </a:rPr>
              <a:t>Singpass</a:t>
            </a:r>
            <a:r>
              <a:rPr lang="en-US" sz="1700" dirty="0"/>
              <a:t>) </a:t>
            </a:r>
          </a:p>
          <a:p>
            <a:r>
              <a:rPr lang="en-US" sz="1900" b="1" dirty="0"/>
              <a:t>Face Verification at Airport Customs</a:t>
            </a:r>
          </a:p>
          <a:p>
            <a:pPr lvl="1"/>
            <a:r>
              <a:rPr lang="en-US" sz="1700" dirty="0"/>
              <a:t>Reduces human error and waiting times </a:t>
            </a:r>
            <a:r>
              <a:rPr lang="en-US" sz="1700" dirty="0">
                <a:sym typeface="Wingdings" panose="05000000000000000000" pitchFamily="2" charset="2"/>
              </a:rPr>
              <a:t> Preventing exploitations</a:t>
            </a:r>
            <a:endParaRPr lang="en-US" sz="1700" dirty="0"/>
          </a:p>
          <a:p>
            <a:pPr lvl="1"/>
            <a:r>
              <a:rPr lang="en-US" sz="1700" dirty="0"/>
              <a:t>Requires fewer personnel involved in boarding gates </a:t>
            </a:r>
            <a:r>
              <a:rPr lang="en-US" sz="1700" dirty="0">
                <a:sym typeface="Wingdings" panose="05000000000000000000" pitchFamily="2" charset="2"/>
              </a:rPr>
              <a:t> Automation and cut costs</a:t>
            </a:r>
            <a:endParaRPr lang="en-US" sz="1700" dirty="0"/>
          </a:p>
          <a:p>
            <a:pPr lvl="1"/>
            <a:r>
              <a:rPr lang="en-US" sz="1700" dirty="0"/>
              <a:t>High efficiency and smooth process in boarding flow among passenger</a:t>
            </a:r>
          </a:p>
          <a:p>
            <a:pPr lvl="2"/>
            <a:r>
              <a:rPr lang="en-US" sz="1500" dirty="0"/>
              <a:t>Automated face verification takes 2 to 3 seconds in customs.</a:t>
            </a:r>
          </a:p>
          <a:p>
            <a:pPr lvl="2"/>
            <a:r>
              <a:rPr lang="en-US" sz="1500" dirty="0"/>
              <a:t>Manual verification takes 10 to 30 seconds in customs.</a:t>
            </a:r>
          </a:p>
          <a:p>
            <a:pPr lvl="2"/>
            <a:r>
              <a:rPr lang="en-US" sz="1500" dirty="0"/>
              <a:t>(</a:t>
            </a:r>
            <a:r>
              <a:rPr lang="en-US" sz="1500" dirty="0">
                <a:hlinkClick r:id="rId4"/>
              </a:rPr>
              <a:t>U.S. Customs and Border Protection</a:t>
            </a:r>
            <a:r>
              <a:rPr lang="en-US" sz="1500" dirty="0"/>
              <a:t>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374579-BC7D-210B-573B-4ED1A242B46F}"/>
              </a:ext>
            </a:extLst>
          </p:cNvPr>
          <p:cNvCxnSpPr>
            <a:cxnSpLocks/>
          </p:cNvCxnSpPr>
          <p:nvPr/>
        </p:nvCxnSpPr>
        <p:spPr>
          <a:xfrm flipV="1">
            <a:off x="6480648" y="5552017"/>
            <a:ext cx="0" cy="498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5E7D50-3D04-3F27-8EE5-C03619D3385B}"/>
              </a:ext>
            </a:extLst>
          </p:cNvPr>
          <p:cNvSpPr txBox="1"/>
          <p:nvPr/>
        </p:nvSpPr>
        <p:spPr>
          <a:xfrm>
            <a:off x="6480648" y="5616764"/>
            <a:ext cx="18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90% FASTER</a:t>
            </a:r>
            <a:endParaRPr lang="en-SG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47581CF-C040-21D2-A4B8-18C73E3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26" y="141287"/>
            <a:ext cx="3160574" cy="177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0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EADF9C-F938-0B3C-112A-2BE17EE795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310"/>
            <a:ext cx="8379805" cy="5243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23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1101" y="-30995"/>
            <a:ext cx="4905214" cy="1369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24D4C6-554A-3F5F-11E0-1D794EA2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/>
              <a:t>Uploading a taken photo to an S3 bucket (photo taken) will simulate the photo taken by a camera.</a:t>
            </a:r>
          </a:p>
          <a:p>
            <a:r>
              <a:rPr lang="en-US" dirty="0"/>
              <a:t>Assume that only famous celebrities are in the identity database.</a:t>
            </a:r>
          </a:p>
          <a:p>
            <a:r>
              <a:rPr lang="en-US" dirty="0"/>
              <a:t>The ID provided by </a:t>
            </a:r>
            <a:r>
              <a:rPr lang="en-US" dirty="0" err="1"/>
              <a:t>Rekognition</a:t>
            </a:r>
            <a:r>
              <a:rPr lang="en-US" dirty="0"/>
              <a:t> on the celebrity will be presumed as NRIC.</a:t>
            </a:r>
          </a:p>
          <a:p>
            <a:r>
              <a:rPr lang="en-US" dirty="0"/>
              <a:t>Number of Alcohol/Tobacco purchased will be simulated as Point-of-Sales (POS) systems are not available.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10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en-US" dirty="0"/>
              <a:t>Not being able to get the actual identity of the person through an </a:t>
            </a:r>
            <a:r>
              <a:rPr lang="en-US" b="1" dirty="0"/>
              <a:t>actual identity 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Require an actual identity database from the Government</a:t>
            </a:r>
          </a:p>
          <a:p>
            <a:r>
              <a:rPr lang="en-US" dirty="0"/>
              <a:t>New staff members </a:t>
            </a:r>
            <a:r>
              <a:rPr lang="en-US" b="1" dirty="0"/>
              <a:t>may not be familiar </a:t>
            </a:r>
            <a:r>
              <a:rPr lang="en-US" dirty="0"/>
              <a:t>with Prove Me.</a:t>
            </a:r>
          </a:p>
          <a:p>
            <a:pPr lvl="1"/>
            <a:r>
              <a:rPr lang="en-US" dirty="0"/>
              <a:t>Constant training will be needed to train the new staff if faced errors.</a:t>
            </a:r>
          </a:p>
          <a:p>
            <a:r>
              <a:rPr lang="en-US" b="1" dirty="0"/>
              <a:t>Reluctance</a:t>
            </a:r>
            <a:r>
              <a:rPr lang="en-US" dirty="0"/>
              <a:t> from customers (users)</a:t>
            </a:r>
          </a:p>
          <a:p>
            <a:pPr lvl="1"/>
            <a:r>
              <a:rPr lang="en-US" b="1" dirty="0"/>
              <a:t>Privacy and security </a:t>
            </a:r>
          </a:p>
          <a:p>
            <a:pPr lvl="2"/>
            <a:r>
              <a:rPr lang="en-US" dirty="0"/>
              <a:t>Able to work with Government Agencies and enable more restrictions in AWS (Roles/S3 Access)</a:t>
            </a:r>
          </a:p>
          <a:p>
            <a:pPr lvl="1"/>
            <a:r>
              <a:rPr lang="en-US" b="1" dirty="0"/>
              <a:t>Unfamiliar</a:t>
            </a:r>
            <a:r>
              <a:rPr lang="en-US" dirty="0"/>
              <a:t> with the positioning/clarity of the face</a:t>
            </a:r>
          </a:p>
          <a:p>
            <a:r>
              <a:rPr lang="en-US" dirty="0"/>
              <a:t>AWS Learner Lab is </a:t>
            </a:r>
            <a:r>
              <a:rPr lang="en-US" b="1" dirty="0"/>
              <a:t>highly restricted </a:t>
            </a:r>
            <a:r>
              <a:rPr lang="en-US" dirty="0"/>
              <a:t>due to security and administrative reasons.</a:t>
            </a:r>
          </a:p>
          <a:p>
            <a:pPr lvl="1"/>
            <a:r>
              <a:rPr lang="en-US" dirty="0"/>
              <a:t>To fix the above issue, a personal AWS account is used.</a:t>
            </a:r>
          </a:p>
          <a:p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8864A-F63B-58EB-41AE-1DF6C1AA83C2}"/>
              </a:ext>
            </a:extLst>
          </p:cNvPr>
          <p:cNvSpPr txBox="1">
            <a:spLocks/>
          </p:cNvSpPr>
          <p:nvPr/>
        </p:nvSpPr>
        <p:spPr>
          <a:xfrm>
            <a:off x="211101" y="-30995"/>
            <a:ext cx="4905214" cy="1369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Limitations</a:t>
            </a:r>
            <a:endParaRPr lang="en-US" dirty="0"/>
          </a:p>
        </p:txBody>
      </p:sp>
      <p:pic>
        <p:nvPicPr>
          <p:cNvPr id="3074" name="Picture 2" descr="Data Privacy Day: seven ways we protect your privacy">
            <a:extLst>
              <a:ext uri="{FF2B5EF4-FFF2-40B4-BE49-F238E27FC236}">
                <a16:creationId xmlns:a16="http://schemas.microsoft.com/office/drawing/2014/main" id="{34DD2030-A380-39B6-D332-0CBF73935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78" y="0"/>
            <a:ext cx="3178645" cy="16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0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Future Enhancement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3657600" cy="54403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Work with the Immigration &amp; Checkpoints Authority to implement a </a:t>
            </a:r>
            <a:r>
              <a:rPr lang="en-US" sz="1800" b="1" dirty="0"/>
              <a:t>secure</a:t>
            </a:r>
            <a:r>
              <a:rPr lang="en-US" sz="1800" dirty="0"/>
              <a:t> and </a:t>
            </a:r>
            <a:r>
              <a:rPr lang="en-US" sz="1800" b="1" dirty="0"/>
              <a:t>informational</a:t>
            </a:r>
            <a:r>
              <a:rPr lang="en-US" sz="1800" dirty="0"/>
              <a:t> facial recognition technology.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Able to gather from the database different attributes: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Name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NRIC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Actual Age</a:t>
            </a:r>
          </a:p>
          <a:p>
            <a:pPr lvl="2">
              <a:lnSpc>
                <a:spcPct val="90000"/>
              </a:lnSpc>
            </a:pPr>
            <a:r>
              <a:rPr lang="en-SG" sz="1800" dirty="0"/>
              <a:t>Date of birth</a:t>
            </a:r>
          </a:p>
          <a:p>
            <a:pPr>
              <a:lnSpc>
                <a:spcPct val="90000"/>
              </a:lnSpc>
            </a:pPr>
            <a:r>
              <a:rPr lang="en-SG" sz="1800" dirty="0"/>
              <a:t>Test run on supermarkets with </a:t>
            </a:r>
            <a:r>
              <a:rPr lang="en-SG" sz="1800" b="1" dirty="0"/>
              <a:t>self-checkout technology </a:t>
            </a:r>
            <a:r>
              <a:rPr lang="en-SG" sz="1800" dirty="0"/>
              <a:t>AND with </a:t>
            </a:r>
            <a:r>
              <a:rPr lang="en-SG" sz="1800" b="1" dirty="0"/>
              <a:t>high customer flow</a:t>
            </a:r>
            <a:r>
              <a:rPr lang="en-SG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SG" sz="1800" dirty="0"/>
              <a:t>Further implemented in other sectors.</a:t>
            </a:r>
          </a:p>
          <a:p>
            <a:pPr lvl="1">
              <a:lnSpc>
                <a:spcPct val="90000"/>
              </a:lnSpc>
            </a:pPr>
            <a:r>
              <a:rPr lang="en-SG" sz="1800" dirty="0"/>
              <a:t>E.g. Implementing </a:t>
            </a:r>
            <a:r>
              <a:rPr lang="en-SG" sz="1800" dirty="0" err="1"/>
              <a:t>ProveMe</a:t>
            </a:r>
            <a:r>
              <a:rPr lang="en-SG" sz="1800" dirty="0"/>
              <a:t> in cinemas to </a:t>
            </a:r>
            <a:r>
              <a:rPr lang="en-SG" sz="1800" b="1" dirty="0"/>
              <a:t>prevent minors </a:t>
            </a:r>
            <a:r>
              <a:rPr lang="en-SG" sz="1800" dirty="0"/>
              <a:t>from viewing </a:t>
            </a:r>
            <a:r>
              <a:rPr lang="en-SG" sz="1800" b="1" dirty="0"/>
              <a:t>age-restricted movies</a:t>
            </a:r>
            <a:r>
              <a:rPr lang="en-SG" sz="1800" dirty="0"/>
              <a:t>.</a:t>
            </a:r>
          </a:p>
        </p:txBody>
      </p:sp>
      <p:pic>
        <p:nvPicPr>
          <p:cNvPr id="4098" name="Picture 2" descr="Singapore Censorship Classification - Censorship for Media Production Makers">
            <a:extLst>
              <a:ext uri="{FF2B5EF4-FFF2-40B4-BE49-F238E27FC236}">
                <a16:creationId xmlns:a16="http://schemas.microsoft.com/office/drawing/2014/main" id="{67493E08-83F0-09B6-EB40-F18A4C6F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1647694"/>
            <a:ext cx="3657600" cy="43672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81222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C1E9A1B9A6746A5752E323D20C434" ma:contentTypeVersion="16" ma:contentTypeDescription="Create a new document." ma:contentTypeScope="" ma:versionID="e2fd4f48b59a112c42a72a0f51d23351">
  <xsd:schema xmlns:xsd="http://www.w3.org/2001/XMLSchema" xmlns:xs="http://www.w3.org/2001/XMLSchema" xmlns:p="http://schemas.microsoft.com/office/2006/metadata/properties" xmlns:ns2="ccdaaa24-026f-4077-a552-a0220e3c0ed7" xmlns:ns3="c58d65fd-67e7-4008-8256-db5c8d0e1048" targetNamespace="http://schemas.microsoft.com/office/2006/metadata/properties" ma:root="true" ma:fieldsID="301ce46d6ca4df0676d011a7436493ee" ns2:_="" ns3:_="">
    <xsd:import namespace="ccdaaa24-026f-4077-a552-a0220e3c0ed7"/>
    <xsd:import namespace="c58d65fd-67e7-4008-8256-db5c8d0e10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aaa24-026f-4077-a552-a0220e3c0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1e160f6-a3d1-4e51-91c7-ddff767a0223}" ma:internalName="TaxCatchAll" ma:showField="CatchAllData" ma:web="ccdaaa24-026f-4077-a552-a0220e3c0e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d65fd-67e7-4008-8256-db5c8d0e1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45bf55a-4f35-4525-96d9-1748649c08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8d65fd-67e7-4008-8256-db5c8d0e1048">
      <Terms xmlns="http://schemas.microsoft.com/office/infopath/2007/PartnerControls"/>
    </lcf76f155ced4ddcb4097134ff3c332f>
    <TaxCatchAll xmlns="ccdaaa24-026f-4077-a552-a0220e3c0ed7" xsi:nil="true"/>
  </documentManagement>
</p:properties>
</file>

<file path=customXml/itemProps1.xml><?xml version="1.0" encoding="utf-8"?>
<ds:datastoreItem xmlns:ds="http://schemas.openxmlformats.org/officeDocument/2006/customXml" ds:itemID="{F05EE4B4-28A9-406E-8310-A5241BAB1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aaa24-026f-4077-a552-a0220e3c0ed7"/>
    <ds:schemaRef ds:uri="c58d65fd-67e7-4008-8256-db5c8d0e1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DCB2B-6758-4553-8BC9-074033D6C6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99D9D-FF29-462E-86F8-1B6196CAB1AB}">
  <ds:schemaRefs>
    <ds:schemaRef ds:uri="http://schemas.microsoft.com/office/2006/metadata/properties"/>
    <ds:schemaRef ds:uri="http://schemas.microsoft.com/office/infopath/2007/PartnerControls"/>
    <ds:schemaRef ds:uri="c58d65fd-67e7-4008-8256-db5c8d0e1048"/>
    <ds:schemaRef ds:uri="ccdaaa24-026f-4077-a552-a0220e3c0ed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5285</TotalTime>
  <Words>815</Words>
  <Application>Microsoft Office PowerPoint</Application>
  <PresentationFormat>On-screen Show (4:3)</PresentationFormat>
  <Paragraphs>93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 Chancery</vt:lpstr>
      <vt:lpstr>Arial</vt:lpstr>
      <vt:lpstr>Calibri</vt:lpstr>
      <vt:lpstr>Cambria</vt:lpstr>
      <vt:lpstr>Wingdings</vt:lpstr>
      <vt:lpstr>Adjacency</vt:lpstr>
      <vt:lpstr>IoT Solution: Prove Me</vt:lpstr>
      <vt:lpstr>Background</vt:lpstr>
      <vt:lpstr>Targeted Users</vt:lpstr>
      <vt:lpstr>Features</vt:lpstr>
      <vt:lpstr>Existing Products </vt:lpstr>
      <vt:lpstr>PowerPoint Presentation</vt:lpstr>
      <vt:lpstr>PowerPoint Presentation</vt:lpstr>
      <vt:lpstr>PowerPoint Presentation</vt:lpstr>
      <vt:lpstr>Future Enhancement</vt:lpstr>
      <vt:lpstr>Challenges / Lessons Learnt</vt:lpstr>
      <vt:lpstr>Thank You</vt:lpstr>
    </vt:vector>
  </TitlesOfParts>
  <Company>Neo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Final Presentation</dc:title>
  <dc:creator>Glynn Neo</dc:creator>
  <cp:lastModifiedBy>Zhang</cp:lastModifiedBy>
  <cp:revision>39</cp:revision>
  <dcterms:created xsi:type="dcterms:W3CDTF">2015-09-23T01:18:13Z</dcterms:created>
  <dcterms:modified xsi:type="dcterms:W3CDTF">2022-12-08T16:17:27Z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2081299F@student.tp.edu.sg</vt:lpwstr>
  </property>
  <property fmtid="{D5CDD505-2E9C-101B-9397-08002B2CF9AE}" pid="5" name="MSIP_Label_4bcb20ed-001a-45f4-b2e7-234c5fc91178_SetDate">
    <vt:lpwstr>2021-10-18T08:57:04.9269575Z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a7fbf2d8-78de-4bf6-bd64-57619b00c3f7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2081299F@student.tp.edu.sg</vt:lpwstr>
  </property>
  <property fmtid="{D5CDD505-2E9C-101B-9397-08002B2CF9AE}" pid="13" name="MSIP_Label_f69d7fc4-da81-42e5-b309-526f71322d86_SetDate">
    <vt:lpwstr>2021-10-18T08:57:04.9269575Z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a7fbf2d8-78de-4bf6-bd64-57619b00c3f7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  <property fmtid="{D5CDD505-2E9C-101B-9397-08002B2CF9AE}" pid="20" name="ContentTypeId">
    <vt:lpwstr>0x0101005A9C1E9A1B9A6746A5752E323D20C434</vt:lpwstr>
  </property>
</Properties>
</file>