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6" r:id="rId4"/>
    <p:sldMasterId id="214748368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Lst>
  <p:sldSz cy="5143500" cx="9144000"/>
  <p:notesSz cx="6858000" cy="9144000"/>
  <p:embeddedFontLst>
    <p:embeddedFont>
      <p:font typeface="Inter"/>
      <p:regular r:id="rId48"/>
      <p:bold r:id="rId49"/>
      <p:italic r:id="rId50"/>
      <p:boldItalic r:id="rId51"/>
    </p:embeddedFont>
    <p:embeddedFont>
      <p:font typeface="Bebas Neue"/>
      <p:regular r:id="rId52"/>
    </p:embeddedFont>
    <p:embeddedFont>
      <p:font typeface="Passion One"/>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Inter-regular.fntdata"/><Relationship Id="rId47" Type="http://schemas.openxmlformats.org/officeDocument/2006/relationships/slide" Target="slides/slide41.xml"/><Relationship Id="rId49" Type="http://schemas.openxmlformats.org/officeDocument/2006/relationships/font" Target="fonts/Inter-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Inter-boldItalic.fntdata"/><Relationship Id="rId50" Type="http://schemas.openxmlformats.org/officeDocument/2006/relationships/font" Target="fonts/Inter-italic.fntdata"/><Relationship Id="rId53" Type="http://schemas.openxmlformats.org/officeDocument/2006/relationships/font" Target="fonts/PassionOne-regular.fntdata"/><Relationship Id="rId52" Type="http://schemas.openxmlformats.org/officeDocument/2006/relationships/font" Target="fonts/BebasNeue-regular.fntdata"/><Relationship Id="rId11" Type="http://schemas.openxmlformats.org/officeDocument/2006/relationships/slide" Target="slides/slide5.xml"/><Relationship Id="rId10" Type="http://schemas.openxmlformats.org/officeDocument/2006/relationships/slide" Target="slides/slide4.xml"/><Relationship Id="rId54" Type="http://schemas.openxmlformats.org/officeDocument/2006/relationships/font" Target="fonts/PassionOne-bold.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637a9e44ff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637a9e44ff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Buenas tardes, primero antes que nada presentarnos somos el equipo 16 integrado por Analia Rivera y Belén Pellejero. Nuestro tema elegido fue ciberseguridad, ya que dentro de los temas que nos interesaban a ambas la mayor concordancia fue en temas de tecnología y consideramos que era un tema interesante para abordar por la Ciencia de Datos.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637a9e44ff_1_7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637a9e44ff_1_7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Entre las actividades realizadas en esta primera etapa se encuentran las siguientes :</a:t>
            </a:r>
            <a:endParaRPr/>
          </a:p>
          <a:p>
            <a:pPr indent="0" lvl="0" marL="0" rtl="0" algn="l">
              <a:spcBef>
                <a:spcPts val="0"/>
              </a:spcBef>
              <a:spcAft>
                <a:spcPts val="0"/>
              </a:spcAft>
              <a:buNone/>
            </a:pPr>
            <a:r>
              <a:rPr lang="es"/>
              <a:t>E</a:t>
            </a:r>
            <a:r>
              <a:rPr lang="es"/>
              <a:t>liminación o reemplazo de valores nulos.</a:t>
            </a:r>
            <a:endParaRPr/>
          </a:p>
          <a:p>
            <a:pPr indent="0" lvl="0" marL="0" rtl="0" algn="l">
              <a:spcBef>
                <a:spcPts val="0"/>
              </a:spcBef>
              <a:spcAft>
                <a:spcPts val="0"/>
              </a:spcAft>
              <a:buNone/>
            </a:pPr>
            <a:r>
              <a:rPr lang="es"/>
              <a:t>Renombrado de columnas para mayor claridad.</a:t>
            </a:r>
            <a:endParaRPr/>
          </a:p>
          <a:p>
            <a:pPr indent="0" lvl="0" marL="0" rtl="0" algn="l">
              <a:spcBef>
                <a:spcPts val="0"/>
              </a:spcBef>
              <a:spcAft>
                <a:spcPts val="0"/>
              </a:spcAft>
              <a:buNone/>
            </a:pPr>
            <a:r>
              <a:rPr lang="es"/>
              <a:t>Codificación de variables categóricas (tipo de ataque, gravedad, etc.) usando LabelEncoder.</a:t>
            </a:r>
            <a:endParaRPr/>
          </a:p>
          <a:p>
            <a:pPr indent="0" lvl="0" marL="0" rtl="0" algn="l">
              <a:spcBef>
                <a:spcPts val="0"/>
              </a:spcBef>
              <a:spcAft>
                <a:spcPts val="0"/>
              </a:spcAft>
              <a:buNone/>
            </a:pPr>
            <a:r>
              <a:rPr lang="es"/>
              <a:t>Normalización de datos geográficos para facilitar el análisis posterior.</a:t>
            </a:r>
            <a:endParaRPr/>
          </a:p>
          <a:p>
            <a:pPr indent="0" lvl="0" marL="0" rtl="0" algn="l">
              <a:spcBef>
                <a:spcPts val="0"/>
              </a:spcBef>
              <a:spcAft>
                <a:spcPts val="0"/>
              </a:spcAft>
              <a:buNone/>
            </a:pPr>
            <a:r>
              <a:rPr lang="es"/>
              <a:t>Visualización de patrones de ataques y acciones tomadas.</a:t>
            </a:r>
            <a:endParaRPr/>
          </a:p>
          <a:p>
            <a:pPr indent="0" lvl="0" marL="0" rtl="0" algn="l">
              <a:spcBef>
                <a:spcPts val="0"/>
              </a:spcBef>
              <a:spcAft>
                <a:spcPts val="0"/>
              </a:spcAft>
              <a:buNone/>
            </a:pPr>
            <a:r>
              <a:rPr lang="es"/>
              <a:t>Detección y tratamiento de outliers (Winsorización y Z-Score).</a:t>
            </a:r>
            <a:endParaRPr/>
          </a:p>
          <a:p>
            <a:pPr indent="0" lvl="0" marL="0" rtl="0" algn="l">
              <a:spcBef>
                <a:spcPts val="0"/>
              </a:spcBef>
              <a:spcAft>
                <a:spcPts val="0"/>
              </a:spcAft>
              <a:buNone/>
            </a:pPr>
            <a:r>
              <a:rPr lang="es"/>
              <a:t>Preparación de los datos para futuros modelos.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es"/>
              <a:t>Este trabajo preparó el terreno para futuros modelos predictivos.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637a9e44ff_1_7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637a9e44ff_1_7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gráficos realizados en este dataset fueron los siguientes: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637a9e44ff_1_7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637a9e44ff_1_7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Gráfico de barra e histograma para ver la frecuencia de tipos de ataque, que viendo solo los gráficos nuestro primer pensamiento es casi lo mismo de cada tipo, que si podemos ver en la tabla que la diferencia es muy </a:t>
            </a:r>
            <a:r>
              <a:rPr lang="es"/>
              <a:t>mínima</a:t>
            </a:r>
            <a:r>
              <a:rPr lang="es"/>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3637a9e44ff_1_7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3637a9e44ff_1_7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Distribución de tipos de ataque según nivel de gravedad.</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637a9e44ff_1_1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637a9e44ff_1_1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Gráfico de datos de geolocalización.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637a9e44ff_1_8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637a9e44ff_1_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conclusión de esta preentrega llegamos a que malware y phishing fueron los ataques más comunes y que los ataques con mayor gravedad se concentraron en ciertas regiones.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637a9e44ff_1_2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637a9e44ff_1_2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la segunda etapa, el desafío fue predecir el resultado de un ataque cibernético: ¿sería exitoso o no?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637a9e44ff_1_25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637a9e44ff_1_2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El dataset se llama cybersecurity_large_synthesized_data y fue encontrado en Kaggle. Como mencionamos antes es un dataset generado sintéticamente con el objetivo de practicar. El objetivo es ver cuáles fueron los países que más ataques tuvieron y de qué tipo, cuál fue el horario más buscado para el ataque y la industria más afectada. Y por último si el ataque fue exitoso o no. Las variables que consideramos más importantes para este trabajo: Tipo de ataque, Industria, Paises, outcome, data comprometida, severidad, método de mitigación, fecha y hora, herramienta de seguridad usada.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637a9e44ff_1_1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637a9e44ff_1_1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dk1"/>
                </a:solidFill>
              </a:rPr>
              <a:t>Mostramos una pequeña parte del dataset para que puedan visualizar con que trabajamos. El dataset cuenta con 100 mil registros y  15 columnas.</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3637a9e44ff_1_2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3637a9e44ff_1_2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esta etapa nos sumergimos en un dataset que representaba distintos tipos de ciberataques. Exploramos qué tipos de ataques eran más comunes, en qué zonas ocurrían, y cómo se respondía a ellos.</a:t>
            </a:r>
            <a:endParaRPr/>
          </a:p>
          <a:p>
            <a:pPr indent="0" lvl="0" marL="0" rtl="0" algn="l">
              <a:spcBef>
                <a:spcPts val="0"/>
              </a:spcBef>
              <a:spcAft>
                <a:spcPts val="0"/>
              </a:spcAft>
              <a:buNone/>
            </a:pPr>
            <a:r>
              <a:rPr lang="es"/>
              <a:t>Realizamos:</a:t>
            </a:r>
            <a:endParaRPr/>
          </a:p>
          <a:p>
            <a:pPr indent="0" lvl="0" marL="0" rtl="0" algn="l">
              <a:spcBef>
                <a:spcPts val="0"/>
              </a:spcBef>
              <a:spcAft>
                <a:spcPts val="0"/>
              </a:spcAft>
              <a:buNone/>
            </a:pPr>
            <a:r>
              <a:rPr lang="es"/>
              <a:t>Análisis de valores faltantes.</a:t>
            </a:r>
            <a:endParaRPr/>
          </a:p>
          <a:p>
            <a:pPr indent="0" lvl="0" marL="0" rtl="0" algn="l">
              <a:spcBef>
                <a:spcPts val="0"/>
              </a:spcBef>
              <a:spcAft>
                <a:spcPts val="0"/>
              </a:spcAft>
              <a:buNone/>
            </a:pPr>
            <a:r>
              <a:rPr lang="es"/>
              <a:t>Visualización de patrones de ataque.</a:t>
            </a:r>
            <a:endParaRPr/>
          </a:p>
          <a:p>
            <a:pPr indent="0" lvl="0" marL="0" rtl="0" algn="l">
              <a:spcBef>
                <a:spcPts val="0"/>
              </a:spcBef>
              <a:spcAft>
                <a:spcPts val="0"/>
              </a:spcAft>
              <a:buNone/>
            </a:pPr>
            <a:r>
              <a:rPr lang="es"/>
              <a:t>Tratamiento de outliers para asegurar la calidad del análisis.</a:t>
            </a:r>
            <a:endParaRPr/>
          </a:p>
          <a:p>
            <a:pPr indent="0" lvl="0" marL="0" rtl="0" algn="l">
              <a:spcBef>
                <a:spcPts val="0"/>
              </a:spcBef>
              <a:spcAft>
                <a:spcPts val="0"/>
              </a:spcAft>
              <a:buNone/>
            </a:pPr>
            <a:r>
              <a:rPr lang="es"/>
              <a:t>Este trabajo preparó el terreno para futuros modelos predictivos.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Actividades:</a:t>
            </a:r>
            <a:endParaRPr/>
          </a:p>
          <a:p>
            <a:pPr indent="0" lvl="0" marL="0" rtl="0" algn="l">
              <a:spcBef>
                <a:spcPts val="0"/>
              </a:spcBef>
              <a:spcAft>
                <a:spcPts val="0"/>
              </a:spcAft>
              <a:buNone/>
            </a:pPr>
            <a:r>
              <a:rPr lang="es"/>
              <a:t>Análisis de valores faltantes.</a:t>
            </a:r>
            <a:endParaRPr/>
          </a:p>
          <a:p>
            <a:pPr indent="0" lvl="0" marL="0" rtl="0" algn="l">
              <a:spcBef>
                <a:spcPts val="0"/>
              </a:spcBef>
              <a:spcAft>
                <a:spcPts val="0"/>
              </a:spcAft>
              <a:buNone/>
            </a:pPr>
            <a:r>
              <a:rPr lang="es"/>
              <a:t>Visualización de tipos de ataque y acciones tomadas.</a:t>
            </a:r>
            <a:endParaRPr/>
          </a:p>
          <a:p>
            <a:pPr indent="0" lvl="0" marL="0" rtl="0" algn="l">
              <a:spcBef>
                <a:spcPts val="0"/>
              </a:spcBef>
              <a:spcAft>
                <a:spcPts val="0"/>
              </a:spcAft>
              <a:buNone/>
            </a:pPr>
            <a:r>
              <a:rPr lang="es"/>
              <a:t>Detección y tratamiento de outliers (Winsorización y Z-Score).</a:t>
            </a:r>
            <a:endParaRPr/>
          </a:p>
          <a:p>
            <a:pPr indent="0" lvl="0" marL="0" rtl="0" algn="l">
              <a:spcBef>
                <a:spcPts val="0"/>
              </a:spcBef>
              <a:spcAft>
                <a:spcPts val="0"/>
              </a:spcAft>
              <a:buNone/>
            </a:pPr>
            <a:r>
              <a:rPr lang="es"/>
              <a:t>Preparación de los datos para futuros modelos.</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g3637a9e44ff_0_1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3637a9e44ff_0_1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Antes de ingresar al trabajo realizado </a:t>
            </a:r>
            <a:r>
              <a:rPr lang="es"/>
              <a:t>queríamos</a:t>
            </a:r>
            <a:r>
              <a:rPr lang="es"/>
              <a:t> introducir una idea de que es la ciberseguridad.</a:t>
            </a:r>
            <a:endParaRPr/>
          </a:p>
          <a:p>
            <a:pPr indent="0" lvl="0" marL="0" rtl="0" algn="l">
              <a:spcBef>
                <a:spcPts val="0"/>
              </a:spcBef>
              <a:spcAft>
                <a:spcPts val="0"/>
              </a:spcAft>
              <a:buNone/>
            </a:pPr>
            <a:r>
              <a:rPr lang="es"/>
              <a:t> La ciberseguridad se refiere a cualquier tecnología, práctica y política para prevenir los ataques cibernéticos o mitigar su impacto. Cuando hablamos de ataques cibernéticos nos referimos a acciones maliciosas dirigidas a sistemas informáticos, redes o dispositivos con el objetivo de robar, alterar o destruir información. </a:t>
            </a:r>
            <a:endParaRPr/>
          </a:p>
          <a:p>
            <a:pPr indent="0" lvl="0" marL="0" rtl="0" algn="l">
              <a:spcBef>
                <a:spcPts val="0"/>
              </a:spcBef>
              <a:spcAft>
                <a:spcPts val="0"/>
              </a:spcAft>
              <a:buNone/>
            </a:pPr>
            <a:r>
              <a:rPr lang="es"/>
              <a:t>Estos ataques pueden afectar tanto a individuos como a empresas y gobiernos, causando pérdidas económicas, robo de identidad y daño a la reputación.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3637a9e44ff_1_2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5" name="Google Shape;585;g3637a9e44ff_1_2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Entre los gráficos realizados en esta etapa tenemos estos: un mapa de calor de ataques por tipo y país y un gráfico de distribución de severidad por industria.</a:t>
            </a:r>
            <a:endParaRPr/>
          </a:p>
          <a:p>
            <a:pPr indent="0" lvl="0" marL="0" rtl="0" algn="l">
              <a:spcBef>
                <a:spcPts val="0"/>
              </a:spcBef>
              <a:spcAft>
                <a:spcPts val="0"/>
              </a:spcAft>
              <a:buNone/>
            </a:pPr>
            <a:r>
              <a:rPr lang="es"/>
              <a:t> </a:t>
            </a:r>
            <a:r>
              <a:rPr lang="es"/>
              <a:t>Debido a que las cantidades son parecidas, con el mapa de calor vemos más claramente donde hubo más ataques y de que tipo,</a:t>
            </a:r>
            <a:endParaRPr/>
          </a:p>
          <a:p>
            <a:pPr indent="0" lvl="0" marL="0" rtl="0" algn="l">
              <a:spcBef>
                <a:spcPts val="0"/>
              </a:spcBef>
              <a:spcAft>
                <a:spcPts val="0"/>
              </a:spcAft>
              <a:buNone/>
            </a:pPr>
            <a:r>
              <a:rPr lang="es"/>
              <a:t> USA es el país que más ataques tubo, del tipo brute force attack.</a:t>
            </a:r>
            <a:endParaRPr/>
          </a:p>
          <a:p>
            <a:pPr indent="0" lvl="0" marL="0" rtl="0" algn="l">
              <a:spcBef>
                <a:spcPts val="0"/>
              </a:spcBef>
              <a:spcAft>
                <a:spcPts val="0"/>
              </a:spcAft>
              <a:buNone/>
            </a:pPr>
            <a:r>
              <a:rPr lang="es"/>
              <a:t>Un ataque de fuerza bruta (Brute Force Attack) es un tipo de ataque cibernético en el que un atacante intenta adivinar contraseñas o claves probando sistemáticamente todas las combinaciones posibles hasta encontrar la correcta.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3637a9e44ff_1_29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3637a9e44ff_1_29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utilizó XGBoost, un algoritmo de ensamble basado en árboles que combina múltiples modelos simples y los optimiza de forma secuencial. Su ventaja principal es la precisión, eficiencia y capacidad de generalización, incluso en datasets complejos como este de ciberseguridad.</a:t>
            </a:r>
            <a:endParaRPr/>
          </a:p>
          <a:p>
            <a:pPr indent="0" lvl="0" marL="0" rtl="0" algn="l">
              <a:spcBef>
                <a:spcPts val="0"/>
              </a:spcBef>
              <a:spcAft>
                <a:spcPts val="0"/>
              </a:spcAft>
              <a:buNone/>
            </a:pPr>
            <a:r>
              <a:rPr lang="es"/>
              <a:t>Se crea un primer árbol de decisión, luego, cada nuevo árbol corrige los errores del anterior. Así, el modelo va aprendiendo de forma secuencial e inteligente. Se ajustan pesos y errores usando gradientes, como en el aprendizaje profundo.</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8" name="Shape 598"/>
        <p:cNvGrpSpPr/>
        <p:nvPr/>
      </p:nvGrpSpPr>
      <p:grpSpPr>
        <a:xfrm>
          <a:off x="0" y="0"/>
          <a:ext cx="0" cy="0"/>
          <a:chOff x="0" y="0"/>
          <a:chExt cx="0" cy="0"/>
        </a:xfrm>
      </p:grpSpPr>
      <p:sp>
        <p:nvSpPr>
          <p:cNvPr id="599" name="Google Shape;599;g3637a9e44ff_1_29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0" name="Google Shape;600;g3637a9e44ff_1_29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análisis complementario, utilizamos el modelo Prophet para visualizar la evolución de los ataques cibernéticos a lo largo del tiempo.</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3637a9e44ff_1_29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3637a9e44ff_1_29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el gráfico se observa la cantidad diaria de ataques, representada por puntos negros, y una línea azul que muestra la tendencia estimada por el modelo.</a:t>
            </a:r>
            <a:endParaRPr/>
          </a:p>
          <a:p>
            <a:pPr indent="0" lvl="0" marL="0" rtl="0" algn="l">
              <a:spcBef>
                <a:spcPts val="0"/>
              </a:spcBef>
              <a:spcAft>
                <a:spcPts val="0"/>
              </a:spcAft>
              <a:buNone/>
            </a:pPr>
            <a:r>
              <a:rPr lang="es"/>
              <a:t>El área azul claro representa el intervalo de confianza del modelo, </a:t>
            </a:r>
            <a:r>
              <a:rPr lang="es"/>
              <a:t>es decir, el rango dentro del cual se espera que se mantenga el número de ataques en los próximos días.</a:t>
            </a:r>
            <a:endParaRPr/>
          </a:p>
          <a:p>
            <a:pPr indent="0" lvl="0" marL="0" rtl="0" algn="l">
              <a:spcBef>
                <a:spcPts val="0"/>
              </a:spcBef>
              <a:spcAft>
                <a:spcPts val="0"/>
              </a:spcAft>
              <a:buNone/>
            </a:pPr>
            <a:r>
              <a:rPr lang="es"/>
              <a:t>Se puede observar que, si bien existe cierta variación diaria, la tendencia general se mantiene relativamente estable, en un promedio de aproximadamente 270 ataques por día.</a:t>
            </a:r>
            <a:endParaRPr/>
          </a:p>
          <a:p>
            <a:pPr indent="0" lvl="0" marL="0" rtl="0" algn="l">
              <a:spcBef>
                <a:spcPts val="0"/>
              </a:spcBef>
              <a:spcAft>
                <a:spcPts val="0"/>
              </a:spcAft>
              <a:buNone/>
            </a:pPr>
            <a:r>
              <a:rPr lang="es"/>
              <a:t>Este tipo de análisis temporal permite anticipar posibles cambios en el volumen de ataques y complementar los modelos de predicción de éxito (outcome) con una perspectiva temporal del riesgo.</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3637a9e44ff_1_29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3637a9e44ff_1_2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Se puede observar que, si bien existe cierta variación diaria, la tendencia general se mantiene relativamente estable, en un promedio de aproximadamente 270 ataques por día.</a:t>
            </a:r>
            <a:endParaRPr/>
          </a:p>
          <a:p>
            <a:pPr indent="0" lvl="0" marL="0" rtl="0" algn="l">
              <a:spcBef>
                <a:spcPts val="0"/>
              </a:spcBef>
              <a:spcAft>
                <a:spcPts val="0"/>
              </a:spcAft>
              <a:buNone/>
            </a:pPr>
            <a:r>
              <a:rPr lang="es"/>
              <a:t>Este tipo de análisis temporal permite anticipar posibles cambios en el volumen de ataques y complementar los modelos de predicción de éxito (outcome) con una perspectiva temporal del riesgo.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g3637a9e44ff_1_29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g3637a9e44ff_1_29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conclusión de esta etapa llegamos a que a partir del análisis exploratorio, detectamos que EE.UU. es el país con más ataques, especialmente del tipo fuerza bruta, afectando industrias como salud, finanzas y educación. Esto motivó el desarrollo de modelos de clasificación para predecir si un ataque será exitoso o no. Luego de comparar SVM, Random Forest y XGBoost, este último obtuvo el mejor F1-score tras optimización y balanceo, demostrando ser el más robusto frente al desbalanceo de clases y la alta dimensionalidad del dataset.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3637a9e44ff_1_24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3637a9e44ff_1_2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Finalmente, abordamos el problema desde un enfoque no supervisado. Ya sin conocer el resultado del ataque, quisimos agrupar patrones similares.</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3637a9e44ff_1_24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3637a9e44ff_1_24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637a9e44ff_1_2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9" name="Google Shape;639;g3637a9e44ff_1_2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Usamos técnicas de clustering para identificar posibles grupos de ataques:</a:t>
            </a:r>
            <a:endParaRPr/>
          </a:p>
          <a:p>
            <a:pPr indent="0" lvl="0" marL="0" rtl="0" algn="l">
              <a:spcBef>
                <a:spcPts val="0"/>
              </a:spcBef>
              <a:spcAft>
                <a:spcPts val="0"/>
              </a:spcAft>
              <a:buNone/>
            </a:pPr>
            <a:r>
              <a:t/>
            </a:r>
            <a:endParaRPr/>
          </a:p>
          <a:p>
            <a:pPr indent="0" lvl="0" marL="0" rtl="0" algn="l">
              <a:spcBef>
                <a:spcPts val="0"/>
              </a:spcBef>
              <a:spcAft>
                <a:spcPts val="0"/>
              </a:spcAft>
              <a:buNone/>
            </a:pPr>
            <a:r>
              <a:rPr lang="es"/>
              <a:t>Preprocesamiento con escalado y codificación numérica.</a:t>
            </a:r>
            <a:endParaRPr/>
          </a:p>
          <a:p>
            <a:pPr indent="0" lvl="0" marL="0" rtl="0" algn="l">
              <a:spcBef>
                <a:spcPts val="0"/>
              </a:spcBef>
              <a:spcAft>
                <a:spcPts val="0"/>
              </a:spcAft>
              <a:buNone/>
            </a:pPr>
            <a:r>
              <a:rPr lang="es"/>
              <a:t>KMeans y DBSCAN como algoritmos de agrupamiento.</a:t>
            </a:r>
            <a:endParaRPr/>
          </a:p>
          <a:p>
            <a:pPr indent="0" lvl="0" marL="0" rtl="0" algn="l">
              <a:spcBef>
                <a:spcPts val="0"/>
              </a:spcBef>
              <a:spcAft>
                <a:spcPts val="0"/>
              </a:spcAft>
              <a:buNone/>
            </a:pPr>
            <a:r>
              <a:rPr lang="es"/>
              <a:t>Validación con Silhouette Score HDBSCAN (0.396: agrupamiento débil).</a:t>
            </a:r>
            <a:endParaRPr/>
          </a:p>
          <a:p>
            <a:pPr indent="0" lvl="0" marL="0" rtl="0" algn="l">
              <a:spcBef>
                <a:spcPts val="0"/>
              </a:spcBef>
              <a:spcAft>
                <a:spcPts val="0"/>
              </a:spcAft>
              <a:buNone/>
            </a:pPr>
            <a:r>
              <a:rPr lang="es"/>
              <a:t>Escalado de datos (Z-score).</a:t>
            </a:r>
            <a:endParaRPr/>
          </a:p>
          <a:p>
            <a:pPr indent="0" lvl="0" marL="0" rtl="0" algn="l">
              <a:spcBef>
                <a:spcPts val="0"/>
              </a:spcBef>
              <a:spcAft>
                <a:spcPts val="0"/>
              </a:spcAft>
              <a:buNone/>
            </a:pPr>
            <a:r>
              <a:rPr lang="es"/>
              <a:t>Visualización de grupos y análisis.</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3637a9e44ff_1_2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3637a9e44ff_1_2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Gráfico de cantidad de ataques por tipo de ataque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3637a9e44ff_0_15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3637a9e44ff_0_1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Hay varios tipos de ataques cibernéticos. Entre ellos: Phishing, que es un engaño para obtener datos personales. Este es el más cercano a todas, las estafas por correo o whatsapp. Malware, software malicioso como virus o ransomware. Ataques DDoS: que es una saturación de servidores para interrumpir servicios y Exploits que es un aprovechamiento de vulnerabilidad del sistema. </a:t>
            </a:r>
            <a:endParaRPr/>
          </a:p>
          <a:p>
            <a:pPr indent="0" lvl="0" marL="0" rtl="0" algn="l">
              <a:spcBef>
                <a:spcPts val="0"/>
              </a:spcBef>
              <a:spcAft>
                <a:spcPts val="0"/>
              </a:spcAft>
              <a:buNone/>
            </a:pPr>
            <a:r>
              <a:rPr lang="es"/>
              <a:t>Hay otros tipos de ataques, entre ellos algunos que mencionaremos durante la presentación pero </a:t>
            </a:r>
            <a:r>
              <a:rPr lang="es"/>
              <a:t>queríamos</a:t>
            </a:r>
            <a:r>
              <a:rPr lang="es"/>
              <a:t> comentar solo algunos para dejar una idea.</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9" name="Shape 649"/>
        <p:cNvGrpSpPr/>
        <p:nvPr/>
      </p:nvGrpSpPr>
      <p:grpSpPr>
        <a:xfrm>
          <a:off x="0" y="0"/>
          <a:ext cx="0" cy="0"/>
          <a:chOff x="0" y="0"/>
          <a:chExt cx="0" cy="0"/>
        </a:xfrm>
      </p:grpSpPr>
      <p:sp>
        <p:nvSpPr>
          <p:cNvPr id="650" name="Google Shape;650;g3637a9e44ff_1_29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1" name="Google Shape;651;g3637a9e44ff_1_29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esta preentrega pretendiamos segmentar los registros de ataques en grupos que compartieran características similares, para lo cual en principio usamos los siguientes modelos KMeans: agrupación por cercanía a centroides y DBSCAN: Agrupación por densidad, esta ultima es mejor para detectar oitliers y formas irregulares).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5" name="Shape 655"/>
        <p:cNvGrpSpPr/>
        <p:nvPr/>
      </p:nvGrpSpPr>
      <p:grpSpPr>
        <a:xfrm>
          <a:off x="0" y="0"/>
          <a:ext cx="0" cy="0"/>
          <a:chOff x="0" y="0"/>
          <a:chExt cx="0" cy="0"/>
        </a:xfrm>
      </p:grpSpPr>
      <p:sp>
        <p:nvSpPr>
          <p:cNvPr id="656" name="Google Shape;656;g3637a9e44ff_1_29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7" name="Google Shape;657;g3637a9e44ff_1_29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implementación de ambos modelos fue la siguiente: se seleccionaron variables numéricas procesadas previamente.</a:t>
            </a:r>
            <a:endParaRPr/>
          </a:p>
          <a:p>
            <a:pPr indent="0" lvl="0" marL="0" rtl="0" algn="l">
              <a:spcBef>
                <a:spcPts val="0"/>
              </a:spcBef>
              <a:spcAft>
                <a:spcPts val="0"/>
              </a:spcAft>
              <a:buNone/>
            </a:pPr>
            <a:r>
              <a:rPr lang="es"/>
              <a:t>Luego con KMeans, se evaluó el número óptimo de clusters usando el método del codo, y con DBSCAN, se probaron distintos valores de eps y min_samples.</a:t>
            </a:r>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3637a9e44ff_1_29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3637a9e44ff_1_29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Acá podemos ver como aplicamos el método del codo para visualizar que número de clusters usar, con el cual llegamos a que deberiamos usar 5.</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0" name="Shape 670"/>
        <p:cNvGrpSpPr/>
        <p:nvPr/>
      </p:nvGrpSpPr>
      <p:grpSpPr>
        <a:xfrm>
          <a:off x="0" y="0"/>
          <a:ext cx="0" cy="0"/>
          <a:chOff x="0" y="0"/>
          <a:chExt cx="0" cy="0"/>
        </a:xfrm>
      </p:grpSpPr>
      <p:sp>
        <p:nvSpPr>
          <p:cNvPr id="671" name="Google Shape;671;g3637a9e44ff_1_2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2" name="Google Shape;672;g3637a9e44ff_1_2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Comparación de clusters con KMeans (5) versus Clusters con DBSCAN(77)</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3637a9e44ff_1_20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9" name="Google Shape;679;g3637a9e44ff_1_20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Como observación en esta etapa llegamos a que DBSCAN </a:t>
            </a:r>
            <a:r>
              <a:rPr lang="es"/>
              <a:t>identificó</a:t>
            </a:r>
            <a:r>
              <a:rPr lang="es"/>
              <a:t> varios registros como ruido, revelando patrones distintos a los detectados por KMeans.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4" name="Shape 684"/>
        <p:cNvGrpSpPr/>
        <p:nvPr/>
      </p:nvGrpSpPr>
      <p:grpSpPr>
        <a:xfrm>
          <a:off x="0" y="0"/>
          <a:ext cx="0" cy="0"/>
          <a:chOff x="0" y="0"/>
          <a:chExt cx="0" cy="0"/>
        </a:xfrm>
      </p:grpSpPr>
      <p:sp>
        <p:nvSpPr>
          <p:cNvPr id="685" name="Google Shape;685;g3637a9e44ff_1_24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6" name="Google Shape;686;g3637a9e44ff_1_2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esta preentrega concluimos que KMeans fue más útil para segmentar los datos de forma clara y reproducible, DBSCAN resultó sensible a los parámetros y generó mucho ruido inicialmente, la visualización en PCA ayudó a validar los resultados de forma intuitiva.</a:t>
            </a:r>
            <a:endParaRPr/>
          </a:p>
          <a:p>
            <a:pPr indent="0" lvl="0" marL="0" rtl="0" algn="l">
              <a:spcBef>
                <a:spcPts val="0"/>
              </a:spcBef>
              <a:spcAft>
                <a:spcPts val="0"/>
              </a:spcAft>
              <a:buNone/>
            </a:pPr>
            <a:r>
              <a:rPr lang="es"/>
              <a:t>Este análisis puede ayudar a los equipos de ciberseguridad a reaccionar más rápido y con mejor información.</a:t>
            </a:r>
            <a:endParaRPr/>
          </a:p>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637a9e44ff_1_2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3637a9e44ff_1_2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400">
                <a:solidFill>
                  <a:schemeClr val="dk1"/>
                </a:solidFill>
                <a:latin typeface="Inter"/>
                <a:ea typeface="Inter"/>
                <a:cs typeface="Inter"/>
                <a:sym typeface="Inter"/>
              </a:rPr>
              <a:t>También se probó el algoritmo HDBSCAN, que combina lo mejor de DBSCAN y clustering jerárquico.Este método permitió:</a:t>
            </a:r>
            <a:endParaRPr sz="1400">
              <a:solidFill>
                <a:schemeClr val="dk1"/>
              </a:solidFill>
              <a:latin typeface="Inter"/>
              <a:ea typeface="Inter"/>
              <a:cs typeface="Inter"/>
              <a:sym typeface="Inter"/>
            </a:endParaRPr>
          </a:p>
          <a:p>
            <a:pPr indent="0" lvl="0" marL="0" rtl="0" algn="l">
              <a:spcBef>
                <a:spcPts val="0"/>
              </a:spcBef>
              <a:spcAft>
                <a:spcPts val="0"/>
              </a:spcAft>
              <a:buNone/>
            </a:pPr>
            <a:r>
              <a:rPr lang="es" sz="1400">
                <a:solidFill>
                  <a:schemeClr val="dk1"/>
                </a:solidFill>
                <a:latin typeface="Inter"/>
                <a:ea typeface="Inter"/>
                <a:cs typeface="Inter"/>
                <a:sym typeface="Inter"/>
              </a:rPr>
              <a:t>Detectar agrupamientos de distinta densidad, que otros métodos no captaban. Evitar la necesidad de elegir manualmente un eps. Identificar outliers con mayor precisión.</a:t>
            </a:r>
            <a:endParaRPr sz="1400">
              <a:solidFill>
                <a:schemeClr val="dk1"/>
              </a:solidFill>
              <a:latin typeface="Inter"/>
              <a:ea typeface="Inter"/>
              <a:cs typeface="Inter"/>
              <a:sym typeface="Inter"/>
            </a:endParaRPr>
          </a:p>
          <a:p>
            <a:pPr indent="0" lvl="0" marL="0" rtl="0" algn="l">
              <a:spcBef>
                <a:spcPts val="0"/>
              </a:spcBef>
              <a:spcAft>
                <a:spcPts val="0"/>
              </a:spcAft>
              <a:buNone/>
            </a:pPr>
            <a:r>
              <a:rPr lang="es" sz="1400">
                <a:solidFill>
                  <a:schemeClr val="dk1"/>
                </a:solidFill>
                <a:latin typeface="Inter"/>
                <a:ea typeface="Inter"/>
                <a:cs typeface="Inter"/>
                <a:sym typeface="Inter"/>
              </a:rPr>
              <a:t>La visualización mostró clusters más coherentes, y el Silhouette Score obtenido fue de 0.03964, superior a DBSCAN tradicional.</a:t>
            </a:r>
            <a:endParaRPr sz="1400">
              <a:solidFill>
                <a:schemeClr val="dk1"/>
              </a:solidFill>
              <a:latin typeface="Inter"/>
              <a:ea typeface="Inter"/>
              <a:cs typeface="Inter"/>
              <a:sym typeface="Inter"/>
            </a:endParaRPr>
          </a:p>
          <a:p>
            <a:pPr indent="0" lvl="0" marL="0" rtl="0" algn="l">
              <a:spcBef>
                <a:spcPts val="0"/>
              </a:spcBef>
              <a:spcAft>
                <a:spcPts val="0"/>
              </a:spcAft>
              <a:buNone/>
            </a:pPr>
            <a:r>
              <a:rPr lang="es" sz="1400">
                <a:solidFill>
                  <a:schemeClr val="dk1"/>
                </a:solidFill>
                <a:latin typeface="Inter"/>
                <a:ea typeface="Inter"/>
                <a:cs typeface="Inter"/>
                <a:sym typeface="Inter"/>
              </a:rPr>
              <a:t>Este método resulta prometedor para datos reales con ruido o variabilidad alta.</a:t>
            </a:r>
            <a:endParaRPr sz="1400">
              <a:solidFill>
                <a:schemeClr val="dk1"/>
              </a:solidFill>
              <a:latin typeface="Inter"/>
              <a:ea typeface="Inter"/>
              <a:cs typeface="Inter"/>
              <a:sym typeface="Inter"/>
            </a:endParaRPr>
          </a:p>
          <a:p>
            <a:pPr indent="0" lvl="0" marL="0" rtl="0" algn="l">
              <a:spcBef>
                <a:spcPts val="0"/>
              </a:spcBef>
              <a:spcAft>
                <a:spcPts val="0"/>
              </a:spcAft>
              <a:buClr>
                <a:schemeClr val="dk1"/>
              </a:buClr>
              <a:buSzPts val="1100"/>
              <a:buFont typeface="Arial"/>
              <a:buNone/>
            </a:pPr>
            <a:r>
              <a:t/>
            </a:r>
            <a:endParaRPr sz="1400">
              <a:solidFill>
                <a:schemeClr val="dk1"/>
              </a:solidFill>
              <a:latin typeface="Inter"/>
              <a:ea typeface="Inter"/>
              <a:cs typeface="Inter"/>
              <a:sym typeface="Inte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8" name="Shape 698"/>
        <p:cNvGrpSpPr/>
        <p:nvPr/>
      </p:nvGrpSpPr>
      <p:grpSpPr>
        <a:xfrm>
          <a:off x="0" y="0"/>
          <a:ext cx="0" cy="0"/>
          <a:chOff x="0" y="0"/>
          <a:chExt cx="0" cy="0"/>
        </a:xfrm>
      </p:grpSpPr>
      <p:sp>
        <p:nvSpPr>
          <p:cNvPr id="699" name="Google Shape;699;g3637a9e44ff_1_2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0" name="Google Shape;700;g3637a9e44ff_1_2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agregar antes de cerrar queriamos hacer un apartado para mencionar que trabajar con datos sintéticos nos permitió practicar múltiples técnicas, pero también nos dejó importantes lecciones: No representan amenazas reales ni estructuras auténticas y los resultados no se pueden extrapolar sin validación con datos reales.</a:t>
            </a:r>
            <a:endParaRPr/>
          </a:p>
          <a:p>
            <a:pPr indent="0" lvl="0" marL="0" rtl="0" algn="l">
              <a:spcBef>
                <a:spcPts val="0"/>
              </a:spcBef>
              <a:spcAft>
                <a:spcPts val="0"/>
              </a:spcAft>
              <a:buNone/>
            </a:pPr>
            <a:r>
              <a:rPr lang="es"/>
              <a:t>Aun así, sirven para ejercitar y afilar nuestras herramientas analíticas. </a:t>
            </a:r>
            <a:endParaRPr/>
          </a:p>
          <a:p>
            <a:pPr indent="0" lvl="0" marL="0" rtl="0" algn="l">
              <a:spcBef>
                <a:spcPts val="0"/>
              </a:spcBef>
              <a:spcAft>
                <a:spcPts val="0"/>
              </a:spcAft>
              <a:buClr>
                <a:schemeClr val="dk1"/>
              </a:buClr>
              <a:buSzPts val="1100"/>
              <a:buFont typeface="Arial"/>
              <a:buNone/>
            </a:pPr>
            <a:r>
              <a:rPr lang="es"/>
              <a:t>También mencionar que para la preentrega 4 nuestra primer idea era trabajar con un dataset nuevo que se enfoque en ciberataques en Argentina, el cual no encontramos. Ampliamos la busqueda a ciberataques en Latinoamérica, y tampoco tuvimos un buen resultado, encontramos uno solo que era sobre información que no colaboraba con la idea principal del proyecto. Esta fue la razón por la que finalmente decidimos seguir con el dataset de la preentrega 3.</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3637a9e44ff_1_29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3637a9e44ff_1_29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t>
            </a:r>
            <a:r>
              <a:rPr lang="es"/>
              <a:t>¿Por qué no hay muchos datasets abiertos de ciberseguridad?</a:t>
            </a:r>
            <a:endParaRPr/>
          </a:p>
          <a:p>
            <a:pPr indent="0" lvl="0" marL="0" rtl="0" algn="l">
              <a:spcBef>
                <a:spcPts val="0"/>
              </a:spcBef>
              <a:spcAft>
                <a:spcPts val="0"/>
              </a:spcAft>
              <a:buNone/>
            </a:pPr>
            <a:r>
              <a:rPr lang="es"/>
              <a:t>Confidencialidad y sensibilidad de los datos</a:t>
            </a:r>
            <a:endParaRPr/>
          </a:p>
          <a:p>
            <a:pPr indent="0" lvl="0" marL="0" rtl="0" algn="l">
              <a:spcBef>
                <a:spcPts val="0"/>
              </a:spcBef>
              <a:spcAft>
                <a:spcPts val="0"/>
              </a:spcAft>
              <a:buNone/>
            </a:pPr>
            <a:r>
              <a:rPr lang="es"/>
              <a:t>Los datos de ciberseguridad suelen contener información muy delicada: direcciones IP, logs de servidores, nombres de usuarios, horarios de conexión, etc.</a:t>
            </a:r>
            <a:endParaRPr/>
          </a:p>
          <a:p>
            <a:pPr indent="0" lvl="0" marL="0" rtl="0" algn="l">
              <a:spcBef>
                <a:spcPts val="0"/>
              </a:spcBef>
              <a:spcAft>
                <a:spcPts val="0"/>
              </a:spcAft>
              <a:buNone/>
            </a:pPr>
            <a:r>
              <a:rPr lang="es"/>
              <a:t>Compartir esa información, incluso de forma anónima, podría violar políticas internas, contratos o regulaciones (como GDPR o la Ley de Protección de Datos Personales).</a:t>
            </a:r>
            <a:endParaRPr/>
          </a:p>
          <a:p>
            <a:pPr indent="0" lvl="0" marL="0" rtl="0" algn="l">
              <a:spcBef>
                <a:spcPts val="0"/>
              </a:spcBef>
              <a:spcAft>
                <a:spcPts val="0"/>
              </a:spcAft>
              <a:buNone/>
            </a:pPr>
            <a:r>
              <a:rPr lang="es"/>
              <a:t>Riesgos de seguridad</a:t>
            </a:r>
            <a:endParaRPr/>
          </a:p>
          <a:p>
            <a:pPr indent="0" lvl="0" marL="0" rtl="0" algn="l">
              <a:spcBef>
                <a:spcPts val="0"/>
              </a:spcBef>
              <a:spcAft>
                <a:spcPts val="0"/>
              </a:spcAft>
              <a:buNone/>
            </a:pPr>
            <a:r>
              <a:rPr lang="es"/>
              <a:t>Si se publican detalles de cómo suceden los ataques, qué sistemas fueron vulnerables, etc., eso puede ser usado por atacantes para replicar o mejorar los ataques.</a:t>
            </a:r>
            <a:endParaRPr/>
          </a:p>
          <a:p>
            <a:pPr indent="0" lvl="0" marL="0" rtl="0" algn="l">
              <a:spcBef>
                <a:spcPts val="0"/>
              </a:spcBef>
              <a:spcAft>
                <a:spcPts val="0"/>
              </a:spcAft>
              <a:buNone/>
            </a:pPr>
            <a:r>
              <a:rPr lang="es"/>
              <a:t>Algunas empresas temen que al liberar datos, se evidencien sus debilidades.</a:t>
            </a:r>
            <a:endParaRPr/>
          </a:p>
          <a:p>
            <a:pPr indent="0" lvl="0" marL="0" rtl="0" algn="l">
              <a:spcBef>
                <a:spcPts val="0"/>
              </a:spcBef>
              <a:spcAft>
                <a:spcPts val="0"/>
              </a:spcAft>
              <a:buNone/>
            </a:pPr>
            <a:r>
              <a:rPr lang="es"/>
              <a:t>Falta de estandarización</a:t>
            </a:r>
            <a:endParaRPr/>
          </a:p>
          <a:p>
            <a:pPr indent="0" lvl="0" marL="0" rtl="0" algn="l">
              <a:spcBef>
                <a:spcPts val="0"/>
              </a:spcBef>
              <a:spcAft>
                <a:spcPts val="0"/>
              </a:spcAft>
              <a:buNone/>
            </a:pPr>
            <a:r>
              <a:rPr lang="es"/>
              <a:t>No hay una única forma de registrar incidentes o logs. Cada empresa tiene su propio formato, lo que complica mucho la generación de datasets unificados para entrenar modelos.</a:t>
            </a:r>
            <a:endParaRPr/>
          </a:p>
          <a:p>
            <a:pPr indent="0" lvl="0" marL="0" rtl="0" algn="l">
              <a:spcBef>
                <a:spcPts val="0"/>
              </a:spcBef>
              <a:spcAft>
                <a:spcPts val="0"/>
              </a:spcAft>
              <a:buNone/>
            </a:pPr>
            <a:r>
              <a:rPr lang="es"/>
              <a:t>Costos y esfuerzos de anonimización</a:t>
            </a:r>
            <a:endParaRPr/>
          </a:p>
          <a:p>
            <a:pPr indent="0" lvl="0" marL="0" rtl="0" algn="l">
              <a:spcBef>
                <a:spcPts val="0"/>
              </a:spcBef>
              <a:spcAft>
                <a:spcPts val="0"/>
              </a:spcAft>
              <a:buNone/>
            </a:pPr>
            <a:r>
              <a:rPr lang="es"/>
              <a:t>Para que un dataset pueda ser compartido, hay que anonimizarlo cuidadosamente, lo que lleva tiempo, recursos, y además puede eliminar información clave para los modelos.</a:t>
            </a:r>
            <a:endParaRPr/>
          </a:p>
          <a:p>
            <a:pPr indent="0" lvl="0" marL="0" rtl="0" algn="l">
              <a:spcBef>
                <a:spcPts val="0"/>
              </a:spcBef>
              <a:spcAft>
                <a:spcPts val="0"/>
              </a:spcAft>
              <a:buNone/>
            </a:pPr>
            <a:r>
              <a:rPr lang="es"/>
              <a:t>Intereses comerciales</a:t>
            </a:r>
            <a:endParaRPr/>
          </a:p>
          <a:p>
            <a:pPr indent="0" lvl="0" marL="0" rtl="0" algn="l">
              <a:spcBef>
                <a:spcPts val="0"/>
              </a:spcBef>
              <a:spcAft>
                <a:spcPts val="0"/>
              </a:spcAft>
              <a:buNone/>
            </a:pPr>
            <a:r>
              <a:rPr lang="es"/>
              <a:t>Algunas empresas grandes de ciberseguridad (como Cisco, Palo Alto, FireEye) poseen grandes datasets privados, pero no los comparten porque son una ventaja competitiva.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637a9e44ff_1_29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3637a9e44ff_1_2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¿Cómo se soluciona esto en proyectos académicos o de aprendizaje?</a:t>
            </a:r>
            <a:endParaRPr/>
          </a:p>
          <a:p>
            <a:pPr indent="0" lvl="0" marL="0" rtl="0" algn="l">
              <a:spcBef>
                <a:spcPts val="0"/>
              </a:spcBef>
              <a:spcAft>
                <a:spcPts val="0"/>
              </a:spcAft>
              <a:buNone/>
            </a:pPr>
            <a:r>
              <a:rPr lang="es"/>
              <a:t>Datasets sintéticos</a:t>
            </a:r>
            <a:endParaRPr/>
          </a:p>
          <a:p>
            <a:pPr indent="0" lvl="0" marL="0" rtl="0" algn="l">
              <a:spcBef>
                <a:spcPts val="0"/>
              </a:spcBef>
              <a:spcAft>
                <a:spcPts val="0"/>
              </a:spcAft>
              <a:buNone/>
            </a:pPr>
            <a:r>
              <a:rPr lang="es"/>
              <a:t>Se crean datos artificiales que simulan ataques y comportamientos reales. Ejemplo: el que estás usando en tu proyecto.</a:t>
            </a:r>
            <a:endParaRPr/>
          </a:p>
          <a:p>
            <a:pPr indent="0" lvl="0" marL="0" rtl="0" algn="l">
              <a:spcBef>
                <a:spcPts val="0"/>
              </a:spcBef>
              <a:spcAft>
                <a:spcPts val="0"/>
              </a:spcAft>
              <a:buNone/>
            </a:pPr>
            <a:r>
              <a:rPr lang="es"/>
              <a:t>Ventaja: no violan la privacidad ni la seguridad.</a:t>
            </a:r>
            <a:endParaRPr/>
          </a:p>
          <a:p>
            <a:pPr indent="0" lvl="0" marL="0" rtl="0" algn="l">
              <a:spcBef>
                <a:spcPts val="0"/>
              </a:spcBef>
              <a:spcAft>
                <a:spcPts val="0"/>
              </a:spcAft>
              <a:buNone/>
            </a:pPr>
            <a:r>
              <a:rPr lang="es"/>
              <a:t>Desventaja: no reflejan con total precisión escenarios reales.</a:t>
            </a:r>
            <a:endParaRPr/>
          </a:p>
          <a:p>
            <a:pPr indent="0" lvl="0" marL="0" rtl="0" algn="l">
              <a:spcBef>
                <a:spcPts val="0"/>
              </a:spcBef>
              <a:spcAft>
                <a:spcPts val="0"/>
              </a:spcAft>
              <a:buNone/>
            </a:pPr>
            <a:r>
              <a:rPr lang="es"/>
              <a:t> Datasets públicos pero limitados</a:t>
            </a:r>
            <a:endParaRPr/>
          </a:p>
          <a:p>
            <a:pPr indent="0" lvl="0" marL="0" rtl="0" algn="l">
              <a:spcBef>
                <a:spcPts val="0"/>
              </a:spcBef>
              <a:spcAft>
                <a:spcPts val="0"/>
              </a:spcAft>
              <a:buNone/>
            </a:pPr>
            <a:r>
              <a:rPr lang="es"/>
              <a:t>Simulación con herramientas como Wireshark, Snort, Zeek (Bro)</a:t>
            </a:r>
            <a:endParaRPr/>
          </a:p>
          <a:p>
            <a:pPr indent="0" lvl="0" marL="0" rtl="0" algn="l">
              <a:spcBef>
                <a:spcPts val="0"/>
              </a:spcBef>
              <a:spcAft>
                <a:spcPts val="0"/>
              </a:spcAft>
              <a:buNone/>
            </a:pPr>
            <a:r>
              <a:rPr lang="es"/>
              <a:t>Se puede capturar tráfico simulado, atacarlo en un laboratorio controlado, y generar un dataset propio.</a:t>
            </a:r>
            <a:endParaRPr/>
          </a:p>
          <a:p>
            <a:pPr indent="0" lvl="0" marL="0" rtl="0" algn="l">
              <a:spcBef>
                <a:spcPts val="0"/>
              </a:spcBef>
              <a:spcAft>
                <a:spcPts val="0"/>
              </a:spcAft>
              <a:buNone/>
            </a:pPr>
            <a:r>
              <a:rPr lang="es"/>
              <a:t> Limitaciones en el entrenamiento de modelos reales.</a:t>
            </a:r>
            <a:endParaRPr/>
          </a:p>
          <a:p>
            <a:pPr indent="0" lvl="0" marL="0" rtl="0" algn="l">
              <a:spcBef>
                <a:spcPts val="0"/>
              </a:spcBef>
              <a:spcAft>
                <a:spcPts val="0"/>
              </a:spcAft>
              <a:buNone/>
            </a:pPr>
            <a:r>
              <a:rPr lang="es"/>
              <a:t>Difícil validar si un modelo funciona bien en producción.</a:t>
            </a:r>
            <a:endParaRPr/>
          </a:p>
          <a:p>
            <a:pPr indent="0" lvl="0" marL="0" rtl="0" algn="l">
              <a:spcBef>
                <a:spcPts val="0"/>
              </a:spcBef>
              <a:spcAft>
                <a:spcPts val="0"/>
              </a:spcAft>
              <a:buNone/>
            </a:pPr>
            <a:r>
              <a:rPr lang="es"/>
              <a:t>Riesgo de overfitting si se entrena solo con datasets sintéticos.</a:t>
            </a:r>
            <a:endParaRPr/>
          </a:p>
          <a:p>
            <a:pPr indent="0" lvl="0" marL="0" rtl="0" algn="l">
              <a:spcBef>
                <a:spcPts val="0"/>
              </a:spcBef>
              <a:spcAft>
                <a:spcPts val="0"/>
              </a:spcAft>
              <a:buNone/>
            </a:pPr>
            <a:r>
              <a:rPr lang="es"/>
              <a:t>Por eso, los modelos deben validarse cuidadosamente y siempre se recomienda hacer pruebas en entornos reales, bajo supervisión y sin comprometer la seguridad.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637a9e44ff_0_19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637a9e44ff_0_19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Ahora si, ya teniendo todas un entendimiento de ciberseguridad vamos a adentrarnos al proyecto. </a:t>
            </a:r>
            <a:r>
              <a:rPr lang="es"/>
              <a:t>Todo comenzó con una simple pregunta: ¿cómo podemos entender y anticipar los ciberataques? Con esa inquietud, iniciamos un recorrido en tres etapas, utilizando datasets sintéticos para simular escenarios reales. Cada preentrega fue un paso más hacia el entendimiento del complejo mundo de la ciberseguridad.</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3637a9e44ff_1_25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3637a9e44ff_1_2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Finalmente queriamos contar que e</a:t>
            </a:r>
            <a:r>
              <a:rPr lang="es"/>
              <a:t>ste proyecto nos permitió aplicar de forma progresiva: Exploración y visualización de datos, Modelado predictivo supervisado y Clustering no supervisado.</a:t>
            </a:r>
            <a:endParaRPr/>
          </a:p>
          <a:p>
            <a:pPr indent="0" lvl="0" marL="0" rtl="0" algn="l">
              <a:spcBef>
                <a:spcPts val="0"/>
              </a:spcBef>
              <a:spcAft>
                <a:spcPts val="0"/>
              </a:spcAft>
              <a:buClr>
                <a:schemeClr val="dk1"/>
              </a:buClr>
              <a:buSzPts val="1100"/>
              <a:buFont typeface="Arial"/>
              <a:buNone/>
            </a:pPr>
            <a:r>
              <a:rPr lang="es"/>
              <a:t>También durante el proceso a</a:t>
            </a:r>
            <a:r>
              <a:rPr lang="es"/>
              <a:t>prendimos que en ciberseguridad: La calidad de los datos es crítica, Los modelos deben ser dinámicos y adaptables. y La combinación de técnicas es clave para la detección y prevención de amenazas.</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3637a9e44ff_1_2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3637a9e44ff_1_2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Muchas gracias por escucharnos! Aprovechamos la oportunidad para agradecerles a las profes por todo lo aprendido, por generar siempre tan buen ambiente y por acompañarnos en este recorrido, y a todo el grupo por ser tan generoso. Un placer pasar por un curso con gente así.</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637a9e44ff_0_2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637a9e44ff_0_2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s"/>
              <a:t>Las tres etapas mencionadas son las siguientes:</a:t>
            </a:r>
            <a:endParaRPr/>
          </a:p>
          <a:p>
            <a:pPr indent="0" lvl="0" marL="0" rtl="0" algn="l">
              <a:spcBef>
                <a:spcPts val="0"/>
              </a:spcBef>
              <a:spcAft>
                <a:spcPts val="0"/>
              </a:spcAft>
              <a:buClr>
                <a:schemeClr val="dk1"/>
              </a:buClr>
              <a:buSzPts val="1100"/>
              <a:buFont typeface="Arial"/>
              <a:buNone/>
            </a:pPr>
            <a:r>
              <a:rPr lang="es"/>
              <a:t>Preentrega 2: Análisis exploratorio de un dataset de ataques cibernéticos.</a:t>
            </a:r>
            <a:endParaRPr/>
          </a:p>
          <a:p>
            <a:pPr indent="0" lvl="0" marL="0" rtl="0" algn="l">
              <a:spcBef>
                <a:spcPts val="0"/>
              </a:spcBef>
              <a:spcAft>
                <a:spcPts val="0"/>
              </a:spcAft>
              <a:buClr>
                <a:schemeClr val="dk1"/>
              </a:buClr>
              <a:buSzPts val="1100"/>
              <a:buFont typeface="Arial"/>
              <a:buNone/>
            </a:pPr>
            <a:r>
              <a:rPr lang="es"/>
              <a:t>Preentrega 3: Modelado supervisado para predecir el éxito del ataque.</a:t>
            </a:r>
            <a:endParaRPr/>
          </a:p>
          <a:p>
            <a:pPr indent="0" lvl="0" marL="0" rtl="0" algn="l">
              <a:spcBef>
                <a:spcPts val="0"/>
              </a:spcBef>
              <a:spcAft>
                <a:spcPts val="0"/>
              </a:spcAft>
              <a:buClr>
                <a:schemeClr val="dk1"/>
              </a:buClr>
              <a:buSzPts val="1100"/>
              <a:buFont typeface="Arial"/>
              <a:buNone/>
            </a:pPr>
            <a:r>
              <a:rPr lang="es"/>
              <a:t>Preentrega 4: Modelado no supervisado (clustering).</a:t>
            </a:r>
            <a:endParaRPr/>
          </a:p>
          <a:p>
            <a:pPr indent="0" lvl="0" marL="0" rtl="0" algn="l">
              <a:spcBef>
                <a:spcPts val="0"/>
              </a:spcBef>
              <a:spcAft>
                <a:spcPts val="0"/>
              </a:spcAft>
              <a:buNone/>
            </a:pPr>
            <a:r>
              <a:rPr lang="es"/>
              <a:t>Como mencione anteriormente ambos datasets usados fueron hechos </a:t>
            </a:r>
            <a:r>
              <a:rPr lang="es"/>
              <a:t>sintéticamente</a:t>
            </a:r>
            <a:r>
              <a:rPr lang="es"/>
              <a:t>, con el objetivo de ser usados para estudio y experimentación de </a:t>
            </a:r>
            <a:r>
              <a:rPr lang="es"/>
              <a:t>análisis</a:t>
            </a:r>
            <a:r>
              <a:rPr lang="es"/>
              <a:t> y ciencia de datos, lo que nos generó ciertas limitaciones en las que nos vamos a enfocar sobre el cierre de la presentación.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3637a9e44ff_0_19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3637a9e44ff_0_19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Nuestro objetivo fue aplicar técnicas de clustering para segmentar y entender patrones de ataques cibernéticos registrados en distintos niveles de gravedad, tipos de ataque, zonas geográficas y respuestas aplicadas, para luego poder hacer una predicción con los patrones encontrados.</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3637a9e44ff_1_2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3637a9e44ff_1_2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esta etapa nos sumergimos en un dataset que representaba distintos tipos de ciberataques. Exploramos qué tipos de ataques eran más comunes, en qué zonas ocurrían, y cómo se respondía a ellos.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637a9e44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637a9e44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primera etapa de este proyecto fue realizar el análisis exploratorio del primer dataset. El dataset se llama cybersecurity_attacks y fue encontrado en Kaggle, realizado por un grupo llamado Incribo. Como mencioné anteriormente es un dataset generado sintéticamente con el objetivo de practicar. El objetivo de esta primera etapa fue entender la estructura del dataset y preparar los datos para su análisis posterior. Otro dato que nos parece pertinente mencionar son las variables que consideramos más importantes para este trabajo: Fecha y hora del ataque, IP de origen y de destino, Tipo de ataque, Nivel de gravedad, Acción tomada y Geolocalización.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637a9e44ff_1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637a9e44ff_1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Mostramos una pequeña parte del dataset para que puedan visualizar con que trabajamos. El dataset original tiene 40 mil registros y  25 columnas, de las que nos quedamos con las 7 previamente mencionadas.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3" name="Shape 53"/>
        <p:cNvGrpSpPr/>
        <p:nvPr/>
      </p:nvGrpSpPr>
      <p:grpSpPr>
        <a:xfrm>
          <a:off x="0" y="0"/>
          <a:ext cx="0" cy="0"/>
          <a:chOff x="0" y="0"/>
          <a:chExt cx="0" cy="0"/>
        </a:xfrm>
      </p:grpSpPr>
      <p:sp>
        <p:nvSpPr>
          <p:cNvPr id="54" name="Google Shape;54;p14"/>
          <p:cNvSpPr/>
          <p:nvPr/>
        </p:nvSpPr>
        <p:spPr>
          <a:xfrm>
            <a:off x="-1545187" y="2539113"/>
            <a:ext cx="2909077" cy="290907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 name="Google Shape;55;p14"/>
          <p:cNvSpPr/>
          <p:nvPr/>
        </p:nvSpPr>
        <p:spPr>
          <a:xfrm>
            <a:off x="7073900" y="4334213"/>
            <a:ext cx="2909077" cy="290907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6" name="Google Shape;56;p14"/>
          <p:cNvSpPr/>
          <p:nvPr/>
        </p:nvSpPr>
        <p:spPr>
          <a:xfrm>
            <a:off x="-90650" y="-73963"/>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7" name="Google Shape;57;p14"/>
          <p:cNvSpPr/>
          <p:nvPr/>
        </p:nvSpPr>
        <p:spPr>
          <a:xfrm>
            <a:off x="8488469" y="99066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8" name="Google Shape;58;p14"/>
          <p:cNvSpPr/>
          <p:nvPr/>
        </p:nvSpPr>
        <p:spPr>
          <a:xfrm>
            <a:off x="431847" y="3177967"/>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9" name="Google Shape;59;p14"/>
          <p:cNvSpPr/>
          <p:nvPr/>
        </p:nvSpPr>
        <p:spPr>
          <a:xfrm rot="-2700000">
            <a:off x="8734960" y="3420957"/>
            <a:ext cx="137292" cy="137292"/>
          </a:xfrm>
          <a:custGeom>
            <a:rect b="b" l="l" r="r" t="t"/>
            <a:pathLst>
              <a:path extrusionOk="0" h="171066" w="171066">
                <a:moveTo>
                  <a:pt x="0" y="0"/>
                </a:moveTo>
                <a:lnTo>
                  <a:pt x="171066" y="0"/>
                </a:lnTo>
                <a:lnTo>
                  <a:pt x="171066" y="171066"/>
                </a:lnTo>
                <a:lnTo>
                  <a:pt x="0" y="171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14"/>
          <p:cNvSpPr/>
          <p:nvPr/>
        </p:nvSpPr>
        <p:spPr>
          <a:xfrm rot="-2700000">
            <a:off x="8734956" y="470861"/>
            <a:ext cx="137292" cy="137292"/>
          </a:xfrm>
          <a:custGeom>
            <a:rect b="b" l="l" r="r" t="t"/>
            <a:pathLst>
              <a:path extrusionOk="0" h="171066" w="171066">
                <a:moveTo>
                  <a:pt x="0" y="0"/>
                </a:moveTo>
                <a:lnTo>
                  <a:pt x="171066" y="0"/>
                </a:lnTo>
                <a:lnTo>
                  <a:pt x="171066" y="171066"/>
                </a:lnTo>
                <a:lnTo>
                  <a:pt x="0" y="17106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14"/>
          <p:cNvSpPr/>
          <p:nvPr/>
        </p:nvSpPr>
        <p:spPr>
          <a:xfrm rot="-2700000">
            <a:off x="3258027" y="294804"/>
            <a:ext cx="137292" cy="137292"/>
          </a:xfrm>
          <a:custGeom>
            <a:rect b="b" l="l" r="r" t="t"/>
            <a:pathLst>
              <a:path extrusionOk="0" h="171066" w="171066">
                <a:moveTo>
                  <a:pt x="0" y="0"/>
                </a:moveTo>
                <a:lnTo>
                  <a:pt x="171066" y="0"/>
                </a:lnTo>
                <a:lnTo>
                  <a:pt x="171066" y="171066"/>
                </a:lnTo>
                <a:lnTo>
                  <a:pt x="0" y="17106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14"/>
          <p:cNvSpPr/>
          <p:nvPr/>
        </p:nvSpPr>
        <p:spPr>
          <a:xfrm rot="-2700000">
            <a:off x="2091794" y="4654300"/>
            <a:ext cx="137292" cy="137292"/>
          </a:xfrm>
          <a:custGeom>
            <a:rect b="b" l="l" r="r" t="t"/>
            <a:pathLst>
              <a:path extrusionOk="0" h="171066" w="171066">
                <a:moveTo>
                  <a:pt x="0" y="0"/>
                </a:moveTo>
                <a:lnTo>
                  <a:pt x="171066" y="0"/>
                </a:lnTo>
                <a:lnTo>
                  <a:pt x="171066" y="171066"/>
                </a:lnTo>
                <a:lnTo>
                  <a:pt x="0" y="17106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 name="Google Shape;63;p14"/>
          <p:cNvSpPr/>
          <p:nvPr/>
        </p:nvSpPr>
        <p:spPr>
          <a:xfrm rot="-2700000">
            <a:off x="266135" y="1894497"/>
            <a:ext cx="137292" cy="137292"/>
          </a:xfrm>
          <a:custGeom>
            <a:rect b="b" l="l" r="r" t="t"/>
            <a:pathLst>
              <a:path extrusionOk="0" h="171066" w="171066">
                <a:moveTo>
                  <a:pt x="0" y="0"/>
                </a:moveTo>
                <a:lnTo>
                  <a:pt x="171066" y="0"/>
                </a:lnTo>
                <a:lnTo>
                  <a:pt x="171066" y="171066"/>
                </a:lnTo>
                <a:lnTo>
                  <a:pt x="0" y="17106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14"/>
          <p:cNvSpPr/>
          <p:nvPr/>
        </p:nvSpPr>
        <p:spPr>
          <a:xfrm>
            <a:off x="6495722" y="171242"/>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14"/>
          <p:cNvSpPr/>
          <p:nvPr/>
        </p:nvSpPr>
        <p:spPr>
          <a:xfrm>
            <a:off x="5548472" y="4814317"/>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14"/>
          <p:cNvSpPr txBox="1"/>
          <p:nvPr>
            <p:ph type="ctrTitle"/>
          </p:nvPr>
        </p:nvSpPr>
        <p:spPr>
          <a:xfrm>
            <a:off x="1814850" y="1577788"/>
            <a:ext cx="5514300" cy="17439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67" name="Google Shape;67;p14"/>
          <p:cNvSpPr txBox="1"/>
          <p:nvPr>
            <p:ph idx="1" type="subTitle"/>
          </p:nvPr>
        </p:nvSpPr>
        <p:spPr>
          <a:xfrm>
            <a:off x="2430150" y="3547500"/>
            <a:ext cx="4283700" cy="4500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68" name="Google Shape;68;p14"/>
          <p:cNvSpPr txBox="1"/>
          <p:nvPr>
            <p:ph idx="2" type="ctrTitle"/>
          </p:nvPr>
        </p:nvSpPr>
        <p:spPr>
          <a:xfrm>
            <a:off x="6938575" y="552675"/>
            <a:ext cx="1492200" cy="450000"/>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Clr>
                <a:srgbClr val="191919"/>
              </a:buClr>
              <a:buSzPts val="1800"/>
              <a:buNone/>
              <a:defRPr sz="2400"/>
            </a:lvl1pPr>
            <a:lvl2pPr lvl="1" algn="ctr">
              <a:spcBef>
                <a:spcPts val="0"/>
              </a:spcBef>
              <a:spcAft>
                <a:spcPts val="0"/>
              </a:spcAft>
              <a:buClr>
                <a:srgbClr val="191919"/>
              </a:buClr>
              <a:buSzPts val="1800"/>
              <a:buNone/>
              <a:defRPr sz="1800">
                <a:solidFill>
                  <a:srgbClr val="191919"/>
                </a:solidFill>
              </a:defRPr>
            </a:lvl2pPr>
            <a:lvl3pPr lvl="2" algn="ctr">
              <a:spcBef>
                <a:spcPts val="0"/>
              </a:spcBef>
              <a:spcAft>
                <a:spcPts val="0"/>
              </a:spcAft>
              <a:buClr>
                <a:srgbClr val="191919"/>
              </a:buClr>
              <a:buSzPts val="1800"/>
              <a:buNone/>
              <a:defRPr sz="1800">
                <a:solidFill>
                  <a:srgbClr val="191919"/>
                </a:solidFill>
              </a:defRPr>
            </a:lvl3pPr>
            <a:lvl4pPr lvl="3" algn="ctr">
              <a:spcBef>
                <a:spcPts val="0"/>
              </a:spcBef>
              <a:spcAft>
                <a:spcPts val="0"/>
              </a:spcAft>
              <a:buClr>
                <a:srgbClr val="191919"/>
              </a:buClr>
              <a:buSzPts val="1800"/>
              <a:buNone/>
              <a:defRPr sz="1800">
                <a:solidFill>
                  <a:srgbClr val="191919"/>
                </a:solidFill>
              </a:defRPr>
            </a:lvl4pPr>
            <a:lvl5pPr lvl="4" algn="ctr">
              <a:spcBef>
                <a:spcPts val="0"/>
              </a:spcBef>
              <a:spcAft>
                <a:spcPts val="0"/>
              </a:spcAft>
              <a:buClr>
                <a:srgbClr val="191919"/>
              </a:buClr>
              <a:buSzPts val="1800"/>
              <a:buNone/>
              <a:defRPr sz="1800">
                <a:solidFill>
                  <a:srgbClr val="191919"/>
                </a:solidFill>
              </a:defRPr>
            </a:lvl5pPr>
            <a:lvl6pPr lvl="5" algn="ctr">
              <a:spcBef>
                <a:spcPts val="0"/>
              </a:spcBef>
              <a:spcAft>
                <a:spcPts val="0"/>
              </a:spcAft>
              <a:buClr>
                <a:srgbClr val="191919"/>
              </a:buClr>
              <a:buSzPts val="1800"/>
              <a:buNone/>
              <a:defRPr sz="1800">
                <a:solidFill>
                  <a:srgbClr val="191919"/>
                </a:solidFill>
              </a:defRPr>
            </a:lvl6pPr>
            <a:lvl7pPr lvl="6" algn="ctr">
              <a:spcBef>
                <a:spcPts val="0"/>
              </a:spcBef>
              <a:spcAft>
                <a:spcPts val="0"/>
              </a:spcAft>
              <a:buClr>
                <a:srgbClr val="191919"/>
              </a:buClr>
              <a:buSzPts val="1800"/>
              <a:buNone/>
              <a:defRPr sz="1800">
                <a:solidFill>
                  <a:srgbClr val="191919"/>
                </a:solidFill>
              </a:defRPr>
            </a:lvl7pPr>
            <a:lvl8pPr lvl="7" algn="ctr">
              <a:spcBef>
                <a:spcPts val="0"/>
              </a:spcBef>
              <a:spcAft>
                <a:spcPts val="0"/>
              </a:spcAft>
              <a:buClr>
                <a:srgbClr val="191919"/>
              </a:buClr>
              <a:buSzPts val="1800"/>
              <a:buNone/>
              <a:defRPr sz="1800">
                <a:solidFill>
                  <a:srgbClr val="191919"/>
                </a:solidFill>
              </a:defRPr>
            </a:lvl8pPr>
            <a:lvl9pPr lvl="8" algn="ctr">
              <a:spcBef>
                <a:spcPts val="0"/>
              </a:spcBef>
              <a:spcAft>
                <a:spcPts val="0"/>
              </a:spcAft>
              <a:buClr>
                <a:srgbClr val="191919"/>
              </a:buClr>
              <a:buSzPts val="1800"/>
              <a:buNone/>
              <a:defRPr sz="1800">
                <a:solidFill>
                  <a:srgbClr val="191919"/>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9" name="Shape 69"/>
        <p:cNvGrpSpPr/>
        <p:nvPr/>
      </p:nvGrpSpPr>
      <p:grpSpPr>
        <a:xfrm>
          <a:off x="0" y="0"/>
          <a:ext cx="0" cy="0"/>
          <a:chOff x="0" y="0"/>
          <a:chExt cx="0" cy="0"/>
        </a:xfrm>
      </p:grpSpPr>
      <p:sp>
        <p:nvSpPr>
          <p:cNvPr id="70" name="Google Shape;70;p15"/>
          <p:cNvSpPr/>
          <p:nvPr/>
        </p:nvSpPr>
        <p:spPr>
          <a:xfrm>
            <a:off x="-1626298" y="2598094"/>
            <a:ext cx="3114423" cy="3114423"/>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15"/>
          <p:cNvSpPr/>
          <p:nvPr/>
        </p:nvSpPr>
        <p:spPr>
          <a:xfrm>
            <a:off x="7191750" y="-13688"/>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15"/>
          <p:cNvSpPr/>
          <p:nvPr/>
        </p:nvSpPr>
        <p:spPr>
          <a:xfrm>
            <a:off x="359972" y="7434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15"/>
          <p:cNvSpPr/>
          <p:nvPr/>
        </p:nvSpPr>
        <p:spPr>
          <a:xfrm rot="-2700000">
            <a:off x="4446660" y="2041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15"/>
          <p:cNvSpPr/>
          <p:nvPr/>
        </p:nvSpPr>
        <p:spPr>
          <a:xfrm rot="-2700000">
            <a:off x="8603477" y="25031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15"/>
          <p:cNvSpPr/>
          <p:nvPr/>
        </p:nvSpPr>
        <p:spPr>
          <a:xfrm rot="-2700000">
            <a:off x="2404760" y="476165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15"/>
          <p:cNvSpPr/>
          <p:nvPr/>
        </p:nvSpPr>
        <p:spPr>
          <a:xfrm rot="-2700000">
            <a:off x="6853619" y="46324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15"/>
          <p:cNvSpPr/>
          <p:nvPr/>
        </p:nvSpPr>
        <p:spPr>
          <a:xfrm>
            <a:off x="8848072" y="43967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 name="Google Shape;78;p15"/>
          <p:cNvSpPr txBox="1"/>
          <p:nvPr>
            <p:ph type="title"/>
          </p:nvPr>
        </p:nvSpPr>
        <p:spPr>
          <a:xfrm>
            <a:off x="3151900" y="1636350"/>
            <a:ext cx="4150500" cy="13023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79" name="Google Shape;79;p15"/>
          <p:cNvSpPr txBox="1"/>
          <p:nvPr>
            <p:ph hasCustomPrompt="1" idx="2" type="title"/>
          </p:nvPr>
        </p:nvSpPr>
        <p:spPr>
          <a:xfrm>
            <a:off x="1475300" y="1690000"/>
            <a:ext cx="1294500" cy="90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spcBef>
                <a:spcPts val="0"/>
              </a:spcBef>
              <a:spcAft>
                <a:spcPts val="0"/>
              </a:spcAft>
              <a:buSzPts val="6000"/>
              <a:buNone/>
              <a:defRPr sz="48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80" name="Google Shape;80;p15"/>
          <p:cNvSpPr txBox="1"/>
          <p:nvPr>
            <p:ph idx="1" type="subTitle"/>
          </p:nvPr>
        </p:nvSpPr>
        <p:spPr>
          <a:xfrm>
            <a:off x="3151900" y="3080475"/>
            <a:ext cx="3124800" cy="693000"/>
          </a:xfrm>
          <a:prstGeom prst="rect">
            <a:avLst/>
          </a:prstGeom>
          <a:solidFill>
            <a:schemeClr val="dk2"/>
          </a:solidFill>
        </p:spPr>
        <p:txBody>
          <a:bodyPr anchorCtr="0" anchor="t" bIns="91425" lIns="91425" spcFirstLastPara="1" rIns="91425" wrap="square" tIns="91425">
            <a:noAutofit/>
          </a:bodyPr>
          <a:lstStyle>
            <a:lvl1pPr lvl="0">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1" name="Shape 81"/>
        <p:cNvGrpSpPr/>
        <p:nvPr/>
      </p:nvGrpSpPr>
      <p:grpSpPr>
        <a:xfrm>
          <a:off x="0" y="0"/>
          <a:ext cx="0" cy="0"/>
          <a:chOff x="0" y="0"/>
          <a:chExt cx="0" cy="0"/>
        </a:xfrm>
      </p:grpSpPr>
      <p:sp>
        <p:nvSpPr>
          <p:cNvPr id="82" name="Google Shape;82;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83" name="Google Shape;83;p16"/>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Clr>
                <a:schemeClr val="accent1"/>
              </a:buClr>
              <a:buSzPts val="1800"/>
              <a:buFont typeface="Darker Grotesque SemiBold"/>
              <a:buChar char="●"/>
              <a:defRPr/>
            </a:lvl1pPr>
            <a:lvl2pPr indent="-317500" lvl="1" marL="914400">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
        <p:nvSpPr>
          <p:cNvPr id="84" name="Google Shape;84;p16"/>
          <p:cNvSpPr/>
          <p:nvPr/>
        </p:nvSpPr>
        <p:spPr>
          <a:xfrm>
            <a:off x="7869273" y="-1426102"/>
            <a:ext cx="2352930" cy="235293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16"/>
          <p:cNvSpPr/>
          <p:nvPr/>
        </p:nvSpPr>
        <p:spPr>
          <a:xfrm rot="-5400000">
            <a:off x="-659310" y="4179469"/>
            <a:ext cx="1686418" cy="729495"/>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6" name="Google Shape;86;p16"/>
          <p:cNvGrpSpPr/>
          <p:nvPr/>
        </p:nvGrpSpPr>
        <p:grpSpPr>
          <a:xfrm>
            <a:off x="7522021" y="-362459"/>
            <a:ext cx="901968" cy="901968"/>
            <a:chOff x="1350404" y="-3124999"/>
            <a:chExt cx="1570279" cy="1570279"/>
          </a:xfrm>
        </p:grpSpPr>
        <p:sp>
          <p:nvSpPr>
            <p:cNvPr id="87" name="Google Shape;87;p16"/>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8" name="Google Shape;88;p16"/>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9" name="Google Shape;89;p16"/>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0" name="Google Shape;90;p16"/>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1" name="Google Shape;91;p16"/>
          <p:cNvSpPr/>
          <p:nvPr/>
        </p:nvSpPr>
        <p:spPr>
          <a:xfrm rot="-2700000">
            <a:off x="222460" y="19835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16"/>
          <p:cNvSpPr/>
          <p:nvPr/>
        </p:nvSpPr>
        <p:spPr>
          <a:xfrm rot="-2700000">
            <a:off x="2415394" y="48410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16"/>
          <p:cNvSpPr/>
          <p:nvPr/>
        </p:nvSpPr>
        <p:spPr>
          <a:xfrm rot="-2700000">
            <a:off x="4455852" y="1388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4" name="Google Shape;94;p16"/>
          <p:cNvSpPr/>
          <p:nvPr/>
        </p:nvSpPr>
        <p:spPr>
          <a:xfrm>
            <a:off x="215272" y="2681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5" name="Google Shape;95;p16"/>
          <p:cNvSpPr/>
          <p:nvPr/>
        </p:nvSpPr>
        <p:spPr>
          <a:xfrm rot="-2700000">
            <a:off x="8781469" y="21161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98" name="Google Shape;98;p17"/>
          <p:cNvSpPr txBox="1"/>
          <p:nvPr>
            <p:ph idx="1" type="subTitle"/>
          </p:nvPr>
        </p:nvSpPr>
        <p:spPr>
          <a:xfrm>
            <a:off x="720000" y="1657325"/>
            <a:ext cx="3692400" cy="111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99" name="Google Shape;99;p17"/>
          <p:cNvSpPr txBox="1"/>
          <p:nvPr>
            <p:ph idx="2" type="subTitle"/>
          </p:nvPr>
        </p:nvSpPr>
        <p:spPr>
          <a:xfrm>
            <a:off x="720000" y="1324175"/>
            <a:ext cx="3692400" cy="447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0" name="Google Shape;100;p17"/>
          <p:cNvSpPr txBox="1"/>
          <p:nvPr>
            <p:ph idx="3" type="subTitle"/>
          </p:nvPr>
        </p:nvSpPr>
        <p:spPr>
          <a:xfrm>
            <a:off x="720000" y="3326625"/>
            <a:ext cx="3692400" cy="111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01" name="Google Shape;101;p17"/>
          <p:cNvSpPr txBox="1"/>
          <p:nvPr>
            <p:ph idx="4" type="subTitle"/>
          </p:nvPr>
        </p:nvSpPr>
        <p:spPr>
          <a:xfrm>
            <a:off x="720000" y="2993475"/>
            <a:ext cx="3692400" cy="447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2" name="Google Shape;102;p17"/>
          <p:cNvSpPr/>
          <p:nvPr/>
        </p:nvSpPr>
        <p:spPr>
          <a:xfrm>
            <a:off x="7733623" y="3739775"/>
            <a:ext cx="2549720" cy="254972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03" name="Google Shape;103;p17"/>
          <p:cNvGrpSpPr/>
          <p:nvPr/>
        </p:nvGrpSpPr>
        <p:grpSpPr>
          <a:xfrm>
            <a:off x="4480608" y="-456934"/>
            <a:ext cx="901968" cy="901968"/>
            <a:chOff x="1350404" y="-3124999"/>
            <a:chExt cx="1570279" cy="1570279"/>
          </a:xfrm>
        </p:grpSpPr>
        <p:sp>
          <p:nvSpPr>
            <p:cNvPr id="104" name="Google Shape;104;p17"/>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17"/>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6" name="Google Shape;106;p17"/>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7" name="Google Shape;107;p17"/>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08" name="Google Shape;108;p17"/>
          <p:cNvSpPr/>
          <p:nvPr/>
        </p:nvSpPr>
        <p:spPr>
          <a:xfrm rot="-2700000">
            <a:off x="2949972" y="1060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9" name="Google Shape;109;p17"/>
          <p:cNvSpPr/>
          <p:nvPr/>
        </p:nvSpPr>
        <p:spPr>
          <a:xfrm rot="-2700000">
            <a:off x="297915" y="14793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0" name="Google Shape;110;p17"/>
          <p:cNvSpPr/>
          <p:nvPr/>
        </p:nvSpPr>
        <p:spPr>
          <a:xfrm rot="-2700000">
            <a:off x="2193523" y="47713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17"/>
          <p:cNvSpPr/>
          <p:nvPr/>
        </p:nvSpPr>
        <p:spPr>
          <a:xfrm rot="-2700000">
            <a:off x="8773656" y="5142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17"/>
          <p:cNvSpPr/>
          <p:nvPr/>
        </p:nvSpPr>
        <p:spPr>
          <a:xfrm>
            <a:off x="8588310" y="33213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18"/>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15" name="Google Shape;115;p18"/>
          <p:cNvSpPr/>
          <p:nvPr/>
        </p:nvSpPr>
        <p:spPr>
          <a:xfrm>
            <a:off x="8098375" y="-3463"/>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18"/>
          <p:cNvSpPr/>
          <p:nvPr/>
        </p:nvSpPr>
        <p:spPr>
          <a:xfrm rot="-2700000">
            <a:off x="233547" y="141709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7" name="Google Shape;117;p18"/>
          <p:cNvSpPr/>
          <p:nvPr/>
        </p:nvSpPr>
        <p:spPr>
          <a:xfrm rot="-2700000">
            <a:off x="2722381" y="1465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8" name="Google Shape;118;p18"/>
          <p:cNvSpPr/>
          <p:nvPr/>
        </p:nvSpPr>
        <p:spPr>
          <a:xfrm rot="-2700000">
            <a:off x="8554690" y="48277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9" name="Google Shape;119;p18"/>
          <p:cNvSpPr/>
          <p:nvPr/>
        </p:nvSpPr>
        <p:spPr>
          <a:xfrm rot="-2700000">
            <a:off x="8674698" y="20339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0" name="Google Shape;120;p18"/>
          <p:cNvSpPr/>
          <p:nvPr/>
        </p:nvSpPr>
        <p:spPr>
          <a:xfrm rot="-2700000">
            <a:off x="4347506" y="50218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1" name="Google Shape;121;p18"/>
          <p:cNvSpPr/>
          <p:nvPr/>
        </p:nvSpPr>
        <p:spPr>
          <a:xfrm>
            <a:off x="2012760" y="48737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2" name="Google Shape;122;p18"/>
          <p:cNvSpPr/>
          <p:nvPr/>
        </p:nvSpPr>
        <p:spPr>
          <a:xfrm>
            <a:off x="-1783369" y="219961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3" name="Shape 123"/>
        <p:cNvGrpSpPr/>
        <p:nvPr/>
      </p:nvGrpSpPr>
      <p:grpSpPr>
        <a:xfrm>
          <a:off x="0" y="0"/>
          <a:ext cx="0" cy="0"/>
          <a:chOff x="0" y="0"/>
          <a:chExt cx="0" cy="0"/>
        </a:xfrm>
      </p:grpSpPr>
      <p:sp>
        <p:nvSpPr>
          <p:cNvPr id="124" name="Google Shape;124;p19"/>
          <p:cNvSpPr/>
          <p:nvPr/>
        </p:nvSpPr>
        <p:spPr>
          <a:xfrm>
            <a:off x="-752503" y="-740378"/>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9"/>
          <p:cNvSpPr/>
          <p:nvPr/>
        </p:nvSpPr>
        <p:spPr>
          <a:xfrm rot="5400000">
            <a:off x="7832550" y="4153000"/>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9"/>
          <p:cNvSpPr/>
          <p:nvPr/>
        </p:nvSpPr>
        <p:spPr>
          <a:xfrm rot="-2700000">
            <a:off x="8650260" y="50555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9"/>
          <p:cNvSpPr/>
          <p:nvPr/>
        </p:nvSpPr>
        <p:spPr>
          <a:xfrm rot="-2700000">
            <a:off x="8806494" y="31366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9"/>
          <p:cNvSpPr/>
          <p:nvPr/>
        </p:nvSpPr>
        <p:spPr>
          <a:xfrm>
            <a:off x="227347" y="26846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9"/>
          <p:cNvSpPr/>
          <p:nvPr/>
        </p:nvSpPr>
        <p:spPr>
          <a:xfrm rot="-2700000">
            <a:off x="1901219" y="48340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9"/>
          <p:cNvSpPr/>
          <p:nvPr/>
        </p:nvSpPr>
        <p:spPr>
          <a:xfrm rot="-2700000">
            <a:off x="4190627" y="2161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9"/>
          <p:cNvSpPr txBox="1"/>
          <p:nvPr>
            <p:ph type="title"/>
          </p:nvPr>
        </p:nvSpPr>
        <p:spPr>
          <a:xfrm>
            <a:off x="4280550" y="826000"/>
            <a:ext cx="3936300" cy="11586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32" name="Google Shape;132;p19"/>
          <p:cNvSpPr txBox="1"/>
          <p:nvPr>
            <p:ph idx="1" type="body"/>
          </p:nvPr>
        </p:nvSpPr>
        <p:spPr>
          <a:xfrm>
            <a:off x="4280550" y="2093200"/>
            <a:ext cx="3936300" cy="2224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lnSpc>
                <a:spcPct val="115000"/>
              </a:lnSpc>
              <a:spcBef>
                <a:spcPts val="1600"/>
              </a:spcBef>
              <a:spcAft>
                <a:spcPts val="0"/>
              </a:spcAft>
              <a:buSzPts val="1400"/>
              <a:buChar char="○"/>
              <a:defRPr/>
            </a:lvl2pPr>
            <a:lvl3pPr indent="-317500" lvl="2" marL="1371600">
              <a:lnSpc>
                <a:spcPct val="115000"/>
              </a:lnSpc>
              <a:spcBef>
                <a:spcPts val="0"/>
              </a:spcBef>
              <a:spcAft>
                <a:spcPts val="0"/>
              </a:spcAft>
              <a:buSzPts val="1400"/>
              <a:buChar char="■"/>
              <a:defRPr/>
            </a:lvl3pPr>
            <a:lvl4pPr indent="-317500" lvl="3" marL="1828800">
              <a:lnSpc>
                <a:spcPct val="115000"/>
              </a:lnSpc>
              <a:spcBef>
                <a:spcPts val="0"/>
              </a:spcBef>
              <a:spcAft>
                <a:spcPts val="0"/>
              </a:spcAft>
              <a:buSzPts val="1400"/>
              <a:buChar char="●"/>
              <a:defRPr/>
            </a:lvl4pPr>
            <a:lvl5pPr indent="-317500" lvl="4" marL="2286000">
              <a:lnSpc>
                <a:spcPct val="115000"/>
              </a:lnSpc>
              <a:spcBef>
                <a:spcPts val="0"/>
              </a:spcBef>
              <a:spcAft>
                <a:spcPts val="0"/>
              </a:spcAft>
              <a:buSzPts val="1400"/>
              <a:buChar char="○"/>
              <a:defRPr/>
            </a:lvl5pPr>
            <a:lvl6pPr indent="-317500" lvl="5" marL="2743200">
              <a:lnSpc>
                <a:spcPct val="115000"/>
              </a:lnSpc>
              <a:spcBef>
                <a:spcPts val="0"/>
              </a:spcBef>
              <a:spcAft>
                <a:spcPts val="0"/>
              </a:spcAft>
              <a:buSzPts val="1400"/>
              <a:buChar char="■"/>
              <a:defRPr/>
            </a:lvl6pPr>
            <a:lvl7pPr indent="-317500" lvl="6" marL="3200400">
              <a:lnSpc>
                <a:spcPct val="115000"/>
              </a:lnSpc>
              <a:spcBef>
                <a:spcPts val="0"/>
              </a:spcBef>
              <a:spcAft>
                <a:spcPts val="0"/>
              </a:spcAft>
              <a:buSzPts val="1400"/>
              <a:buChar char="●"/>
              <a:defRPr/>
            </a:lvl7pPr>
            <a:lvl8pPr indent="-317500" lvl="7" marL="3657600">
              <a:lnSpc>
                <a:spcPct val="115000"/>
              </a:lnSpc>
              <a:spcBef>
                <a:spcPts val="0"/>
              </a:spcBef>
              <a:spcAft>
                <a:spcPts val="0"/>
              </a:spcAft>
              <a:buSzPts val="1400"/>
              <a:buChar char="○"/>
              <a:defRPr/>
            </a:lvl8pPr>
            <a:lvl9pPr indent="-317500" lvl="8" marL="4114800">
              <a:lnSpc>
                <a:spcPct val="115000"/>
              </a:lnSpc>
              <a:spcBef>
                <a:spcPts val="0"/>
              </a:spcBef>
              <a:spcAft>
                <a:spcPts val="0"/>
              </a:spcAft>
              <a:buSzPts val="1400"/>
              <a:buChar char="■"/>
              <a:defRPr/>
            </a:lvl9pPr>
          </a:lstStyle>
          <a:p/>
        </p:txBody>
      </p:sp>
      <p:sp>
        <p:nvSpPr>
          <p:cNvPr id="133" name="Google Shape;133;p19"/>
          <p:cNvSpPr/>
          <p:nvPr>
            <p:ph idx="2" type="pic"/>
          </p:nvPr>
        </p:nvSpPr>
        <p:spPr>
          <a:xfrm>
            <a:off x="726450" y="539500"/>
            <a:ext cx="3232800" cy="4064400"/>
          </a:xfrm>
          <a:prstGeom prst="round1Rect">
            <a:avLst>
              <a:gd fmla="val 24250" name="adj"/>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34" name="Shape 134"/>
        <p:cNvGrpSpPr/>
        <p:nvPr/>
      </p:nvGrpSpPr>
      <p:grpSpPr>
        <a:xfrm>
          <a:off x="0" y="0"/>
          <a:ext cx="0" cy="0"/>
          <a:chOff x="0" y="0"/>
          <a:chExt cx="0" cy="0"/>
        </a:xfrm>
      </p:grpSpPr>
      <p:sp>
        <p:nvSpPr>
          <p:cNvPr id="135" name="Google Shape;135;p20"/>
          <p:cNvSpPr txBox="1"/>
          <p:nvPr>
            <p:ph type="title"/>
          </p:nvPr>
        </p:nvSpPr>
        <p:spPr>
          <a:xfrm>
            <a:off x="895850" y="1517700"/>
            <a:ext cx="4740900" cy="21081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6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136" name="Google Shape;136;p20"/>
          <p:cNvSpPr/>
          <p:nvPr/>
        </p:nvSpPr>
        <p:spPr>
          <a:xfrm>
            <a:off x="6985175" y="3093975"/>
            <a:ext cx="2823515" cy="2823515"/>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7" name="Google Shape;137;p20"/>
          <p:cNvSpPr/>
          <p:nvPr/>
        </p:nvSpPr>
        <p:spPr>
          <a:xfrm>
            <a:off x="-1120800" y="-666912"/>
            <a:ext cx="2412822" cy="2412822"/>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20"/>
          <p:cNvSpPr/>
          <p:nvPr/>
        </p:nvSpPr>
        <p:spPr>
          <a:xfrm>
            <a:off x="150782" y="46039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39" name="Google Shape;139;p20"/>
          <p:cNvGrpSpPr/>
          <p:nvPr/>
        </p:nvGrpSpPr>
        <p:grpSpPr>
          <a:xfrm>
            <a:off x="971933" y="-362459"/>
            <a:ext cx="901968" cy="901968"/>
            <a:chOff x="1350404" y="-3124999"/>
            <a:chExt cx="1570279" cy="1570279"/>
          </a:xfrm>
        </p:grpSpPr>
        <p:sp>
          <p:nvSpPr>
            <p:cNvPr id="140" name="Google Shape;140;p20"/>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20"/>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20"/>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20"/>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44" name="Google Shape;144;p20"/>
          <p:cNvSpPr/>
          <p:nvPr/>
        </p:nvSpPr>
        <p:spPr>
          <a:xfrm rot="-2700000">
            <a:off x="6424797" y="47018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5" name="Google Shape;145;p20"/>
          <p:cNvSpPr/>
          <p:nvPr/>
        </p:nvSpPr>
        <p:spPr>
          <a:xfrm rot="-2700000">
            <a:off x="253681" y="27190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6" name="Google Shape;146;p20"/>
          <p:cNvSpPr/>
          <p:nvPr/>
        </p:nvSpPr>
        <p:spPr>
          <a:xfrm rot="-2700000">
            <a:off x="4685702" y="2017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20"/>
          <p:cNvSpPr/>
          <p:nvPr/>
        </p:nvSpPr>
        <p:spPr>
          <a:xfrm rot="-2700000">
            <a:off x="8557898" y="47085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8" name="Google Shape;148;p20"/>
          <p:cNvSpPr/>
          <p:nvPr/>
        </p:nvSpPr>
        <p:spPr>
          <a:xfrm rot="-2700000">
            <a:off x="2831331" y="47990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9" name="Google Shape;149;p20"/>
          <p:cNvSpPr/>
          <p:nvPr/>
        </p:nvSpPr>
        <p:spPr>
          <a:xfrm>
            <a:off x="8723635" y="23877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20"/>
          <p:cNvSpPr/>
          <p:nvPr/>
        </p:nvSpPr>
        <p:spPr>
          <a:xfrm>
            <a:off x="5982401" y="-1443476"/>
            <a:ext cx="1810973" cy="1810973"/>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1" name="Shape 151"/>
        <p:cNvGrpSpPr/>
        <p:nvPr/>
      </p:nvGrpSpPr>
      <p:grpSpPr>
        <a:xfrm>
          <a:off x="0" y="0"/>
          <a:ext cx="0" cy="0"/>
          <a:chOff x="0" y="0"/>
          <a:chExt cx="0" cy="0"/>
        </a:xfrm>
      </p:grpSpPr>
      <p:sp>
        <p:nvSpPr>
          <p:cNvPr id="152" name="Google Shape;152;p21"/>
          <p:cNvSpPr txBox="1"/>
          <p:nvPr>
            <p:ph idx="1" type="subTitle"/>
          </p:nvPr>
        </p:nvSpPr>
        <p:spPr>
          <a:xfrm>
            <a:off x="720075" y="1229900"/>
            <a:ext cx="4149300" cy="2677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53" name="Google Shape;153;p21"/>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54" name="Google Shape;154;p21"/>
          <p:cNvSpPr txBox="1"/>
          <p:nvPr>
            <p:ph idx="2" type="subTitle"/>
          </p:nvPr>
        </p:nvSpPr>
        <p:spPr>
          <a:xfrm>
            <a:off x="5258200" y="1229900"/>
            <a:ext cx="3165900" cy="33741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55" name="Google Shape;155;p21"/>
          <p:cNvSpPr/>
          <p:nvPr/>
        </p:nvSpPr>
        <p:spPr>
          <a:xfrm>
            <a:off x="-1066000" y="4148624"/>
            <a:ext cx="2318705" cy="2318705"/>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21"/>
          <p:cNvSpPr/>
          <p:nvPr/>
        </p:nvSpPr>
        <p:spPr>
          <a:xfrm rot="-2700000">
            <a:off x="8725469" y="453535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21"/>
          <p:cNvSpPr/>
          <p:nvPr/>
        </p:nvSpPr>
        <p:spPr>
          <a:xfrm rot="5400000">
            <a:off x="7832400" y="5168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8" name="Google Shape;158;p21"/>
          <p:cNvSpPr/>
          <p:nvPr/>
        </p:nvSpPr>
        <p:spPr>
          <a:xfrm rot="-2700000">
            <a:off x="248002" y="22297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9" name="Google Shape;159;p21"/>
          <p:cNvSpPr/>
          <p:nvPr/>
        </p:nvSpPr>
        <p:spPr>
          <a:xfrm>
            <a:off x="3253647" y="48010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0" name="Google Shape;160;p21"/>
          <p:cNvSpPr/>
          <p:nvPr/>
        </p:nvSpPr>
        <p:spPr>
          <a:xfrm>
            <a:off x="-1253581" y="-1661857"/>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21"/>
          <p:cNvSpPr/>
          <p:nvPr/>
        </p:nvSpPr>
        <p:spPr>
          <a:xfrm rot="-2700000">
            <a:off x="2499794" y="1318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22"/>
          <p:cNvSpPr/>
          <p:nvPr>
            <p:ph idx="2" type="pic"/>
          </p:nvPr>
        </p:nvSpPr>
        <p:spPr>
          <a:xfrm>
            <a:off x="25" y="0"/>
            <a:ext cx="9144000" cy="5143500"/>
          </a:xfrm>
          <a:prstGeom prst="rect">
            <a:avLst/>
          </a:prstGeom>
          <a:noFill/>
          <a:ln>
            <a:noFill/>
          </a:ln>
        </p:spPr>
      </p:sp>
      <p:sp>
        <p:nvSpPr>
          <p:cNvPr id="164" name="Google Shape;164;p22"/>
          <p:cNvSpPr txBox="1"/>
          <p:nvPr>
            <p:ph type="title"/>
          </p:nvPr>
        </p:nvSpPr>
        <p:spPr>
          <a:xfrm>
            <a:off x="5618875" y="539500"/>
            <a:ext cx="2811900" cy="627000"/>
          </a:xfrm>
          <a:prstGeom prst="rect">
            <a:avLst/>
          </a:prstGeom>
          <a:solidFill>
            <a:schemeClr val="dk2"/>
          </a:solidFill>
          <a:ln>
            <a:noFill/>
          </a:ln>
        </p:spPr>
        <p:txBody>
          <a:bodyPr anchorCtr="0" anchor="ctr" bIns="91425" lIns="91425" spcFirstLastPara="1" rIns="91425" wrap="square" tIns="91425">
            <a:noAutofit/>
          </a:bodyPr>
          <a:lstStyle>
            <a:lvl1pPr lvl="0">
              <a:spcBef>
                <a:spcPts val="0"/>
              </a:spcBef>
              <a:spcAft>
                <a:spcPts val="0"/>
              </a:spcAft>
              <a:buSzPts val="3000"/>
              <a:buNone/>
              <a:defRPr sz="2000"/>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23"/>
          <p:cNvSpPr txBox="1"/>
          <p:nvPr>
            <p:ph hasCustomPrompt="1" type="title"/>
          </p:nvPr>
        </p:nvSpPr>
        <p:spPr>
          <a:xfrm>
            <a:off x="4811950" y="1776350"/>
            <a:ext cx="3095400" cy="10242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67" name="Google Shape;167;p23"/>
          <p:cNvSpPr txBox="1"/>
          <p:nvPr>
            <p:ph idx="1" type="subTitle"/>
          </p:nvPr>
        </p:nvSpPr>
        <p:spPr>
          <a:xfrm>
            <a:off x="4811950" y="2864350"/>
            <a:ext cx="3095400" cy="502800"/>
          </a:xfrm>
          <a:prstGeom prst="rect">
            <a:avLst/>
          </a:prstGeom>
          <a:solidFill>
            <a:schemeClr val="dk2"/>
          </a:solidFill>
          <a:ln>
            <a:noFill/>
          </a:ln>
        </p:spPr>
        <p:txBody>
          <a:bodyPr anchorCtr="0" anchor="t" bIns="91425" lIns="91425" spcFirstLastPara="1" rIns="91425" wrap="square" tIns="91425">
            <a:noAutofit/>
          </a:bodyPr>
          <a:lstStyle>
            <a:lvl1pPr lvl="0">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168" name="Google Shape;168;p23"/>
          <p:cNvSpPr/>
          <p:nvPr/>
        </p:nvSpPr>
        <p:spPr>
          <a:xfrm>
            <a:off x="-858351" y="1447575"/>
            <a:ext cx="2352930" cy="235293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9" name="Google Shape;169;p23"/>
          <p:cNvSpPr/>
          <p:nvPr/>
        </p:nvSpPr>
        <p:spPr>
          <a:xfrm rot="10800000">
            <a:off x="5910838" y="42415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0" name="Google Shape;170;p23"/>
          <p:cNvSpPr/>
          <p:nvPr/>
        </p:nvSpPr>
        <p:spPr>
          <a:xfrm>
            <a:off x="2888113" y="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23"/>
          <p:cNvSpPr/>
          <p:nvPr/>
        </p:nvSpPr>
        <p:spPr>
          <a:xfrm>
            <a:off x="7996032" y="-1493732"/>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23"/>
          <p:cNvSpPr/>
          <p:nvPr/>
        </p:nvSpPr>
        <p:spPr>
          <a:xfrm>
            <a:off x="-1137174" y="539498"/>
            <a:ext cx="1666787" cy="1666787"/>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23"/>
          <p:cNvSpPr/>
          <p:nvPr/>
        </p:nvSpPr>
        <p:spPr>
          <a:xfrm rot="-2700000">
            <a:off x="1710897" y="2190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23"/>
          <p:cNvSpPr/>
          <p:nvPr/>
        </p:nvSpPr>
        <p:spPr>
          <a:xfrm rot="-2700000">
            <a:off x="3529106" y="47580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23"/>
          <p:cNvSpPr/>
          <p:nvPr/>
        </p:nvSpPr>
        <p:spPr>
          <a:xfrm rot="-2700000">
            <a:off x="8797665" y="26348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23"/>
          <p:cNvSpPr/>
          <p:nvPr/>
        </p:nvSpPr>
        <p:spPr>
          <a:xfrm rot="-2700000">
            <a:off x="313323" y="44382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23"/>
          <p:cNvSpPr/>
          <p:nvPr/>
        </p:nvSpPr>
        <p:spPr>
          <a:xfrm rot="-2700000">
            <a:off x="6748206" y="2190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8" name="Google Shape;178;p23"/>
          <p:cNvSpPr/>
          <p:nvPr/>
        </p:nvSpPr>
        <p:spPr>
          <a:xfrm>
            <a:off x="8528260" y="46326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79" name="Shape 179"/>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80" name="Shape 180"/>
        <p:cNvGrpSpPr/>
        <p:nvPr/>
      </p:nvGrpSpPr>
      <p:grpSpPr>
        <a:xfrm>
          <a:off x="0" y="0"/>
          <a:ext cx="0" cy="0"/>
          <a:chOff x="0" y="0"/>
          <a:chExt cx="0" cy="0"/>
        </a:xfrm>
      </p:grpSpPr>
      <p:sp>
        <p:nvSpPr>
          <p:cNvPr id="181" name="Google Shape;181;p2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82" name="Google Shape;182;p25"/>
          <p:cNvSpPr/>
          <p:nvPr/>
        </p:nvSpPr>
        <p:spPr>
          <a:xfrm rot="5400000">
            <a:off x="7838850" y="240056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25"/>
          <p:cNvSpPr/>
          <p:nvPr/>
        </p:nvSpPr>
        <p:spPr>
          <a:xfrm>
            <a:off x="-440256" y="473636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25"/>
          <p:cNvSpPr/>
          <p:nvPr/>
        </p:nvSpPr>
        <p:spPr>
          <a:xfrm rot="-2700000">
            <a:off x="6590706" y="2449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25"/>
          <p:cNvSpPr/>
          <p:nvPr/>
        </p:nvSpPr>
        <p:spPr>
          <a:xfrm rot="-2700000">
            <a:off x="380690" y="47085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25"/>
          <p:cNvSpPr/>
          <p:nvPr/>
        </p:nvSpPr>
        <p:spPr>
          <a:xfrm rot="-2700000">
            <a:off x="225873" y="37711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25"/>
          <p:cNvSpPr/>
          <p:nvPr/>
        </p:nvSpPr>
        <p:spPr>
          <a:xfrm rot="-2700000">
            <a:off x="5154256" y="48552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8" name="Google Shape;188;p25"/>
          <p:cNvSpPr/>
          <p:nvPr/>
        </p:nvSpPr>
        <p:spPr>
          <a:xfrm>
            <a:off x="8680385" y="16892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89" name="Shape 189"/>
        <p:cNvGrpSpPr/>
        <p:nvPr/>
      </p:nvGrpSpPr>
      <p:grpSpPr>
        <a:xfrm>
          <a:off x="0" y="0"/>
          <a:ext cx="0" cy="0"/>
          <a:chOff x="0" y="0"/>
          <a:chExt cx="0" cy="0"/>
        </a:xfrm>
      </p:grpSpPr>
      <p:sp>
        <p:nvSpPr>
          <p:cNvPr id="190" name="Google Shape;190;p2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191" name="Google Shape;191;p26"/>
          <p:cNvSpPr/>
          <p:nvPr/>
        </p:nvSpPr>
        <p:spPr>
          <a:xfrm rot="10800000">
            <a:off x="2828100" y="4740087"/>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26"/>
          <p:cNvSpPr/>
          <p:nvPr/>
        </p:nvSpPr>
        <p:spPr>
          <a:xfrm>
            <a:off x="8635807" y="-422119"/>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3" name="Google Shape;193;p26"/>
          <p:cNvGrpSpPr/>
          <p:nvPr/>
        </p:nvGrpSpPr>
        <p:grpSpPr>
          <a:xfrm>
            <a:off x="-306292" y="912466"/>
            <a:ext cx="901968" cy="901968"/>
            <a:chOff x="1350404" y="-3124999"/>
            <a:chExt cx="1570279" cy="1570279"/>
          </a:xfrm>
        </p:grpSpPr>
        <p:sp>
          <p:nvSpPr>
            <p:cNvPr id="194" name="Google Shape;194;p26"/>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26"/>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26"/>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26"/>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98" name="Google Shape;198;p26"/>
          <p:cNvSpPr/>
          <p:nvPr/>
        </p:nvSpPr>
        <p:spPr>
          <a:xfrm rot="-2700000">
            <a:off x="163372" y="38677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9" name="Google Shape;199;p26"/>
          <p:cNvSpPr/>
          <p:nvPr/>
        </p:nvSpPr>
        <p:spPr>
          <a:xfrm rot="-2700000">
            <a:off x="8758815" y="46324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26"/>
          <p:cNvSpPr/>
          <p:nvPr/>
        </p:nvSpPr>
        <p:spPr>
          <a:xfrm rot="-2700000">
            <a:off x="8758810" y="23408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26"/>
          <p:cNvSpPr/>
          <p:nvPr/>
        </p:nvSpPr>
        <p:spPr>
          <a:xfrm rot="-2700000">
            <a:off x="4503356" y="1831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26"/>
          <p:cNvSpPr/>
          <p:nvPr/>
        </p:nvSpPr>
        <p:spPr>
          <a:xfrm>
            <a:off x="2473085" y="47400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203" name="Shape 203"/>
        <p:cNvGrpSpPr/>
        <p:nvPr/>
      </p:nvGrpSpPr>
      <p:grpSpPr>
        <a:xfrm>
          <a:off x="0" y="0"/>
          <a:ext cx="0" cy="0"/>
          <a:chOff x="0" y="0"/>
          <a:chExt cx="0" cy="0"/>
        </a:xfrm>
      </p:grpSpPr>
      <p:sp>
        <p:nvSpPr>
          <p:cNvPr id="204" name="Google Shape;204;p2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05" name="Google Shape;205;p27"/>
          <p:cNvSpPr/>
          <p:nvPr/>
        </p:nvSpPr>
        <p:spPr>
          <a:xfrm>
            <a:off x="8114384" y="-1111841"/>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6" name="Google Shape;206;p27"/>
          <p:cNvSpPr/>
          <p:nvPr/>
        </p:nvSpPr>
        <p:spPr>
          <a:xfrm rot="-5400000">
            <a:off x="-505187" y="4507042"/>
            <a:ext cx="1686418" cy="729495"/>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7" name="Google Shape;207;p27"/>
          <p:cNvSpPr/>
          <p:nvPr/>
        </p:nvSpPr>
        <p:spPr>
          <a:xfrm rot="-2700000">
            <a:off x="6938847" y="1916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8" name="Google Shape;208;p27"/>
          <p:cNvSpPr/>
          <p:nvPr/>
        </p:nvSpPr>
        <p:spPr>
          <a:xfrm rot="-2700000">
            <a:off x="261981" y="15016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9" name="Google Shape;209;p27"/>
          <p:cNvSpPr/>
          <p:nvPr/>
        </p:nvSpPr>
        <p:spPr>
          <a:xfrm rot="-2700000">
            <a:off x="2929690" y="2449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27"/>
          <p:cNvSpPr/>
          <p:nvPr/>
        </p:nvSpPr>
        <p:spPr>
          <a:xfrm rot="-2700000">
            <a:off x="2487873" y="4803144"/>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27"/>
          <p:cNvSpPr/>
          <p:nvPr/>
        </p:nvSpPr>
        <p:spPr>
          <a:xfrm rot="-2700000">
            <a:off x="8776281" y="23133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2" name="Google Shape;212;p27"/>
          <p:cNvSpPr/>
          <p:nvPr/>
        </p:nvSpPr>
        <p:spPr>
          <a:xfrm>
            <a:off x="8628160" y="46650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
    <p:spTree>
      <p:nvGrpSpPr>
        <p:cNvPr id="213" name="Shape 213"/>
        <p:cNvGrpSpPr/>
        <p:nvPr/>
      </p:nvGrpSpPr>
      <p:grpSpPr>
        <a:xfrm>
          <a:off x="0" y="0"/>
          <a:ext cx="0" cy="0"/>
          <a:chOff x="0" y="0"/>
          <a:chExt cx="0" cy="0"/>
        </a:xfrm>
      </p:grpSpPr>
      <p:sp>
        <p:nvSpPr>
          <p:cNvPr id="214" name="Google Shape;214;p28"/>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15" name="Google Shape;215;p28"/>
          <p:cNvSpPr/>
          <p:nvPr/>
        </p:nvSpPr>
        <p:spPr>
          <a:xfrm rot="10800000">
            <a:off x="-301514" y="4251263"/>
            <a:ext cx="2375939" cy="1027762"/>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28"/>
          <p:cNvSpPr/>
          <p:nvPr/>
        </p:nvSpPr>
        <p:spPr>
          <a:xfrm rot="5400000">
            <a:off x="7635986" y="1281863"/>
            <a:ext cx="2375939" cy="1027762"/>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7" name="Google Shape;217;p28"/>
          <p:cNvSpPr/>
          <p:nvPr/>
        </p:nvSpPr>
        <p:spPr>
          <a:xfrm rot="-2700000">
            <a:off x="8835447" y="37770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28"/>
          <p:cNvSpPr/>
          <p:nvPr/>
        </p:nvSpPr>
        <p:spPr>
          <a:xfrm rot="-2700000">
            <a:off x="370806" y="47085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28"/>
          <p:cNvSpPr/>
          <p:nvPr/>
        </p:nvSpPr>
        <p:spPr>
          <a:xfrm rot="-2700000">
            <a:off x="8641290" y="46323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28"/>
          <p:cNvSpPr/>
          <p:nvPr/>
        </p:nvSpPr>
        <p:spPr>
          <a:xfrm rot="-2700000">
            <a:off x="4342373" y="48232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28"/>
          <p:cNvSpPr/>
          <p:nvPr/>
        </p:nvSpPr>
        <p:spPr>
          <a:xfrm rot="-2700000">
            <a:off x="6710306" y="1951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28"/>
          <p:cNvSpPr/>
          <p:nvPr/>
        </p:nvSpPr>
        <p:spPr>
          <a:xfrm>
            <a:off x="222685" y="27894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
    <p:spTree>
      <p:nvGrpSpPr>
        <p:cNvPr id="223" name="Shape 223"/>
        <p:cNvGrpSpPr/>
        <p:nvPr/>
      </p:nvGrpSpPr>
      <p:grpSpPr>
        <a:xfrm>
          <a:off x="0" y="0"/>
          <a:ext cx="0" cy="0"/>
          <a:chOff x="0" y="0"/>
          <a:chExt cx="0" cy="0"/>
        </a:xfrm>
      </p:grpSpPr>
      <p:sp>
        <p:nvSpPr>
          <p:cNvPr id="224" name="Google Shape;224;p29"/>
          <p:cNvSpPr/>
          <p:nvPr/>
        </p:nvSpPr>
        <p:spPr>
          <a:xfrm>
            <a:off x="7809084" y="4007584"/>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5" name="Google Shape;225;p29"/>
          <p:cNvSpPr/>
          <p:nvPr/>
        </p:nvSpPr>
        <p:spPr>
          <a:xfrm>
            <a:off x="-1593743" y="17915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6" name="Google Shape;226;p29"/>
          <p:cNvSpPr/>
          <p:nvPr/>
        </p:nvSpPr>
        <p:spPr>
          <a:xfrm rot="-2700000">
            <a:off x="208147" y="5679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29"/>
          <p:cNvSpPr/>
          <p:nvPr/>
        </p:nvSpPr>
        <p:spPr>
          <a:xfrm rot="-2700000">
            <a:off x="547506" y="463242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29"/>
          <p:cNvSpPr/>
          <p:nvPr/>
        </p:nvSpPr>
        <p:spPr>
          <a:xfrm rot="-2700000">
            <a:off x="8089790" y="2257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29"/>
          <p:cNvSpPr/>
          <p:nvPr/>
        </p:nvSpPr>
        <p:spPr>
          <a:xfrm rot="-2700000">
            <a:off x="4891398" y="46324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29"/>
          <p:cNvSpPr/>
          <p:nvPr/>
        </p:nvSpPr>
        <p:spPr>
          <a:xfrm rot="-2700000">
            <a:off x="8784281" y="27047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29"/>
          <p:cNvSpPr/>
          <p:nvPr/>
        </p:nvSpPr>
        <p:spPr>
          <a:xfrm>
            <a:off x="4423435" y="2016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2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1_1_1">
    <p:spTree>
      <p:nvGrpSpPr>
        <p:cNvPr id="233" name="Shape 233"/>
        <p:cNvGrpSpPr/>
        <p:nvPr/>
      </p:nvGrpSpPr>
      <p:grpSpPr>
        <a:xfrm>
          <a:off x="0" y="0"/>
          <a:ext cx="0" cy="0"/>
          <a:chOff x="0" y="0"/>
          <a:chExt cx="0" cy="0"/>
        </a:xfrm>
      </p:grpSpPr>
      <p:sp>
        <p:nvSpPr>
          <p:cNvPr id="234" name="Google Shape;234;p30"/>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35" name="Google Shape;235;p30"/>
          <p:cNvSpPr/>
          <p:nvPr/>
        </p:nvSpPr>
        <p:spPr>
          <a:xfrm>
            <a:off x="-995441" y="4347584"/>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6" name="Google Shape;236;p30"/>
          <p:cNvSpPr/>
          <p:nvPr/>
        </p:nvSpPr>
        <p:spPr>
          <a:xfrm>
            <a:off x="6570050" y="5"/>
            <a:ext cx="1320889" cy="571378"/>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7" name="Google Shape;237;p30"/>
          <p:cNvSpPr/>
          <p:nvPr/>
        </p:nvSpPr>
        <p:spPr>
          <a:xfrm rot="-2700000">
            <a:off x="348672" y="376089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8" name="Google Shape;238;p30"/>
          <p:cNvSpPr/>
          <p:nvPr/>
        </p:nvSpPr>
        <p:spPr>
          <a:xfrm rot="-2700000">
            <a:off x="154531" y="7176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9" name="Google Shape;239;p30"/>
          <p:cNvSpPr/>
          <p:nvPr/>
        </p:nvSpPr>
        <p:spPr>
          <a:xfrm rot="-2700000">
            <a:off x="5835865" y="217041"/>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0" name="Google Shape;240;p30"/>
          <p:cNvSpPr/>
          <p:nvPr/>
        </p:nvSpPr>
        <p:spPr>
          <a:xfrm rot="-2700000">
            <a:off x="8076748" y="48178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1" name="Google Shape;241;p30"/>
          <p:cNvSpPr/>
          <p:nvPr/>
        </p:nvSpPr>
        <p:spPr>
          <a:xfrm rot="-2700000">
            <a:off x="3131756" y="48178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2" name="Google Shape;242;p30"/>
          <p:cNvSpPr/>
          <p:nvPr/>
        </p:nvSpPr>
        <p:spPr>
          <a:xfrm>
            <a:off x="8756660" y="21211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43" name="Google Shape;243;p30"/>
          <p:cNvGrpSpPr/>
          <p:nvPr/>
        </p:nvGrpSpPr>
        <p:grpSpPr>
          <a:xfrm>
            <a:off x="8629633" y="4002066"/>
            <a:ext cx="901968" cy="901968"/>
            <a:chOff x="1350404" y="-3124999"/>
            <a:chExt cx="1570279" cy="1570279"/>
          </a:xfrm>
        </p:grpSpPr>
        <p:sp>
          <p:nvSpPr>
            <p:cNvPr id="244" name="Google Shape;244;p30"/>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30"/>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30"/>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30"/>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248" name="Shape 248"/>
        <p:cNvGrpSpPr/>
        <p:nvPr/>
      </p:nvGrpSpPr>
      <p:grpSpPr>
        <a:xfrm>
          <a:off x="0" y="0"/>
          <a:ext cx="0" cy="0"/>
          <a:chOff x="0" y="0"/>
          <a:chExt cx="0" cy="0"/>
        </a:xfrm>
      </p:grpSpPr>
      <p:sp>
        <p:nvSpPr>
          <p:cNvPr id="249" name="Google Shape;249;p31"/>
          <p:cNvSpPr txBox="1"/>
          <p:nvPr>
            <p:ph idx="1" type="subTitle"/>
          </p:nvPr>
        </p:nvSpPr>
        <p:spPr>
          <a:xfrm>
            <a:off x="4938050" y="2727754"/>
            <a:ext cx="3346200" cy="8679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a:lvl1pPr>
            <a:lvl2pPr lvl="1" algn="r">
              <a:lnSpc>
                <a:spcPct val="100000"/>
              </a:lnSpc>
              <a:spcBef>
                <a:spcPts val="0"/>
              </a:spcBef>
              <a:spcAft>
                <a:spcPts val="0"/>
              </a:spcAft>
              <a:buSzPts val="1400"/>
              <a:buNone/>
              <a:defRPr/>
            </a:lvl2pPr>
            <a:lvl3pPr lvl="2" algn="r">
              <a:lnSpc>
                <a:spcPct val="100000"/>
              </a:lnSpc>
              <a:spcBef>
                <a:spcPts val="0"/>
              </a:spcBef>
              <a:spcAft>
                <a:spcPts val="0"/>
              </a:spcAft>
              <a:buSzPts val="1400"/>
              <a:buNone/>
              <a:defRPr/>
            </a:lvl3pPr>
            <a:lvl4pPr lvl="3" algn="r">
              <a:lnSpc>
                <a:spcPct val="100000"/>
              </a:lnSpc>
              <a:spcBef>
                <a:spcPts val="0"/>
              </a:spcBef>
              <a:spcAft>
                <a:spcPts val="0"/>
              </a:spcAft>
              <a:buSzPts val="1400"/>
              <a:buNone/>
              <a:defRPr/>
            </a:lvl4pPr>
            <a:lvl5pPr lvl="4" algn="r">
              <a:lnSpc>
                <a:spcPct val="100000"/>
              </a:lnSpc>
              <a:spcBef>
                <a:spcPts val="0"/>
              </a:spcBef>
              <a:spcAft>
                <a:spcPts val="0"/>
              </a:spcAft>
              <a:buSzPts val="1400"/>
              <a:buNone/>
              <a:defRPr/>
            </a:lvl5pPr>
            <a:lvl6pPr lvl="5" algn="r">
              <a:lnSpc>
                <a:spcPct val="100000"/>
              </a:lnSpc>
              <a:spcBef>
                <a:spcPts val="0"/>
              </a:spcBef>
              <a:spcAft>
                <a:spcPts val="0"/>
              </a:spcAft>
              <a:buSzPts val="1400"/>
              <a:buNone/>
              <a:defRPr/>
            </a:lvl6pPr>
            <a:lvl7pPr lvl="6" algn="r">
              <a:lnSpc>
                <a:spcPct val="100000"/>
              </a:lnSpc>
              <a:spcBef>
                <a:spcPts val="0"/>
              </a:spcBef>
              <a:spcAft>
                <a:spcPts val="0"/>
              </a:spcAft>
              <a:buSzPts val="1400"/>
              <a:buNone/>
              <a:defRPr/>
            </a:lvl7pPr>
            <a:lvl8pPr lvl="7" algn="r">
              <a:lnSpc>
                <a:spcPct val="100000"/>
              </a:lnSpc>
              <a:spcBef>
                <a:spcPts val="0"/>
              </a:spcBef>
              <a:spcAft>
                <a:spcPts val="0"/>
              </a:spcAft>
              <a:buSzPts val="1400"/>
              <a:buNone/>
              <a:defRPr/>
            </a:lvl8pPr>
            <a:lvl9pPr lvl="8" algn="r">
              <a:lnSpc>
                <a:spcPct val="100000"/>
              </a:lnSpc>
              <a:spcBef>
                <a:spcPts val="0"/>
              </a:spcBef>
              <a:spcAft>
                <a:spcPts val="0"/>
              </a:spcAft>
              <a:buSzPts val="1400"/>
              <a:buNone/>
              <a:defRPr/>
            </a:lvl9pPr>
          </a:lstStyle>
          <a:p/>
        </p:txBody>
      </p:sp>
      <p:sp>
        <p:nvSpPr>
          <p:cNvPr id="250" name="Google Shape;250;p31"/>
          <p:cNvSpPr txBox="1"/>
          <p:nvPr>
            <p:ph type="title"/>
          </p:nvPr>
        </p:nvSpPr>
        <p:spPr>
          <a:xfrm>
            <a:off x="7151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lgn="r">
              <a:spcBef>
                <a:spcPts val="0"/>
              </a:spcBef>
              <a:spcAft>
                <a:spcPts val="0"/>
              </a:spcAft>
              <a:buSzPts val="3500"/>
              <a:buNone/>
              <a:defRPr/>
            </a:lvl2pPr>
            <a:lvl3pPr lvl="2" algn="r">
              <a:spcBef>
                <a:spcPts val="0"/>
              </a:spcBef>
              <a:spcAft>
                <a:spcPts val="0"/>
              </a:spcAft>
              <a:buSzPts val="3500"/>
              <a:buNone/>
              <a:defRPr/>
            </a:lvl3pPr>
            <a:lvl4pPr lvl="3" algn="r">
              <a:spcBef>
                <a:spcPts val="0"/>
              </a:spcBef>
              <a:spcAft>
                <a:spcPts val="0"/>
              </a:spcAft>
              <a:buSzPts val="3500"/>
              <a:buNone/>
              <a:defRPr/>
            </a:lvl4pPr>
            <a:lvl5pPr lvl="4" algn="r">
              <a:spcBef>
                <a:spcPts val="0"/>
              </a:spcBef>
              <a:spcAft>
                <a:spcPts val="0"/>
              </a:spcAft>
              <a:buSzPts val="3500"/>
              <a:buNone/>
              <a:defRPr/>
            </a:lvl5pPr>
            <a:lvl6pPr lvl="5" algn="r">
              <a:spcBef>
                <a:spcPts val="0"/>
              </a:spcBef>
              <a:spcAft>
                <a:spcPts val="0"/>
              </a:spcAft>
              <a:buSzPts val="3500"/>
              <a:buNone/>
              <a:defRPr/>
            </a:lvl6pPr>
            <a:lvl7pPr lvl="6" algn="r">
              <a:spcBef>
                <a:spcPts val="0"/>
              </a:spcBef>
              <a:spcAft>
                <a:spcPts val="0"/>
              </a:spcAft>
              <a:buSzPts val="3500"/>
              <a:buNone/>
              <a:defRPr/>
            </a:lvl7pPr>
            <a:lvl8pPr lvl="7" algn="r">
              <a:spcBef>
                <a:spcPts val="0"/>
              </a:spcBef>
              <a:spcAft>
                <a:spcPts val="0"/>
              </a:spcAft>
              <a:buSzPts val="3500"/>
              <a:buNone/>
              <a:defRPr/>
            </a:lvl8pPr>
            <a:lvl9pPr lvl="8" algn="r">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251" name="Shape 251"/>
        <p:cNvGrpSpPr/>
        <p:nvPr/>
      </p:nvGrpSpPr>
      <p:grpSpPr>
        <a:xfrm>
          <a:off x="0" y="0"/>
          <a:ext cx="0" cy="0"/>
          <a:chOff x="0" y="0"/>
          <a:chExt cx="0" cy="0"/>
        </a:xfrm>
      </p:grpSpPr>
      <p:sp>
        <p:nvSpPr>
          <p:cNvPr id="252" name="Google Shape;252;p32"/>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253" name="Google Shape;253;p32"/>
          <p:cNvSpPr txBox="1"/>
          <p:nvPr>
            <p:ph idx="1" type="body"/>
          </p:nvPr>
        </p:nvSpPr>
        <p:spPr>
          <a:xfrm>
            <a:off x="720000" y="1071300"/>
            <a:ext cx="3472200" cy="15540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Font typeface="Darker Grotesque SemiBold"/>
              <a:buChar char="●"/>
              <a:defRPr sz="1200"/>
            </a:lvl1pPr>
            <a:lvl2pPr indent="-304800" lvl="1" marL="914400">
              <a:lnSpc>
                <a:spcPct val="115000"/>
              </a:lnSpc>
              <a:spcBef>
                <a:spcPts val="0"/>
              </a:spcBef>
              <a:spcAft>
                <a:spcPts val="0"/>
              </a:spcAft>
              <a:buSzPts val="1200"/>
              <a:buFont typeface="Darker Grotesque SemiBold"/>
              <a:buChar char="○"/>
              <a:defRPr sz="1200"/>
            </a:lvl2pPr>
            <a:lvl3pPr indent="-304800" lvl="2" marL="1371600">
              <a:lnSpc>
                <a:spcPct val="115000"/>
              </a:lnSpc>
              <a:spcBef>
                <a:spcPts val="0"/>
              </a:spcBef>
              <a:spcAft>
                <a:spcPts val="0"/>
              </a:spcAft>
              <a:buSzPts val="1200"/>
              <a:buFont typeface="Darker Grotesque SemiBold"/>
              <a:buChar char="■"/>
              <a:defRPr sz="1200"/>
            </a:lvl3pPr>
            <a:lvl4pPr indent="-304800" lvl="3" marL="1828800">
              <a:lnSpc>
                <a:spcPct val="115000"/>
              </a:lnSpc>
              <a:spcBef>
                <a:spcPts val="0"/>
              </a:spcBef>
              <a:spcAft>
                <a:spcPts val="0"/>
              </a:spcAft>
              <a:buSzPts val="1200"/>
              <a:buFont typeface="Darker Grotesque SemiBold"/>
              <a:buChar char="●"/>
              <a:defRPr sz="1200"/>
            </a:lvl4pPr>
            <a:lvl5pPr indent="-304800" lvl="4" marL="2286000">
              <a:lnSpc>
                <a:spcPct val="115000"/>
              </a:lnSpc>
              <a:spcBef>
                <a:spcPts val="0"/>
              </a:spcBef>
              <a:spcAft>
                <a:spcPts val="0"/>
              </a:spcAft>
              <a:buSzPts val="1200"/>
              <a:buFont typeface="Darker Grotesque SemiBold"/>
              <a:buChar char="○"/>
              <a:defRPr sz="1200"/>
            </a:lvl5pPr>
            <a:lvl6pPr indent="-304800" lvl="5" marL="2743200">
              <a:lnSpc>
                <a:spcPct val="115000"/>
              </a:lnSpc>
              <a:spcBef>
                <a:spcPts val="0"/>
              </a:spcBef>
              <a:spcAft>
                <a:spcPts val="0"/>
              </a:spcAft>
              <a:buSzPts val="1200"/>
              <a:buFont typeface="Darker Grotesque SemiBold"/>
              <a:buChar char="■"/>
              <a:defRPr sz="1200"/>
            </a:lvl6pPr>
            <a:lvl7pPr indent="-304800" lvl="6" marL="3200400">
              <a:lnSpc>
                <a:spcPct val="115000"/>
              </a:lnSpc>
              <a:spcBef>
                <a:spcPts val="0"/>
              </a:spcBef>
              <a:spcAft>
                <a:spcPts val="0"/>
              </a:spcAft>
              <a:buSzPts val="1200"/>
              <a:buFont typeface="Darker Grotesque SemiBold"/>
              <a:buChar char="●"/>
              <a:defRPr sz="1200"/>
            </a:lvl7pPr>
            <a:lvl8pPr indent="-304800" lvl="7" marL="3657600">
              <a:lnSpc>
                <a:spcPct val="115000"/>
              </a:lnSpc>
              <a:spcBef>
                <a:spcPts val="0"/>
              </a:spcBef>
              <a:spcAft>
                <a:spcPts val="0"/>
              </a:spcAft>
              <a:buSzPts val="1200"/>
              <a:buFont typeface="Darker Grotesque SemiBold"/>
              <a:buChar char="○"/>
              <a:defRPr sz="1200"/>
            </a:lvl8pPr>
            <a:lvl9pPr indent="-304800" lvl="8" marL="4114800">
              <a:lnSpc>
                <a:spcPct val="115000"/>
              </a:lnSpc>
              <a:spcBef>
                <a:spcPts val="0"/>
              </a:spcBef>
              <a:spcAft>
                <a:spcPts val="0"/>
              </a:spcAft>
              <a:buSzPts val="1200"/>
              <a:buFont typeface="Darker Grotesque SemiBold"/>
              <a:buChar char="■"/>
              <a:defRPr sz="1200"/>
            </a:lvl9pPr>
          </a:lstStyle>
          <a:p/>
        </p:txBody>
      </p:sp>
      <p:sp>
        <p:nvSpPr>
          <p:cNvPr id="254" name="Google Shape;254;p32"/>
          <p:cNvSpPr/>
          <p:nvPr/>
        </p:nvSpPr>
        <p:spPr>
          <a:xfrm rot="5400000">
            <a:off x="7832400" y="2002737"/>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5" name="Google Shape;255;p32"/>
          <p:cNvSpPr/>
          <p:nvPr/>
        </p:nvSpPr>
        <p:spPr>
          <a:xfrm rot="-5400000">
            <a:off x="-780350" y="38833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6" name="Google Shape;256;p32"/>
          <p:cNvSpPr/>
          <p:nvPr/>
        </p:nvSpPr>
        <p:spPr>
          <a:xfrm>
            <a:off x="4595782" y="-1767482"/>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7" name="Google Shape;257;p32"/>
          <p:cNvGrpSpPr/>
          <p:nvPr/>
        </p:nvGrpSpPr>
        <p:grpSpPr>
          <a:xfrm>
            <a:off x="-351142" y="3098441"/>
            <a:ext cx="901968" cy="901968"/>
            <a:chOff x="1350404" y="-3124999"/>
            <a:chExt cx="1570279" cy="1570279"/>
          </a:xfrm>
        </p:grpSpPr>
        <p:sp>
          <p:nvSpPr>
            <p:cNvPr id="258" name="Google Shape;258;p32"/>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9" name="Google Shape;259;p32"/>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0" name="Google Shape;260;p32"/>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1" name="Google Shape;261;p32"/>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62" name="Google Shape;262;p32"/>
          <p:cNvSpPr/>
          <p:nvPr/>
        </p:nvSpPr>
        <p:spPr>
          <a:xfrm rot="-2700000">
            <a:off x="8806335" y="38346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3" name="Google Shape;263;p32"/>
          <p:cNvSpPr/>
          <p:nvPr/>
        </p:nvSpPr>
        <p:spPr>
          <a:xfrm rot="-2700000">
            <a:off x="4268506" y="13402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4" name="Google Shape;264;p32"/>
          <p:cNvSpPr/>
          <p:nvPr/>
        </p:nvSpPr>
        <p:spPr>
          <a:xfrm rot="-2700000">
            <a:off x="2882565" y="470115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5" name="Google Shape;265;p32"/>
          <p:cNvSpPr/>
          <p:nvPr/>
        </p:nvSpPr>
        <p:spPr>
          <a:xfrm rot="-2700000">
            <a:off x="8542623" y="5679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6" name="Google Shape;266;p32"/>
          <p:cNvSpPr/>
          <p:nvPr/>
        </p:nvSpPr>
        <p:spPr>
          <a:xfrm rot="-2700000">
            <a:off x="7004456" y="48232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7" name="Google Shape;267;p32"/>
          <p:cNvSpPr/>
          <p:nvPr/>
        </p:nvSpPr>
        <p:spPr>
          <a:xfrm>
            <a:off x="271510" y="6715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1_1">
    <p:spTree>
      <p:nvGrpSpPr>
        <p:cNvPr id="268" name="Shape 268"/>
        <p:cNvGrpSpPr/>
        <p:nvPr/>
      </p:nvGrpSpPr>
      <p:grpSpPr>
        <a:xfrm>
          <a:off x="0" y="0"/>
          <a:ext cx="0" cy="0"/>
          <a:chOff x="0" y="0"/>
          <a:chExt cx="0" cy="0"/>
        </a:xfrm>
      </p:grpSpPr>
      <p:sp>
        <p:nvSpPr>
          <p:cNvPr id="269" name="Google Shape;269;p3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lgn="ctr">
              <a:spcBef>
                <a:spcPts val="0"/>
              </a:spcBef>
              <a:spcAft>
                <a:spcPts val="0"/>
              </a:spcAft>
              <a:buSzPts val="3500"/>
              <a:buNone/>
              <a:defRPr/>
            </a:lvl2pPr>
            <a:lvl3pPr lvl="2" algn="ctr">
              <a:spcBef>
                <a:spcPts val="0"/>
              </a:spcBef>
              <a:spcAft>
                <a:spcPts val="0"/>
              </a:spcAft>
              <a:buSzPts val="3500"/>
              <a:buNone/>
              <a:defRPr/>
            </a:lvl3pPr>
            <a:lvl4pPr lvl="3" algn="ctr">
              <a:spcBef>
                <a:spcPts val="0"/>
              </a:spcBef>
              <a:spcAft>
                <a:spcPts val="0"/>
              </a:spcAft>
              <a:buSzPts val="3500"/>
              <a:buNone/>
              <a:defRPr/>
            </a:lvl4pPr>
            <a:lvl5pPr lvl="4" algn="ctr">
              <a:spcBef>
                <a:spcPts val="0"/>
              </a:spcBef>
              <a:spcAft>
                <a:spcPts val="0"/>
              </a:spcAft>
              <a:buSzPts val="3500"/>
              <a:buNone/>
              <a:defRPr/>
            </a:lvl5pPr>
            <a:lvl6pPr lvl="5" algn="ctr">
              <a:spcBef>
                <a:spcPts val="0"/>
              </a:spcBef>
              <a:spcAft>
                <a:spcPts val="0"/>
              </a:spcAft>
              <a:buSzPts val="3500"/>
              <a:buNone/>
              <a:defRPr/>
            </a:lvl6pPr>
            <a:lvl7pPr lvl="6" algn="ctr">
              <a:spcBef>
                <a:spcPts val="0"/>
              </a:spcBef>
              <a:spcAft>
                <a:spcPts val="0"/>
              </a:spcAft>
              <a:buSzPts val="3500"/>
              <a:buNone/>
              <a:defRPr/>
            </a:lvl7pPr>
            <a:lvl8pPr lvl="7" algn="ctr">
              <a:spcBef>
                <a:spcPts val="0"/>
              </a:spcBef>
              <a:spcAft>
                <a:spcPts val="0"/>
              </a:spcAft>
              <a:buSzPts val="3500"/>
              <a:buNone/>
              <a:defRPr/>
            </a:lvl8pPr>
            <a:lvl9pPr lvl="8" algn="ctr">
              <a:spcBef>
                <a:spcPts val="0"/>
              </a:spcBef>
              <a:spcAft>
                <a:spcPts val="0"/>
              </a:spcAft>
              <a:buSzPts val="3500"/>
              <a:buNone/>
              <a:defRPr/>
            </a:lvl9pPr>
          </a:lstStyle>
          <a:p/>
        </p:txBody>
      </p:sp>
      <p:sp>
        <p:nvSpPr>
          <p:cNvPr id="270" name="Google Shape;270;p33"/>
          <p:cNvSpPr txBox="1"/>
          <p:nvPr>
            <p:ph idx="1" type="body"/>
          </p:nvPr>
        </p:nvSpPr>
        <p:spPr>
          <a:xfrm>
            <a:off x="720000" y="1071300"/>
            <a:ext cx="7704000" cy="3532800"/>
          </a:xfrm>
          <a:prstGeom prst="rect">
            <a:avLst/>
          </a:prstGeom>
        </p:spPr>
        <p:txBody>
          <a:bodyPr anchorCtr="0" anchor="t" bIns="91425" lIns="91425" spcFirstLastPara="1" rIns="91425" wrap="square" tIns="91425">
            <a:noAutofit/>
          </a:bodyPr>
          <a:lstStyle>
            <a:lvl1pPr indent="-304800" lvl="0" marL="457200">
              <a:lnSpc>
                <a:spcPct val="100000"/>
              </a:lnSpc>
              <a:spcBef>
                <a:spcPts val="0"/>
              </a:spcBef>
              <a:spcAft>
                <a:spcPts val="0"/>
              </a:spcAft>
              <a:buSzPts val="1200"/>
              <a:buFont typeface="Darker Grotesque SemiBold"/>
              <a:buChar char="●"/>
              <a:defRPr sz="1200"/>
            </a:lvl1pPr>
            <a:lvl2pPr indent="-304800" lvl="1" marL="914400">
              <a:lnSpc>
                <a:spcPct val="115000"/>
              </a:lnSpc>
              <a:spcBef>
                <a:spcPts val="1000"/>
              </a:spcBef>
              <a:spcAft>
                <a:spcPts val="0"/>
              </a:spcAft>
              <a:buSzPts val="1200"/>
              <a:buFont typeface="Darker Grotesque SemiBold"/>
              <a:buChar char="○"/>
              <a:defRPr sz="1200"/>
            </a:lvl2pPr>
            <a:lvl3pPr indent="-304800" lvl="2" marL="1371600">
              <a:lnSpc>
                <a:spcPct val="115000"/>
              </a:lnSpc>
              <a:spcBef>
                <a:spcPts val="0"/>
              </a:spcBef>
              <a:spcAft>
                <a:spcPts val="0"/>
              </a:spcAft>
              <a:buSzPts val="1200"/>
              <a:buFont typeface="Darker Grotesque SemiBold"/>
              <a:buChar char="■"/>
              <a:defRPr sz="1200"/>
            </a:lvl3pPr>
            <a:lvl4pPr indent="-304800" lvl="3" marL="1828800">
              <a:lnSpc>
                <a:spcPct val="115000"/>
              </a:lnSpc>
              <a:spcBef>
                <a:spcPts val="0"/>
              </a:spcBef>
              <a:spcAft>
                <a:spcPts val="0"/>
              </a:spcAft>
              <a:buSzPts val="1200"/>
              <a:buFont typeface="Darker Grotesque SemiBold"/>
              <a:buChar char="●"/>
              <a:defRPr sz="1200"/>
            </a:lvl4pPr>
            <a:lvl5pPr indent="-304800" lvl="4" marL="2286000">
              <a:lnSpc>
                <a:spcPct val="115000"/>
              </a:lnSpc>
              <a:spcBef>
                <a:spcPts val="0"/>
              </a:spcBef>
              <a:spcAft>
                <a:spcPts val="0"/>
              </a:spcAft>
              <a:buSzPts val="1200"/>
              <a:buFont typeface="Darker Grotesque SemiBold"/>
              <a:buChar char="○"/>
              <a:defRPr sz="1200"/>
            </a:lvl5pPr>
            <a:lvl6pPr indent="-304800" lvl="5" marL="2743200">
              <a:lnSpc>
                <a:spcPct val="115000"/>
              </a:lnSpc>
              <a:spcBef>
                <a:spcPts val="0"/>
              </a:spcBef>
              <a:spcAft>
                <a:spcPts val="0"/>
              </a:spcAft>
              <a:buSzPts val="1200"/>
              <a:buFont typeface="Darker Grotesque SemiBold"/>
              <a:buChar char="■"/>
              <a:defRPr sz="1200"/>
            </a:lvl6pPr>
            <a:lvl7pPr indent="-304800" lvl="6" marL="3200400">
              <a:lnSpc>
                <a:spcPct val="115000"/>
              </a:lnSpc>
              <a:spcBef>
                <a:spcPts val="0"/>
              </a:spcBef>
              <a:spcAft>
                <a:spcPts val="0"/>
              </a:spcAft>
              <a:buSzPts val="1200"/>
              <a:buFont typeface="Darker Grotesque SemiBold"/>
              <a:buChar char="●"/>
              <a:defRPr sz="1200"/>
            </a:lvl7pPr>
            <a:lvl8pPr indent="-304800" lvl="7" marL="3657600">
              <a:lnSpc>
                <a:spcPct val="115000"/>
              </a:lnSpc>
              <a:spcBef>
                <a:spcPts val="0"/>
              </a:spcBef>
              <a:spcAft>
                <a:spcPts val="0"/>
              </a:spcAft>
              <a:buSzPts val="1200"/>
              <a:buFont typeface="Darker Grotesque SemiBold"/>
              <a:buChar char="○"/>
              <a:defRPr sz="1200"/>
            </a:lvl8pPr>
            <a:lvl9pPr indent="-304800" lvl="8" marL="4114800">
              <a:lnSpc>
                <a:spcPct val="115000"/>
              </a:lnSpc>
              <a:spcBef>
                <a:spcPts val="0"/>
              </a:spcBef>
              <a:spcAft>
                <a:spcPts val="0"/>
              </a:spcAft>
              <a:buSzPts val="1200"/>
              <a:buFont typeface="Darker Grotesque SemiBold"/>
              <a:buChar char="■"/>
              <a:defRPr sz="1200"/>
            </a:lvl9pPr>
          </a:lstStyle>
          <a:p/>
        </p:txBody>
      </p:sp>
      <p:sp>
        <p:nvSpPr>
          <p:cNvPr id="271" name="Google Shape;271;p33"/>
          <p:cNvSpPr/>
          <p:nvPr/>
        </p:nvSpPr>
        <p:spPr>
          <a:xfrm>
            <a:off x="-1044276" y="4195475"/>
            <a:ext cx="2250256" cy="2250256"/>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2" name="Google Shape;272;p33"/>
          <p:cNvSpPr/>
          <p:nvPr/>
        </p:nvSpPr>
        <p:spPr>
          <a:xfrm rot="-2700000">
            <a:off x="4115847" y="2257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33"/>
          <p:cNvSpPr/>
          <p:nvPr/>
        </p:nvSpPr>
        <p:spPr>
          <a:xfrm rot="-2700000">
            <a:off x="339181" y="34556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33"/>
          <p:cNvSpPr/>
          <p:nvPr/>
        </p:nvSpPr>
        <p:spPr>
          <a:xfrm rot="-2700000">
            <a:off x="238798" y="6627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33"/>
          <p:cNvSpPr/>
          <p:nvPr/>
        </p:nvSpPr>
        <p:spPr>
          <a:xfrm>
            <a:off x="5901035" y="47448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6" name="Google Shape;276;p33"/>
          <p:cNvSpPr/>
          <p:nvPr/>
        </p:nvSpPr>
        <p:spPr>
          <a:xfrm>
            <a:off x="504906" y="46039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33"/>
          <p:cNvSpPr/>
          <p:nvPr/>
        </p:nvSpPr>
        <p:spPr>
          <a:xfrm>
            <a:off x="7100824" y="-1702700"/>
            <a:ext cx="2250256" cy="2250256"/>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33"/>
          <p:cNvSpPr/>
          <p:nvPr/>
        </p:nvSpPr>
        <p:spPr>
          <a:xfrm rot="-2700000">
            <a:off x="8780806" y="45790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33"/>
          <p:cNvSpPr/>
          <p:nvPr/>
        </p:nvSpPr>
        <p:spPr>
          <a:xfrm>
            <a:off x="8734110" y="8249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80" name="Shape 280"/>
        <p:cNvGrpSpPr/>
        <p:nvPr/>
      </p:nvGrpSpPr>
      <p:grpSpPr>
        <a:xfrm>
          <a:off x="0" y="0"/>
          <a:ext cx="0" cy="0"/>
          <a:chOff x="0" y="0"/>
          <a:chExt cx="0" cy="0"/>
        </a:xfrm>
      </p:grpSpPr>
      <p:sp>
        <p:nvSpPr>
          <p:cNvPr id="281" name="Google Shape;281;p34"/>
          <p:cNvSpPr txBox="1"/>
          <p:nvPr>
            <p:ph idx="1" type="subTitle"/>
          </p:nvPr>
        </p:nvSpPr>
        <p:spPr>
          <a:xfrm>
            <a:off x="3780475" y="1545650"/>
            <a:ext cx="46503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2" name="Google Shape;282;p3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283" name="Google Shape;283;p34"/>
          <p:cNvSpPr txBox="1"/>
          <p:nvPr>
            <p:ph idx="2" type="subTitle"/>
          </p:nvPr>
        </p:nvSpPr>
        <p:spPr>
          <a:xfrm>
            <a:off x="3780475" y="1212500"/>
            <a:ext cx="4650300" cy="447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4" name="Google Shape;284;p34"/>
          <p:cNvSpPr txBox="1"/>
          <p:nvPr>
            <p:ph idx="3" type="subTitle"/>
          </p:nvPr>
        </p:nvSpPr>
        <p:spPr>
          <a:xfrm>
            <a:off x="3780475" y="2716013"/>
            <a:ext cx="46503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5" name="Google Shape;285;p34"/>
          <p:cNvSpPr txBox="1"/>
          <p:nvPr>
            <p:ph idx="4" type="subTitle"/>
          </p:nvPr>
        </p:nvSpPr>
        <p:spPr>
          <a:xfrm>
            <a:off x="3780475" y="2382863"/>
            <a:ext cx="4650300" cy="447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6" name="Google Shape;286;p34"/>
          <p:cNvSpPr txBox="1"/>
          <p:nvPr>
            <p:ph idx="5" type="subTitle"/>
          </p:nvPr>
        </p:nvSpPr>
        <p:spPr>
          <a:xfrm>
            <a:off x="3780475" y="3886375"/>
            <a:ext cx="46503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87" name="Google Shape;287;p34"/>
          <p:cNvSpPr txBox="1"/>
          <p:nvPr>
            <p:ph idx="6" type="subTitle"/>
          </p:nvPr>
        </p:nvSpPr>
        <p:spPr>
          <a:xfrm>
            <a:off x="3780475" y="3553225"/>
            <a:ext cx="4650300" cy="447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8" name="Google Shape;288;p34"/>
          <p:cNvSpPr/>
          <p:nvPr/>
        </p:nvSpPr>
        <p:spPr>
          <a:xfrm>
            <a:off x="-1159675" y="3421300"/>
            <a:ext cx="2592501" cy="2592501"/>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9" name="Google Shape;289;p34"/>
          <p:cNvSpPr/>
          <p:nvPr/>
        </p:nvSpPr>
        <p:spPr>
          <a:xfrm>
            <a:off x="4591750" y="-412263"/>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0" name="Google Shape;290;p34"/>
          <p:cNvSpPr/>
          <p:nvPr/>
        </p:nvSpPr>
        <p:spPr>
          <a:xfrm rot="-2700000">
            <a:off x="8806072" y="41272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1" name="Google Shape;291;p34"/>
          <p:cNvSpPr/>
          <p:nvPr/>
        </p:nvSpPr>
        <p:spPr>
          <a:xfrm rot="-2700000">
            <a:off x="8737815" y="5679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2" name="Google Shape;292;p34"/>
          <p:cNvSpPr/>
          <p:nvPr/>
        </p:nvSpPr>
        <p:spPr>
          <a:xfrm rot="-2700000">
            <a:off x="2888948" y="47421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3" name="Google Shape;293;p34"/>
          <p:cNvSpPr/>
          <p:nvPr/>
        </p:nvSpPr>
        <p:spPr>
          <a:xfrm rot="-2700000">
            <a:off x="180556" y="2793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4" name="Google Shape;294;p34"/>
          <p:cNvSpPr/>
          <p:nvPr/>
        </p:nvSpPr>
        <p:spPr>
          <a:xfrm>
            <a:off x="346285" y="22530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95" name="Google Shape;295;p34"/>
          <p:cNvGrpSpPr/>
          <p:nvPr/>
        </p:nvGrpSpPr>
        <p:grpSpPr>
          <a:xfrm>
            <a:off x="4121021" y="-456934"/>
            <a:ext cx="901968" cy="901968"/>
            <a:chOff x="1350404" y="-3124999"/>
            <a:chExt cx="1570279" cy="1570279"/>
          </a:xfrm>
        </p:grpSpPr>
        <p:sp>
          <p:nvSpPr>
            <p:cNvPr id="296" name="Google Shape;296;p34"/>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34"/>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34"/>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34"/>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300" name="Shape 300"/>
        <p:cNvGrpSpPr/>
        <p:nvPr/>
      </p:nvGrpSpPr>
      <p:grpSpPr>
        <a:xfrm>
          <a:off x="0" y="0"/>
          <a:ext cx="0" cy="0"/>
          <a:chOff x="0" y="0"/>
          <a:chExt cx="0" cy="0"/>
        </a:xfrm>
      </p:grpSpPr>
      <p:sp>
        <p:nvSpPr>
          <p:cNvPr id="301" name="Google Shape;301;p35"/>
          <p:cNvSpPr txBox="1"/>
          <p:nvPr>
            <p:ph idx="1" type="subTitle"/>
          </p:nvPr>
        </p:nvSpPr>
        <p:spPr>
          <a:xfrm>
            <a:off x="1647700" y="1527800"/>
            <a:ext cx="6222000" cy="40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2" name="Google Shape;302;p3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03" name="Google Shape;303;p35"/>
          <p:cNvSpPr txBox="1"/>
          <p:nvPr>
            <p:ph hasCustomPrompt="1" idx="2" type="title"/>
          </p:nvPr>
        </p:nvSpPr>
        <p:spPr>
          <a:xfrm>
            <a:off x="796200" y="1270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0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04" name="Google Shape;304;p35"/>
          <p:cNvSpPr txBox="1"/>
          <p:nvPr>
            <p:ph idx="3" type="subTitle"/>
          </p:nvPr>
        </p:nvSpPr>
        <p:spPr>
          <a:xfrm>
            <a:off x="1647700" y="1194650"/>
            <a:ext cx="6222000" cy="447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5" name="Google Shape;305;p35"/>
          <p:cNvSpPr txBox="1"/>
          <p:nvPr>
            <p:ph idx="4" type="subTitle"/>
          </p:nvPr>
        </p:nvSpPr>
        <p:spPr>
          <a:xfrm>
            <a:off x="1647700" y="2392800"/>
            <a:ext cx="6222000" cy="40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6" name="Google Shape;306;p35"/>
          <p:cNvSpPr txBox="1"/>
          <p:nvPr>
            <p:ph hasCustomPrompt="1" idx="5" type="title"/>
          </p:nvPr>
        </p:nvSpPr>
        <p:spPr>
          <a:xfrm>
            <a:off x="796200" y="2135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0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07" name="Google Shape;307;p35"/>
          <p:cNvSpPr txBox="1"/>
          <p:nvPr>
            <p:ph idx="6" type="subTitle"/>
          </p:nvPr>
        </p:nvSpPr>
        <p:spPr>
          <a:xfrm>
            <a:off x="1647700" y="2059650"/>
            <a:ext cx="6222000" cy="447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08" name="Google Shape;308;p35"/>
          <p:cNvSpPr txBox="1"/>
          <p:nvPr>
            <p:ph idx="7" type="subTitle"/>
          </p:nvPr>
        </p:nvSpPr>
        <p:spPr>
          <a:xfrm>
            <a:off x="1647700" y="3257800"/>
            <a:ext cx="6222000" cy="40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09" name="Google Shape;309;p35"/>
          <p:cNvSpPr txBox="1"/>
          <p:nvPr>
            <p:ph hasCustomPrompt="1" idx="8" type="title"/>
          </p:nvPr>
        </p:nvSpPr>
        <p:spPr>
          <a:xfrm>
            <a:off x="796200" y="3000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0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10" name="Google Shape;310;p35"/>
          <p:cNvSpPr txBox="1"/>
          <p:nvPr>
            <p:ph idx="9" type="subTitle"/>
          </p:nvPr>
        </p:nvSpPr>
        <p:spPr>
          <a:xfrm>
            <a:off x="1647700" y="2924650"/>
            <a:ext cx="6222000" cy="447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1" name="Google Shape;311;p35"/>
          <p:cNvSpPr txBox="1"/>
          <p:nvPr>
            <p:ph idx="13" type="subTitle"/>
          </p:nvPr>
        </p:nvSpPr>
        <p:spPr>
          <a:xfrm>
            <a:off x="1647700" y="4122800"/>
            <a:ext cx="6222000" cy="4050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12" name="Google Shape;312;p35"/>
          <p:cNvSpPr txBox="1"/>
          <p:nvPr>
            <p:ph hasCustomPrompt="1" idx="14" type="title"/>
          </p:nvPr>
        </p:nvSpPr>
        <p:spPr>
          <a:xfrm>
            <a:off x="796200" y="3865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spcBef>
                <a:spcPts val="0"/>
              </a:spcBef>
              <a:spcAft>
                <a:spcPts val="0"/>
              </a:spcAft>
              <a:buSzPts val="3000"/>
              <a:buNone/>
              <a:defRPr sz="2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313" name="Google Shape;313;p35"/>
          <p:cNvSpPr txBox="1"/>
          <p:nvPr>
            <p:ph idx="15" type="subTitle"/>
          </p:nvPr>
        </p:nvSpPr>
        <p:spPr>
          <a:xfrm>
            <a:off x="1647700" y="3789650"/>
            <a:ext cx="6222000" cy="4476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14" name="Google Shape;314;p35"/>
          <p:cNvSpPr/>
          <p:nvPr/>
        </p:nvSpPr>
        <p:spPr>
          <a:xfrm>
            <a:off x="-1584350" y="287197"/>
            <a:ext cx="2181807" cy="218180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35"/>
          <p:cNvSpPr/>
          <p:nvPr/>
        </p:nvSpPr>
        <p:spPr>
          <a:xfrm rot="5400000">
            <a:off x="7650425" y="374796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16" name="Google Shape;316;p35"/>
          <p:cNvGrpSpPr/>
          <p:nvPr/>
        </p:nvGrpSpPr>
        <p:grpSpPr>
          <a:xfrm>
            <a:off x="7809396" y="3638666"/>
            <a:ext cx="901968" cy="901968"/>
            <a:chOff x="1350404" y="-3124999"/>
            <a:chExt cx="1570279" cy="1570279"/>
          </a:xfrm>
        </p:grpSpPr>
        <p:sp>
          <p:nvSpPr>
            <p:cNvPr id="317" name="Google Shape;317;p35"/>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8" name="Google Shape;318;p35"/>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9" name="Google Shape;319;p35"/>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0" name="Google Shape;320;p35"/>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1" name="Google Shape;321;p35"/>
          <p:cNvSpPr/>
          <p:nvPr/>
        </p:nvSpPr>
        <p:spPr>
          <a:xfrm rot="-2700000">
            <a:off x="242648" y="43225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2" name="Google Shape;322;p35"/>
          <p:cNvSpPr/>
          <p:nvPr/>
        </p:nvSpPr>
        <p:spPr>
          <a:xfrm rot="-2700000">
            <a:off x="5260819" y="48410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3" name="Google Shape;323;p35"/>
          <p:cNvSpPr/>
          <p:nvPr/>
        </p:nvSpPr>
        <p:spPr>
          <a:xfrm>
            <a:off x="251447" y="8107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35"/>
          <p:cNvSpPr/>
          <p:nvPr/>
        </p:nvSpPr>
        <p:spPr>
          <a:xfrm rot="-2700000">
            <a:off x="8687852" y="25622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35"/>
          <p:cNvSpPr/>
          <p:nvPr/>
        </p:nvSpPr>
        <p:spPr>
          <a:xfrm rot="-2700000">
            <a:off x="4121110" y="1023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326" name="Shape 326"/>
        <p:cNvGrpSpPr/>
        <p:nvPr/>
      </p:nvGrpSpPr>
      <p:grpSpPr>
        <a:xfrm>
          <a:off x="0" y="0"/>
          <a:ext cx="0" cy="0"/>
          <a:chOff x="0" y="0"/>
          <a:chExt cx="0" cy="0"/>
        </a:xfrm>
      </p:grpSpPr>
      <p:sp>
        <p:nvSpPr>
          <p:cNvPr id="327" name="Google Shape;327;p36"/>
          <p:cNvSpPr txBox="1"/>
          <p:nvPr>
            <p:ph idx="1" type="subTitle"/>
          </p:nvPr>
        </p:nvSpPr>
        <p:spPr>
          <a:xfrm>
            <a:off x="719975" y="1547350"/>
            <a:ext cx="37314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28" name="Google Shape;328;p3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29" name="Google Shape;329;p36"/>
          <p:cNvSpPr txBox="1"/>
          <p:nvPr>
            <p:ph idx="2" type="subTitle"/>
          </p:nvPr>
        </p:nvSpPr>
        <p:spPr>
          <a:xfrm>
            <a:off x="719975" y="1208500"/>
            <a:ext cx="3731400" cy="459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0" name="Google Shape;330;p36"/>
          <p:cNvSpPr txBox="1"/>
          <p:nvPr>
            <p:ph idx="3" type="subTitle"/>
          </p:nvPr>
        </p:nvSpPr>
        <p:spPr>
          <a:xfrm>
            <a:off x="719975" y="2715875"/>
            <a:ext cx="37314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1" name="Google Shape;331;p36"/>
          <p:cNvSpPr txBox="1"/>
          <p:nvPr>
            <p:ph idx="4" type="subTitle"/>
          </p:nvPr>
        </p:nvSpPr>
        <p:spPr>
          <a:xfrm>
            <a:off x="719975" y="2377025"/>
            <a:ext cx="3731400" cy="459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2" name="Google Shape;332;p36"/>
          <p:cNvSpPr txBox="1"/>
          <p:nvPr>
            <p:ph idx="5" type="subTitle"/>
          </p:nvPr>
        </p:nvSpPr>
        <p:spPr>
          <a:xfrm>
            <a:off x="719975" y="3884400"/>
            <a:ext cx="37314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3" name="Google Shape;333;p36"/>
          <p:cNvSpPr txBox="1"/>
          <p:nvPr>
            <p:ph idx="6" type="subTitle"/>
          </p:nvPr>
        </p:nvSpPr>
        <p:spPr>
          <a:xfrm>
            <a:off x="719975" y="3545550"/>
            <a:ext cx="3731400" cy="459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4" name="Google Shape;334;p36"/>
          <p:cNvSpPr txBox="1"/>
          <p:nvPr>
            <p:ph idx="7" type="subTitle"/>
          </p:nvPr>
        </p:nvSpPr>
        <p:spPr>
          <a:xfrm>
            <a:off x="4699375" y="1547350"/>
            <a:ext cx="37314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5" name="Google Shape;335;p36"/>
          <p:cNvSpPr txBox="1"/>
          <p:nvPr>
            <p:ph idx="8" type="subTitle"/>
          </p:nvPr>
        </p:nvSpPr>
        <p:spPr>
          <a:xfrm>
            <a:off x="4699375" y="1208500"/>
            <a:ext cx="3731400" cy="459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6" name="Google Shape;336;p36"/>
          <p:cNvSpPr txBox="1"/>
          <p:nvPr>
            <p:ph idx="9" type="subTitle"/>
          </p:nvPr>
        </p:nvSpPr>
        <p:spPr>
          <a:xfrm>
            <a:off x="4699375" y="2715875"/>
            <a:ext cx="37314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7" name="Google Shape;337;p36"/>
          <p:cNvSpPr txBox="1"/>
          <p:nvPr>
            <p:ph idx="13" type="subTitle"/>
          </p:nvPr>
        </p:nvSpPr>
        <p:spPr>
          <a:xfrm>
            <a:off x="4699375" y="2377025"/>
            <a:ext cx="3731400" cy="459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38" name="Google Shape;338;p36"/>
          <p:cNvSpPr txBox="1"/>
          <p:nvPr>
            <p:ph idx="14" type="subTitle"/>
          </p:nvPr>
        </p:nvSpPr>
        <p:spPr>
          <a:xfrm>
            <a:off x="4699375" y="3884400"/>
            <a:ext cx="3731400" cy="5727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39" name="Google Shape;339;p36"/>
          <p:cNvSpPr txBox="1"/>
          <p:nvPr>
            <p:ph idx="15" type="subTitle"/>
          </p:nvPr>
        </p:nvSpPr>
        <p:spPr>
          <a:xfrm>
            <a:off x="4699375" y="3545550"/>
            <a:ext cx="3731400" cy="4590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340" name="Google Shape;340;p36"/>
          <p:cNvSpPr/>
          <p:nvPr/>
        </p:nvSpPr>
        <p:spPr>
          <a:xfrm rot="-5400000">
            <a:off x="-889950" y="395136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36"/>
          <p:cNvSpPr/>
          <p:nvPr/>
        </p:nvSpPr>
        <p:spPr>
          <a:xfrm>
            <a:off x="8093184" y="-996666"/>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36"/>
          <p:cNvSpPr/>
          <p:nvPr/>
        </p:nvSpPr>
        <p:spPr>
          <a:xfrm rot="-2700000">
            <a:off x="8833547" y="44855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36"/>
          <p:cNvSpPr/>
          <p:nvPr/>
        </p:nvSpPr>
        <p:spPr>
          <a:xfrm rot="-2700000">
            <a:off x="644581" y="2270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4" name="Google Shape;344;p36"/>
          <p:cNvSpPr/>
          <p:nvPr/>
        </p:nvSpPr>
        <p:spPr>
          <a:xfrm rot="-2700000">
            <a:off x="4914890" y="48163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36"/>
          <p:cNvSpPr/>
          <p:nvPr/>
        </p:nvSpPr>
        <p:spPr>
          <a:xfrm rot="-2700000">
            <a:off x="240098" y="33170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36"/>
          <p:cNvSpPr/>
          <p:nvPr/>
        </p:nvSpPr>
        <p:spPr>
          <a:xfrm rot="-2700000">
            <a:off x="8639406" y="21484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36"/>
          <p:cNvSpPr/>
          <p:nvPr/>
        </p:nvSpPr>
        <p:spPr>
          <a:xfrm>
            <a:off x="6608360" y="1986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48" name="Shape 348"/>
        <p:cNvGrpSpPr/>
        <p:nvPr/>
      </p:nvGrpSpPr>
      <p:grpSpPr>
        <a:xfrm>
          <a:off x="0" y="0"/>
          <a:ext cx="0" cy="0"/>
          <a:chOff x="0" y="0"/>
          <a:chExt cx="0" cy="0"/>
        </a:xfrm>
      </p:grpSpPr>
      <p:sp>
        <p:nvSpPr>
          <p:cNvPr id="349" name="Google Shape;349;p37"/>
          <p:cNvSpPr txBox="1"/>
          <p:nvPr>
            <p:ph type="title"/>
          </p:nvPr>
        </p:nvSpPr>
        <p:spPr>
          <a:xfrm>
            <a:off x="2347950" y="1147088"/>
            <a:ext cx="4448100" cy="1176900"/>
          </a:xfrm>
          <a:prstGeom prst="rect">
            <a:avLst/>
          </a:prstGeom>
        </p:spPr>
        <p:txBody>
          <a:bodyPr anchorCtr="0" anchor="t" bIns="91425" lIns="91425" spcFirstLastPara="1" rIns="91425" wrap="square" tIns="91425">
            <a:noAutofit/>
          </a:bodyPr>
          <a:lstStyle>
            <a:lvl1pPr lvl="0" algn="ctr">
              <a:spcBef>
                <a:spcPts val="0"/>
              </a:spcBef>
              <a:spcAft>
                <a:spcPts val="0"/>
              </a:spcAft>
              <a:buSzPts val="3000"/>
              <a:buNone/>
              <a:defRPr sz="7200"/>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
        <p:nvSpPr>
          <p:cNvPr id="350" name="Google Shape;350;p37"/>
          <p:cNvSpPr txBox="1"/>
          <p:nvPr>
            <p:ph idx="1" type="subTitle"/>
          </p:nvPr>
        </p:nvSpPr>
        <p:spPr>
          <a:xfrm>
            <a:off x="2347900" y="2503800"/>
            <a:ext cx="4448100" cy="112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1" name="Google Shape;351;p37"/>
          <p:cNvSpPr/>
          <p:nvPr/>
        </p:nvSpPr>
        <p:spPr>
          <a:xfrm>
            <a:off x="-1019876" y="1643250"/>
            <a:ext cx="2293037" cy="229303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37"/>
          <p:cNvSpPr/>
          <p:nvPr/>
        </p:nvSpPr>
        <p:spPr>
          <a:xfrm>
            <a:off x="7311550" y="-1003500"/>
            <a:ext cx="2455603" cy="2455603"/>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37"/>
          <p:cNvSpPr/>
          <p:nvPr/>
        </p:nvSpPr>
        <p:spPr>
          <a:xfrm rot="10800000">
            <a:off x="7044900" y="4330787"/>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37"/>
          <p:cNvSpPr/>
          <p:nvPr/>
        </p:nvSpPr>
        <p:spPr>
          <a:xfrm>
            <a:off x="-691818" y="-1638807"/>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5" name="Google Shape;355;p37"/>
          <p:cNvSpPr/>
          <p:nvPr/>
        </p:nvSpPr>
        <p:spPr>
          <a:xfrm>
            <a:off x="8454632" y="378311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37"/>
          <p:cNvSpPr/>
          <p:nvPr/>
        </p:nvSpPr>
        <p:spPr>
          <a:xfrm rot="-2700000">
            <a:off x="1860872" y="2317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7" name="Google Shape;357;p37"/>
          <p:cNvSpPr/>
          <p:nvPr/>
        </p:nvSpPr>
        <p:spPr>
          <a:xfrm rot="-2700000">
            <a:off x="6009081" y="15565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8" name="Google Shape;358;p37"/>
          <p:cNvSpPr/>
          <p:nvPr/>
        </p:nvSpPr>
        <p:spPr>
          <a:xfrm rot="-2700000">
            <a:off x="6676290" y="47131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9" name="Google Shape;359;p37"/>
          <p:cNvSpPr/>
          <p:nvPr/>
        </p:nvSpPr>
        <p:spPr>
          <a:xfrm rot="-2700000">
            <a:off x="2182223" y="48111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0" name="Google Shape;360;p37"/>
          <p:cNvSpPr/>
          <p:nvPr/>
        </p:nvSpPr>
        <p:spPr>
          <a:xfrm rot="-2700000">
            <a:off x="8738506" y="20268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37"/>
          <p:cNvSpPr/>
          <p:nvPr/>
        </p:nvSpPr>
        <p:spPr>
          <a:xfrm>
            <a:off x="401822" y="45441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2" name="Google Shape;362;p37"/>
          <p:cNvSpPr txBox="1"/>
          <p:nvPr/>
        </p:nvSpPr>
        <p:spPr>
          <a:xfrm>
            <a:off x="2099100" y="3774575"/>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s" sz="1000">
                <a:solidFill>
                  <a:schemeClr val="dk1"/>
                </a:solidFill>
                <a:latin typeface="Inter"/>
                <a:ea typeface="Inter"/>
                <a:cs typeface="Inter"/>
                <a:sym typeface="Inter"/>
              </a:rPr>
              <a:t>CREDITS: This presentation template was created by </a:t>
            </a:r>
            <a:r>
              <a:rPr b="1" lang="es" sz="1000" u="sng">
                <a:solidFill>
                  <a:schemeClr val="dk1"/>
                </a:solidFill>
                <a:latin typeface="Inter"/>
                <a:ea typeface="Inter"/>
                <a:cs typeface="Inter"/>
                <a:sym typeface="Inter"/>
                <a:hlinkClick r:id="rId2">
                  <a:extLst>
                    <a:ext uri="{A12FA001-AC4F-418D-AE19-62706E023703}">
                      <ahyp:hlinkClr val="tx"/>
                    </a:ext>
                  </a:extLst>
                </a:hlinkClick>
              </a:rPr>
              <a:t>Slidesgo</a:t>
            </a:r>
            <a:r>
              <a:rPr lang="es" sz="1000">
                <a:solidFill>
                  <a:schemeClr val="dk1"/>
                </a:solidFill>
                <a:latin typeface="Inter"/>
                <a:ea typeface="Inter"/>
                <a:cs typeface="Inter"/>
                <a:sym typeface="Inter"/>
              </a:rPr>
              <a:t>, and includes icons by </a:t>
            </a:r>
            <a:r>
              <a:rPr b="1" lang="es" sz="1000" u="sng">
                <a:solidFill>
                  <a:schemeClr val="dk1"/>
                </a:solidFill>
                <a:latin typeface="Inter"/>
                <a:ea typeface="Inter"/>
                <a:cs typeface="Inter"/>
                <a:sym typeface="Inter"/>
                <a:hlinkClick r:id="rId3">
                  <a:extLst>
                    <a:ext uri="{A12FA001-AC4F-418D-AE19-62706E023703}">
                      <ahyp:hlinkClr val="tx"/>
                    </a:ext>
                  </a:extLst>
                </a:hlinkClick>
              </a:rPr>
              <a:t>Flaticon</a:t>
            </a:r>
            <a:r>
              <a:rPr lang="es" sz="1000">
                <a:solidFill>
                  <a:schemeClr val="dk1"/>
                </a:solidFill>
                <a:latin typeface="Inter"/>
                <a:ea typeface="Inter"/>
                <a:cs typeface="Inter"/>
                <a:sym typeface="Inter"/>
              </a:rPr>
              <a:t>, and infographics &amp; images by </a:t>
            </a:r>
            <a:r>
              <a:rPr b="1" lang="es" sz="1000" u="sng">
                <a:solidFill>
                  <a:schemeClr val="dk1"/>
                </a:solidFill>
                <a:latin typeface="Inter"/>
                <a:ea typeface="Inter"/>
                <a:cs typeface="Inter"/>
                <a:sym typeface="Inter"/>
                <a:hlinkClick r:id="rId4">
                  <a:extLst>
                    <a:ext uri="{A12FA001-AC4F-418D-AE19-62706E023703}">
                      <ahyp:hlinkClr val="tx"/>
                    </a:ext>
                  </a:extLst>
                </a:hlinkClick>
              </a:rPr>
              <a:t>Freepik</a:t>
            </a:r>
            <a:r>
              <a:rPr lang="es" sz="1000" u="sng">
                <a:solidFill>
                  <a:schemeClr val="dk1"/>
                </a:solidFill>
                <a:latin typeface="Inter"/>
                <a:ea typeface="Inter"/>
                <a:cs typeface="Inter"/>
                <a:sym typeface="Inter"/>
              </a:rPr>
              <a:t> </a:t>
            </a:r>
            <a:endParaRPr sz="1000" u="sng">
              <a:solidFill>
                <a:schemeClr val="dk1"/>
              </a:solidFill>
              <a:latin typeface="Inter"/>
              <a:ea typeface="Inter"/>
              <a:cs typeface="Inter"/>
              <a:sym typeface="Inter"/>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63" name="Shape 363"/>
        <p:cNvGrpSpPr/>
        <p:nvPr/>
      </p:nvGrpSpPr>
      <p:grpSpPr>
        <a:xfrm>
          <a:off x="0" y="0"/>
          <a:ext cx="0" cy="0"/>
          <a:chOff x="0" y="0"/>
          <a:chExt cx="0" cy="0"/>
        </a:xfrm>
      </p:grpSpPr>
      <p:sp>
        <p:nvSpPr>
          <p:cNvPr id="364" name="Google Shape;364;p38"/>
          <p:cNvSpPr/>
          <p:nvPr/>
        </p:nvSpPr>
        <p:spPr>
          <a:xfrm>
            <a:off x="-753977" y="3910975"/>
            <a:ext cx="2489827" cy="248982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5" name="Google Shape;365;p38"/>
          <p:cNvGrpSpPr/>
          <p:nvPr/>
        </p:nvGrpSpPr>
        <p:grpSpPr>
          <a:xfrm>
            <a:off x="295975" y="4188655"/>
            <a:ext cx="1694813" cy="830678"/>
            <a:chOff x="-215300" y="3851305"/>
            <a:chExt cx="1694813" cy="830678"/>
          </a:xfrm>
        </p:grpSpPr>
        <p:sp>
          <p:nvSpPr>
            <p:cNvPr id="366" name="Google Shape;366;p38"/>
            <p:cNvSpPr/>
            <p:nvPr/>
          </p:nvSpPr>
          <p:spPr>
            <a:xfrm>
              <a:off x="861887" y="3947362"/>
              <a:ext cx="215345" cy="42222"/>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7" name="Google Shape;367;p38"/>
            <p:cNvGrpSpPr/>
            <p:nvPr/>
          </p:nvGrpSpPr>
          <p:grpSpPr>
            <a:xfrm>
              <a:off x="861887" y="4031521"/>
              <a:ext cx="137882" cy="60495"/>
              <a:chOff x="1949580" y="3551527"/>
              <a:chExt cx="247410" cy="108551"/>
            </a:xfrm>
          </p:grpSpPr>
          <p:sp>
            <p:nvSpPr>
              <p:cNvPr id="368" name="Google Shape;368;p38"/>
              <p:cNvSpPr/>
              <p:nvPr/>
            </p:nvSpPr>
            <p:spPr>
              <a:xfrm>
                <a:off x="1949580" y="3551527"/>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38"/>
              <p:cNvSpPr/>
              <p:nvPr/>
            </p:nvSpPr>
            <p:spPr>
              <a:xfrm>
                <a:off x="1949580" y="3601966"/>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38"/>
              <p:cNvSpPr/>
              <p:nvPr/>
            </p:nvSpPr>
            <p:spPr>
              <a:xfrm>
                <a:off x="1949580" y="3652482"/>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1" name="Google Shape;371;p38"/>
            <p:cNvSpPr/>
            <p:nvPr/>
          </p:nvSpPr>
          <p:spPr>
            <a:xfrm>
              <a:off x="-85801"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38"/>
            <p:cNvSpPr/>
            <p:nvPr/>
          </p:nvSpPr>
          <p:spPr>
            <a:xfrm>
              <a:off x="104109" y="4375950"/>
              <a:ext cx="105745" cy="305846"/>
            </a:xfrm>
            <a:custGeom>
              <a:rect b="b" l="l" r="r" t="t"/>
              <a:pathLst>
                <a:path extrusionOk="0" h="548602" w="189678">
                  <a:moveTo>
                    <a:pt x="0" y="0"/>
                  </a:moveTo>
                  <a:lnTo>
                    <a:pt x="189679" y="0"/>
                  </a:lnTo>
                  <a:lnTo>
                    <a:pt x="189679" y="548602"/>
                  </a:lnTo>
                  <a:lnTo>
                    <a:pt x="0" y="54860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38"/>
            <p:cNvSpPr/>
            <p:nvPr/>
          </p:nvSpPr>
          <p:spPr>
            <a:xfrm>
              <a:off x="294020" y="4210340"/>
              <a:ext cx="105745" cy="471557"/>
            </a:xfrm>
            <a:custGeom>
              <a:rect b="b" l="l" r="r" t="t"/>
              <a:pathLst>
                <a:path extrusionOk="0" h="845843" w="189678">
                  <a:moveTo>
                    <a:pt x="0" y="0"/>
                  </a:moveTo>
                  <a:lnTo>
                    <a:pt x="189679" y="0"/>
                  </a:lnTo>
                  <a:lnTo>
                    <a:pt x="189679" y="845844"/>
                  </a:lnTo>
                  <a:lnTo>
                    <a:pt x="0" y="845844"/>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4" name="Google Shape;374;p38"/>
            <p:cNvSpPr/>
            <p:nvPr/>
          </p:nvSpPr>
          <p:spPr>
            <a:xfrm>
              <a:off x="483972"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38"/>
            <p:cNvSpPr/>
            <p:nvPr/>
          </p:nvSpPr>
          <p:spPr>
            <a:xfrm>
              <a:off x="673882" y="4070172"/>
              <a:ext cx="105745" cy="611734"/>
            </a:xfrm>
            <a:custGeom>
              <a:rect b="b" l="l" r="r" t="t"/>
              <a:pathLst>
                <a:path extrusionOk="0" h="1097280" w="189678">
                  <a:moveTo>
                    <a:pt x="0" y="0"/>
                  </a:moveTo>
                  <a:lnTo>
                    <a:pt x="189679" y="0"/>
                  </a:lnTo>
                  <a:lnTo>
                    <a:pt x="189679" y="1097280"/>
                  </a:lnTo>
                  <a:lnTo>
                    <a:pt x="0" y="10972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38"/>
            <p:cNvSpPr/>
            <p:nvPr/>
          </p:nvSpPr>
          <p:spPr>
            <a:xfrm>
              <a:off x="863835" y="4347926"/>
              <a:ext cx="105745" cy="333923"/>
            </a:xfrm>
            <a:custGeom>
              <a:rect b="b" l="l" r="r" t="t"/>
              <a:pathLst>
                <a:path extrusionOk="0" h="598965" w="189678">
                  <a:moveTo>
                    <a:pt x="0" y="0"/>
                  </a:moveTo>
                  <a:lnTo>
                    <a:pt x="189679" y="0"/>
                  </a:lnTo>
                  <a:lnTo>
                    <a:pt x="189679" y="598965"/>
                  </a:lnTo>
                  <a:lnTo>
                    <a:pt x="0" y="5989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38"/>
            <p:cNvSpPr/>
            <p:nvPr/>
          </p:nvSpPr>
          <p:spPr>
            <a:xfrm>
              <a:off x="1053745" y="4472133"/>
              <a:ext cx="105745" cy="209628"/>
            </a:xfrm>
            <a:custGeom>
              <a:rect b="b" l="l" r="r" t="t"/>
              <a:pathLst>
                <a:path extrusionOk="0" h="376014" w="189678">
                  <a:moveTo>
                    <a:pt x="0" y="0"/>
                  </a:moveTo>
                  <a:lnTo>
                    <a:pt x="189679" y="0"/>
                  </a:lnTo>
                  <a:lnTo>
                    <a:pt x="189679" y="376015"/>
                  </a:lnTo>
                  <a:lnTo>
                    <a:pt x="0" y="37601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38"/>
            <p:cNvSpPr/>
            <p:nvPr/>
          </p:nvSpPr>
          <p:spPr>
            <a:xfrm>
              <a:off x="1243698"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38"/>
            <p:cNvSpPr/>
            <p:nvPr/>
          </p:nvSpPr>
          <p:spPr>
            <a:xfrm>
              <a:off x="-32968" y="4087783"/>
              <a:ext cx="1329975" cy="420315"/>
            </a:xfrm>
            <a:custGeom>
              <a:rect b="b" l="l" r="r" t="t"/>
              <a:pathLst>
                <a:path extrusionOk="0" h="753929" w="2385606">
                  <a:moveTo>
                    <a:pt x="0" y="0"/>
                  </a:moveTo>
                  <a:lnTo>
                    <a:pt x="340844" y="555135"/>
                  </a:lnTo>
                  <a:lnTo>
                    <a:pt x="681613" y="262147"/>
                  </a:lnTo>
                  <a:lnTo>
                    <a:pt x="1022381" y="0"/>
                  </a:lnTo>
                  <a:lnTo>
                    <a:pt x="1363225" y="0"/>
                  </a:lnTo>
                  <a:lnTo>
                    <a:pt x="1703993" y="517077"/>
                  </a:lnTo>
                  <a:lnTo>
                    <a:pt x="2044838" y="753929"/>
                  </a:lnTo>
                  <a:lnTo>
                    <a:pt x="2385606"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38"/>
            <p:cNvSpPr/>
            <p:nvPr/>
          </p:nvSpPr>
          <p:spPr>
            <a:xfrm>
              <a:off x="-61417" y="405933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38"/>
            <p:cNvSpPr/>
            <p:nvPr/>
          </p:nvSpPr>
          <p:spPr>
            <a:xfrm>
              <a:off x="128536" y="4354614"/>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38"/>
            <p:cNvSpPr/>
            <p:nvPr/>
          </p:nvSpPr>
          <p:spPr>
            <a:xfrm>
              <a:off x="318446" y="418938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38"/>
            <p:cNvSpPr/>
            <p:nvPr/>
          </p:nvSpPr>
          <p:spPr>
            <a:xfrm>
              <a:off x="508356" y="4059335"/>
              <a:ext cx="56917" cy="56917"/>
            </a:xfrm>
            <a:custGeom>
              <a:rect b="b" l="l" r="r" t="t"/>
              <a:pathLst>
                <a:path extrusionOk="0" h="102093" w="102093">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4" name="Google Shape;384;p38"/>
            <p:cNvSpPr/>
            <p:nvPr/>
          </p:nvSpPr>
          <p:spPr>
            <a:xfrm>
              <a:off x="698309" y="405933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5" name="Google Shape;385;p38"/>
            <p:cNvSpPr/>
            <p:nvPr/>
          </p:nvSpPr>
          <p:spPr>
            <a:xfrm>
              <a:off x="893172" y="4336368"/>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6" name="Google Shape;386;p38"/>
            <p:cNvSpPr/>
            <p:nvPr/>
          </p:nvSpPr>
          <p:spPr>
            <a:xfrm>
              <a:off x="1078172" y="4457909"/>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7" name="Google Shape;387;p38"/>
            <p:cNvSpPr/>
            <p:nvPr/>
          </p:nvSpPr>
          <p:spPr>
            <a:xfrm>
              <a:off x="1268082" y="4046253"/>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8" name="Google Shape;388;p38"/>
            <p:cNvSpPr/>
            <p:nvPr/>
          </p:nvSpPr>
          <p:spPr>
            <a:xfrm>
              <a:off x="-215300" y="3851305"/>
              <a:ext cx="1694813" cy="830678"/>
            </a:xfrm>
            <a:custGeom>
              <a:rect b="b" l="l" r="r" t="t"/>
              <a:pathLst>
                <a:path extrusionOk="0" h="1490006" w="3040023">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89" name="Google Shape;389;p38"/>
          <p:cNvSpPr/>
          <p:nvPr/>
        </p:nvSpPr>
        <p:spPr>
          <a:xfrm rot="-2700000">
            <a:off x="7679247" y="18329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0" name="Google Shape;390;p38"/>
          <p:cNvSpPr/>
          <p:nvPr/>
        </p:nvSpPr>
        <p:spPr>
          <a:xfrm rot="-2700000">
            <a:off x="422294" y="56792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1" name="Google Shape;391;p38"/>
          <p:cNvSpPr/>
          <p:nvPr/>
        </p:nvSpPr>
        <p:spPr>
          <a:xfrm rot="-2700000">
            <a:off x="8760102" y="35938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2" name="Google Shape;392;p38"/>
          <p:cNvSpPr/>
          <p:nvPr/>
        </p:nvSpPr>
        <p:spPr>
          <a:xfrm rot="-2700000">
            <a:off x="228123" y="30408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3" name="Google Shape;393;p38"/>
          <p:cNvSpPr/>
          <p:nvPr/>
        </p:nvSpPr>
        <p:spPr>
          <a:xfrm rot="-2700000">
            <a:off x="4242256" y="47461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38"/>
          <p:cNvSpPr/>
          <p:nvPr/>
        </p:nvSpPr>
        <p:spPr>
          <a:xfrm>
            <a:off x="3199535" y="1921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95" name="Google Shape;395;p38"/>
          <p:cNvGrpSpPr/>
          <p:nvPr/>
        </p:nvGrpSpPr>
        <p:grpSpPr>
          <a:xfrm>
            <a:off x="8430783" y="1741366"/>
            <a:ext cx="901968" cy="901968"/>
            <a:chOff x="1350404" y="-3124999"/>
            <a:chExt cx="1570279" cy="1570279"/>
          </a:xfrm>
        </p:grpSpPr>
        <p:sp>
          <p:nvSpPr>
            <p:cNvPr id="396" name="Google Shape;396;p38"/>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38"/>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38"/>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38"/>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00" name="Google Shape;400;p38"/>
          <p:cNvSpPr/>
          <p:nvPr/>
        </p:nvSpPr>
        <p:spPr>
          <a:xfrm>
            <a:off x="4407973" y="-1942300"/>
            <a:ext cx="2489827" cy="248982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38"/>
          <p:cNvSpPr/>
          <p:nvPr/>
        </p:nvSpPr>
        <p:spPr>
          <a:xfrm>
            <a:off x="8146410" y="47549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402" name="Shape 402"/>
        <p:cNvGrpSpPr/>
        <p:nvPr/>
      </p:nvGrpSpPr>
      <p:grpSpPr>
        <a:xfrm>
          <a:off x="0" y="0"/>
          <a:ext cx="0" cy="0"/>
          <a:chOff x="0" y="0"/>
          <a:chExt cx="0" cy="0"/>
        </a:xfrm>
      </p:grpSpPr>
      <p:sp>
        <p:nvSpPr>
          <p:cNvPr id="403" name="Google Shape;403;p39"/>
          <p:cNvSpPr/>
          <p:nvPr/>
        </p:nvSpPr>
        <p:spPr>
          <a:xfrm>
            <a:off x="7128375" y="0"/>
            <a:ext cx="2517166" cy="1088852"/>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4" name="Google Shape;404;p39"/>
          <p:cNvGrpSpPr/>
          <p:nvPr/>
        </p:nvGrpSpPr>
        <p:grpSpPr>
          <a:xfrm>
            <a:off x="7650716" y="539506"/>
            <a:ext cx="1022136" cy="829949"/>
            <a:chOff x="7329141" y="362469"/>
            <a:chExt cx="1022136" cy="829949"/>
          </a:xfrm>
        </p:grpSpPr>
        <p:sp>
          <p:nvSpPr>
            <p:cNvPr id="405" name="Google Shape;405;p39"/>
            <p:cNvSpPr/>
            <p:nvPr/>
          </p:nvSpPr>
          <p:spPr>
            <a:xfrm>
              <a:off x="7329141" y="362469"/>
              <a:ext cx="1022136" cy="829949"/>
            </a:xfrm>
            <a:custGeom>
              <a:rect b="b" l="l" r="r" t="t"/>
              <a:pathLst>
                <a:path extrusionOk="0" h="1544092" w="1901648">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39"/>
            <p:cNvSpPr/>
            <p:nvPr/>
          </p:nvSpPr>
          <p:spPr>
            <a:xfrm>
              <a:off x="7479397" y="507863"/>
              <a:ext cx="275724" cy="489918"/>
            </a:xfrm>
            <a:custGeom>
              <a:rect b="b" l="l" r="r" t="t"/>
              <a:pathLst>
                <a:path extrusionOk="0" h="911475" w="512975">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07" name="Google Shape;407;p39"/>
            <p:cNvGrpSpPr/>
            <p:nvPr/>
          </p:nvGrpSpPr>
          <p:grpSpPr>
            <a:xfrm>
              <a:off x="7581570" y="507863"/>
              <a:ext cx="449624" cy="551756"/>
              <a:chOff x="6727477" y="1096947"/>
              <a:chExt cx="836044" cy="1025951"/>
            </a:xfrm>
          </p:grpSpPr>
          <p:sp>
            <p:nvSpPr>
              <p:cNvPr id="408" name="Google Shape;408;p39"/>
              <p:cNvSpPr/>
              <p:nvPr/>
            </p:nvSpPr>
            <p:spPr>
              <a:xfrm>
                <a:off x="7050546" y="1096947"/>
                <a:ext cx="512975" cy="1014176"/>
              </a:xfrm>
              <a:custGeom>
                <a:rect b="b" l="l" r="r" t="t"/>
                <a:pathLst>
                  <a:path extrusionOk="0" h="1014176" w="512975">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39"/>
              <p:cNvSpPr/>
              <p:nvPr/>
            </p:nvSpPr>
            <p:spPr>
              <a:xfrm>
                <a:off x="6727477" y="1609923"/>
                <a:ext cx="432531" cy="512975"/>
              </a:xfrm>
              <a:custGeom>
                <a:rect b="b" l="l" r="r" t="t"/>
                <a:pathLst>
                  <a:path extrusionOk="0" h="512975" w="432531">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0" name="Google Shape;410;p39"/>
            <p:cNvSpPr/>
            <p:nvPr/>
          </p:nvSpPr>
          <p:spPr>
            <a:xfrm>
              <a:off x="7755275" y="507863"/>
              <a:ext cx="222278" cy="438881"/>
            </a:xfrm>
            <a:custGeom>
              <a:rect b="b" l="l" r="r" t="t"/>
              <a:pathLst>
                <a:path extrusionOk="0" h="816522" w="413540">
                  <a:moveTo>
                    <a:pt x="0" y="0"/>
                  </a:moveTo>
                  <a:lnTo>
                    <a:pt x="0" y="512976"/>
                  </a:lnTo>
                  <a:lnTo>
                    <a:pt x="413541" y="81652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39"/>
            <p:cNvSpPr/>
            <p:nvPr/>
          </p:nvSpPr>
          <p:spPr>
            <a:xfrm>
              <a:off x="7918481" y="577354"/>
              <a:ext cx="207620" cy="40707"/>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39"/>
            <p:cNvSpPr/>
            <p:nvPr/>
          </p:nvSpPr>
          <p:spPr>
            <a:xfrm>
              <a:off x="7986379" y="855683"/>
              <a:ext cx="207620" cy="40707"/>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39"/>
            <p:cNvSpPr/>
            <p:nvPr/>
          </p:nvSpPr>
          <p:spPr>
            <a:xfrm>
              <a:off x="8078706" y="664248"/>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39"/>
            <p:cNvSpPr/>
            <p:nvPr/>
          </p:nvSpPr>
          <p:spPr>
            <a:xfrm>
              <a:off x="8078706" y="691415"/>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39"/>
            <p:cNvSpPr/>
            <p:nvPr/>
          </p:nvSpPr>
          <p:spPr>
            <a:xfrm>
              <a:off x="8078706" y="718541"/>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39"/>
            <p:cNvSpPr/>
            <p:nvPr/>
          </p:nvSpPr>
          <p:spPr>
            <a:xfrm>
              <a:off x="8078706" y="946989"/>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39"/>
            <p:cNvSpPr/>
            <p:nvPr/>
          </p:nvSpPr>
          <p:spPr>
            <a:xfrm>
              <a:off x="8078706" y="974156"/>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39"/>
            <p:cNvSpPr/>
            <p:nvPr/>
          </p:nvSpPr>
          <p:spPr>
            <a:xfrm>
              <a:off x="8078706" y="1001323"/>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19" name="Google Shape;419;p39"/>
          <p:cNvSpPr/>
          <p:nvPr/>
        </p:nvSpPr>
        <p:spPr>
          <a:xfrm>
            <a:off x="6005759" y="4604009"/>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39"/>
          <p:cNvSpPr/>
          <p:nvPr/>
        </p:nvSpPr>
        <p:spPr>
          <a:xfrm rot="-2700000">
            <a:off x="547497" y="2405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39"/>
          <p:cNvSpPr/>
          <p:nvPr/>
        </p:nvSpPr>
        <p:spPr>
          <a:xfrm rot="-2700000">
            <a:off x="3740631" y="47064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39"/>
          <p:cNvSpPr/>
          <p:nvPr/>
        </p:nvSpPr>
        <p:spPr>
          <a:xfrm rot="-2700000">
            <a:off x="4869215" y="2405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39"/>
          <p:cNvSpPr/>
          <p:nvPr/>
        </p:nvSpPr>
        <p:spPr>
          <a:xfrm rot="-2700000">
            <a:off x="249023" y="41930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39"/>
          <p:cNvSpPr/>
          <p:nvPr/>
        </p:nvSpPr>
        <p:spPr>
          <a:xfrm rot="-2700000">
            <a:off x="8701281" y="20575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39"/>
          <p:cNvSpPr/>
          <p:nvPr/>
        </p:nvSpPr>
        <p:spPr>
          <a:xfrm>
            <a:off x="8370935" y="47152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39"/>
          <p:cNvSpPr/>
          <p:nvPr/>
        </p:nvSpPr>
        <p:spPr>
          <a:xfrm>
            <a:off x="-141118" y="46039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39"/>
          <p:cNvSpPr/>
          <p:nvPr/>
        </p:nvSpPr>
        <p:spPr>
          <a:xfrm>
            <a:off x="-1383791" y="1516059"/>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39"/>
          <p:cNvSpPr/>
          <p:nvPr/>
        </p:nvSpPr>
        <p:spPr>
          <a:xfrm>
            <a:off x="1442285" y="1832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con título 1">
  <p:cSld name="TITLE_1">
    <p:spTree>
      <p:nvGrpSpPr>
        <p:cNvPr id="429" name="Shape 429"/>
        <p:cNvGrpSpPr/>
        <p:nvPr/>
      </p:nvGrpSpPr>
      <p:grpSpPr>
        <a:xfrm>
          <a:off x="0" y="0"/>
          <a:ext cx="0" cy="0"/>
          <a:chOff x="0" y="0"/>
          <a:chExt cx="0" cy="0"/>
        </a:xfrm>
      </p:grpSpPr>
      <p:sp>
        <p:nvSpPr>
          <p:cNvPr id="430" name="Google Shape;430;p40"/>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431" name="Google Shape;431;p40"/>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32" name="Google Shape;43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l">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theme" Target="../theme/theme2.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Passion One"/>
              <a:buNone/>
              <a:defRPr sz="3000">
                <a:solidFill>
                  <a:schemeClr val="dk1"/>
                </a:solidFill>
                <a:latin typeface="Passion One"/>
                <a:ea typeface="Passion One"/>
                <a:cs typeface="Passion One"/>
                <a:sym typeface="Passion One"/>
              </a:defRPr>
            </a:lvl1pPr>
            <a:lvl2pPr lvl="1">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2pPr>
            <a:lvl3pPr lvl="2">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3pPr>
            <a:lvl4pPr lvl="3">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4pPr>
            <a:lvl5pPr lvl="4">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5pPr>
            <a:lvl6pPr lvl="5">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6pPr>
            <a:lvl7pPr lvl="6">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7pPr>
            <a:lvl8pPr lvl="7">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8pPr>
            <a:lvl9pPr lvl="8">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9pPr>
          </a:lstStyle>
          <a:p/>
        </p:txBody>
      </p:sp>
      <p:sp>
        <p:nvSpPr>
          <p:cNvPr id="52" name="Google Shape;52;p13"/>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indent="-317500" lvl="1" marL="9144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7.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4.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 Id="rId3" Type="http://schemas.openxmlformats.org/officeDocument/2006/relationships/image" Target="../media/image16.png"/><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image" Target="../media/image1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36" name="Shape 436"/>
        <p:cNvGrpSpPr/>
        <p:nvPr/>
      </p:nvGrpSpPr>
      <p:grpSpPr>
        <a:xfrm>
          <a:off x="0" y="0"/>
          <a:ext cx="0" cy="0"/>
          <a:chOff x="0" y="0"/>
          <a:chExt cx="0" cy="0"/>
        </a:xfrm>
      </p:grpSpPr>
      <p:sp>
        <p:nvSpPr>
          <p:cNvPr id="437" name="Google Shape;437;p41"/>
          <p:cNvSpPr txBox="1"/>
          <p:nvPr>
            <p:ph idx="4294967295" type="ctrTitle"/>
          </p:nvPr>
        </p:nvSpPr>
        <p:spPr>
          <a:xfrm>
            <a:off x="0" y="0"/>
            <a:ext cx="5799300" cy="174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4000">
                <a:solidFill>
                  <a:schemeClr val="lt1"/>
                </a:solidFill>
              </a:rPr>
              <a:t>DATA SCIENCE </a:t>
            </a:r>
            <a:endParaRPr sz="4000">
              <a:solidFill>
                <a:schemeClr val="lt1"/>
              </a:solidFill>
            </a:endParaRPr>
          </a:p>
          <a:p>
            <a:pPr indent="0" lvl="0" marL="0" rtl="0" algn="l">
              <a:spcBef>
                <a:spcPts val="0"/>
              </a:spcBef>
              <a:spcAft>
                <a:spcPts val="0"/>
              </a:spcAft>
              <a:buNone/>
            </a:pPr>
            <a:r>
              <a:rPr lang="es" sz="4000">
                <a:solidFill>
                  <a:schemeClr val="lt1"/>
                </a:solidFill>
              </a:rPr>
              <a:t>TEMA: CIBERSEGURIDAD</a:t>
            </a:r>
            <a:endParaRPr sz="4000">
              <a:solidFill>
                <a:schemeClr val="lt1"/>
              </a:solidFill>
            </a:endParaRPr>
          </a:p>
        </p:txBody>
      </p:sp>
      <p:sp>
        <p:nvSpPr>
          <p:cNvPr id="438" name="Google Shape;438;p41"/>
          <p:cNvSpPr txBox="1"/>
          <p:nvPr>
            <p:ph idx="4294967295" type="subTitle"/>
          </p:nvPr>
        </p:nvSpPr>
        <p:spPr>
          <a:xfrm>
            <a:off x="3472050" y="4095300"/>
            <a:ext cx="2199900" cy="10482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b="1" lang="es" sz="1700">
                <a:solidFill>
                  <a:schemeClr val="lt1"/>
                </a:solidFill>
              </a:rPr>
              <a:t>EQUIPO 16:</a:t>
            </a:r>
            <a:endParaRPr b="1" sz="1700">
              <a:solidFill>
                <a:schemeClr val="lt1"/>
              </a:solidFill>
            </a:endParaRPr>
          </a:p>
          <a:p>
            <a:pPr indent="0" lvl="0" marL="0" rtl="0" algn="ctr">
              <a:spcBef>
                <a:spcPts val="0"/>
              </a:spcBef>
              <a:spcAft>
                <a:spcPts val="0"/>
              </a:spcAft>
              <a:buNone/>
            </a:pPr>
            <a:r>
              <a:rPr b="1" lang="es" sz="1700">
                <a:solidFill>
                  <a:schemeClr val="lt1"/>
                </a:solidFill>
              </a:rPr>
              <a:t>ANALIA RIVERA</a:t>
            </a:r>
            <a:endParaRPr b="1" sz="1700">
              <a:solidFill>
                <a:schemeClr val="lt1"/>
              </a:solidFill>
            </a:endParaRPr>
          </a:p>
          <a:p>
            <a:pPr indent="0" lvl="0" marL="0" rtl="0" algn="ctr">
              <a:spcBef>
                <a:spcPts val="0"/>
              </a:spcBef>
              <a:spcAft>
                <a:spcPts val="0"/>
              </a:spcAft>
              <a:buNone/>
            </a:pPr>
            <a:r>
              <a:rPr b="1" lang="es" sz="1700">
                <a:solidFill>
                  <a:schemeClr val="lt1"/>
                </a:solidFill>
              </a:rPr>
              <a:t>BELÉN PELLEJERO</a:t>
            </a:r>
            <a:endParaRPr b="1" sz="1700">
              <a:solidFill>
                <a:schemeClr val="lt1"/>
              </a:solidFill>
            </a:endParaRPr>
          </a:p>
        </p:txBody>
      </p:sp>
      <p:sp>
        <p:nvSpPr>
          <p:cNvPr id="439" name="Google Shape;439;p41"/>
          <p:cNvSpPr txBox="1"/>
          <p:nvPr>
            <p:ph idx="4294967295" type="ctrTitle"/>
          </p:nvPr>
        </p:nvSpPr>
        <p:spPr>
          <a:xfrm>
            <a:off x="7640225" y="-83150"/>
            <a:ext cx="1492200" cy="53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rPr>
              <a:t>28/07/25</a:t>
            </a:r>
            <a:endParaRPr>
              <a:solidFill>
                <a:schemeClr val="lt1"/>
              </a:solidFill>
            </a:endParaRPr>
          </a:p>
        </p:txBody>
      </p:sp>
      <p:pic>
        <p:nvPicPr>
          <p:cNvPr id="440" name="Google Shape;440;p41"/>
          <p:cNvPicPr preferRelativeResize="0"/>
          <p:nvPr/>
        </p:nvPicPr>
        <p:blipFill>
          <a:blip r:embed="rId4">
            <a:alphaModFix/>
          </a:blip>
          <a:stretch>
            <a:fillRect/>
          </a:stretch>
        </p:blipFill>
        <p:spPr>
          <a:xfrm>
            <a:off x="7849825" y="4476525"/>
            <a:ext cx="1492200" cy="66696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7" name="Shape 517"/>
        <p:cNvGrpSpPr/>
        <p:nvPr/>
      </p:nvGrpSpPr>
      <p:grpSpPr>
        <a:xfrm>
          <a:off x="0" y="0"/>
          <a:ext cx="0" cy="0"/>
          <a:chOff x="0" y="0"/>
          <a:chExt cx="0" cy="0"/>
        </a:xfrm>
      </p:grpSpPr>
      <p:sp>
        <p:nvSpPr>
          <p:cNvPr id="518" name="Google Shape;518;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sz="2900">
                <a:solidFill>
                  <a:schemeClr val="lt1"/>
                </a:solidFill>
              </a:rPr>
              <a:t>PREENTREGA 2 : ANÁLISIS EXPLORATORIO DEL DATASET</a:t>
            </a:r>
            <a:endParaRPr sz="2900">
              <a:solidFill>
                <a:schemeClr val="lt1"/>
              </a:solidFill>
            </a:endParaRPr>
          </a:p>
          <a:p>
            <a:pPr indent="0" lvl="0" marL="0" rtl="0" algn="l">
              <a:spcBef>
                <a:spcPts val="0"/>
              </a:spcBef>
              <a:spcAft>
                <a:spcPts val="0"/>
              </a:spcAft>
              <a:buNone/>
            </a:pPr>
            <a:r>
              <a:t/>
            </a:r>
            <a:endParaRPr>
              <a:solidFill>
                <a:schemeClr val="lt1"/>
              </a:solidFill>
            </a:endParaRPr>
          </a:p>
        </p:txBody>
      </p:sp>
      <p:sp>
        <p:nvSpPr>
          <p:cNvPr id="519" name="Google Shape;519;p50"/>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s" sz="2400">
                <a:solidFill>
                  <a:schemeClr val="lt1"/>
                </a:solidFill>
                <a:latin typeface="Passion One"/>
                <a:ea typeface="Passion One"/>
                <a:cs typeface="Passion One"/>
                <a:sym typeface="Passion One"/>
              </a:rPr>
              <a:t>Limpieza y transformación</a:t>
            </a:r>
            <a:endParaRPr b="1" sz="2400">
              <a:solidFill>
                <a:schemeClr val="lt1"/>
              </a:solidFill>
              <a:latin typeface="Passion One"/>
              <a:ea typeface="Passion One"/>
              <a:cs typeface="Passion One"/>
              <a:sym typeface="Passion One"/>
            </a:endParaRPr>
          </a:p>
          <a:p>
            <a:pPr indent="0" lvl="0" marL="0" rtl="0" algn="l">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520" name="Google Shape;520;p50"/>
          <p:cNvSpPr txBox="1"/>
          <p:nvPr/>
        </p:nvSpPr>
        <p:spPr>
          <a:xfrm>
            <a:off x="733875" y="1743475"/>
            <a:ext cx="7635600" cy="3234600"/>
          </a:xfrm>
          <a:prstGeom prst="rect">
            <a:avLst/>
          </a:prstGeom>
          <a:noFill/>
          <a:ln>
            <a:noFill/>
          </a:ln>
        </p:spPr>
        <p:txBody>
          <a:bodyPr anchorCtr="0" anchor="ctr" bIns="91425" lIns="91425" spcFirstLastPara="1" rIns="91425" wrap="square" tIns="91425">
            <a:noAutofit/>
          </a:bodyPr>
          <a:lstStyle/>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Se eliminaron o reemplazaron valores nulos.</a:t>
            </a:r>
            <a:endParaRPr sz="1700">
              <a:solidFill>
                <a:schemeClr val="lt1"/>
              </a:solidFill>
              <a:latin typeface="Inter"/>
              <a:ea typeface="Inter"/>
              <a:cs typeface="Inter"/>
              <a:sym typeface="Inter"/>
            </a:endParaRPr>
          </a:p>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Renombrado de columnas para mayor claridad.</a:t>
            </a:r>
            <a:endParaRPr sz="1700">
              <a:solidFill>
                <a:schemeClr val="lt1"/>
              </a:solidFill>
              <a:latin typeface="Inter"/>
              <a:ea typeface="Inter"/>
              <a:cs typeface="Inter"/>
              <a:sym typeface="Inter"/>
            </a:endParaRPr>
          </a:p>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Codificación de variables categóricas (tipo de ataque, gravedad, etc.) usando LabelEncoder.</a:t>
            </a:r>
            <a:endParaRPr sz="1700">
              <a:solidFill>
                <a:schemeClr val="lt1"/>
              </a:solidFill>
              <a:latin typeface="Inter"/>
              <a:ea typeface="Inter"/>
              <a:cs typeface="Inter"/>
              <a:sym typeface="Inter"/>
            </a:endParaRPr>
          </a:p>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Normalización de datos geográficos para facilitar el análisis posterior.</a:t>
            </a:r>
            <a:endParaRPr sz="1700">
              <a:solidFill>
                <a:schemeClr val="lt1"/>
              </a:solidFill>
              <a:latin typeface="Inter"/>
              <a:ea typeface="Inter"/>
              <a:cs typeface="Inter"/>
              <a:sym typeface="Inter"/>
            </a:endParaRPr>
          </a:p>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Visualización de patrones de ataques y acciones tomadas.</a:t>
            </a:r>
            <a:endParaRPr sz="1700">
              <a:solidFill>
                <a:schemeClr val="lt1"/>
              </a:solidFill>
              <a:latin typeface="Inter"/>
              <a:ea typeface="Inter"/>
              <a:cs typeface="Inter"/>
              <a:sym typeface="Inter"/>
            </a:endParaRPr>
          </a:p>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Detección y tratamiento de outliers (Winsorización y Z-Score).</a:t>
            </a:r>
            <a:endParaRPr sz="1700">
              <a:solidFill>
                <a:schemeClr val="lt1"/>
              </a:solidFill>
              <a:latin typeface="Inter"/>
              <a:ea typeface="Inter"/>
              <a:cs typeface="Inter"/>
              <a:sym typeface="Inter"/>
            </a:endParaRPr>
          </a:p>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Preparación de los datos para futuros modelos.</a:t>
            </a:r>
            <a:endParaRPr sz="1700">
              <a:solidFill>
                <a:schemeClr val="lt1"/>
              </a:solidFill>
              <a:latin typeface="Inter"/>
              <a:ea typeface="Inter"/>
              <a:cs typeface="Inter"/>
              <a:sym typeface="Inter"/>
            </a:endParaRPr>
          </a:p>
          <a:p>
            <a:pPr indent="0" lvl="0" marL="0" rtl="0" algn="l">
              <a:lnSpc>
                <a:spcPct val="115000"/>
              </a:lnSpc>
              <a:spcBef>
                <a:spcPts val="0"/>
              </a:spcBef>
              <a:spcAft>
                <a:spcPts val="0"/>
              </a:spcAft>
              <a:buNone/>
            </a:pPr>
            <a:r>
              <a:t/>
            </a:r>
            <a:endParaRPr sz="1700">
              <a:solidFill>
                <a:schemeClr val="lt1"/>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24" name="Shape 524"/>
        <p:cNvGrpSpPr/>
        <p:nvPr/>
      </p:nvGrpSpPr>
      <p:grpSpPr>
        <a:xfrm>
          <a:off x="0" y="0"/>
          <a:ext cx="0" cy="0"/>
          <a:chOff x="0" y="0"/>
          <a:chExt cx="0" cy="0"/>
        </a:xfrm>
      </p:grpSpPr>
      <p:sp>
        <p:nvSpPr>
          <p:cNvPr id="525" name="Google Shape;525;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900">
                <a:solidFill>
                  <a:schemeClr val="lt1"/>
                </a:solidFill>
              </a:rPr>
              <a:t>PREENTREGA 2 : ANÁLISIS EXPLORATORIO DEL DATASET</a:t>
            </a:r>
            <a:endParaRPr sz="2900">
              <a:solidFill>
                <a:schemeClr val="lt1"/>
              </a:solidFill>
            </a:endParaRPr>
          </a:p>
          <a:p>
            <a:pPr indent="0" lvl="0" marL="0" rtl="0" algn="l">
              <a:spcBef>
                <a:spcPts val="0"/>
              </a:spcBef>
              <a:spcAft>
                <a:spcPts val="0"/>
              </a:spcAft>
              <a:buNone/>
            </a:pPr>
            <a:r>
              <a:t/>
            </a:r>
            <a:endParaRPr>
              <a:solidFill>
                <a:schemeClr val="lt1"/>
              </a:solidFill>
            </a:endParaRPr>
          </a:p>
        </p:txBody>
      </p:sp>
      <p:sp>
        <p:nvSpPr>
          <p:cNvPr id="526" name="Google Shape;526;p51"/>
          <p:cNvSpPr txBox="1"/>
          <p:nvPr>
            <p:ph idx="1" type="body"/>
          </p:nvPr>
        </p:nvSpPr>
        <p:spPr>
          <a:xfrm>
            <a:off x="720000" y="1090475"/>
            <a:ext cx="7704000" cy="3930000"/>
          </a:xfrm>
          <a:prstGeom prst="rect">
            <a:avLst/>
          </a:prstGeom>
        </p:spPr>
        <p:txBody>
          <a:bodyPr anchorCtr="0" anchor="ctr" bIns="91425" lIns="91425" spcFirstLastPara="1" rIns="91425" wrap="square" tIns="91425">
            <a:noAutofit/>
          </a:bodyPr>
          <a:lstStyle/>
          <a:p>
            <a:pPr indent="0" lvl="0" marL="457200" rtl="0" algn="ctr">
              <a:spcBef>
                <a:spcPts val="0"/>
              </a:spcBef>
              <a:spcAft>
                <a:spcPts val="0"/>
              </a:spcAft>
              <a:buClr>
                <a:schemeClr val="hlink"/>
              </a:buClr>
              <a:buSzPts val="1100"/>
              <a:buFont typeface="Arial"/>
              <a:buNone/>
            </a:pPr>
            <a:r>
              <a:rPr b="1" lang="es" sz="6000">
                <a:solidFill>
                  <a:schemeClr val="lt1"/>
                </a:solidFill>
                <a:latin typeface="Passion One"/>
                <a:ea typeface="Passion One"/>
                <a:cs typeface="Passion One"/>
                <a:sym typeface="Passion One"/>
              </a:rPr>
              <a:t>Visualizaciones y patrones iniciales</a:t>
            </a:r>
            <a:endParaRPr b="1" sz="6000">
              <a:solidFill>
                <a:schemeClr val="lt1"/>
              </a:solidFill>
              <a:latin typeface="Passion One"/>
              <a:ea typeface="Passion One"/>
              <a:cs typeface="Passion One"/>
              <a:sym typeface="Passion One"/>
            </a:endParaRPr>
          </a:p>
        </p:txBody>
      </p:sp>
      <p:sp>
        <p:nvSpPr>
          <p:cNvPr id="527" name="Google Shape;527;p51"/>
          <p:cNvSpPr txBox="1"/>
          <p:nvPr/>
        </p:nvSpPr>
        <p:spPr>
          <a:xfrm>
            <a:off x="839925" y="5020475"/>
            <a:ext cx="7635600" cy="2860500"/>
          </a:xfrm>
          <a:prstGeom prst="rect">
            <a:avLst/>
          </a:prstGeom>
          <a:noFill/>
          <a:ln>
            <a:noFill/>
          </a:ln>
        </p:spPr>
        <p:txBody>
          <a:bodyPr anchorCtr="0" anchor="ctr" bIns="91425" lIns="91425" spcFirstLastPara="1" rIns="91425" wrap="square" tIns="91425">
            <a:noAutofit/>
          </a:bodyPr>
          <a:lstStyle/>
          <a:p>
            <a:pPr indent="-336550" lvl="0" marL="457200" rtl="0" algn="l">
              <a:lnSpc>
                <a:spcPct val="115000"/>
              </a:lnSpc>
              <a:spcBef>
                <a:spcPts val="0"/>
              </a:spcBef>
              <a:spcAft>
                <a:spcPts val="0"/>
              </a:spcAft>
              <a:buClr>
                <a:schemeClr val="dk1"/>
              </a:buClr>
              <a:buSzPts val="1700"/>
              <a:buFont typeface="Inter"/>
              <a:buChar char="●"/>
            </a:pPr>
            <a:r>
              <a:t/>
            </a:r>
            <a:endParaRPr sz="1700">
              <a:solidFill>
                <a:schemeClr val="dk1"/>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31" name="Shape 531"/>
        <p:cNvGrpSpPr/>
        <p:nvPr/>
      </p:nvGrpSpPr>
      <p:grpSpPr>
        <a:xfrm>
          <a:off x="0" y="0"/>
          <a:ext cx="0" cy="0"/>
          <a:chOff x="0" y="0"/>
          <a:chExt cx="0" cy="0"/>
        </a:xfrm>
      </p:grpSpPr>
      <p:sp>
        <p:nvSpPr>
          <p:cNvPr id="532" name="Google Shape;53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sz="2900">
                <a:solidFill>
                  <a:schemeClr val="lt1"/>
                </a:solidFill>
              </a:rPr>
              <a:t>PREENTREGA 2 : ANÁLISIS EXPLORATORIO DEL DATASET</a:t>
            </a:r>
            <a:endParaRPr sz="2900">
              <a:solidFill>
                <a:schemeClr val="lt1"/>
              </a:solidFill>
            </a:endParaRPr>
          </a:p>
          <a:p>
            <a:pPr indent="0" lvl="0" marL="0" rtl="0" algn="l">
              <a:spcBef>
                <a:spcPts val="0"/>
              </a:spcBef>
              <a:spcAft>
                <a:spcPts val="0"/>
              </a:spcAft>
              <a:buNone/>
            </a:pPr>
            <a:r>
              <a:t/>
            </a:r>
            <a:endParaRPr sz="2900">
              <a:solidFill>
                <a:schemeClr val="lt1"/>
              </a:solidFill>
            </a:endParaRPr>
          </a:p>
        </p:txBody>
      </p:sp>
      <p:sp>
        <p:nvSpPr>
          <p:cNvPr id="533" name="Google Shape;533;p52"/>
          <p:cNvSpPr txBox="1"/>
          <p:nvPr>
            <p:ph idx="1" type="body"/>
          </p:nvPr>
        </p:nvSpPr>
        <p:spPr>
          <a:xfrm>
            <a:off x="413100" y="1130325"/>
            <a:ext cx="83178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000">
                <a:solidFill>
                  <a:schemeClr val="lt1"/>
                </a:solidFill>
                <a:latin typeface="Passion One"/>
                <a:ea typeface="Passion One"/>
                <a:cs typeface="Passion One"/>
                <a:sym typeface="Passion One"/>
              </a:rPr>
              <a:t>Gráfico de barras e histograma para ver la frecuencia de tipos de ataque.</a:t>
            </a:r>
            <a:endParaRPr sz="1700">
              <a:solidFill>
                <a:schemeClr val="lt1"/>
              </a:solidFill>
              <a:latin typeface="Passion One"/>
              <a:ea typeface="Passion One"/>
              <a:cs typeface="Passion One"/>
              <a:sym typeface="Passion One"/>
            </a:endParaRPr>
          </a:p>
        </p:txBody>
      </p:sp>
      <p:pic>
        <p:nvPicPr>
          <p:cNvPr id="534" name="Google Shape;534;p52" title="Captura de pantalla 2025-07-14 185133.png"/>
          <p:cNvPicPr preferRelativeResize="0"/>
          <p:nvPr/>
        </p:nvPicPr>
        <p:blipFill>
          <a:blip r:embed="rId3">
            <a:alphaModFix/>
          </a:blip>
          <a:stretch>
            <a:fillRect/>
          </a:stretch>
        </p:blipFill>
        <p:spPr>
          <a:xfrm>
            <a:off x="223288" y="1756375"/>
            <a:ext cx="4042550" cy="2643200"/>
          </a:xfrm>
          <a:prstGeom prst="rect">
            <a:avLst/>
          </a:prstGeom>
          <a:noFill/>
          <a:ln>
            <a:noFill/>
          </a:ln>
        </p:spPr>
      </p:pic>
      <p:pic>
        <p:nvPicPr>
          <p:cNvPr id="535" name="Google Shape;535;p52"/>
          <p:cNvPicPr preferRelativeResize="0"/>
          <p:nvPr/>
        </p:nvPicPr>
        <p:blipFill>
          <a:blip r:embed="rId4">
            <a:alphaModFix/>
          </a:blip>
          <a:stretch>
            <a:fillRect/>
          </a:stretch>
        </p:blipFill>
        <p:spPr>
          <a:xfrm>
            <a:off x="7541460" y="2491807"/>
            <a:ext cx="1379250" cy="1172350"/>
          </a:xfrm>
          <a:prstGeom prst="rect">
            <a:avLst/>
          </a:prstGeom>
          <a:noFill/>
          <a:ln>
            <a:noFill/>
          </a:ln>
        </p:spPr>
      </p:pic>
      <p:pic>
        <p:nvPicPr>
          <p:cNvPr id="536" name="Google Shape;536;p52"/>
          <p:cNvPicPr preferRelativeResize="0"/>
          <p:nvPr/>
        </p:nvPicPr>
        <p:blipFill>
          <a:blip r:embed="rId5">
            <a:alphaModFix/>
          </a:blip>
          <a:stretch>
            <a:fillRect/>
          </a:stretch>
        </p:blipFill>
        <p:spPr>
          <a:xfrm>
            <a:off x="4265840" y="1756375"/>
            <a:ext cx="3275622" cy="2643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0" name="Shape 540"/>
        <p:cNvGrpSpPr/>
        <p:nvPr/>
      </p:nvGrpSpPr>
      <p:grpSpPr>
        <a:xfrm>
          <a:off x="0" y="0"/>
          <a:ext cx="0" cy="0"/>
          <a:chOff x="0" y="0"/>
          <a:chExt cx="0" cy="0"/>
        </a:xfrm>
      </p:grpSpPr>
      <p:sp>
        <p:nvSpPr>
          <p:cNvPr id="541" name="Google Shape;541;p5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sz="2900">
                <a:solidFill>
                  <a:schemeClr val="lt1"/>
                </a:solidFill>
              </a:rPr>
              <a:t>PREENTREGA 2 : ANÁLISIS EXPLORATORIO DEL DATASET</a:t>
            </a:r>
            <a:endParaRPr sz="2900">
              <a:solidFill>
                <a:schemeClr val="lt1"/>
              </a:solidFill>
            </a:endParaRPr>
          </a:p>
          <a:p>
            <a:pPr indent="0" lvl="0" marL="0" rtl="0" algn="l">
              <a:spcBef>
                <a:spcPts val="0"/>
              </a:spcBef>
              <a:spcAft>
                <a:spcPts val="0"/>
              </a:spcAft>
              <a:buNone/>
            </a:pPr>
            <a:r>
              <a:t/>
            </a:r>
            <a:endParaRPr>
              <a:solidFill>
                <a:schemeClr val="lt1"/>
              </a:solidFill>
            </a:endParaRPr>
          </a:p>
        </p:txBody>
      </p:sp>
      <p:sp>
        <p:nvSpPr>
          <p:cNvPr id="542" name="Google Shape;542;p53"/>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000">
                <a:solidFill>
                  <a:schemeClr val="lt1"/>
                </a:solidFill>
                <a:latin typeface="Passion One"/>
                <a:ea typeface="Passion One"/>
                <a:cs typeface="Passion One"/>
                <a:sym typeface="Passion One"/>
              </a:rPr>
              <a:t>Distribución de tipos de ataque según nivel de gravedad.</a:t>
            </a:r>
            <a:endParaRPr sz="1700">
              <a:solidFill>
                <a:schemeClr val="lt1"/>
              </a:solidFill>
              <a:latin typeface="Passion One"/>
              <a:ea typeface="Passion One"/>
              <a:cs typeface="Passion One"/>
              <a:sym typeface="Passion One"/>
            </a:endParaRPr>
          </a:p>
          <a:p>
            <a:pPr indent="0" lvl="0" marL="0" rtl="0" algn="l">
              <a:spcBef>
                <a:spcPts val="0"/>
              </a:spcBef>
              <a:spcAft>
                <a:spcPts val="0"/>
              </a:spcAft>
              <a:buNone/>
            </a:pPr>
            <a:r>
              <a:t/>
            </a:r>
            <a:endParaRPr sz="1700">
              <a:solidFill>
                <a:schemeClr val="lt1"/>
              </a:solidFill>
            </a:endParaRPr>
          </a:p>
        </p:txBody>
      </p:sp>
      <p:pic>
        <p:nvPicPr>
          <p:cNvPr id="543" name="Google Shape;543;p53" title="Captura de pantalla 2025-07-14 185210.png"/>
          <p:cNvPicPr preferRelativeResize="0"/>
          <p:nvPr/>
        </p:nvPicPr>
        <p:blipFill>
          <a:blip r:embed="rId3">
            <a:alphaModFix/>
          </a:blip>
          <a:stretch>
            <a:fillRect/>
          </a:stretch>
        </p:blipFill>
        <p:spPr>
          <a:xfrm>
            <a:off x="2706813" y="1586025"/>
            <a:ext cx="3730373" cy="33254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47" name="Shape 547"/>
        <p:cNvGrpSpPr/>
        <p:nvPr/>
      </p:nvGrpSpPr>
      <p:grpSpPr>
        <a:xfrm>
          <a:off x="0" y="0"/>
          <a:ext cx="0" cy="0"/>
          <a:chOff x="0" y="0"/>
          <a:chExt cx="0" cy="0"/>
        </a:xfrm>
      </p:grpSpPr>
      <p:sp>
        <p:nvSpPr>
          <p:cNvPr id="548" name="Google Shape;548;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sz="2900">
                <a:solidFill>
                  <a:schemeClr val="lt1"/>
                </a:solidFill>
              </a:rPr>
              <a:t>PREENTREGA 2 : ANÁLISIS EXPLORATORIO DEL DATASET</a:t>
            </a:r>
            <a:endParaRPr sz="2900">
              <a:solidFill>
                <a:schemeClr val="lt1"/>
              </a:solidFill>
            </a:endParaRPr>
          </a:p>
          <a:p>
            <a:pPr indent="0" lvl="0" marL="0" rtl="0" algn="l">
              <a:spcBef>
                <a:spcPts val="0"/>
              </a:spcBef>
              <a:spcAft>
                <a:spcPts val="0"/>
              </a:spcAft>
              <a:buNone/>
            </a:pPr>
            <a:r>
              <a:t/>
            </a:r>
            <a:endParaRPr>
              <a:solidFill>
                <a:schemeClr val="lt1"/>
              </a:solidFill>
            </a:endParaRPr>
          </a:p>
        </p:txBody>
      </p:sp>
      <p:sp>
        <p:nvSpPr>
          <p:cNvPr id="549" name="Google Shape;549;p54"/>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000">
                <a:solidFill>
                  <a:schemeClr val="lt1"/>
                </a:solidFill>
                <a:latin typeface="Passion One"/>
                <a:ea typeface="Passion One"/>
                <a:cs typeface="Passion One"/>
                <a:sym typeface="Passion One"/>
              </a:rPr>
              <a:t>Gráfico de datos de geolocalización</a:t>
            </a:r>
            <a:endParaRPr sz="1700">
              <a:solidFill>
                <a:schemeClr val="lt1"/>
              </a:solidFill>
              <a:latin typeface="Passion One"/>
              <a:ea typeface="Passion One"/>
              <a:cs typeface="Passion One"/>
              <a:sym typeface="Passion One"/>
            </a:endParaRPr>
          </a:p>
          <a:p>
            <a:pPr indent="0" lvl="0" marL="0" rtl="0" algn="l">
              <a:spcBef>
                <a:spcPts val="0"/>
              </a:spcBef>
              <a:spcAft>
                <a:spcPts val="0"/>
              </a:spcAft>
              <a:buNone/>
            </a:pPr>
            <a:r>
              <a:t/>
            </a:r>
            <a:endParaRPr sz="1700">
              <a:solidFill>
                <a:schemeClr val="lt1"/>
              </a:solidFill>
            </a:endParaRPr>
          </a:p>
        </p:txBody>
      </p:sp>
      <p:pic>
        <p:nvPicPr>
          <p:cNvPr id="550" name="Google Shape;550;p54"/>
          <p:cNvPicPr preferRelativeResize="0"/>
          <p:nvPr/>
        </p:nvPicPr>
        <p:blipFill>
          <a:blip r:embed="rId3">
            <a:alphaModFix/>
          </a:blip>
          <a:stretch>
            <a:fillRect/>
          </a:stretch>
        </p:blipFill>
        <p:spPr>
          <a:xfrm>
            <a:off x="2848188" y="1686825"/>
            <a:ext cx="3447635" cy="33254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54" name="Shape 554"/>
        <p:cNvGrpSpPr/>
        <p:nvPr/>
      </p:nvGrpSpPr>
      <p:grpSpPr>
        <a:xfrm>
          <a:off x="0" y="0"/>
          <a:ext cx="0" cy="0"/>
          <a:chOff x="0" y="0"/>
          <a:chExt cx="0" cy="0"/>
        </a:xfrm>
      </p:grpSpPr>
      <p:sp>
        <p:nvSpPr>
          <p:cNvPr id="555" name="Google Shape;555;p55"/>
          <p:cNvSpPr txBox="1"/>
          <p:nvPr>
            <p:ph idx="4294967295" type="subTitle"/>
          </p:nvPr>
        </p:nvSpPr>
        <p:spPr>
          <a:xfrm>
            <a:off x="1466250" y="1696525"/>
            <a:ext cx="6211500" cy="328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sz="2800">
                <a:solidFill>
                  <a:schemeClr val="lt1"/>
                </a:solidFill>
              </a:rPr>
              <a:t>Malware y phishing fueron los ataques más comunes.</a:t>
            </a:r>
            <a:endParaRPr sz="2800">
              <a:solidFill>
                <a:schemeClr val="lt1"/>
              </a:solidFill>
            </a:endParaRPr>
          </a:p>
          <a:p>
            <a:pPr indent="0" lvl="0" marL="0" rtl="0" algn="ctr">
              <a:spcBef>
                <a:spcPts val="0"/>
              </a:spcBef>
              <a:spcAft>
                <a:spcPts val="0"/>
              </a:spcAft>
              <a:buClr>
                <a:schemeClr val="hlink"/>
              </a:buClr>
              <a:buSzPts val="1100"/>
              <a:buFont typeface="Arial"/>
              <a:buNone/>
            </a:pPr>
            <a:r>
              <a:t/>
            </a:r>
            <a:endParaRPr sz="2800">
              <a:solidFill>
                <a:schemeClr val="lt1"/>
              </a:solidFill>
            </a:endParaRPr>
          </a:p>
          <a:p>
            <a:pPr indent="0" lvl="0" marL="0" rtl="0" algn="ctr">
              <a:spcBef>
                <a:spcPts val="0"/>
              </a:spcBef>
              <a:spcAft>
                <a:spcPts val="0"/>
              </a:spcAft>
              <a:buClr>
                <a:schemeClr val="hlink"/>
              </a:buClr>
              <a:buSzPts val="1100"/>
              <a:buFont typeface="Arial"/>
              <a:buNone/>
            </a:pPr>
            <a:r>
              <a:rPr lang="es" sz="2800">
                <a:solidFill>
                  <a:schemeClr val="lt1"/>
                </a:solidFill>
              </a:rPr>
              <a:t>Los ataques con mayor gravedad se concentraron en ciertas regiones.</a:t>
            </a:r>
            <a:endParaRPr sz="2400">
              <a:solidFill>
                <a:schemeClr val="lt1"/>
              </a:solidFill>
            </a:endParaRPr>
          </a:p>
        </p:txBody>
      </p:sp>
      <p:sp>
        <p:nvSpPr>
          <p:cNvPr id="556" name="Google Shape;556;p5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sz="2900">
                <a:solidFill>
                  <a:schemeClr val="lt1"/>
                </a:solidFill>
              </a:rPr>
              <a:t>PREENTREGA 2 : ANÁLISIS EXPLORATORIO DEL DATASET</a:t>
            </a:r>
            <a:endParaRPr sz="2900">
              <a:solidFill>
                <a:schemeClr val="lt1"/>
              </a:solidFill>
            </a:endParaRPr>
          </a:p>
          <a:p>
            <a:pPr indent="0" lvl="0" marL="0" rtl="0" algn="l">
              <a:spcBef>
                <a:spcPts val="0"/>
              </a:spcBef>
              <a:spcAft>
                <a:spcPts val="0"/>
              </a:spcAft>
              <a:buNone/>
            </a:pPr>
            <a:r>
              <a:t/>
            </a:r>
            <a:endParaRPr>
              <a:solidFill>
                <a:schemeClr val="lt1"/>
              </a:solidFill>
            </a:endParaRPr>
          </a:p>
        </p:txBody>
      </p:sp>
      <p:sp>
        <p:nvSpPr>
          <p:cNvPr id="557" name="Google Shape;557;p55"/>
          <p:cNvSpPr txBox="1"/>
          <p:nvPr>
            <p:ph idx="1" type="body"/>
          </p:nvPr>
        </p:nvSpPr>
        <p:spPr>
          <a:xfrm>
            <a:off x="720000" y="1090525"/>
            <a:ext cx="7704000" cy="422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s" sz="2600">
                <a:solidFill>
                  <a:schemeClr val="lt1"/>
                </a:solidFill>
                <a:latin typeface="Passion One"/>
                <a:ea typeface="Passion One"/>
                <a:cs typeface="Passion One"/>
                <a:sym typeface="Passion One"/>
              </a:rPr>
              <a:t>Hallazgos</a:t>
            </a:r>
            <a:endParaRPr sz="1800">
              <a:solidFill>
                <a:schemeClr val="lt1"/>
              </a:solidFill>
              <a:latin typeface="Passion One"/>
              <a:ea typeface="Passion One"/>
              <a:cs typeface="Passion One"/>
              <a:sym typeface="Passion On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1" name="Shape 561"/>
        <p:cNvGrpSpPr/>
        <p:nvPr/>
      </p:nvGrpSpPr>
      <p:grpSpPr>
        <a:xfrm>
          <a:off x="0" y="0"/>
          <a:ext cx="0" cy="0"/>
          <a:chOff x="0" y="0"/>
          <a:chExt cx="0" cy="0"/>
        </a:xfrm>
      </p:grpSpPr>
      <p:sp>
        <p:nvSpPr>
          <p:cNvPr id="562" name="Google Shape;562;p56"/>
          <p:cNvSpPr txBox="1"/>
          <p:nvPr/>
        </p:nvSpPr>
        <p:spPr>
          <a:xfrm>
            <a:off x="-1489450" y="5595850"/>
            <a:ext cx="770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highlight>
                <a:schemeClr val="dk1"/>
              </a:highlight>
              <a:latin typeface="Inter"/>
              <a:ea typeface="Inter"/>
              <a:cs typeface="Inter"/>
              <a:sym typeface="Inter"/>
            </a:endParaRPr>
          </a:p>
        </p:txBody>
      </p:sp>
      <p:sp>
        <p:nvSpPr>
          <p:cNvPr id="563" name="Google Shape;563;p56"/>
          <p:cNvSpPr txBox="1"/>
          <p:nvPr>
            <p:ph type="title"/>
          </p:nvPr>
        </p:nvSpPr>
        <p:spPr>
          <a:xfrm>
            <a:off x="2201550" y="1517700"/>
            <a:ext cx="4740900" cy="21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highlight>
                  <a:schemeClr val="dk1"/>
                </a:highlight>
              </a:rPr>
              <a:t>PREENTREGA 3</a:t>
            </a:r>
            <a:endParaRPr>
              <a:solidFill>
                <a:schemeClr val="lt1"/>
              </a:solidFill>
              <a:highlight>
                <a:schemeClr val="dk1"/>
              </a:highlight>
            </a:endParaRPr>
          </a:p>
          <a:p>
            <a:pPr indent="0" lvl="0" marL="0" rtl="0" algn="ctr">
              <a:spcBef>
                <a:spcPts val="0"/>
              </a:spcBef>
              <a:spcAft>
                <a:spcPts val="0"/>
              </a:spcAft>
              <a:buClr>
                <a:schemeClr val="hlink"/>
              </a:buClr>
              <a:buSzPts val="1100"/>
              <a:buFont typeface="Arial"/>
              <a:buNone/>
            </a:pPr>
            <a:r>
              <a:rPr lang="es">
                <a:solidFill>
                  <a:schemeClr val="lt1"/>
                </a:solidFill>
                <a:highlight>
                  <a:schemeClr val="dk1"/>
                </a:highlight>
              </a:rPr>
              <a:t>¿EL ATAQUE SERÁ EXITOSO?</a:t>
            </a:r>
            <a:endParaRPr>
              <a:solidFill>
                <a:schemeClr val="lt1"/>
              </a:solidFill>
              <a:highlight>
                <a:schemeClr val="dk1"/>
              </a:highligh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67" name="Shape 567"/>
        <p:cNvGrpSpPr/>
        <p:nvPr/>
      </p:nvGrpSpPr>
      <p:grpSpPr>
        <a:xfrm>
          <a:off x="0" y="0"/>
          <a:ext cx="0" cy="0"/>
          <a:chOff x="0" y="0"/>
          <a:chExt cx="0" cy="0"/>
        </a:xfrm>
      </p:grpSpPr>
      <p:sp>
        <p:nvSpPr>
          <p:cNvPr id="568" name="Google Shape;568;p5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rPr>
              <a:t>PREENTREGA 3 : MODELO SUPERVISADO</a:t>
            </a:r>
            <a:endParaRPr>
              <a:solidFill>
                <a:schemeClr val="lt1"/>
              </a:solidFill>
            </a:endParaRPr>
          </a:p>
          <a:p>
            <a:pPr indent="0" lvl="0" marL="0" rtl="0" algn="l">
              <a:spcBef>
                <a:spcPts val="0"/>
              </a:spcBef>
              <a:spcAft>
                <a:spcPts val="0"/>
              </a:spcAft>
              <a:buNone/>
            </a:pPr>
            <a:r>
              <a:t/>
            </a:r>
            <a:endParaRPr sz="2900">
              <a:solidFill>
                <a:schemeClr val="lt1"/>
              </a:solidFill>
            </a:endParaRPr>
          </a:p>
        </p:txBody>
      </p:sp>
      <p:sp>
        <p:nvSpPr>
          <p:cNvPr id="569" name="Google Shape;569;p57"/>
          <p:cNvSpPr txBox="1"/>
          <p:nvPr>
            <p:ph idx="2" type="subTitle"/>
          </p:nvPr>
        </p:nvSpPr>
        <p:spPr>
          <a:xfrm>
            <a:off x="4983163" y="1233150"/>
            <a:ext cx="3715800" cy="26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200">
                <a:solidFill>
                  <a:schemeClr val="lt1"/>
                </a:solidFill>
              </a:rPr>
              <a:t>El objetivo es ver cuáles fueron los países que más ataques tuvieron y de qué tipo, cuál fue el horario más buscado para el ataque y la industria más afectada. Y por último si el ataque fue exitoso o no.</a:t>
            </a:r>
            <a:endParaRPr sz="2200">
              <a:solidFill>
                <a:schemeClr val="lt1"/>
              </a:solidFill>
            </a:endParaRPr>
          </a:p>
        </p:txBody>
      </p:sp>
      <p:sp>
        <p:nvSpPr>
          <p:cNvPr id="570" name="Google Shape;570;p57"/>
          <p:cNvSpPr txBox="1"/>
          <p:nvPr>
            <p:ph idx="1" type="subTitle"/>
          </p:nvPr>
        </p:nvSpPr>
        <p:spPr>
          <a:xfrm>
            <a:off x="445038" y="1233150"/>
            <a:ext cx="4489200" cy="26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1500">
                <a:solidFill>
                  <a:schemeClr val="lt1"/>
                </a:solidFill>
              </a:rPr>
              <a:t>FUENTE: Kaggle</a:t>
            </a:r>
            <a:endParaRPr sz="1500">
              <a:solidFill>
                <a:schemeClr val="lt1"/>
              </a:solidFill>
            </a:endParaRPr>
          </a:p>
          <a:p>
            <a:pPr indent="0" lvl="0" marL="0" rtl="0" algn="ctr">
              <a:spcBef>
                <a:spcPts val="0"/>
              </a:spcBef>
              <a:spcAft>
                <a:spcPts val="0"/>
              </a:spcAft>
              <a:buNone/>
            </a:pPr>
            <a:r>
              <a:rPr lang="es" sz="1500">
                <a:solidFill>
                  <a:schemeClr val="lt1"/>
                </a:solidFill>
              </a:rPr>
              <a:t>NOMBRE DEL DATASET: cybersecurity_large_synthesized_data</a:t>
            </a:r>
            <a:endParaRPr sz="1500">
              <a:solidFill>
                <a:schemeClr val="lt1"/>
              </a:solidFill>
            </a:endParaRPr>
          </a:p>
          <a:p>
            <a:pPr indent="0" lvl="0" marL="0" rtl="0" algn="ctr">
              <a:spcBef>
                <a:spcPts val="0"/>
              </a:spcBef>
              <a:spcAft>
                <a:spcPts val="0"/>
              </a:spcAft>
              <a:buNone/>
            </a:pPr>
            <a:r>
              <a:rPr lang="es" sz="1500">
                <a:solidFill>
                  <a:schemeClr val="lt1"/>
                </a:solidFill>
              </a:rPr>
              <a:t>VARIABLES CLAVES SELECCIONADAS:</a:t>
            </a:r>
            <a:endParaRPr sz="1500">
              <a:solidFill>
                <a:schemeClr val="lt1"/>
              </a:solidFill>
            </a:endParaRPr>
          </a:p>
          <a:p>
            <a:pPr indent="0" lvl="0" marL="0" rtl="0" algn="ctr">
              <a:spcBef>
                <a:spcPts val="0"/>
              </a:spcBef>
              <a:spcAft>
                <a:spcPts val="0"/>
              </a:spcAft>
              <a:buNone/>
            </a:pPr>
            <a:r>
              <a:rPr lang="es" sz="1500">
                <a:solidFill>
                  <a:schemeClr val="lt1"/>
                </a:solidFill>
              </a:rPr>
              <a:t>Tipo de ataque, Industria, Paises, outcome, data comprometida, severidad, método de mitigación, fecha y hora, herramienta de seguridad usada.</a:t>
            </a:r>
            <a:endParaRPr sz="1500">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74" name="Shape 574"/>
        <p:cNvGrpSpPr/>
        <p:nvPr/>
      </p:nvGrpSpPr>
      <p:grpSpPr>
        <a:xfrm>
          <a:off x="0" y="0"/>
          <a:ext cx="0" cy="0"/>
          <a:chOff x="0" y="0"/>
          <a:chExt cx="0" cy="0"/>
        </a:xfrm>
      </p:grpSpPr>
      <p:sp>
        <p:nvSpPr>
          <p:cNvPr id="575" name="Google Shape;575;p5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rPr>
              <a:t>PREENTREGA 3 : </a:t>
            </a:r>
            <a:r>
              <a:rPr lang="es" sz="2900">
                <a:solidFill>
                  <a:schemeClr val="lt1"/>
                </a:solidFill>
              </a:rPr>
              <a:t>MODELADO SUPERVISADO</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576" name="Google Shape;576;p58"/>
          <p:cNvPicPr preferRelativeResize="0"/>
          <p:nvPr/>
        </p:nvPicPr>
        <p:blipFill>
          <a:blip r:embed="rId3">
            <a:alphaModFix/>
          </a:blip>
          <a:stretch>
            <a:fillRect/>
          </a:stretch>
        </p:blipFill>
        <p:spPr>
          <a:xfrm>
            <a:off x="152400" y="1878675"/>
            <a:ext cx="8839201" cy="138615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0" name="Shape 580"/>
        <p:cNvGrpSpPr/>
        <p:nvPr/>
      </p:nvGrpSpPr>
      <p:grpSpPr>
        <a:xfrm>
          <a:off x="0" y="0"/>
          <a:ext cx="0" cy="0"/>
          <a:chOff x="0" y="0"/>
          <a:chExt cx="0" cy="0"/>
        </a:xfrm>
      </p:grpSpPr>
      <p:sp>
        <p:nvSpPr>
          <p:cNvPr id="581" name="Google Shape;581;p5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rPr>
              <a:t>PREENTREGA 3 : </a:t>
            </a:r>
            <a:r>
              <a:rPr lang="es" sz="2900">
                <a:solidFill>
                  <a:schemeClr val="lt1"/>
                </a:solidFill>
              </a:rPr>
              <a:t>MODELADO SUPERVISADO</a:t>
            </a:r>
            <a:endParaRPr>
              <a:solidFill>
                <a:schemeClr val="lt1"/>
              </a:solidFill>
            </a:endParaRPr>
          </a:p>
          <a:p>
            <a:pPr indent="0" lvl="0" marL="0" rtl="0" algn="l">
              <a:spcBef>
                <a:spcPts val="0"/>
              </a:spcBef>
              <a:spcAft>
                <a:spcPts val="0"/>
              </a:spcAft>
              <a:buClr>
                <a:schemeClr val="hlink"/>
              </a:buClr>
              <a:buSzPts val="1100"/>
              <a:buFont typeface="Arial"/>
              <a:buNone/>
            </a:pPr>
            <a:r>
              <a:t/>
            </a:r>
            <a:endParaRPr sz="2900">
              <a:solidFill>
                <a:schemeClr val="lt1"/>
              </a:solidFill>
            </a:endParaRPr>
          </a:p>
          <a:p>
            <a:pPr indent="0" lvl="0" marL="0" rtl="0" algn="l">
              <a:spcBef>
                <a:spcPts val="0"/>
              </a:spcBef>
              <a:spcAft>
                <a:spcPts val="0"/>
              </a:spcAft>
              <a:buNone/>
            </a:pPr>
            <a:r>
              <a:t/>
            </a:r>
            <a:endParaRPr>
              <a:solidFill>
                <a:schemeClr val="lt1"/>
              </a:solidFill>
            </a:endParaRPr>
          </a:p>
        </p:txBody>
      </p:sp>
      <p:sp>
        <p:nvSpPr>
          <p:cNvPr id="582" name="Google Shape;582;p59"/>
          <p:cNvSpPr txBox="1"/>
          <p:nvPr/>
        </p:nvSpPr>
        <p:spPr>
          <a:xfrm>
            <a:off x="754200" y="1445600"/>
            <a:ext cx="7635600" cy="3234600"/>
          </a:xfrm>
          <a:prstGeom prst="rect">
            <a:avLst/>
          </a:prstGeom>
          <a:noFill/>
          <a:ln>
            <a:noFill/>
          </a:ln>
        </p:spPr>
        <p:txBody>
          <a:bodyPr anchorCtr="0" anchor="ctr" bIns="91425" lIns="91425" spcFirstLastPara="1" rIns="91425" wrap="square" tIns="91425">
            <a:noAutofit/>
          </a:bodyPr>
          <a:lstStyle/>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Limpieza y transformación de datos.</a:t>
            </a:r>
            <a:endParaRPr sz="1700">
              <a:solidFill>
                <a:schemeClr val="lt1"/>
              </a:solidFill>
              <a:latin typeface="Inter"/>
              <a:ea typeface="Inter"/>
              <a:cs typeface="Inter"/>
              <a:sym typeface="Inter"/>
            </a:endParaRPr>
          </a:p>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Codificación categórica (OneHotEncoder).</a:t>
            </a:r>
            <a:endParaRPr sz="1700">
              <a:solidFill>
                <a:schemeClr val="lt1"/>
              </a:solidFill>
              <a:latin typeface="Inter"/>
              <a:ea typeface="Inter"/>
              <a:cs typeface="Inter"/>
              <a:sym typeface="Inter"/>
            </a:endParaRPr>
          </a:p>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Balanceo de clases con SMOTE y SMOTETomek.</a:t>
            </a:r>
            <a:endParaRPr sz="1700">
              <a:solidFill>
                <a:schemeClr val="lt1"/>
              </a:solidFill>
              <a:latin typeface="Inter"/>
              <a:ea typeface="Inter"/>
              <a:cs typeface="Inter"/>
              <a:sym typeface="Inter"/>
            </a:endParaRPr>
          </a:p>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Selección de variables con SelectKBest.</a:t>
            </a:r>
            <a:endParaRPr sz="1700">
              <a:solidFill>
                <a:schemeClr val="lt1"/>
              </a:solidFill>
              <a:latin typeface="Inter"/>
              <a:ea typeface="Inter"/>
              <a:cs typeface="Inter"/>
              <a:sym typeface="Inter"/>
            </a:endParaRPr>
          </a:p>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Modelado con SVM, Random Forest y XGBoost.</a:t>
            </a:r>
            <a:endParaRPr sz="1700">
              <a:solidFill>
                <a:schemeClr val="lt1"/>
              </a:solidFill>
              <a:latin typeface="Inter"/>
              <a:ea typeface="Inter"/>
              <a:cs typeface="Inter"/>
              <a:sym typeface="Inter"/>
            </a:endParaRPr>
          </a:p>
          <a:p>
            <a:pPr indent="-336550" lvl="0" marL="457200" rtl="0" algn="l">
              <a:lnSpc>
                <a:spcPct val="115000"/>
              </a:lnSpc>
              <a:spcBef>
                <a:spcPts val="0"/>
              </a:spcBef>
              <a:spcAft>
                <a:spcPts val="0"/>
              </a:spcAft>
              <a:buClr>
                <a:schemeClr val="lt1"/>
              </a:buClr>
              <a:buSzPts val="1700"/>
              <a:buFont typeface="Inter"/>
              <a:buChar char="●"/>
            </a:pPr>
            <a:r>
              <a:rPr lang="es" sz="1700">
                <a:solidFill>
                  <a:schemeClr val="lt1"/>
                </a:solidFill>
                <a:latin typeface="Inter"/>
                <a:ea typeface="Inter"/>
                <a:cs typeface="Inter"/>
                <a:sym typeface="Inter"/>
              </a:rPr>
              <a:t>Optimizado con GridSearchCV y evaluación con F1 Macro.</a:t>
            </a:r>
            <a:endParaRPr sz="1700">
              <a:solidFill>
                <a:schemeClr val="lt1"/>
              </a:solidFill>
              <a:latin typeface="Inter"/>
              <a:ea typeface="Inter"/>
              <a:cs typeface="Inter"/>
              <a:sym typeface="Inter"/>
            </a:endParaRPr>
          </a:p>
          <a:p>
            <a:pPr indent="0" lvl="0" marL="0" rtl="0" algn="l">
              <a:lnSpc>
                <a:spcPct val="115000"/>
              </a:lnSpc>
              <a:spcBef>
                <a:spcPts val="0"/>
              </a:spcBef>
              <a:spcAft>
                <a:spcPts val="0"/>
              </a:spcAft>
              <a:buNone/>
            </a:pPr>
            <a:r>
              <a:t/>
            </a:r>
            <a:endParaRPr sz="1700">
              <a:solidFill>
                <a:schemeClr val="lt1"/>
              </a:solidFill>
              <a:latin typeface="Inter"/>
              <a:ea typeface="Inter"/>
              <a:cs typeface="Inter"/>
              <a:sym typeface="Inter"/>
            </a:endParaRPr>
          </a:p>
          <a:p>
            <a:pPr indent="0" lvl="0" marL="0" rtl="0" algn="l">
              <a:lnSpc>
                <a:spcPct val="115000"/>
              </a:lnSpc>
              <a:spcBef>
                <a:spcPts val="0"/>
              </a:spcBef>
              <a:spcAft>
                <a:spcPts val="0"/>
              </a:spcAft>
              <a:buNone/>
            </a:pPr>
            <a:r>
              <a:t/>
            </a:r>
            <a:endParaRPr sz="1700">
              <a:solidFill>
                <a:schemeClr val="lt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44" name="Shape 444"/>
        <p:cNvGrpSpPr/>
        <p:nvPr/>
      </p:nvGrpSpPr>
      <p:grpSpPr>
        <a:xfrm>
          <a:off x="0" y="0"/>
          <a:ext cx="0" cy="0"/>
          <a:chOff x="0" y="0"/>
          <a:chExt cx="0" cy="0"/>
        </a:xfrm>
      </p:grpSpPr>
      <p:sp>
        <p:nvSpPr>
          <p:cNvPr id="445" name="Google Shape;445;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CIBERSEGURIDAD</a:t>
            </a:r>
            <a:endParaRPr>
              <a:solidFill>
                <a:schemeClr val="lt1"/>
              </a:solidFill>
            </a:endParaRPr>
          </a:p>
        </p:txBody>
      </p:sp>
      <p:sp>
        <p:nvSpPr>
          <p:cNvPr id="446" name="Google Shape;446;p42"/>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42"/>
          <p:cNvSpPr txBox="1"/>
          <p:nvPr/>
        </p:nvSpPr>
        <p:spPr>
          <a:xfrm>
            <a:off x="720000" y="1090525"/>
            <a:ext cx="7704000" cy="3570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s" sz="2000">
                <a:solidFill>
                  <a:schemeClr val="lt1"/>
                </a:solidFill>
                <a:latin typeface="Inter"/>
                <a:ea typeface="Inter"/>
                <a:cs typeface="Inter"/>
                <a:sym typeface="Inter"/>
              </a:rPr>
              <a:t>La ciberseguridad se refiere a cualquier tecnología, práctica y política para prevenir los ataques cibernéticos o mitigar su impacto.</a:t>
            </a:r>
            <a:endParaRPr sz="2000">
              <a:solidFill>
                <a:schemeClr val="lt1"/>
              </a:solidFill>
              <a:latin typeface="Inter"/>
              <a:ea typeface="Inter"/>
              <a:cs typeface="Inter"/>
              <a:sym typeface="Inter"/>
            </a:endParaRPr>
          </a:p>
          <a:p>
            <a:pPr indent="0" lvl="0" marL="0" rtl="0" algn="ctr">
              <a:spcBef>
                <a:spcPts val="0"/>
              </a:spcBef>
              <a:spcAft>
                <a:spcPts val="0"/>
              </a:spcAft>
              <a:buNone/>
            </a:pPr>
            <a:r>
              <a:t/>
            </a:r>
            <a:endParaRPr sz="2000">
              <a:solidFill>
                <a:schemeClr val="lt1"/>
              </a:solidFill>
              <a:latin typeface="Inter"/>
              <a:ea typeface="Inter"/>
              <a:cs typeface="Inter"/>
              <a:sym typeface="Inter"/>
            </a:endParaRPr>
          </a:p>
          <a:p>
            <a:pPr indent="0" lvl="0" marL="0" rtl="0" algn="ctr">
              <a:spcBef>
                <a:spcPts val="0"/>
              </a:spcBef>
              <a:spcAft>
                <a:spcPts val="0"/>
              </a:spcAft>
              <a:buNone/>
            </a:pPr>
            <a:r>
              <a:rPr lang="es" sz="2000">
                <a:solidFill>
                  <a:schemeClr val="lt1"/>
                </a:solidFill>
                <a:latin typeface="Inter"/>
                <a:ea typeface="Inter"/>
                <a:cs typeface="Inter"/>
                <a:sym typeface="Inter"/>
              </a:rPr>
              <a:t>Los ataques cibernéticos son acciones maliciosas dirigidas a sistemas informáticos, redes o dispositivos con el objetivo de robar, alterar o destruir información. </a:t>
            </a:r>
            <a:endParaRPr sz="2000">
              <a:solidFill>
                <a:schemeClr val="lt1"/>
              </a:solidFill>
              <a:latin typeface="Inter"/>
              <a:ea typeface="Inter"/>
              <a:cs typeface="Inter"/>
              <a:sym typeface="Inter"/>
            </a:endParaRPr>
          </a:p>
          <a:p>
            <a:pPr indent="0" lvl="0" marL="0" rtl="0" algn="l">
              <a:spcBef>
                <a:spcPts val="0"/>
              </a:spcBef>
              <a:spcAft>
                <a:spcPts val="0"/>
              </a:spcAft>
              <a:buNone/>
            </a:pPr>
            <a:r>
              <a:t/>
            </a:r>
            <a:endParaRPr sz="2000">
              <a:solidFill>
                <a:schemeClr val="lt1"/>
              </a:solidFill>
              <a:latin typeface="Inter"/>
              <a:ea typeface="Inter"/>
              <a:cs typeface="Inter"/>
              <a:sym typeface="Inter"/>
            </a:endParaRPr>
          </a:p>
          <a:p>
            <a:pPr indent="0" lvl="0" marL="0" rtl="0" algn="ctr">
              <a:spcBef>
                <a:spcPts val="0"/>
              </a:spcBef>
              <a:spcAft>
                <a:spcPts val="0"/>
              </a:spcAft>
              <a:buNone/>
            </a:pPr>
            <a:r>
              <a:rPr lang="es" sz="2000">
                <a:solidFill>
                  <a:schemeClr val="lt1"/>
                </a:solidFill>
                <a:latin typeface="Inter"/>
                <a:ea typeface="Inter"/>
                <a:cs typeface="Inter"/>
                <a:sym typeface="Inter"/>
              </a:rPr>
              <a:t>Estos ataques pueden afectar tanto a individuos como a empresas y gobiernos, causando pérdidas económicas, robo de identidad y daño a la reputación.</a:t>
            </a:r>
            <a:endParaRPr sz="2000">
              <a:solidFill>
                <a:schemeClr val="lt1"/>
              </a:solidFill>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86" name="Shape 586"/>
        <p:cNvGrpSpPr/>
        <p:nvPr/>
      </p:nvGrpSpPr>
      <p:grpSpPr>
        <a:xfrm>
          <a:off x="0" y="0"/>
          <a:ext cx="0" cy="0"/>
          <a:chOff x="0" y="0"/>
          <a:chExt cx="0" cy="0"/>
        </a:xfrm>
      </p:grpSpPr>
      <p:sp>
        <p:nvSpPr>
          <p:cNvPr id="587" name="Google Shape;587;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rPr>
              <a:t>PREENTREGA 3 : </a:t>
            </a:r>
            <a:r>
              <a:rPr lang="es" sz="2900">
                <a:solidFill>
                  <a:schemeClr val="lt1"/>
                </a:solidFill>
              </a:rPr>
              <a:t>MODELADO SUPERVISADO</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588" name="Google Shape;588;p60"/>
          <p:cNvSpPr txBox="1"/>
          <p:nvPr>
            <p:ph idx="3" type="subTitle"/>
          </p:nvPr>
        </p:nvSpPr>
        <p:spPr>
          <a:xfrm>
            <a:off x="645075" y="3873125"/>
            <a:ext cx="3692400" cy="690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s" sz="1600">
                <a:solidFill>
                  <a:schemeClr val="lt1"/>
                </a:solidFill>
              </a:rPr>
              <a:t>Mapa de calor de ataques por tipo y país</a:t>
            </a:r>
            <a:endParaRPr b="1" sz="1600">
              <a:solidFill>
                <a:schemeClr val="lt1"/>
              </a:solidFill>
            </a:endParaRPr>
          </a:p>
          <a:p>
            <a:pPr indent="0" lvl="0" marL="0" rtl="0" algn="l">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589" name="Google Shape;589;p60" title="Captura de pantalla 2025-07-14 203156.png"/>
          <p:cNvPicPr preferRelativeResize="0"/>
          <p:nvPr/>
        </p:nvPicPr>
        <p:blipFill>
          <a:blip r:embed="rId3">
            <a:alphaModFix/>
          </a:blip>
          <a:stretch>
            <a:fillRect/>
          </a:stretch>
        </p:blipFill>
        <p:spPr>
          <a:xfrm>
            <a:off x="271790" y="1277288"/>
            <a:ext cx="4588825" cy="2506825"/>
          </a:xfrm>
          <a:prstGeom prst="rect">
            <a:avLst/>
          </a:prstGeom>
          <a:noFill/>
          <a:ln>
            <a:noFill/>
          </a:ln>
        </p:spPr>
      </p:pic>
      <p:sp>
        <p:nvSpPr>
          <p:cNvPr id="590" name="Google Shape;590;p60"/>
          <p:cNvSpPr txBox="1"/>
          <p:nvPr>
            <p:ph idx="4294967295" type="body"/>
          </p:nvPr>
        </p:nvSpPr>
        <p:spPr>
          <a:xfrm>
            <a:off x="4948875" y="3873125"/>
            <a:ext cx="39696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s" sz="1600">
                <a:solidFill>
                  <a:schemeClr val="lt1"/>
                </a:solidFill>
              </a:rPr>
              <a:t>Distribución de severidad de</a:t>
            </a:r>
            <a:endParaRPr b="1" sz="1600">
              <a:solidFill>
                <a:schemeClr val="lt1"/>
              </a:solidFill>
            </a:endParaRPr>
          </a:p>
          <a:p>
            <a:pPr indent="0" lvl="0" marL="0" rtl="0" algn="ctr">
              <a:spcBef>
                <a:spcPts val="0"/>
              </a:spcBef>
              <a:spcAft>
                <a:spcPts val="0"/>
              </a:spcAft>
              <a:buClr>
                <a:schemeClr val="hlink"/>
              </a:buClr>
              <a:buSzPts val="1100"/>
              <a:buFont typeface="Arial"/>
              <a:buNone/>
            </a:pPr>
            <a:r>
              <a:rPr b="1" lang="es" sz="1600">
                <a:solidFill>
                  <a:schemeClr val="lt1"/>
                </a:solidFill>
              </a:rPr>
              <a:t> ataque por industria</a:t>
            </a:r>
            <a:endParaRPr b="1" sz="1600">
              <a:solidFill>
                <a:schemeClr val="lt1"/>
              </a:solidFill>
            </a:endParaRPr>
          </a:p>
          <a:p>
            <a:pPr indent="0" lvl="0" marL="0" rtl="0" algn="l">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591" name="Google Shape;591;p60"/>
          <p:cNvPicPr preferRelativeResize="0"/>
          <p:nvPr/>
        </p:nvPicPr>
        <p:blipFill>
          <a:blip r:embed="rId4">
            <a:alphaModFix/>
          </a:blip>
          <a:stretch>
            <a:fillRect/>
          </a:stretch>
        </p:blipFill>
        <p:spPr>
          <a:xfrm>
            <a:off x="5119269" y="1277288"/>
            <a:ext cx="3714433" cy="25068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95" name="Shape 595"/>
        <p:cNvGrpSpPr/>
        <p:nvPr/>
      </p:nvGrpSpPr>
      <p:grpSpPr>
        <a:xfrm>
          <a:off x="0" y="0"/>
          <a:ext cx="0" cy="0"/>
          <a:chOff x="0" y="0"/>
          <a:chExt cx="0" cy="0"/>
        </a:xfrm>
      </p:grpSpPr>
      <p:sp>
        <p:nvSpPr>
          <p:cNvPr id="596" name="Google Shape;596;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rPr>
              <a:t>PREENTREGA 3 : </a:t>
            </a:r>
            <a:r>
              <a:rPr lang="es" sz="2900">
                <a:solidFill>
                  <a:schemeClr val="lt1"/>
                </a:solidFill>
              </a:rPr>
              <a:t>MODELADO SUPERVISADO</a:t>
            </a:r>
            <a:endParaRPr>
              <a:solidFill>
                <a:schemeClr val="lt1"/>
              </a:solidFill>
            </a:endParaRPr>
          </a:p>
          <a:p>
            <a:pPr indent="0" lvl="0" marL="0" rtl="0" algn="l">
              <a:spcBef>
                <a:spcPts val="0"/>
              </a:spcBef>
              <a:spcAft>
                <a:spcPts val="0"/>
              </a:spcAft>
              <a:buClr>
                <a:schemeClr val="hlink"/>
              </a:buClr>
              <a:buSzPts val="1100"/>
              <a:buFont typeface="Arial"/>
              <a:buNone/>
            </a:pPr>
            <a:r>
              <a:t/>
            </a:r>
            <a:endParaRPr sz="2900">
              <a:solidFill>
                <a:schemeClr val="lt1"/>
              </a:solidFill>
            </a:endParaRPr>
          </a:p>
          <a:p>
            <a:pPr indent="0" lvl="0" marL="0" rtl="0" algn="l">
              <a:spcBef>
                <a:spcPts val="0"/>
              </a:spcBef>
              <a:spcAft>
                <a:spcPts val="0"/>
              </a:spcAft>
              <a:buNone/>
            </a:pPr>
            <a:r>
              <a:t/>
            </a:r>
            <a:endParaRPr>
              <a:solidFill>
                <a:schemeClr val="lt1"/>
              </a:solidFill>
            </a:endParaRPr>
          </a:p>
        </p:txBody>
      </p:sp>
      <p:sp>
        <p:nvSpPr>
          <p:cNvPr id="597" name="Google Shape;597;p61"/>
          <p:cNvSpPr txBox="1"/>
          <p:nvPr/>
        </p:nvSpPr>
        <p:spPr>
          <a:xfrm>
            <a:off x="754200" y="1476425"/>
            <a:ext cx="7635600" cy="32346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s" sz="1700">
                <a:solidFill>
                  <a:schemeClr val="lt1"/>
                </a:solidFill>
                <a:latin typeface="Inter"/>
                <a:ea typeface="Inter"/>
                <a:cs typeface="Inter"/>
                <a:sym typeface="Inter"/>
              </a:rPr>
              <a:t>Se utilizó XGBoost, un algoritmo de ensamble basado en árboles que combina múltiples modelos simples y los optimiza de forma secuencial. Su ventaja principal es la precisión, eficiencia y capacidad de generalización, incluso en datasets complejos como este de ciberseguridad.</a:t>
            </a:r>
            <a:endParaRPr sz="1700">
              <a:solidFill>
                <a:schemeClr val="lt1"/>
              </a:solidFill>
              <a:latin typeface="Inter"/>
              <a:ea typeface="Inter"/>
              <a:cs typeface="Inter"/>
              <a:sym typeface="Inter"/>
            </a:endParaRPr>
          </a:p>
          <a:p>
            <a:pPr indent="0" lvl="0" marL="0" rtl="0" algn="ctr">
              <a:lnSpc>
                <a:spcPct val="115000"/>
              </a:lnSpc>
              <a:spcBef>
                <a:spcPts val="0"/>
              </a:spcBef>
              <a:spcAft>
                <a:spcPts val="0"/>
              </a:spcAft>
              <a:buNone/>
            </a:pPr>
            <a:r>
              <a:rPr lang="es" sz="1700">
                <a:solidFill>
                  <a:schemeClr val="lt1"/>
                </a:solidFill>
                <a:latin typeface="Inter"/>
                <a:ea typeface="Inter"/>
                <a:cs typeface="Inter"/>
                <a:sym typeface="Inter"/>
              </a:rPr>
              <a:t>Se crea un primer árbol de decisión, luego, cada nuevo árbol corrige los errores del anterior. Así, el modelo va aprendiendo de forma secuencial e inteligente. Se ajustan pesos y errores usando gradientes, como en el aprendizaje profundo.</a:t>
            </a:r>
            <a:endParaRPr sz="1700">
              <a:solidFill>
                <a:schemeClr val="lt1"/>
              </a:solidFill>
              <a:latin typeface="Inter"/>
              <a:ea typeface="Inter"/>
              <a:cs typeface="Inter"/>
              <a:sym typeface="Inter"/>
            </a:endParaRPr>
          </a:p>
          <a:p>
            <a:pPr indent="0" lvl="0" marL="0" rtl="0" algn="l">
              <a:lnSpc>
                <a:spcPct val="115000"/>
              </a:lnSpc>
              <a:spcBef>
                <a:spcPts val="0"/>
              </a:spcBef>
              <a:spcAft>
                <a:spcPts val="0"/>
              </a:spcAft>
              <a:buNone/>
            </a:pPr>
            <a:r>
              <a:t/>
            </a:r>
            <a:endParaRPr sz="1700">
              <a:solidFill>
                <a:schemeClr val="lt1"/>
              </a:solidFill>
              <a:latin typeface="Inter"/>
              <a:ea typeface="Inter"/>
              <a:cs typeface="Inter"/>
              <a:sym typeface="Inter"/>
            </a:endParaRPr>
          </a:p>
          <a:p>
            <a:pPr indent="0" lvl="0" marL="0" rtl="0" algn="l">
              <a:lnSpc>
                <a:spcPct val="115000"/>
              </a:lnSpc>
              <a:spcBef>
                <a:spcPts val="0"/>
              </a:spcBef>
              <a:spcAft>
                <a:spcPts val="0"/>
              </a:spcAft>
              <a:buNone/>
            </a:pPr>
            <a:r>
              <a:t/>
            </a:r>
            <a:endParaRPr sz="1700">
              <a:solidFill>
                <a:schemeClr val="lt1"/>
              </a:solidFill>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1" name="Shape 601"/>
        <p:cNvGrpSpPr/>
        <p:nvPr/>
      </p:nvGrpSpPr>
      <p:grpSpPr>
        <a:xfrm>
          <a:off x="0" y="0"/>
          <a:ext cx="0" cy="0"/>
          <a:chOff x="0" y="0"/>
          <a:chExt cx="0" cy="0"/>
        </a:xfrm>
      </p:grpSpPr>
      <p:sp>
        <p:nvSpPr>
          <p:cNvPr id="602" name="Google Shape;602;p6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rPr>
              <a:t>PREENTREGA 3 : </a:t>
            </a:r>
            <a:r>
              <a:rPr lang="es" sz="2900">
                <a:solidFill>
                  <a:schemeClr val="lt1"/>
                </a:solidFill>
              </a:rPr>
              <a:t>MODELADO SUPERVISADO</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03" name="Google Shape;603;p62"/>
          <p:cNvSpPr txBox="1"/>
          <p:nvPr/>
        </p:nvSpPr>
        <p:spPr>
          <a:xfrm>
            <a:off x="526550" y="1770150"/>
            <a:ext cx="7864500" cy="2277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hlink"/>
              </a:buClr>
              <a:buSzPts val="1100"/>
              <a:buFont typeface="Arial"/>
              <a:buNone/>
            </a:pPr>
            <a:r>
              <a:rPr lang="es" sz="3000">
                <a:solidFill>
                  <a:schemeClr val="lt1"/>
                </a:solidFill>
                <a:latin typeface="Inter"/>
                <a:ea typeface="Inter"/>
                <a:cs typeface="Inter"/>
                <a:sym typeface="Inter"/>
              </a:rPr>
              <a:t>Como análisis complementario, utilizamos el modelo Prophet para visualizar la evolución de los ataques cibernéticos a lo largo del tiempo.</a:t>
            </a:r>
            <a:endParaRPr sz="3000">
              <a:solidFill>
                <a:schemeClr val="lt1"/>
              </a:solidFill>
              <a:latin typeface="Inter"/>
              <a:ea typeface="Inter"/>
              <a:cs typeface="Inter"/>
              <a:sym typeface="Inte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07" name="Shape 607"/>
        <p:cNvGrpSpPr/>
        <p:nvPr/>
      </p:nvGrpSpPr>
      <p:grpSpPr>
        <a:xfrm>
          <a:off x="0" y="0"/>
          <a:ext cx="0" cy="0"/>
          <a:chOff x="0" y="0"/>
          <a:chExt cx="0" cy="0"/>
        </a:xfrm>
      </p:grpSpPr>
      <p:sp>
        <p:nvSpPr>
          <p:cNvPr id="608" name="Google Shape;608;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rPr>
              <a:t>PREENTREGA 3 : </a:t>
            </a:r>
            <a:r>
              <a:rPr lang="es" sz="2900">
                <a:solidFill>
                  <a:schemeClr val="lt1"/>
                </a:solidFill>
              </a:rPr>
              <a:t>MODELADO SUPERVISADO</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09" name="Google Shape;609;p63"/>
          <p:cNvSpPr txBox="1"/>
          <p:nvPr/>
        </p:nvSpPr>
        <p:spPr>
          <a:xfrm>
            <a:off x="5051050" y="1128025"/>
            <a:ext cx="4015800" cy="3863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hlink"/>
              </a:buClr>
              <a:buSzPts val="1100"/>
              <a:buFont typeface="Arial"/>
              <a:buNone/>
            </a:pPr>
            <a:r>
              <a:rPr lang="es" sz="1600">
                <a:solidFill>
                  <a:schemeClr val="lt1"/>
                </a:solidFill>
                <a:latin typeface="Inter"/>
                <a:ea typeface="Inter"/>
                <a:cs typeface="Inter"/>
                <a:sym typeface="Inter"/>
              </a:rPr>
              <a:t>En el gráfico se observa la cantidad diaria de ataques, representada por puntos negros, y una línea azul que muestra la tendencia estimada por el modelo.</a:t>
            </a:r>
            <a:endParaRPr sz="1600">
              <a:solidFill>
                <a:schemeClr val="lt1"/>
              </a:solidFill>
              <a:latin typeface="Inter"/>
              <a:ea typeface="Inter"/>
              <a:cs typeface="Inter"/>
              <a:sym typeface="Inter"/>
            </a:endParaRPr>
          </a:p>
          <a:p>
            <a:pPr indent="0" lvl="0" marL="0" rtl="0" algn="ctr">
              <a:lnSpc>
                <a:spcPct val="115000"/>
              </a:lnSpc>
              <a:spcBef>
                <a:spcPts val="0"/>
              </a:spcBef>
              <a:spcAft>
                <a:spcPts val="0"/>
              </a:spcAft>
              <a:buClr>
                <a:schemeClr val="hlink"/>
              </a:buClr>
              <a:buSzPts val="1100"/>
              <a:buFont typeface="Arial"/>
              <a:buNone/>
            </a:pPr>
            <a:r>
              <a:t/>
            </a:r>
            <a:endParaRPr sz="1600">
              <a:solidFill>
                <a:schemeClr val="lt1"/>
              </a:solidFill>
              <a:latin typeface="Inter"/>
              <a:ea typeface="Inter"/>
              <a:cs typeface="Inter"/>
              <a:sym typeface="Inter"/>
            </a:endParaRPr>
          </a:p>
          <a:p>
            <a:pPr indent="0" lvl="0" marL="0" rtl="0" algn="ctr">
              <a:lnSpc>
                <a:spcPct val="115000"/>
              </a:lnSpc>
              <a:spcBef>
                <a:spcPts val="0"/>
              </a:spcBef>
              <a:spcAft>
                <a:spcPts val="0"/>
              </a:spcAft>
              <a:buClr>
                <a:schemeClr val="hlink"/>
              </a:buClr>
              <a:buSzPts val="1100"/>
              <a:buFont typeface="Arial"/>
              <a:buNone/>
            </a:pPr>
            <a:r>
              <a:rPr lang="es" sz="1600">
                <a:solidFill>
                  <a:schemeClr val="lt1"/>
                </a:solidFill>
                <a:latin typeface="Inter"/>
                <a:ea typeface="Inter"/>
                <a:cs typeface="Inter"/>
                <a:sym typeface="Inter"/>
              </a:rPr>
              <a:t>El área azul claro representa el intervalo de confianza del modelo, es decir, el rango dentro del cual se espera que se mantenga el número de ataques en los próximos días.</a:t>
            </a:r>
            <a:endParaRPr sz="1600">
              <a:solidFill>
                <a:schemeClr val="lt1"/>
              </a:solidFill>
              <a:latin typeface="Inter"/>
              <a:ea typeface="Inter"/>
              <a:cs typeface="Inter"/>
              <a:sym typeface="Inter"/>
            </a:endParaRPr>
          </a:p>
        </p:txBody>
      </p:sp>
      <p:pic>
        <p:nvPicPr>
          <p:cNvPr id="610" name="Google Shape;610;p63" title="WhatsApp Image 2025-07-27 at 7.36.07 PM.jpeg"/>
          <p:cNvPicPr preferRelativeResize="0"/>
          <p:nvPr/>
        </p:nvPicPr>
        <p:blipFill>
          <a:blip r:embed="rId3">
            <a:alphaModFix/>
          </a:blip>
          <a:stretch>
            <a:fillRect/>
          </a:stretch>
        </p:blipFill>
        <p:spPr>
          <a:xfrm>
            <a:off x="120300" y="1459263"/>
            <a:ext cx="4930751" cy="305118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4" name="Shape 614"/>
        <p:cNvGrpSpPr/>
        <p:nvPr/>
      </p:nvGrpSpPr>
      <p:grpSpPr>
        <a:xfrm>
          <a:off x="0" y="0"/>
          <a:ext cx="0" cy="0"/>
          <a:chOff x="0" y="0"/>
          <a:chExt cx="0" cy="0"/>
        </a:xfrm>
      </p:grpSpPr>
      <p:sp>
        <p:nvSpPr>
          <p:cNvPr id="615" name="Google Shape;615;p6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rPr>
              <a:t>PREENTREGA 3 : </a:t>
            </a:r>
            <a:r>
              <a:rPr lang="es" sz="2900">
                <a:solidFill>
                  <a:schemeClr val="lt1"/>
                </a:solidFill>
              </a:rPr>
              <a:t>MODELADO SUPERVISADO</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16" name="Google Shape;616;p64"/>
          <p:cNvSpPr txBox="1"/>
          <p:nvPr/>
        </p:nvSpPr>
        <p:spPr>
          <a:xfrm>
            <a:off x="5051050" y="1128025"/>
            <a:ext cx="4015800" cy="38634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hlink"/>
              </a:buClr>
              <a:buSzPts val="1100"/>
              <a:buFont typeface="Arial"/>
              <a:buNone/>
            </a:pPr>
            <a:r>
              <a:t/>
            </a:r>
            <a:endParaRPr sz="1600">
              <a:solidFill>
                <a:schemeClr val="lt1"/>
              </a:solidFill>
              <a:latin typeface="Inter"/>
              <a:ea typeface="Inter"/>
              <a:cs typeface="Inter"/>
              <a:sym typeface="Inter"/>
            </a:endParaRPr>
          </a:p>
          <a:p>
            <a:pPr indent="0" lvl="0" marL="0" rtl="0" algn="ctr">
              <a:lnSpc>
                <a:spcPct val="115000"/>
              </a:lnSpc>
              <a:spcBef>
                <a:spcPts val="0"/>
              </a:spcBef>
              <a:spcAft>
                <a:spcPts val="0"/>
              </a:spcAft>
              <a:buClr>
                <a:schemeClr val="hlink"/>
              </a:buClr>
              <a:buSzPts val="1100"/>
              <a:buFont typeface="Arial"/>
              <a:buNone/>
            </a:pPr>
            <a:r>
              <a:rPr lang="es" sz="1600">
                <a:solidFill>
                  <a:schemeClr val="lt1"/>
                </a:solidFill>
                <a:latin typeface="Inter"/>
                <a:ea typeface="Inter"/>
                <a:cs typeface="Inter"/>
                <a:sym typeface="Inter"/>
              </a:rPr>
              <a:t>Se puede observar que, si bien existe cierta variación diaria, la tendencia general se mantiene relativamente estable, en un promedio de aproximadamente 270 ataques por día.</a:t>
            </a:r>
            <a:endParaRPr sz="1600">
              <a:solidFill>
                <a:schemeClr val="lt1"/>
              </a:solidFill>
              <a:latin typeface="Inter"/>
              <a:ea typeface="Inter"/>
              <a:cs typeface="Inter"/>
              <a:sym typeface="Inter"/>
            </a:endParaRPr>
          </a:p>
          <a:p>
            <a:pPr indent="0" lvl="0" marL="0" rtl="0" algn="ctr">
              <a:lnSpc>
                <a:spcPct val="115000"/>
              </a:lnSpc>
              <a:spcBef>
                <a:spcPts val="0"/>
              </a:spcBef>
              <a:spcAft>
                <a:spcPts val="0"/>
              </a:spcAft>
              <a:buClr>
                <a:schemeClr val="hlink"/>
              </a:buClr>
              <a:buSzPts val="1100"/>
              <a:buFont typeface="Arial"/>
              <a:buNone/>
            </a:pPr>
            <a:r>
              <a:t/>
            </a:r>
            <a:endParaRPr sz="1600">
              <a:solidFill>
                <a:schemeClr val="lt1"/>
              </a:solidFill>
              <a:latin typeface="Inter"/>
              <a:ea typeface="Inter"/>
              <a:cs typeface="Inter"/>
              <a:sym typeface="Inter"/>
            </a:endParaRPr>
          </a:p>
          <a:p>
            <a:pPr indent="0" lvl="0" marL="0" rtl="0" algn="ctr">
              <a:lnSpc>
                <a:spcPct val="115000"/>
              </a:lnSpc>
              <a:spcBef>
                <a:spcPts val="0"/>
              </a:spcBef>
              <a:spcAft>
                <a:spcPts val="0"/>
              </a:spcAft>
              <a:buClr>
                <a:schemeClr val="hlink"/>
              </a:buClr>
              <a:buSzPts val="1100"/>
              <a:buFont typeface="Arial"/>
              <a:buNone/>
            </a:pPr>
            <a:r>
              <a:rPr lang="es" sz="1600">
                <a:solidFill>
                  <a:schemeClr val="lt1"/>
                </a:solidFill>
                <a:latin typeface="Inter"/>
                <a:ea typeface="Inter"/>
                <a:cs typeface="Inter"/>
                <a:sym typeface="Inter"/>
              </a:rPr>
              <a:t>Este tipo de análisis temporal permite anticipar posibles cambios en el volumen de ataques y complementar los modelos de predicción de éxito (outcome) con una perspectiva temporal del riesgo.</a:t>
            </a:r>
            <a:endParaRPr sz="1600">
              <a:solidFill>
                <a:schemeClr val="lt1"/>
              </a:solidFill>
              <a:latin typeface="Inter"/>
              <a:ea typeface="Inter"/>
              <a:cs typeface="Inter"/>
              <a:sym typeface="Inter"/>
            </a:endParaRPr>
          </a:p>
        </p:txBody>
      </p:sp>
      <p:pic>
        <p:nvPicPr>
          <p:cNvPr id="617" name="Google Shape;617;p64" title="WhatsApp Image 2025-07-27 at 7.36.07 PM.jpeg"/>
          <p:cNvPicPr preferRelativeResize="0"/>
          <p:nvPr/>
        </p:nvPicPr>
        <p:blipFill>
          <a:blip r:embed="rId3">
            <a:alphaModFix/>
          </a:blip>
          <a:stretch>
            <a:fillRect/>
          </a:stretch>
        </p:blipFill>
        <p:spPr>
          <a:xfrm>
            <a:off x="120300" y="1459263"/>
            <a:ext cx="4930751" cy="305118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1" name="Shape 621"/>
        <p:cNvGrpSpPr/>
        <p:nvPr/>
      </p:nvGrpSpPr>
      <p:grpSpPr>
        <a:xfrm>
          <a:off x="0" y="0"/>
          <a:ext cx="0" cy="0"/>
          <a:chOff x="0" y="0"/>
          <a:chExt cx="0" cy="0"/>
        </a:xfrm>
      </p:grpSpPr>
      <p:sp>
        <p:nvSpPr>
          <p:cNvPr id="622" name="Google Shape;622;p6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rPr>
              <a:t>PREENTREGA 3 : </a:t>
            </a:r>
            <a:r>
              <a:rPr lang="es" sz="2900">
                <a:solidFill>
                  <a:schemeClr val="lt1"/>
                </a:solidFill>
              </a:rPr>
              <a:t>MODELADO SUPERVISADO</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23" name="Google Shape;623;p65"/>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s" sz="2200">
                <a:solidFill>
                  <a:schemeClr val="lt1"/>
                </a:solidFill>
                <a:latin typeface="Passion One"/>
                <a:ea typeface="Passion One"/>
                <a:cs typeface="Passion One"/>
                <a:sym typeface="Passion One"/>
              </a:rPr>
              <a:t>CONCLUSIÓN</a:t>
            </a:r>
            <a:endParaRPr b="1" sz="2200">
              <a:solidFill>
                <a:schemeClr val="lt1"/>
              </a:solidFill>
              <a:latin typeface="Passion One"/>
              <a:ea typeface="Passion One"/>
              <a:cs typeface="Passion One"/>
              <a:sym typeface="Passion One"/>
            </a:endParaRPr>
          </a:p>
          <a:p>
            <a:pPr indent="0" lvl="0" marL="0" rtl="0" algn="l">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rPr lang="es">
                <a:solidFill>
                  <a:schemeClr val="lt1"/>
                </a:solidFill>
              </a:rPr>
              <a:t> </a:t>
            </a:r>
            <a:endParaRPr>
              <a:solidFill>
                <a:schemeClr val="lt1"/>
              </a:solidFill>
            </a:endParaRPr>
          </a:p>
        </p:txBody>
      </p:sp>
      <p:sp>
        <p:nvSpPr>
          <p:cNvPr id="624" name="Google Shape;624;p65"/>
          <p:cNvSpPr txBox="1"/>
          <p:nvPr/>
        </p:nvSpPr>
        <p:spPr>
          <a:xfrm>
            <a:off x="463950" y="1406300"/>
            <a:ext cx="8216100" cy="35532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hlink"/>
              </a:buClr>
              <a:buSzPts val="1100"/>
              <a:buFont typeface="Arial"/>
              <a:buNone/>
            </a:pPr>
            <a:r>
              <a:rPr lang="es" sz="2000">
                <a:solidFill>
                  <a:schemeClr val="lt1"/>
                </a:solidFill>
                <a:latin typeface="Inter"/>
                <a:ea typeface="Inter"/>
                <a:cs typeface="Inter"/>
                <a:sym typeface="Inter"/>
              </a:rPr>
              <a:t>A partir del análisis exploratorio, detectamos que EE.UU. es el país con más ataques, especialmente del tipo fuerza bruta, afectando industrias como salud, finanzas y educación. Esto motivó el desarrollo de modelos de clasificación para predecir si un ataque será exitoso o no. Luego de comparar SVM, Random Forest y XGBoost, este último obtuvo el mejor F1-score tras optimización y balanceo, demostrando ser el más robusto frente al desbalanceo de clases y la alta dimensionalidad del dataset.</a:t>
            </a:r>
            <a:endParaRPr sz="2000">
              <a:solidFill>
                <a:schemeClr val="lt1"/>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8" name="Shape 628"/>
        <p:cNvGrpSpPr/>
        <p:nvPr/>
      </p:nvGrpSpPr>
      <p:grpSpPr>
        <a:xfrm>
          <a:off x="0" y="0"/>
          <a:ext cx="0" cy="0"/>
          <a:chOff x="0" y="0"/>
          <a:chExt cx="0" cy="0"/>
        </a:xfrm>
      </p:grpSpPr>
      <p:sp>
        <p:nvSpPr>
          <p:cNvPr id="629" name="Google Shape;629;p66"/>
          <p:cNvSpPr txBox="1"/>
          <p:nvPr/>
        </p:nvSpPr>
        <p:spPr>
          <a:xfrm>
            <a:off x="-1489450" y="5595850"/>
            <a:ext cx="770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highlight>
                <a:schemeClr val="dk1"/>
              </a:highlight>
              <a:latin typeface="Inter"/>
              <a:ea typeface="Inter"/>
              <a:cs typeface="Inter"/>
              <a:sym typeface="Inter"/>
            </a:endParaRPr>
          </a:p>
        </p:txBody>
      </p:sp>
      <p:sp>
        <p:nvSpPr>
          <p:cNvPr id="630" name="Google Shape;630;p66"/>
          <p:cNvSpPr txBox="1"/>
          <p:nvPr>
            <p:ph type="title"/>
          </p:nvPr>
        </p:nvSpPr>
        <p:spPr>
          <a:xfrm>
            <a:off x="2201550" y="1517700"/>
            <a:ext cx="4740900" cy="21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highlight>
                  <a:schemeClr val="dk1"/>
                </a:highlight>
              </a:rPr>
              <a:t>PREENTREGA 4</a:t>
            </a:r>
            <a:endParaRPr>
              <a:solidFill>
                <a:schemeClr val="lt1"/>
              </a:solidFill>
              <a:highlight>
                <a:schemeClr val="dk1"/>
              </a:highlight>
            </a:endParaRPr>
          </a:p>
          <a:p>
            <a:pPr indent="0" lvl="0" marL="0" rtl="0" algn="ctr">
              <a:spcBef>
                <a:spcPts val="0"/>
              </a:spcBef>
              <a:spcAft>
                <a:spcPts val="0"/>
              </a:spcAft>
              <a:buClr>
                <a:schemeClr val="hlink"/>
              </a:buClr>
              <a:buSzPts val="1100"/>
              <a:buFont typeface="Arial"/>
              <a:buNone/>
            </a:pPr>
            <a:r>
              <a:rPr lang="es">
                <a:solidFill>
                  <a:schemeClr val="lt1"/>
                </a:solidFill>
                <a:highlight>
                  <a:schemeClr val="dk1"/>
                </a:highlight>
              </a:rPr>
              <a:t>DESCUBRIENDO LO OCULTO</a:t>
            </a:r>
            <a:endParaRPr>
              <a:solidFill>
                <a:schemeClr val="lt1"/>
              </a:solidFill>
              <a:highlight>
                <a:schemeClr val="dk1"/>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34" name="Shape 634"/>
        <p:cNvGrpSpPr/>
        <p:nvPr/>
      </p:nvGrpSpPr>
      <p:grpSpPr>
        <a:xfrm>
          <a:off x="0" y="0"/>
          <a:ext cx="0" cy="0"/>
          <a:chOff x="0" y="0"/>
          <a:chExt cx="0" cy="0"/>
        </a:xfrm>
      </p:grpSpPr>
      <p:sp>
        <p:nvSpPr>
          <p:cNvPr id="635" name="Google Shape;635;p67"/>
          <p:cNvSpPr txBox="1"/>
          <p:nvPr>
            <p:ph type="title"/>
          </p:nvPr>
        </p:nvSpPr>
        <p:spPr>
          <a:xfrm>
            <a:off x="236550" y="466425"/>
            <a:ext cx="867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a:solidFill>
                  <a:schemeClr val="lt1"/>
                </a:solidFill>
              </a:rPr>
              <a:t>PREENTREGA 4: MODELADO NO SUPERVISADO (CLUSTERING)</a:t>
            </a:r>
            <a:endParaRPr>
              <a:solidFill>
                <a:schemeClr val="lt1"/>
              </a:solidFill>
            </a:endParaRPr>
          </a:p>
        </p:txBody>
      </p:sp>
      <p:sp>
        <p:nvSpPr>
          <p:cNvPr id="636" name="Google Shape;636;p67"/>
          <p:cNvSpPr txBox="1"/>
          <p:nvPr>
            <p:ph idx="1" type="body"/>
          </p:nvPr>
        </p:nvSpPr>
        <p:spPr>
          <a:xfrm>
            <a:off x="720000" y="1090525"/>
            <a:ext cx="7704000" cy="37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sz="2000">
                <a:solidFill>
                  <a:schemeClr val="lt1"/>
                </a:solidFill>
              </a:rPr>
              <a:t>Finalmente, abordamos el problema desde un enfoque no supervisado. Ya sin conocer el resultado del ataque, quisimos agrupar patrones similares.</a:t>
            </a:r>
            <a:endParaRPr sz="2000">
              <a:solidFill>
                <a:schemeClr val="lt1"/>
              </a:solidFill>
            </a:endParaRPr>
          </a:p>
          <a:p>
            <a:pPr indent="0" lvl="0" marL="0" rtl="0" algn="ctr">
              <a:spcBef>
                <a:spcPts val="0"/>
              </a:spcBef>
              <a:spcAft>
                <a:spcPts val="0"/>
              </a:spcAft>
              <a:buClr>
                <a:schemeClr val="hlink"/>
              </a:buClr>
              <a:buSzPts val="1100"/>
              <a:buFont typeface="Arial"/>
              <a:buNone/>
            </a:pPr>
            <a:r>
              <a:t/>
            </a:r>
            <a:endParaRPr sz="2000">
              <a:solidFill>
                <a:schemeClr val="lt1"/>
              </a:solidFill>
            </a:endParaRPr>
          </a:p>
          <a:p>
            <a:pPr indent="0" lvl="0" marL="0" rtl="0" algn="ctr">
              <a:spcBef>
                <a:spcPts val="0"/>
              </a:spcBef>
              <a:spcAft>
                <a:spcPts val="0"/>
              </a:spcAft>
              <a:buNone/>
            </a:pPr>
            <a:r>
              <a:t/>
            </a:r>
            <a:endParaRPr sz="20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0" name="Shape 640"/>
        <p:cNvGrpSpPr/>
        <p:nvPr/>
      </p:nvGrpSpPr>
      <p:grpSpPr>
        <a:xfrm>
          <a:off x="0" y="0"/>
          <a:ext cx="0" cy="0"/>
          <a:chOff x="0" y="0"/>
          <a:chExt cx="0" cy="0"/>
        </a:xfrm>
      </p:grpSpPr>
      <p:sp>
        <p:nvSpPr>
          <p:cNvPr id="641" name="Google Shape;641;p68"/>
          <p:cNvSpPr txBox="1"/>
          <p:nvPr>
            <p:ph type="title"/>
          </p:nvPr>
        </p:nvSpPr>
        <p:spPr>
          <a:xfrm>
            <a:off x="173375" y="445025"/>
            <a:ext cx="8883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a:solidFill>
                  <a:schemeClr val="lt1"/>
                </a:solidFill>
              </a:rPr>
              <a:t>PREENTREGA 4: MODELADO NO SUPERVISADO (CLUSTERING)</a:t>
            </a:r>
            <a:endParaRPr>
              <a:solidFill>
                <a:schemeClr val="lt1"/>
              </a:solidFill>
            </a:endParaRPr>
          </a:p>
          <a:p>
            <a:pPr indent="0" lvl="0" marL="0" rtl="0" algn="ctr">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42" name="Google Shape;642;p68"/>
          <p:cNvSpPr txBox="1"/>
          <p:nvPr>
            <p:ph idx="1" type="body"/>
          </p:nvPr>
        </p:nvSpPr>
        <p:spPr>
          <a:xfrm>
            <a:off x="655775" y="1283175"/>
            <a:ext cx="7704000" cy="3725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sz="2000">
                <a:solidFill>
                  <a:schemeClr val="lt1"/>
                </a:solidFill>
              </a:rPr>
              <a:t>Usamos técnicas de clustering para identificar posibles grupos de ataques:</a:t>
            </a:r>
            <a:endParaRPr sz="2000">
              <a:solidFill>
                <a:schemeClr val="lt1"/>
              </a:solidFill>
            </a:endParaRPr>
          </a:p>
          <a:p>
            <a:pPr indent="0" lvl="0" marL="0" rtl="0" algn="ctr">
              <a:spcBef>
                <a:spcPts val="0"/>
              </a:spcBef>
              <a:spcAft>
                <a:spcPts val="0"/>
              </a:spcAft>
              <a:buClr>
                <a:schemeClr val="hlink"/>
              </a:buClr>
              <a:buSzPts val="1100"/>
              <a:buFont typeface="Arial"/>
              <a:buNone/>
            </a:pPr>
            <a:r>
              <a:t/>
            </a:r>
            <a:endParaRPr sz="2000">
              <a:solidFill>
                <a:schemeClr val="lt1"/>
              </a:solidFill>
            </a:endParaRPr>
          </a:p>
          <a:p>
            <a:pPr indent="0" lvl="0" marL="0" rtl="0" algn="ctr">
              <a:spcBef>
                <a:spcPts val="0"/>
              </a:spcBef>
              <a:spcAft>
                <a:spcPts val="0"/>
              </a:spcAft>
              <a:buClr>
                <a:schemeClr val="hlink"/>
              </a:buClr>
              <a:buSzPts val="1100"/>
              <a:buFont typeface="Arial"/>
              <a:buNone/>
            </a:pPr>
            <a:r>
              <a:rPr lang="es" sz="2000">
                <a:solidFill>
                  <a:schemeClr val="lt1"/>
                </a:solidFill>
              </a:rPr>
              <a:t>Preprocesamiento con escalado y codificación numérica.</a:t>
            </a:r>
            <a:endParaRPr sz="2000">
              <a:solidFill>
                <a:schemeClr val="lt1"/>
              </a:solidFill>
            </a:endParaRPr>
          </a:p>
          <a:p>
            <a:pPr indent="0" lvl="0" marL="0" rtl="0" algn="ctr">
              <a:spcBef>
                <a:spcPts val="0"/>
              </a:spcBef>
              <a:spcAft>
                <a:spcPts val="0"/>
              </a:spcAft>
              <a:buClr>
                <a:schemeClr val="hlink"/>
              </a:buClr>
              <a:buSzPts val="1100"/>
              <a:buFont typeface="Arial"/>
              <a:buNone/>
            </a:pPr>
            <a:r>
              <a:rPr lang="es" sz="2000">
                <a:solidFill>
                  <a:schemeClr val="lt1"/>
                </a:solidFill>
              </a:rPr>
              <a:t>KMeans y DBSCAN como algoritmos de agrupamiento.</a:t>
            </a:r>
            <a:endParaRPr sz="2000">
              <a:solidFill>
                <a:schemeClr val="lt1"/>
              </a:solidFill>
            </a:endParaRPr>
          </a:p>
          <a:p>
            <a:pPr indent="0" lvl="0" marL="0" rtl="0" algn="ctr">
              <a:spcBef>
                <a:spcPts val="0"/>
              </a:spcBef>
              <a:spcAft>
                <a:spcPts val="0"/>
              </a:spcAft>
              <a:buNone/>
            </a:pPr>
            <a:r>
              <a:rPr lang="es" sz="2000">
                <a:solidFill>
                  <a:schemeClr val="lt1"/>
                </a:solidFill>
              </a:rPr>
              <a:t>Validación con Silhouette Score HDBSCAN </a:t>
            </a:r>
            <a:r>
              <a:rPr lang="es" sz="2000">
                <a:solidFill>
                  <a:schemeClr val="lt1"/>
                </a:solidFill>
              </a:rPr>
              <a:t>(0.396: agrupamiento débil).</a:t>
            </a:r>
            <a:endParaRPr sz="2000">
              <a:solidFill>
                <a:schemeClr val="lt1"/>
              </a:solidFill>
            </a:endParaRPr>
          </a:p>
          <a:p>
            <a:pPr indent="0" lvl="0" marL="0" rtl="0" algn="ctr">
              <a:spcBef>
                <a:spcPts val="0"/>
              </a:spcBef>
              <a:spcAft>
                <a:spcPts val="0"/>
              </a:spcAft>
              <a:buNone/>
            </a:pPr>
            <a:r>
              <a:rPr lang="es" sz="2000">
                <a:solidFill>
                  <a:schemeClr val="lt1"/>
                </a:solidFill>
              </a:rPr>
              <a:t>Escalado de datos (Z-score).</a:t>
            </a:r>
            <a:endParaRPr sz="2000">
              <a:solidFill>
                <a:schemeClr val="lt1"/>
              </a:solidFill>
            </a:endParaRPr>
          </a:p>
          <a:p>
            <a:pPr indent="0" lvl="0" marL="0" rtl="0" algn="ctr">
              <a:spcBef>
                <a:spcPts val="0"/>
              </a:spcBef>
              <a:spcAft>
                <a:spcPts val="0"/>
              </a:spcAft>
              <a:buNone/>
            </a:pPr>
            <a:r>
              <a:rPr lang="es" sz="2000">
                <a:solidFill>
                  <a:schemeClr val="lt1"/>
                </a:solidFill>
              </a:rPr>
              <a:t>Visualización de grupos y análisis.</a:t>
            </a:r>
            <a:endParaRPr sz="20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46" name="Shape 646"/>
        <p:cNvGrpSpPr/>
        <p:nvPr/>
      </p:nvGrpSpPr>
      <p:grpSpPr>
        <a:xfrm>
          <a:off x="0" y="0"/>
          <a:ext cx="0" cy="0"/>
          <a:chOff x="0" y="0"/>
          <a:chExt cx="0" cy="0"/>
        </a:xfrm>
      </p:grpSpPr>
      <p:sp>
        <p:nvSpPr>
          <p:cNvPr id="647" name="Google Shape;647;p69"/>
          <p:cNvSpPr txBox="1"/>
          <p:nvPr>
            <p:ph type="title"/>
          </p:nvPr>
        </p:nvSpPr>
        <p:spPr>
          <a:xfrm>
            <a:off x="87750" y="445025"/>
            <a:ext cx="8786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a:solidFill>
                  <a:schemeClr val="lt1"/>
                </a:solidFill>
              </a:rPr>
              <a:t>PREENTREGA 4: MODELADO NO SUPERVISADO (CLUSTERING)</a:t>
            </a:r>
            <a:endParaRPr>
              <a:solidFill>
                <a:schemeClr val="lt1"/>
              </a:solidFill>
            </a:endParaRPr>
          </a:p>
          <a:p>
            <a:pPr indent="0" lvl="0" marL="0" rtl="0" algn="ctr">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648" name="Google Shape;648;p69"/>
          <p:cNvPicPr preferRelativeResize="0"/>
          <p:nvPr/>
        </p:nvPicPr>
        <p:blipFill>
          <a:blip r:embed="rId3">
            <a:alphaModFix/>
          </a:blip>
          <a:stretch>
            <a:fillRect/>
          </a:stretch>
        </p:blipFill>
        <p:spPr>
          <a:xfrm>
            <a:off x="515388" y="1138025"/>
            <a:ext cx="7931417" cy="38209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51" name="Shape 451"/>
        <p:cNvGrpSpPr/>
        <p:nvPr/>
      </p:nvGrpSpPr>
      <p:grpSpPr>
        <a:xfrm>
          <a:off x="0" y="0"/>
          <a:ext cx="0" cy="0"/>
          <a:chOff x="0" y="0"/>
          <a:chExt cx="0" cy="0"/>
        </a:xfrm>
      </p:grpSpPr>
      <p:sp>
        <p:nvSpPr>
          <p:cNvPr id="452" name="Google Shape;452;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highlight>
                  <a:schemeClr val="dk1"/>
                </a:highlight>
              </a:rPr>
              <a:t>TIPOS DE ATAQUES </a:t>
            </a:r>
            <a:r>
              <a:rPr lang="es">
                <a:solidFill>
                  <a:schemeClr val="lt1"/>
                </a:solidFill>
                <a:highlight>
                  <a:schemeClr val="dk1"/>
                </a:highlight>
              </a:rPr>
              <a:t>CIBERNÉTICOS</a:t>
            </a:r>
            <a:endParaRPr>
              <a:solidFill>
                <a:schemeClr val="lt1"/>
              </a:solidFill>
              <a:highlight>
                <a:schemeClr val="dk1"/>
              </a:highlight>
            </a:endParaRPr>
          </a:p>
        </p:txBody>
      </p:sp>
      <p:sp>
        <p:nvSpPr>
          <p:cNvPr id="453" name="Google Shape;453;p43"/>
          <p:cNvSpPr txBox="1"/>
          <p:nvPr>
            <p:ph idx="3" type="subTitle"/>
          </p:nvPr>
        </p:nvSpPr>
        <p:spPr>
          <a:xfrm>
            <a:off x="1647700" y="1194650"/>
            <a:ext cx="6222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200">
                <a:solidFill>
                  <a:schemeClr val="lt1"/>
                </a:solidFill>
                <a:highlight>
                  <a:schemeClr val="dk1"/>
                </a:highlight>
              </a:rPr>
              <a:t>PHISHING	</a:t>
            </a:r>
            <a:endParaRPr sz="2200">
              <a:solidFill>
                <a:schemeClr val="lt1"/>
              </a:solidFill>
              <a:highlight>
                <a:schemeClr val="dk1"/>
              </a:highlight>
            </a:endParaRPr>
          </a:p>
        </p:txBody>
      </p:sp>
      <p:sp>
        <p:nvSpPr>
          <p:cNvPr id="454" name="Google Shape;454;p43"/>
          <p:cNvSpPr txBox="1"/>
          <p:nvPr/>
        </p:nvSpPr>
        <p:spPr>
          <a:xfrm>
            <a:off x="-1489450" y="5595850"/>
            <a:ext cx="770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highlight>
                <a:schemeClr val="dk1"/>
              </a:highlight>
              <a:latin typeface="Inter"/>
              <a:ea typeface="Inter"/>
              <a:cs typeface="Inter"/>
              <a:sym typeface="Inter"/>
            </a:endParaRPr>
          </a:p>
        </p:txBody>
      </p:sp>
      <p:sp>
        <p:nvSpPr>
          <p:cNvPr id="455" name="Google Shape;455;p43"/>
          <p:cNvSpPr txBox="1"/>
          <p:nvPr>
            <p:ph idx="1" type="subTitle"/>
          </p:nvPr>
        </p:nvSpPr>
        <p:spPr>
          <a:xfrm>
            <a:off x="1647700" y="1527800"/>
            <a:ext cx="62220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lt1"/>
                </a:solidFill>
                <a:highlight>
                  <a:schemeClr val="dk1"/>
                </a:highlight>
              </a:rPr>
              <a:t>Engaño para obtener datos personales</a:t>
            </a:r>
            <a:endParaRPr sz="1600">
              <a:solidFill>
                <a:schemeClr val="lt1"/>
              </a:solidFill>
              <a:highlight>
                <a:schemeClr val="dk1"/>
              </a:highlight>
            </a:endParaRPr>
          </a:p>
        </p:txBody>
      </p:sp>
      <p:sp>
        <p:nvSpPr>
          <p:cNvPr id="456" name="Google Shape;456;p43"/>
          <p:cNvSpPr txBox="1"/>
          <p:nvPr>
            <p:ph idx="2" type="title"/>
          </p:nvPr>
        </p:nvSpPr>
        <p:spPr>
          <a:xfrm>
            <a:off x="796200" y="1270850"/>
            <a:ext cx="731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chemeClr val="lt1"/>
                </a:solidFill>
                <a:highlight>
                  <a:schemeClr val="dk1"/>
                </a:highlight>
              </a:rPr>
              <a:t>→</a:t>
            </a:r>
            <a:endParaRPr b="1">
              <a:solidFill>
                <a:schemeClr val="lt1"/>
              </a:solidFill>
              <a:highlight>
                <a:schemeClr val="dk1"/>
              </a:highlight>
            </a:endParaRPr>
          </a:p>
        </p:txBody>
      </p:sp>
      <p:sp>
        <p:nvSpPr>
          <p:cNvPr id="457" name="Google Shape;457;p43"/>
          <p:cNvSpPr txBox="1"/>
          <p:nvPr>
            <p:ph idx="4" type="subTitle"/>
          </p:nvPr>
        </p:nvSpPr>
        <p:spPr>
          <a:xfrm>
            <a:off x="1647700" y="2392800"/>
            <a:ext cx="62220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lt1"/>
                </a:solidFill>
                <a:highlight>
                  <a:schemeClr val="dk1"/>
                </a:highlight>
              </a:rPr>
              <a:t>Software malicioso como virus o ransomware</a:t>
            </a:r>
            <a:endParaRPr sz="1600">
              <a:solidFill>
                <a:schemeClr val="lt1"/>
              </a:solidFill>
              <a:highlight>
                <a:schemeClr val="dk1"/>
              </a:highlight>
            </a:endParaRPr>
          </a:p>
        </p:txBody>
      </p:sp>
      <p:sp>
        <p:nvSpPr>
          <p:cNvPr id="458" name="Google Shape;458;p43"/>
          <p:cNvSpPr txBox="1"/>
          <p:nvPr>
            <p:ph idx="5" type="title"/>
          </p:nvPr>
        </p:nvSpPr>
        <p:spPr>
          <a:xfrm>
            <a:off x="796200" y="2135850"/>
            <a:ext cx="731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s">
                <a:solidFill>
                  <a:schemeClr val="lt1"/>
                </a:solidFill>
                <a:highlight>
                  <a:schemeClr val="dk1"/>
                </a:highlight>
              </a:rPr>
              <a:t>→</a:t>
            </a:r>
            <a:endParaRPr>
              <a:solidFill>
                <a:schemeClr val="lt1"/>
              </a:solidFill>
              <a:highlight>
                <a:schemeClr val="dk1"/>
              </a:highlight>
            </a:endParaRPr>
          </a:p>
        </p:txBody>
      </p:sp>
      <p:sp>
        <p:nvSpPr>
          <p:cNvPr id="459" name="Google Shape;459;p43"/>
          <p:cNvSpPr txBox="1"/>
          <p:nvPr>
            <p:ph idx="6" type="subTitle"/>
          </p:nvPr>
        </p:nvSpPr>
        <p:spPr>
          <a:xfrm>
            <a:off x="1647700" y="2059650"/>
            <a:ext cx="6222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200">
                <a:solidFill>
                  <a:schemeClr val="lt1"/>
                </a:solidFill>
                <a:highlight>
                  <a:schemeClr val="dk1"/>
                </a:highlight>
              </a:rPr>
              <a:t>MALWARE</a:t>
            </a:r>
            <a:endParaRPr sz="2200">
              <a:solidFill>
                <a:schemeClr val="lt1"/>
              </a:solidFill>
              <a:highlight>
                <a:schemeClr val="dk1"/>
              </a:highlight>
            </a:endParaRPr>
          </a:p>
        </p:txBody>
      </p:sp>
      <p:sp>
        <p:nvSpPr>
          <p:cNvPr id="460" name="Google Shape;460;p43"/>
          <p:cNvSpPr txBox="1"/>
          <p:nvPr>
            <p:ph idx="7" type="subTitle"/>
          </p:nvPr>
        </p:nvSpPr>
        <p:spPr>
          <a:xfrm>
            <a:off x="1647700" y="3257800"/>
            <a:ext cx="62220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lt1"/>
                </a:solidFill>
                <a:highlight>
                  <a:schemeClr val="dk1"/>
                </a:highlight>
              </a:rPr>
              <a:t>Saturación de servidores para interrumpir servicios</a:t>
            </a:r>
            <a:endParaRPr sz="1600">
              <a:solidFill>
                <a:schemeClr val="lt1"/>
              </a:solidFill>
              <a:highlight>
                <a:schemeClr val="dk1"/>
              </a:highlight>
            </a:endParaRPr>
          </a:p>
        </p:txBody>
      </p:sp>
      <p:sp>
        <p:nvSpPr>
          <p:cNvPr id="461" name="Google Shape;461;p43"/>
          <p:cNvSpPr txBox="1"/>
          <p:nvPr>
            <p:ph idx="8" type="title"/>
          </p:nvPr>
        </p:nvSpPr>
        <p:spPr>
          <a:xfrm>
            <a:off x="796200" y="3000850"/>
            <a:ext cx="731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s">
                <a:solidFill>
                  <a:schemeClr val="lt1"/>
                </a:solidFill>
                <a:highlight>
                  <a:schemeClr val="dk1"/>
                </a:highlight>
              </a:rPr>
              <a:t>→</a:t>
            </a:r>
            <a:endParaRPr>
              <a:solidFill>
                <a:schemeClr val="lt1"/>
              </a:solidFill>
              <a:highlight>
                <a:schemeClr val="dk1"/>
              </a:highlight>
            </a:endParaRPr>
          </a:p>
        </p:txBody>
      </p:sp>
      <p:sp>
        <p:nvSpPr>
          <p:cNvPr id="462" name="Google Shape;462;p43"/>
          <p:cNvSpPr txBox="1"/>
          <p:nvPr>
            <p:ph idx="9" type="subTitle"/>
          </p:nvPr>
        </p:nvSpPr>
        <p:spPr>
          <a:xfrm>
            <a:off x="1647700" y="2924650"/>
            <a:ext cx="6222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200">
                <a:solidFill>
                  <a:schemeClr val="lt1"/>
                </a:solidFill>
                <a:highlight>
                  <a:schemeClr val="dk1"/>
                </a:highlight>
              </a:rPr>
              <a:t>ATAQUES DDoS	</a:t>
            </a:r>
            <a:endParaRPr sz="2200">
              <a:solidFill>
                <a:schemeClr val="lt1"/>
              </a:solidFill>
              <a:highlight>
                <a:schemeClr val="dk1"/>
              </a:highlight>
            </a:endParaRPr>
          </a:p>
        </p:txBody>
      </p:sp>
      <p:sp>
        <p:nvSpPr>
          <p:cNvPr id="463" name="Google Shape;463;p43"/>
          <p:cNvSpPr txBox="1"/>
          <p:nvPr>
            <p:ph idx="13" type="subTitle"/>
          </p:nvPr>
        </p:nvSpPr>
        <p:spPr>
          <a:xfrm>
            <a:off x="1647700" y="4122800"/>
            <a:ext cx="62220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lt1"/>
                </a:solidFill>
                <a:highlight>
                  <a:schemeClr val="dk1"/>
                </a:highlight>
              </a:rPr>
              <a:t>Aprovechamiento de vulnerabilidad del sistema </a:t>
            </a:r>
            <a:endParaRPr sz="1600">
              <a:solidFill>
                <a:schemeClr val="lt1"/>
              </a:solidFill>
              <a:highlight>
                <a:schemeClr val="dk1"/>
              </a:highlight>
            </a:endParaRPr>
          </a:p>
        </p:txBody>
      </p:sp>
      <p:sp>
        <p:nvSpPr>
          <p:cNvPr id="464" name="Google Shape;464;p43"/>
          <p:cNvSpPr txBox="1"/>
          <p:nvPr>
            <p:ph idx="14" type="title"/>
          </p:nvPr>
        </p:nvSpPr>
        <p:spPr>
          <a:xfrm>
            <a:off x="796200" y="3865850"/>
            <a:ext cx="731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s">
                <a:solidFill>
                  <a:schemeClr val="lt1"/>
                </a:solidFill>
                <a:highlight>
                  <a:schemeClr val="dk1"/>
                </a:highlight>
              </a:rPr>
              <a:t>→</a:t>
            </a:r>
            <a:endParaRPr>
              <a:solidFill>
                <a:schemeClr val="lt1"/>
              </a:solidFill>
              <a:highlight>
                <a:schemeClr val="dk1"/>
              </a:highlight>
            </a:endParaRPr>
          </a:p>
        </p:txBody>
      </p:sp>
      <p:sp>
        <p:nvSpPr>
          <p:cNvPr id="465" name="Google Shape;465;p43"/>
          <p:cNvSpPr txBox="1"/>
          <p:nvPr>
            <p:ph idx="15" type="subTitle"/>
          </p:nvPr>
        </p:nvSpPr>
        <p:spPr>
          <a:xfrm>
            <a:off x="1647700" y="3789650"/>
            <a:ext cx="6222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200">
                <a:solidFill>
                  <a:schemeClr val="lt1"/>
                </a:solidFill>
                <a:highlight>
                  <a:schemeClr val="dk1"/>
                </a:highlight>
              </a:rPr>
              <a:t>EXPLOITS</a:t>
            </a:r>
            <a:r>
              <a:rPr lang="es">
                <a:solidFill>
                  <a:schemeClr val="lt1"/>
                </a:solidFill>
                <a:highlight>
                  <a:schemeClr val="dk1"/>
                </a:highlight>
              </a:rPr>
              <a:t>	</a:t>
            </a:r>
            <a:endParaRPr>
              <a:solidFill>
                <a:schemeClr val="lt1"/>
              </a:solidFill>
              <a:highlight>
                <a:schemeClr val="dk1"/>
              </a:high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2" name="Shape 652"/>
        <p:cNvGrpSpPr/>
        <p:nvPr/>
      </p:nvGrpSpPr>
      <p:grpSpPr>
        <a:xfrm>
          <a:off x="0" y="0"/>
          <a:ext cx="0" cy="0"/>
          <a:chOff x="0" y="0"/>
          <a:chExt cx="0" cy="0"/>
        </a:xfrm>
      </p:grpSpPr>
      <p:sp>
        <p:nvSpPr>
          <p:cNvPr id="653" name="Google Shape;653;p70"/>
          <p:cNvSpPr txBox="1"/>
          <p:nvPr>
            <p:ph type="title"/>
          </p:nvPr>
        </p:nvSpPr>
        <p:spPr>
          <a:xfrm>
            <a:off x="87750" y="445025"/>
            <a:ext cx="900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a:solidFill>
                  <a:schemeClr val="lt1"/>
                </a:solidFill>
              </a:rPr>
              <a:t>PREENTREGA 4: MODELADO NO SUPERVISADO (CLUSTERING)</a:t>
            </a:r>
            <a:endParaRPr>
              <a:solidFill>
                <a:schemeClr val="lt1"/>
              </a:solidFill>
            </a:endParaRPr>
          </a:p>
          <a:p>
            <a:pPr indent="0" lvl="0" marL="0" rtl="0" algn="ctr">
              <a:spcBef>
                <a:spcPts val="0"/>
              </a:spcBef>
              <a:spcAft>
                <a:spcPts val="0"/>
              </a:spcAft>
              <a:buNone/>
            </a:pPr>
            <a:r>
              <a:t/>
            </a:r>
            <a:endParaRPr>
              <a:solidFill>
                <a:schemeClr val="lt1"/>
              </a:solidFill>
            </a:endParaRPr>
          </a:p>
        </p:txBody>
      </p:sp>
      <p:sp>
        <p:nvSpPr>
          <p:cNvPr id="654" name="Google Shape;654;p70"/>
          <p:cNvSpPr txBox="1"/>
          <p:nvPr>
            <p:ph idx="1" type="body"/>
          </p:nvPr>
        </p:nvSpPr>
        <p:spPr>
          <a:xfrm>
            <a:off x="720000" y="1090525"/>
            <a:ext cx="7704000" cy="3579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900">
                <a:solidFill>
                  <a:schemeClr val="lt1"/>
                </a:solidFill>
              </a:rPr>
              <a:t>Algoritmos aplicados:</a:t>
            </a:r>
            <a:endParaRPr b="1" sz="1900">
              <a:solidFill>
                <a:schemeClr val="lt1"/>
              </a:solidFill>
            </a:endParaRPr>
          </a:p>
          <a:p>
            <a:pPr indent="0" lvl="0" marL="0" rtl="0" algn="ctr">
              <a:spcBef>
                <a:spcPts val="0"/>
              </a:spcBef>
              <a:spcAft>
                <a:spcPts val="0"/>
              </a:spcAft>
              <a:buClr>
                <a:schemeClr val="hlink"/>
              </a:buClr>
              <a:buSzPts val="1100"/>
              <a:buFont typeface="Arial"/>
              <a:buNone/>
            </a:pPr>
            <a:r>
              <a:t/>
            </a:r>
            <a:endParaRPr b="1" sz="1900">
              <a:solidFill>
                <a:schemeClr val="lt1"/>
              </a:solidFill>
            </a:endParaRPr>
          </a:p>
          <a:p>
            <a:pPr indent="0" lvl="0" marL="0" rtl="0" algn="ctr">
              <a:spcBef>
                <a:spcPts val="0"/>
              </a:spcBef>
              <a:spcAft>
                <a:spcPts val="0"/>
              </a:spcAft>
              <a:buClr>
                <a:schemeClr val="hlink"/>
              </a:buClr>
              <a:buSzPts val="1100"/>
              <a:buFont typeface="Arial"/>
              <a:buNone/>
            </a:pPr>
            <a:r>
              <a:rPr lang="es" sz="1900">
                <a:solidFill>
                  <a:schemeClr val="lt1"/>
                </a:solidFill>
              </a:rPr>
              <a:t>El objetivo fue segmentar los registros de ataques en grupos que compartieran características similares.</a:t>
            </a:r>
            <a:endParaRPr sz="1900">
              <a:solidFill>
                <a:schemeClr val="lt1"/>
              </a:solidFill>
            </a:endParaRPr>
          </a:p>
          <a:p>
            <a:pPr indent="0" lvl="0" marL="0" rtl="0" algn="ctr">
              <a:spcBef>
                <a:spcPts val="0"/>
              </a:spcBef>
              <a:spcAft>
                <a:spcPts val="0"/>
              </a:spcAft>
              <a:buClr>
                <a:schemeClr val="hlink"/>
              </a:buClr>
              <a:buSzPts val="1100"/>
              <a:buFont typeface="Arial"/>
              <a:buNone/>
            </a:pPr>
            <a:r>
              <a:t/>
            </a:r>
            <a:endParaRPr sz="1900">
              <a:solidFill>
                <a:schemeClr val="lt1"/>
              </a:solidFill>
            </a:endParaRPr>
          </a:p>
          <a:p>
            <a:pPr indent="0" lvl="0" marL="0" rtl="0" algn="ctr">
              <a:spcBef>
                <a:spcPts val="0"/>
              </a:spcBef>
              <a:spcAft>
                <a:spcPts val="0"/>
              </a:spcAft>
              <a:buClr>
                <a:schemeClr val="hlink"/>
              </a:buClr>
              <a:buSzPts val="1100"/>
              <a:buFont typeface="Arial"/>
              <a:buNone/>
            </a:pPr>
            <a:r>
              <a:rPr b="1" lang="es" sz="1900">
                <a:solidFill>
                  <a:schemeClr val="lt1"/>
                </a:solidFill>
              </a:rPr>
              <a:t>Modelos utilizados:</a:t>
            </a:r>
            <a:endParaRPr b="1" sz="1900">
              <a:solidFill>
                <a:schemeClr val="lt1"/>
              </a:solidFill>
            </a:endParaRPr>
          </a:p>
          <a:p>
            <a:pPr indent="0" lvl="0" marL="0" rtl="0" algn="ctr">
              <a:spcBef>
                <a:spcPts val="0"/>
              </a:spcBef>
              <a:spcAft>
                <a:spcPts val="0"/>
              </a:spcAft>
              <a:buClr>
                <a:schemeClr val="hlink"/>
              </a:buClr>
              <a:buSzPts val="1100"/>
              <a:buFont typeface="Arial"/>
              <a:buNone/>
            </a:pPr>
            <a:r>
              <a:t/>
            </a:r>
            <a:endParaRPr sz="1900">
              <a:solidFill>
                <a:schemeClr val="lt1"/>
              </a:solidFill>
            </a:endParaRPr>
          </a:p>
          <a:p>
            <a:pPr indent="0" lvl="0" marL="0" rtl="0" algn="ctr">
              <a:spcBef>
                <a:spcPts val="0"/>
              </a:spcBef>
              <a:spcAft>
                <a:spcPts val="0"/>
              </a:spcAft>
              <a:buClr>
                <a:schemeClr val="hlink"/>
              </a:buClr>
              <a:buSzPts val="1100"/>
              <a:buFont typeface="Arial"/>
              <a:buNone/>
            </a:pPr>
            <a:r>
              <a:rPr lang="es" sz="1900">
                <a:solidFill>
                  <a:schemeClr val="lt1"/>
                </a:solidFill>
              </a:rPr>
              <a:t>KMeans: Agrupación por cercanía a centroides.</a:t>
            </a:r>
            <a:endParaRPr sz="1900">
              <a:solidFill>
                <a:schemeClr val="lt1"/>
              </a:solidFill>
            </a:endParaRPr>
          </a:p>
          <a:p>
            <a:pPr indent="0" lvl="0" marL="0" rtl="0" algn="ctr">
              <a:spcBef>
                <a:spcPts val="0"/>
              </a:spcBef>
              <a:spcAft>
                <a:spcPts val="0"/>
              </a:spcAft>
              <a:buClr>
                <a:schemeClr val="hlink"/>
              </a:buClr>
              <a:buSzPts val="1100"/>
              <a:buFont typeface="Arial"/>
              <a:buNone/>
            </a:pPr>
            <a:r>
              <a:t/>
            </a:r>
            <a:endParaRPr sz="1900">
              <a:solidFill>
                <a:schemeClr val="lt1"/>
              </a:solidFill>
            </a:endParaRPr>
          </a:p>
          <a:p>
            <a:pPr indent="0" lvl="0" marL="0" rtl="0" algn="ctr">
              <a:spcBef>
                <a:spcPts val="0"/>
              </a:spcBef>
              <a:spcAft>
                <a:spcPts val="0"/>
              </a:spcAft>
              <a:buClr>
                <a:schemeClr val="hlink"/>
              </a:buClr>
              <a:buSzPts val="1100"/>
              <a:buFont typeface="Arial"/>
              <a:buNone/>
            </a:pPr>
            <a:r>
              <a:rPr lang="es" sz="1900">
                <a:solidFill>
                  <a:schemeClr val="lt1"/>
                </a:solidFill>
              </a:rPr>
              <a:t>DBSCAN: Agrupación por densidad (mejor para detectar outliers y formas irregulares).</a:t>
            </a:r>
            <a:endParaRPr sz="1900">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58" name="Shape 658"/>
        <p:cNvGrpSpPr/>
        <p:nvPr/>
      </p:nvGrpSpPr>
      <p:grpSpPr>
        <a:xfrm>
          <a:off x="0" y="0"/>
          <a:ext cx="0" cy="0"/>
          <a:chOff x="0" y="0"/>
          <a:chExt cx="0" cy="0"/>
        </a:xfrm>
      </p:grpSpPr>
      <p:sp>
        <p:nvSpPr>
          <p:cNvPr id="659" name="Google Shape;659;p71"/>
          <p:cNvSpPr txBox="1"/>
          <p:nvPr>
            <p:ph type="title"/>
          </p:nvPr>
        </p:nvSpPr>
        <p:spPr>
          <a:xfrm>
            <a:off x="66350" y="445025"/>
            <a:ext cx="889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a:solidFill>
                  <a:schemeClr val="lt1"/>
                </a:solidFill>
              </a:rPr>
              <a:t>PREENTREGA 4: MODELADO NO SUPERVISADO (CLUSTERING)</a:t>
            </a:r>
            <a:endParaRPr>
              <a:solidFill>
                <a:schemeClr val="lt1"/>
              </a:solidFill>
            </a:endParaRPr>
          </a:p>
          <a:p>
            <a:pPr indent="0" lvl="0" marL="0" rtl="0" algn="ctr">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60" name="Google Shape;660;p71"/>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s" sz="2200">
                <a:solidFill>
                  <a:schemeClr val="lt1"/>
                </a:solidFill>
              </a:rPr>
              <a:t>Implementación</a:t>
            </a:r>
            <a:endParaRPr b="1" sz="2200">
              <a:solidFill>
                <a:schemeClr val="lt1"/>
              </a:solidFill>
            </a:endParaRPr>
          </a:p>
          <a:p>
            <a:pPr indent="0" lvl="0" marL="0" rtl="0" algn="l">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61" name="Google Shape;661;p71"/>
          <p:cNvSpPr txBox="1"/>
          <p:nvPr/>
        </p:nvSpPr>
        <p:spPr>
          <a:xfrm>
            <a:off x="733875" y="1754100"/>
            <a:ext cx="7869000" cy="30012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Clr>
                <a:schemeClr val="hlink"/>
              </a:buClr>
              <a:buSzPts val="1100"/>
              <a:buFont typeface="Arial"/>
              <a:buNone/>
            </a:pPr>
            <a:r>
              <a:rPr lang="es" sz="2000">
                <a:solidFill>
                  <a:schemeClr val="lt1"/>
                </a:solidFill>
                <a:latin typeface="Inter"/>
                <a:ea typeface="Inter"/>
                <a:cs typeface="Inter"/>
                <a:sym typeface="Inter"/>
              </a:rPr>
              <a:t>Se seleccionaron variables numéricas procesadas previamente.</a:t>
            </a:r>
            <a:endParaRPr sz="2000">
              <a:solidFill>
                <a:schemeClr val="lt1"/>
              </a:solidFill>
              <a:latin typeface="Inter"/>
              <a:ea typeface="Inter"/>
              <a:cs typeface="Inter"/>
              <a:sym typeface="Inter"/>
            </a:endParaRPr>
          </a:p>
          <a:p>
            <a:pPr indent="0" lvl="0" marL="0" rtl="0" algn="ctr">
              <a:lnSpc>
                <a:spcPct val="115000"/>
              </a:lnSpc>
              <a:spcBef>
                <a:spcPts val="0"/>
              </a:spcBef>
              <a:spcAft>
                <a:spcPts val="0"/>
              </a:spcAft>
              <a:buClr>
                <a:schemeClr val="hlink"/>
              </a:buClr>
              <a:buSzPts val="1100"/>
              <a:buFont typeface="Arial"/>
              <a:buNone/>
            </a:pPr>
            <a:r>
              <a:t/>
            </a:r>
            <a:endParaRPr sz="2000">
              <a:solidFill>
                <a:schemeClr val="lt1"/>
              </a:solidFill>
              <a:latin typeface="Inter"/>
              <a:ea typeface="Inter"/>
              <a:cs typeface="Inter"/>
              <a:sym typeface="Inter"/>
            </a:endParaRPr>
          </a:p>
          <a:p>
            <a:pPr indent="0" lvl="0" marL="0" rtl="0" algn="ctr">
              <a:lnSpc>
                <a:spcPct val="115000"/>
              </a:lnSpc>
              <a:spcBef>
                <a:spcPts val="0"/>
              </a:spcBef>
              <a:spcAft>
                <a:spcPts val="0"/>
              </a:spcAft>
              <a:buClr>
                <a:schemeClr val="hlink"/>
              </a:buClr>
              <a:buSzPts val="1100"/>
              <a:buFont typeface="Arial"/>
              <a:buNone/>
            </a:pPr>
            <a:r>
              <a:rPr lang="es" sz="2000">
                <a:solidFill>
                  <a:schemeClr val="lt1"/>
                </a:solidFill>
                <a:latin typeface="Inter"/>
                <a:ea typeface="Inter"/>
                <a:cs typeface="Inter"/>
                <a:sym typeface="Inter"/>
              </a:rPr>
              <a:t>Con KMeans, se evaluó el número óptimo de clusters usando el método del codo.</a:t>
            </a:r>
            <a:endParaRPr sz="2000">
              <a:solidFill>
                <a:schemeClr val="lt1"/>
              </a:solidFill>
              <a:latin typeface="Inter"/>
              <a:ea typeface="Inter"/>
              <a:cs typeface="Inter"/>
              <a:sym typeface="Inter"/>
            </a:endParaRPr>
          </a:p>
          <a:p>
            <a:pPr indent="0" lvl="0" marL="0" rtl="0" algn="ctr">
              <a:lnSpc>
                <a:spcPct val="115000"/>
              </a:lnSpc>
              <a:spcBef>
                <a:spcPts val="0"/>
              </a:spcBef>
              <a:spcAft>
                <a:spcPts val="0"/>
              </a:spcAft>
              <a:buClr>
                <a:schemeClr val="hlink"/>
              </a:buClr>
              <a:buSzPts val="1100"/>
              <a:buFont typeface="Arial"/>
              <a:buNone/>
            </a:pPr>
            <a:r>
              <a:t/>
            </a:r>
            <a:endParaRPr sz="2000">
              <a:solidFill>
                <a:schemeClr val="lt1"/>
              </a:solidFill>
              <a:latin typeface="Inter"/>
              <a:ea typeface="Inter"/>
              <a:cs typeface="Inter"/>
              <a:sym typeface="Inter"/>
            </a:endParaRPr>
          </a:p>
          <a:p>
            <a:pPr indent="0" lvl="0" marL="0" rtl="0" algn="ctr">
              <a:lnSpc>
                <a:spcPct val="115000"/>
              </a:lnSpc>
              <a:spcBef>
                <a:spcPts val="0"/>
              </a:spcBef>
              <a:spcAft>
                <a:spcPts val="0"/>
              </a:spcAft>
              <a:buClr>
                <a:schemeClr val="hlink"/>
              </a:buClr>
              <a:buSzPts val="1100"/>
              <a:buFont typeface="Arial"/>
              <a:buNone/>
            </a:pPr>
            <a:r>
              <a:rPr lang="es" sz="2000">
                <a:solidFill>
                  <a:schemeClr val="lt1"/>
                </a:solidFill>
                <a:latin typeface="Inter"/>
                <a:ea typeface="Inter"/>
                <a:cs typeface="Inter"/>
                <a:sym typeface="Inter"/>
              </a:rPr>
              <a:t>Con DBSCAN, se probaron distintos valores de eps y min_samples.</a:t>
            </a:r>
            <a:endParaRPr sz="2000">
              <a:solidFill>
                <a:schemeClr val="lt1"/>
              </a:solidFill>
              <a:latin typeface="Inter"/>
              <a:ea typeface="Inter"/>
              <a:cs typeface="Inter"/>
              <a:sym typeface="Inte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5" name="Shape 665"/>
        <p:cNvGrpSpPr/>
        <p:nvPr/>
      </p:nvGrpSpPr>
      <p:grpSpPr>
        <a:xfrm>
          <a:off x="0" y="0"/>
          <a:ext cx="0" cy="0"/>
          <a:chOff x="0" y="0"/>
          <a:chExt cx="0" cy="0"/>
        </a:xfrm>
      </p:grpSpPr>
      <p:sp>
        <p:nvSpPr>
          <p:cNvPr id="666" name="Google Shape;666;p72"/>
          <p:cNvSpPr txBox="1"/>
          <p:nvPr>
            <p:ph type="title"/>
          </p:nvPr>
        </p:nvSpPr>
        <p:spPr>
          <a:xfrm>
            <a:off x="66350" y="445025"/>
            <a:ext cx="8893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a:solidFill>
                  <a:schemeClr val="lt1"/>
                </a:solidFill>
              </a:rPr>
              <a:t>PREENTREGA 4: MODELADO NO SUPERVISADO (CLUSTERING)</a:t>
            </a:r>
            <a:endParaRPr>
              <a:solidFill>
                <a:schemeClr val="lt1"/>
              </a:solidFill>
            </a:endParaRPr>
          </a:p>
          <a:p>
            <a:pPr indent="0" lvl="0" marL="0" rtl="0" algn="ctr">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67" name="Google Shape;667;p72"/>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s" sz="2200">
                <a:solidFill>
                  <a:schemeClr val="lt1"/>
                </a:solidFill>
                <a:latin typeface="Passion One"/>
                <a:ea typeface="Passion One"/>
                <a:cs typeface="Passion One"/>
                <a:sym typeface="Passion One"/>
              </a:rPr>
              <a:t>Método</a:t>
            </a:r>
            <a:r>
              <a:rPr b="1" lang="es" sz="2200">
                <a:solidFill>
                  <a:schemeClr val="lt1"/>
                </a:solidFill>
                <a:latin typeface="Passion One"/>
                <a:ea typeface="Passion One"/>
                <a:cs typeface="Passion One"/>
                <a:sym typeface="Passion One"/>
              </a:rPr>
              <a:t> del codo </a:t>
            </a:r>
            <a:endParaRPr b="1" sz="2200">
              <a:solidFill>
                <a:schemeClr val="lt1"/>
              </a:solidFill>
              <a:latin typeface="Passion One"/>
              <a:ea typeface="Passion One"/>
              <a:cs typeface="Passion One"/>
              <a:sym typeface="Passion One"/>
            </a:endParaRPr>
          </a:p>
          <a:p>
            <a:pPr indent="0" lvl="0" marL="0" rtl="0" algn="l">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668" name="Google Shape;668;p72" title="Captura de pantalla 2025-07-14 203645.png"/>
          <p:cNvPicPr preferRelativeResize="0"/>
          <p:nvPr/>
        </p:nvPicPr>
        <p:blipFill>
          <a:blip r:embed="rId3">
            <a:alphaModFix/>
          </a:blip>
          <a:stretch>
            <a:fillRect/>
          </a:stretch>
        </p:blipFill>
        <p:spPr>
          <a:xfrm>
            <a:off x="4903775" y="1774225"/>
            <a:ext cx="3852000" cy="2829773"/>
          </a:xfrm>
          <a:prstGeom prst="rect">
            <a:avLst/>
          </a:prstGeom>
          <a:noFill/>
          <a:ln>
            <a:noFill/>
          </a:ln>
        </p:spPr>
      </p:pic>
      <p:pic>
        <p:nvPicPr>
          <p:cNvPr id="669" name="Google Shape;669;p72"/>
          <p:cNvPicPr preferRelativeResize="0"/>
          <p:nvPr/>
        </p:nvPicPr>
        <p:blipFill>
          <a:blip r:embed="rId4">
            <a:alphaModFix/>
          </a:blip>
          <a:stretch>
            <a:fillRect/>
          </a:stretch>
        </p:blipFill>
        <p:spPr>
          <a:xfrm>
            <a:off x="66348" y="2516488"/>
            <a:ext cx="4684051" cy="1471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73" name="Shape 673"/>
        <p:cNvGrpSpPr/>
        <p:nvPr/>
      </p:nvGrpSpPr>
      <p:grpSpPr>
        <a:xfrm>
          <a:off x="0" y="0"/>
          <a:ext cx="0" cy="0"/>
          <a:chOff x="0" y="0"/>
          <a:chExt cx="0" cy="0"/>
        </a:xfrm>
      </p:grpSpPr>
      <p:sp>
        <p:nvSpPr>
          <p:cNvPr id="674" name="Google Shape;674;p73"/>
          <p:cNvSpPr txBox="1"/>
          <p:nvPr>
            <p:ph type="title"/>
          </p:nvPr>
        </p:nvSpPr>
        <p:spPr>
          <a:xfrm>
            <a:off x="74925" y="253150"/>
            <a:ext cx="8724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a:solidFill>
                  <a:schemeClr val="lt1"/>
                </a:solidFill>
              </a:rPr>
              <a:t>PREENTREGA 4: MODELADO NO SUPERVISADO (CLUSTERING)</a:t>
            </a:r>
            <a:endParaRPr>
              <a:solidFill>
                <a:schemeClr val="lt1"/>
              </a:solidFill>
            </a:endParaRPr>
          </a:p>
          <a:p>
            <a:pPr indent="0" lvl="0" marL="0" rtl="0" algn="l">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675" name="Google Shape;675;p73"/>
          <p:cNvPicPr preferRelativeResize="0"/>
          <p:nvPr/>
        </p:nvPicPr>
        <p:blipFill>
          <a:blip r:embed="rId3">
            <a:alphaModFix/>
          </a:blip>
          <a:stretch>
            <a:fillRect/>
          </a:stretch>
        </p:blipFill>
        <p:spPr>
          <a:xfrm>
            <a:off x="744250" y="1453625"/>
            <a:ext cx="7385952" cy="3505375"/>
          </a:xfrm>
          <a:prstGeom prst="rect">
            <a:avLst/>
          </a:prstGeom>
          <a:noFill/>
          <a:ln>
            <a:noFill/>
          </a:ln>
        </p:spPr>
      </p:pic>
      <p:sp>
        <p:nvSpPr>
          <p:cNvPr id="676" name="Google Shape;676;p73"/>
          <p:cNvSpPr txBox="1"/>
          <p:nvPr/>
        </p:nvSpPr>
        <p:spPr>
          <a:xfrm>
            <a:off x="451625" y="978175"/>
            <a:ext cx="7823400" cy="35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lt1"/>
              </a:solidFill>
              <a:latin typeface="Inter"/>
              <a:ea typeface="Inter"/>
              <a:cs typeface="Inter"/>
              <a:sym typeface="Inte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0" name="Shape 680"/>
        <p:cNvGrpSpPr/>
        <p:nvPr/>
      </p:nvGrpSpPr>
      <p:grpSpPr>
        <a:xfrm>
          <a:off x="0" y="0"/>
          <a:ext cx="0" cy="0"/>
          <a:chOff x="0" y="0"/>
          <a:chExt cx="0" cy="0"/>
        </a:xfrm>
      </p:grpSpPr>
      <p:sp>
        <p:nvSpPr>
          <p:cNvPr id="681" name="Google Shape;681;p74"/>
          <p:cNvSpPr txBox="1"/>
          <p:nvPr>
            <p:ph type="title"/>
          </p:nvPr>
        </p:nvSpPr>
        <p:spPr>
          <a:xfrm>
            <a:off x="130575" y="445025"/>
            <a:ext cx="8529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a:solidFill>
                  <a:schemeClr val="lt1"/>
                </a:solidFill>
              </a:rPr>
              <a:t>PREENTREGA 4: MODELADO NO SUPERVISADO (CLUSTERING)</a:t>
            </a:r>
            <a:endParaRPr>
              <a:solidFill>
                <a:schemeClr val="lt1"/>
              </a:solidFill>
            </a:endParaRPr>
          </a:p>
          <a:p>
            <a:pPr indent="0" lvl="0" marL="0" rtl="0" algn="ctr">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82" name="Google Shape;682;p74"/>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s" sz="2200">
                <a:solidFill>
                  <a:schemeClr val="lt1"/>
                </a:solidFill>
                <a:latin typeface="Passion One"/>
                <a:ea typeface="Passion One"/>
                <a:cs typeface="Passion One"/>
                <a:sym typeface="Passion One"/>
              </a:rPr>
              <a:t>Observación</a:t>
            </a:r>
            <a:endParaRPr b="1" sz="2200">
              <a:solidFill>
                <a:schemeClr val="lt1"/>
              </a:solidFill>
              <a:latin typeface="Passion One"/>
              <a:ea typeface="Passion One"/>
              <a:cs typeface="Passion One"/>
              <a:sym typeface="Passion One"/>
            </a:endParaRPr>
          </a:p>
          <a:p>
            <a:pPr indent="0" lvl="0" marL="0" rtl="0" algn="l">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
        <p:nvSpPr>
          <p:cNvPr id="683" name="Google Shape;683;p74"/>
          <p:cNvSpPr txBox="1"/>
          <p:nvPr/>
        </p:nvSpPr>
        <p:spPr>
          <a:xfrm>
            <a:off x="713225" y="1909300"/>
            <a:ext cx="7879500" cy="21489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hlink"/>
              </a:buClr>
              <a:buSzPts val="1100"/>
              <a:buFont typeface="Arial"/>
              <a:buNone/>
            </a:pPr>
            <a:r>
              <a:rPr lang="es" sz="2500">
                <a:solidFill>
                  <a:schemeClr val="lt1"/>
                </a:solidFill>
                <a:latin typeface="Inter"/>
                <a:ea typeface="Inter"/>
                <a:cs typeface="Inter"/>
                <a:sym typeface="Inter"/>
              </a:rPr>
              <a:t>DBSCAN identificó varios registros como ruido,  revelando patrones distintos a los detectados por KMeans.</a:t>
            </a:r>
            <a:endParaRPr sz="2500">
              <a:solidFill>
                <a:schemeClr val="lt1"/>
              </a:solidFill>
              <a:latin typeface="Inter"/>
              <a:ea typeface="Inter"/>
              <a:cs typeface="Inter"/>
              <a:sym typeface="Inte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87" name="Shape 687"/>
        <p:cNvGrpSpPr/>
        <p:nvPr/>
      </p:nvGrpSpPr>
      <p:grpSpPr>
        <a:xfrm>
          <a:off x="0" y="0"/>
          <a:ext cx="0" cy="0"/>
          <a:chOff x="0" y="0"/>
          <a:chExt cx="0" cy="0"/>
        </a:xfrm>
      </p:grpSpPr>
      <p:sp>
        <p:nvSpPr>
          <p:cNvPr id="688" name="Google Shape;688;p75"/>
          <p:cNvSpPr txBox="1"/>
          <p:nvPr>
            <p:ph idx="4294967295" type="subTitle"/>
          </p:nvPr>
        </p:nvSpPr>
        <p:spPr>
          <a:xfrm>
            <a:off x="569350" y="1696525"/>
            <a:ext cx="7861500" cy="328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sz="1800">
                <a:solidFill>
                  <a:schemeClr val="lt1"/>
                </a:solidFill>
              </a:rPr>
              <a:t>KMeans fue más útil para segmentar los datos de forma clara y reproducible.</a:t>
            </a:r>
            <a:endParaRPr sz="1800">
              <a:solidFill>
                <a:schemeClr val="lt1"/>
              </a:solidFill>
            </a:endParaRPr>
          </a:p>
          <a:p>
            <a:pPr indent="0" lvl="0" marL="0" rtl="0" algn="ctr">
              <a:spcBef>
                <a:spcPts val="0"/>
              </a:spcBef>
              <a:spcAft>
                <a:spcPts val="0"/>
              </a:spcAft>
              <a:buClr>
                <a:schemeClr val="hlink"/>
              </a:buClr>
              <a:buSzPts val="1100"/>
              <a:buFont typeface="Arial"/>
              <a:buNone/>
            </a:pPr>
            <a:r>
              <a:rPr lang="es" sz="1800">
                <a:solidFill>
                  <a:schemeClr val="lt1"/>
                </a:solidFill>
              </a:rPr>
              <a:t>DBSCAN resultó sensible a los parámetros y generó mucho ruido inicialmente.</a:t>
            </a:r>
            <a:endParaRPr sz="1800">
              <a:solidFill>
                <a:schemeClr val="lt1"/>
              </a:solidFill>
            </a:endParaRPr>
          </a:p>
          <a:p>
            <a:pPr indent="0" lvl="0" marL="0" rtl="0" algn="ctr">
              <a:spcBef>
                <a:spcPts val="0"/>
              </a:spcBef>
              <a:spcAft>
                <a:spcPts val="0"/>
              </a:spcAft>
              <a:buClr>
                <a:schemeClr val="hlink"/>
              </a:buClr>
              <a:buSzPts val="1100"/>
              <a:buFont typeface="Arial"/>
              <a:buNone/>
            </a:pPr>
            <a:r>
              <a:rPr lang="es" sz="1800">
                <a:solidFill>
                  <a:schemeClr val="lt1"/>
                </a:solidFill>
              </a:rPr>
              <a:t>La visualización en PCA ayudó a validar los resultados de forma intuitiva.</a:t>
            </a:r>
            <a:endParaRPr sz="1800">
              <a:solidFill>
                <a:schemeClr val="lt1"/>
              </a:solidFill>
            </a:endParaRPr>
          </a:p>
          <a:p>
            <a:pPr indent="0" lvl="0" marL="0" rtl="0" algn="ctr">
              <a:spcBef>
                <a:spcPts val="0"/>
              </a:spcBef>
              <a:spcAft>
                <a:spcPts val="0"/>
              </a:spcAft>
              <a:buClr>
                <a:schemeClr val="hlink"/>
              </a:buClr>
              <a:buSzPts val="1100"/>
              <a:buFont typeface="Arial"/>
              <a:buNone/>
            </a:pPr>
            <a:r>
              <a:rPr lang="es" sz="1800">
                <a:solidFill>
                  <a:schemeClr val="lt1"/>
                </a:solidFill>
              </a:rPr>
              <a:t>Este análisis puede ayudar a los equipos de ciberseguridad a reaccionar más rápido y con mejor información.</a:t>
            </a:r>
            <a:endParaRPr sz="1800">
              <a:solidFill>
                <a:schemeClr val="lt1"/>
              </a:solidFill>
            </a:endParaRPr>
          </a:p>
        </p:txBody>
      </p:sp>
      <p:sp>
        <p:nvSpPr>
          <p:cNvPr id="689" name="Google Shape;689;p75"/>
          <p:cNvSpPr txBox="1"/>
          <p:nvPr>
            <p:ph type="title"/>
          </p:nvPr>
        </p:nvSpPr>
        <p:spPr>
          <a:xfrm>
            <a:off x="0" y="445025"/>
            <a:ext cx="842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sz="2900">
                <a:solidFill>
                  <a:schemeClr val="lt1"/>
                </a:solidFill>
              </a:rPr>
              <a:t>PREENTREGA 4: MODELADO NO SUPERVISADO (CLUSTERING)</a:t>
            </a:r>
            <a:endParaRPr sz="2900">
              <a:solidFill>
                <a:schemeClr val="lt1"/>
              </a:solidFill>
            </a:endParaRPr>
          </a:p>
          <a:p>
            <a:pPr indent="0" lvl="0" marL="0" rtl="0" algn="l">
              <a:spcBef>
                <a:spcPts val="0"/>
              </a:spcBef>
              <a:spcAft>
                <a:spcPts val="0"/>
              </a:spcAft>
              <a:buClr>
                <a:schemeClr val="hlink"/>
              </a:buClr>
              <a:buSzPts val="1100"/>
              <a:buFont typeface="Arial"/>
              <a:buNone/>
            </a:pPr>
            <a:r>
              <a:t/>
            </a:r>
            <a:endParaRPr sz="2900">
              <a:solidFill>
                <a:schemeClr val="lt1"/>
              </a:solidFill>
            </a:endParaRPr>
          </a:p>
          <a:p>
            <a:pPr indent="0" lvl="0" marL="0" rtl="0" algn="l">
              <a:spcBef>
                <a:spcPts val="0"/>
              </a:spcBef>
              <a:spcAft>
                <a:spcPts val="0"/>
              </a:spcAft>
              <a:buNone/>
            </a:pPr>
            <a:r>
              <a:t/>
            </a:r>
            <a:endParaRPr>
              <a:solidFill>
                <a:schemeClr val="lt1"/>
              </a:solidFill>
            </a:endParaRPr>
          </a:p>
        </p:txBody>
      </p:sp>
      <p:sp>
        <p:nvSpPr>
          <p:cNvPr id="690" name="Google Shape;690;p75"/>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b="1" lang="es" sz="2200">
                <a:solidFill>
                  <a:schemeClr val="lt1"/>
                </a:solidFill>
              </a:rPr>
              <a:t>Conclusiones</a:t>
            </a:r>
            <a:endParaRPr>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94" name="Shape 694"/>
        <p:cNvGrpSpPr/>
        <p:nvPr/>
      </p:nvGrpSpPr>
      <p:grpSpPr>
        <a:xfrm>
          <a:off x="0" y="0"/>
          <a:ext cx="0" cy="0"/>
          <a:chOff x="0" y="0"/>
          <a:chExt cx="0" cy="0"/>
        </a:xfrm>
      </p:grpSpPr>
      <p:sp>
        <p:nvSpPr>
          <p:cNvPr id="695" name="Google Shape;695;p76"/>
          <p:cNvSpPr txBox="1"/>
          <p:nvPr>
            <p:ph type="title"/>
          </p:nvPr>
        </p:nvSpPr>
        <p:spPr>
          <a:xfrm>
            <a:off x="162675" y="445025"/>
            <a:ext cx="86901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a:solidFill>
                  <a:schemeClr val="lt1"/>
                </a:solidFill>
              </a:rPr>
              <a:t>PREENTREGA 4: MODELADO NO SUPERVISADO (CLUSTERING)</a:t>
            </a:r>
            <a:endParaRPr>
              <a:solidFill>
                <a:schemeClr val="lt1"/>
              </a:solidFill>
            </a:endParaRPr>
          </a:p>
          <a:p>
            <a:pPr indent="0" lvl="0" marL="0" rtl="0" algn="ctr">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696" name="Google Shape;696;p76"/>
          <p:cNvPicPr preferRelativeResize="0"/>
          <p:nvPr/>
        </p:nvPicPr>
        <p:blipFill>
          <a:blip r:embed="rId3">
            <a:alphaModFix/>
          </a:blip>
          <a:stretch>
            <a:fillRect/>
          </a:stretch>
        </p:blipFill>
        <p:spPr>
          <a:xfrm>
            <a:off x="505575" y="1105925"/>
            <a:ext cx="4783091" cy="3820975"/>
          </a:xfrm>
          <a:prstGeom prst="rect">
            <a:avLst/>
          </a:prstGeom>
          <a:noFill/>
          <a:ln>
            <a:noFill/>
          </a:ln>
        </p:spPr>
      </p:pic>
      <p:sp>
        <p:nvSpPr>
          <p:cNvPr id="697" name="Google Shape;697;p76"/>
          <p:cNvSpPr txBox="1"/>
          <p:nvPr/>
        </p:nvSpPr>
        <p:spPr>
          <a:xfrm>
            <a:off x="5449575" y="1128025"/>
            <a:ext cx="3200100" cy="38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chemeClr val="lt1"/>
                </a:solidFill>
                <a:latin typeface="Inter"/>
                <a:ea typeface="Inter"/>
                <a:cs typeface="Inter"/>
                <a:sym typeface="Inter"/>
              </a:rPr>
              <a:t> El método HDBSCAN permitió:</a:t>
            </a:r>
            <a:endParaRPr>
              <a:solidFill>
                <a:schemeClr val="lt1"/>
              </a:solidFill>
              <a:latin typeface="Inter"/>
              <a:ea typeface="Inter"/>
              <a:cs typeface="Inter"/>
              <a:sym typeface="Inter"/>
            </a:endParaRPr>
          </a:p>
          <a:p>
            <a:pPr indent="-317500" lvl="0" marL="457200" rtl="0" algn="l">
              <a:spcBef>
                <a:spcPts val="0"/>
              </a:spcBef>
              <a:spcAft>
                <a:spcPts val="0"/>
              </a:spcAft>
              <a:buClr>
                <a:schemeClr val="lt1"/>
              </a:buClr>
              <a:buSzPts val="1400"/>
              <a:buFont typeface="Inter"/>
              <a:buChar char="●"/>
            </a:pPr>
            <a:r>
              <a:rPr lang="es">
                <a:solidFill>
                  <a:schemeClr val="lt1"/>
                </a:solidFill>
                <a:latin typeface="Inter"/>
                <a:ea typeface="Inter"/>
                <a:cs typeface="Inter"/>
                <a:sym typeface="Inter"/>
              </a:rPr>
              <a:t>Detectar agrupamientos de distinta densidad, que otros métodos no captaban. </a:t>
            </a:r>
            <a:endParaRPr>
              <a:solidFill>
                <a:schemeClr val="lt1"/>
              </a:solidFill>
              <a:latin typeface="Inter"/>
              <a:ea typeface="Inter"/>
              <a:cs typeface="Inter"/>
              <a:sym typeface="Inter"/>
            </a:endParaRPr>
          </a:p>
          <a:p>
            <a:pPr indent="-317500" lvl="0" marL="457200" rtl="0" algn="l">
              <a:spcBef>
                <a:spcPts val="0"/>
              </a:spcBef>
              <a:spcAft>
                <a:spcPts val="0"/>
              </a:spcAft>
              <a:buClr>
                <a:schemeClr val="lt1"/>
              </a:buClr>
              <a:buSzPts val="1400"/>
              <a:buFont typeface="Inter"/>
              <a:buChar char="●"/>
            </a:pPr>
            <a:r>
              <a:rPr lang="es">
                <a:solidFill>
                  <a:schemeClr val="lt1"/>
                </a:solidFill>
                <a:latin typeface="Inter"/>
                <a:ea typeface="Inter"/>
                <a:cs typeface="Inter"/>
                <a:sym typeface="Inter"/>
              </a:rPr>
              <a:t>Evitar la necesidad de elegir manualmente un eps. </a:t>
            </a:r>
            <a:endParaRPr>
              <a:solidFill>
                <a:schemeClr val="lt1"/>
              </a:solidFill>
              <a:latin typeface="Inter"/>
              <a:ea typeface="Inter"/>
              <a:cs typeface="Inter"/>
              <a:sym typeface="Inter"/>
            </a:endParaRPr>
          </a:p>
          <a:p>
            <a:pPr indent="-317500" lvl="0" marL="457200" rtl="0" algn="l">
              <a:spcBef>
                <a:spcPts val="0"/>
              </a:spcBef>
              <a:spcAft>
                <a:spcPts val="0"/>
              </a:spcAft>
              <a:buClr>
                <a:schemeClr val="lt1"/>
              </a:buClr>
              <a:buSzPts val="1400"/>
              <a:buFont typeface="Inter"/>
              <a:buChar char="●"/>
            </a:pPr>
            <a:r>
              <a:rPr lang="es">
                <a:solidFill>
                  <a:schemeClr val="lt1"/>
                </a:solidFill>
                <a:latin typeface="Inter"/>
                <a:ea typeface="Inter"/>
                <a:cs typeface="Inter"/>
                <a:sym typeface="Inter"/>
              </a:rPr>
              <a:t>Identificar outliers con mayor precisión.</a:t>
            </a:r>
            <a:endParaRPr>
              <a:solidFill>
                <a:schemeClr val="lt1"/>
              </a:solidFill>
              <a:latin typeface="Inter"/>
              <a:ea typeface="Inter"/>
              <a:cs typeface="Inter"/>
              <a:sym typeface="Inter"/>
            </a:endParaRPr>
          </a:p>
          <a:p>
            <a:pPr indent="0" lvl="0" marL="457200" rtl="0" algn="l">
              <a:spcBef>
                <a:spcPts val="0"/>
              </a:spcBef>
              <a:spcAft>
                <a:spcPts val="0"/>
              </a:spcAft>
              <a:buNone/>
            </a:pPr>
            <a:r>
              <a:t/>
            </a:r>
            <a:endParaRPr>
              <a:solidFill>
                <a:schemeClr val="lt1"/>
              </a:solidFill>
              <a:latin typeface="Inter"/>
              <a:ea typeface="Inter"/>
              <a:cs typeface="Inter"/>
              <a:sym typeface="Inter"/>
            </a:endParaRPr>
          </a:p>
          <a:p>
            <a:pPr indent="0" lvl="0" marL="0" rtl="0" algn="l">
              <a:spcBef>
                <a:spcPts val="0"/>
              </a:spcBef>
              <a:spcAft>
                <a:spcPts val="0"/>
              </a:spcAft>
              <a:buNone/>
            </a:pPr>
            <a:r>
              <a:rPr lang="es">
                <a:solidFill>
                  <a:schemeClr val="lt1"/>
                </a:solidFill>
                <a:latin typeface="Inter"/>
                <a:ea typeface="Inter"/>
                <a:cs typeface="Inter"/>
                <a:sym typeface="Inter"/>
              </a:rPr>
              <a:t>La visualización mostró clusters más coherentes, y el Silhouette Score obtenido fue de 0.3964, superior a DBSCAN tradicional.</a:t>
            </a:r>
            <a:endParaRPr>
              <a:solidFill>
                <a:schemeClr val="lt1"/>
              </a:solidFill>
              <a:latin typeface="Inter"/>
              <a:ea typeface="Inter"/>
              <a:cs typeface="Inter"/>
              <a:sym typeface="Inter"/>
            </a:endParaRPr>
          </a:p>
          <a:p>
            <a:pPr indent="0" lvl="0" marL="0" rtl="0" algn="l">
              <a:spcBef>
                <a:spcPts val="0"/>
              </a:spcBef>
              <a:spcAft>
                <a:spcPts val="0"/>
              </a:spcAft>
              <a:buNone/>
            </a:pPr>
            <a:r>
              <a:t/>
            </a:r>
            <a:endParaRPr>
              <a:solidFill>
                <a:schemeClr val="lt1"/>
              </a:solidFill>
              <a:latin typeface="Inter"/>
              <a:ea typeface="Inter"/>
              <a:cs typeface="Inter"/>
              <a:sym typeface="Inter"/>
            </a:endParaRPr>
          </a:p>
          <a:p>
            <a:pPr indent="0" lvl="0" marL="0" rtl="0" algn="l">
              <a:spcBef>
                <a:spcPts val="0"/>
              </a:spcBef>
              <a:spcAft>
                <a:spcPts val="0"/>
              </a:spcAft>
              <a:buNone/>
            </a:pPr>
            <a:r>
              <a:rPr lang="es">
                <a:solidFill>
                  <a:schemeClr val="lt1"/>
                </a:solidFill>
                <a:latin typeface="Inter"/>
                <a:ea typeface="Inter"/>
                <a:cs typeface="Inter"/>
                <a:sym typeface="Inter"/>
              </a:rPr>
              <a:t>Este método resulta prometedor para datos reales con ruido o variabilidad alta.</a:t>
            </a:r>
            <a:endParaRPr>
              <a:solidFill>
                <a:schemeClr val="lt1"/>
              </a:solidFill>
              <a:latin typeface="Inter"/>
              <a:ea typeface="Inter"/>
              <a:cs typeface="Inter"/>
              <a:sym typeface="Inte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1" name="Shape 701"/>
        <p:cNvGrpSpPr/>
        <p:nvPr/>
      </p:nvGrpSpPr>
      <p:grpSpPr>
        <a:xfrm>
          <a:off x="0" y="0"/>
          <a:ext cx="0" cy="0"/>
          <a:chOff x="0" y="0"/>
          <a:chExt cx="0" cy="0"/>
        </a:xfrm>
      </p:grpSpPr>
      <p:sp>
        <p:nvSpPr>
          <p:cNvPr id="702" name="Google Shape;702;p77"/>
          <p:cNvSpPr txBox="1"/>
          <p:nvPr/>
        </p:nvSpPr>
        <p:spPr>
          <a:xfrm>
            <a:off x="-1489450" y="5595850"/>
            <a:ext cx="770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highlight>
                <a:schemeClr val="dk1"/>
              </a:highlight>
              <a:latin typeface="Inter"/>
              <a:ea typeface="Inter"/>
              <a:cs typeface="Inter"/>
              <a:sym typeface="Inter"/>
            </a:endParaRPr>
          </a:p>
        </p:txBody>
      </p:sp>
      <p:sp>
        <p:nvSpPr>
          <p:cNvPr id="703" name="Google Shape;703;p77"/>
          <p:cNvSpPr txBox="1"/>
          <p:nvPr>
            <p:ph type="title"/>
          </p:nvPr>
        </p:nvSpPr>
        <p:spPr>
          <a:xfrm>
            <a:off x="997450" y="1110900"/>
            <a:ext cx="7646700" cy="3655800"/>
          </a:xfrm>
          <a:prstGeom prst="rect">
            <a:avLst/>
          </a:prstGeom>
        </p:spPr>
        <p:txBody>
          <a:bodyPr anchorCtr="0" anchor="ctr" bIns="91425" lIns="91425" spcFirstLastPara="1" rIns="91425" wrap="square" tIns="91425">
            <a:noAutofit/>
          </a:bodyPr>
          <a:lstStyle/>
          <a:p>
            <a:pPr indent="-387350" lvl="0" marL="457200" rtl="0" algn="l">
              <a:spcBef>
                <a:spcPts val="0"/>
              </a:spcBef>
              <a:spcAft>
                <a:spcPts val="0"/>
              </a:spcAft>
              <a:buClr>
                <a:schemeClr val="lt1"/>
              </a:buClr>
              <a:buSzPts val="2500"/>
              <a:buFont typeface="Inter"/>
              <a:buChar char="●"/>
            </a:pPr>
            <a:r>
              <a:rPr lang="es" sz="2500">
                <a:solidFill>
                  <a:schemeClr val="lt1"/>
                </a:solidFill>
                <a:highlight>
                  <a:schemeClr val="dk1"/>
                </a:highlight>
                <a:latin typeface="Inter"/>
                <a:ea typeface="Inter"/>
                <a:cs typeface="Inter"/>
                <a:sym typeface="Inter"/>
              </a:rPr>
              <a:t>No refleja patrones reales de amenazas cibernéticas.</a:t>
            </a:r>
            <a:endParaRPr sz="2500">
              <a:solidFill>
                <a:schemeClr val="lt1"/>
              </a:solidFill>
              <a:highlight>
                <a:schemeClr val="dk1"/>
              </a:highlight>
              <a:latin typeface="Inter"/>
              <a:ea typeface="Inter"/>
              <a:cs typeface="Inter"/>
              <a:sym typeface="Inter"/>
            </a:endParaRPr>
          </a:p>
          <a:p>
            <a:pPr indent="0" lvl="0" marL="1371600" rtl="0" algn="l">
              <a:spcBef>
                <a:spcPts val="0"/>
              </a:spcBef>
              <a:spcAft>
                <a:spcPts val="0"/>
              </a:spcAft>
              <a:buNone/>
            </a:pPr>
            <a:r>
              <a:t/>
            </a:r>
            <a:endParaRPr sz="2500">
              <a:solidFill>
                <a:schemeClr val="lt1"/>
              </a:solidFill>
              <a:highlight>
                <a:schemeClr val="dk1"/>
              </a:highlight>
              <a:latin typeface="Inter"/>
              <a:ea typeface="Inter"/>
              <a:cs typeface="Inter"/>
              <a:sym typeface="Inter"/>
            </a:endParaRPr>
          </a:p>
          <a:p>
            <a:pPr indent="-387350" lvl="0" marL="457200" rtl="0" algn="l">
              <a:spcBef>
                <a:spcPts val="0"/>
              </a:spcBef>
              <a:spcAft>
                <a:spcPts val="0"/>
              </a:spcAft>
              <a:buClr>
                <a:schemeClr val="lt1"/>
              </a:buClr>
              <a:buSzPts val="2500"/>
              <a:buFont typeface="Inter"/>
              <a:buChar char="●"/>
            </a:pPr>
            <a:r>
              <a:rPr lang="es" sz="2500">
                <a:solidFill>
                  <a:schemeClr val="lt1"/>
                </a:solidFill>
                <a:highlight>
                  <a:schemeClr val="dk1"/>
                </a:highlight>
                <a:latin typeface="Inter"/>
                <a:ea typeface="Inter"/>
                <a:cs typeface="Inter"/>
                <a:sym typeface="Inter"/>
              </a:rPr>
              <a:t>Las relaciones entre variables pueden estar generadas artificialmente.</a:t>
            </a:r>
            <a:endParaRPr sz="2500">
              <a:solidFill>
                <a:schemeClr val="lt1"/>
              </a:solidFill>
              <a:highlight>
                <a:schemeClr val="dk1"/>
              </a:highlight>
              <a:latin typeface="Inter"/>
              <a:ea typeface="Inter"/>
              <a:cs typeface="Inter"/>
              <a:sym typeface="Inter"/>
            </a:endParaRPr>
          </a:p>
          <a:p>
            <a:pPr indent="0" lvl="0" marL="1371600" rtl="0" algn="l">
              <a:spcBef>
                <a:spcPts val="0"/>
              </a:spcBef>
              <a:spcAft>
                <a:spcPts val="0"/>
              </a:spcAft>
              <a:buNone/>
            </a:pPr>
            <a:r>
              <a:t/>
            </a:r>
            <a:endParaRPr sz="2500">
              <a:solidFill>
                <a:schemeClr val="lt1"/>
              </a:solidFill>
              <a:highlight>
                <a:schemeClr val="dk1"/>
              </a:highlight>
              <a:latin typeface="Inter"/>
              <a:ea typeface="Inter"/>
              <a:cs typeface="Inter"/>
              <a:sym typeface="Inter"/>
            </a:endParaRPr>
          </a:p>
          <a:p>
            <a:pPr indent="-387350" lvl="0" marL="457200" rtl="0" algn="l">
              <a:spcBef>
                <a:spcPts val="0"/>
              </a:spcBef>
              <a:spcAft>
                <a:spcPts val="0"/>
              </a:spcAft>
              <a:buClr>
                <a:schemeClr val="lt1"/>
              </a:buClr>
              <a:buSzPts val="2500"/>
              <a:buFont typeface="Inter"/>
              <a:buChar char="●"/>
            </a:pPr>
            <a:r>
              <a:rPr lang="es" sz="2500">
                <a:solidFill>
                  <a:schemeClr val="lt1"/>
                </a:solidFill>
                <a:highlight>
                  <a:schemeClr val="dk1"/>
                </a:highlight>
                <a:latin typeface="Inter"/>
                <a:ea typeface="Inter"/>
                <a:cs typeface="Inter"/>
                <a:sym typeface="Inter"/>
              </a:rPr>
              <a:t>Resultados no generalizables </a:t>
            </a:r>
            <a:endParaRPr sz="2500">
              <a:solidFill>
                <a:schemeClr val="lt1"/>
              </a:solidFill>
              <a:highlight>
                <a:schemeClr val="dk1"/>
              </a:highlight>
              <a:latin typeface="Inter"/>
              <a:ea typeface="Inter"/>
              <a:cs typeface="Inter"/>
              <a:sym typeface="Inter"/>
            </a:endParaRPr>
          </a:p>
          <a:p>
            <a:pPr indent="0" lvl="0" marL="0" rtl="0" algn="l">
              <a:spcBef>
                <a:spcPts val="0"/>
              </a:spcBef>
              <a:spcAft>
                <a:spcPts val="0"/>
              </a:spcAft>
              <a:buNone/>
            </a:pPr>
            <a:r>
              <a:rPr lang="es" sz="2500">
                <a:solidFill>
                  <a:schemeClr val="lt1"/>
                </a:solidFill>
                <a:highlight>
                  <a:schemeClr val="dk1"/>
                </a:highlight>
                <a:latin typeface="Inter"/>
                <a:ea typeface="Inter"/>
                <a:cs typeface="Inter"/>
                <a:sym typeface="Inter"/>
              </a:rPr>
              <a:t>directamente a entornos reales.</a:t>
            </a:r>
            <a:endParaRPr sz="2500">
              <a:solidFill>
                <a:schemeClr val="lt1"/>
              </a:solidFill>
              <a:highlight>
                <a:schemeClr val="dk1"/>
              </a:highlight>
              <a:latin typeface="Inter"/>
              <a:ea typeface="Inter"/>
              <a:cs typeface="Inter"/>
              <a:sym typeface="Inter"/>
            </a:endParaRPr>
          </a:p>
          <a:p>
            <a:pPr indent="0" lvl="0" marL="914400" rtl="0" algn="l">
              <a:spcBef>
                <a:spcPts val="0"/>
              </a:spcBef>
              <a:spcAft>
                <a:spcPts val="0"/>
              </a:spcAft>
              <a:buNone/>
            </a:pPr>
            <a:r>
              <a:t/>
            </a:r>
            <a:endParaRPr sz="2000">
              <a:solidFill>
                <a:schemeClr val="lt1"/>
              </a:solidFill>
              <a:highlight>
                <a:schemeClr val="dk1"/>
              </a:highlight>
            </a:endParaRPr>
          </a:p>
        </p:txBody>
      </p:sp>
      <p:sp>
        <p:nvSpPr>
          <p:cNvPr id="704" name="Google Shape;704;p77"/>
          <p:cNvSpPr txBox="1"/>
          <p:nvPr/>
        </p:nvSpPr>
        <p:spPr>
          <a:xfrm>
            <a:off x="1800100" y="368100"/>
            <a:ext cx="6041400" cy="74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400">
                <a:solidFill>
                  <a:schemeClr val="lt1"/>
                </a:solidFill>
                <a:highlight>
                  <a:schemeClr val="dk1"/>
                </a:highlight>
                <a:latin typeface="Passion One"/>
                <a:ea typeface="Passion One"/>
                <a:cs typeface="Passion One"/>
                <a:sym typeface="Passion One"/>
              </a:rPr>
              <a:t>Limitaciones del Dataset Sintético</a:t>
            </a:r>
            <a:endParaRPr sz="3400">
              <a:solidFill>
                <a:schemeClr val="lt1"/>
              </a:solidFill>
              <a:latin typeface="Inter"/>
              <a:ea typeface="Inter"/>
              <a:cs typeface="Inter"/>
              <a:sym typeface="Inte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08" name="Shape 708"/>
        <p:cNvGrpSpPr/>
        <p:nvPr/>
      </p:nvGrpSpPr>
      <p:grpSpPr>
        <a:xfrm>
          <a:off x="0" y="0"/>
          <a:ext cx="0" cy="0"/>
          <a:chOff x="0" y="0"/>
          <a:chExt cx="0" cy="0"/>
        </a:xfrm>
      </p:grpSpPr>
      <p:sp>
        <p:nvSpPr>
          <p:cNvPr id="709" name="Google Shape;709;p78"/>
          <p:cNvSpPr txBox="1"/>
          <p:nvPr/>
        </p:nvSpPr>
        <p:spPr>
          <a:xfrm>
            <a:off x="-1489450" y="5595850"/>
            <a:ext cx="770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highlight>
                <a:schemeClr val="dk1"/>
              </a:highlight>
              <a:latin typeface="Inter"/>
              <a:ea typeface="Inter"/>
              <a:cs typeface="Inter"/>
              <a:sym typeface="Inter"/>
            </a:endParaRPr>
          </a:p>
        </p:txBody>
      </p:sp>
      <p:sp>
        <p:nvSpPr>
          <p:cNvPr id="710" name="Google Shape;710;p78"/>
          <p:cNvSpPr txBox="1"/>
          <p:nvPr>
            <p:ph type="title"/>
          </p:nvPr>
        </p:nvSpPr>
        <p:spPr>
          <a:xfrm>
            <a:off x="997450" y="1110900"/>
            <a:ext cx="7646700" cy="365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t/>
            </a:r>
            <a:endParaRPr sz="2500">
              <a:solidFill>
                <a:schemeClr val="lt1"/>
              </a:solidFill>
              <a:highlight>
                <a:schemeClr val="dk1"/>
              </a:highlight>
              <a:latin typeface="Inter"/>
              <a:ea typeface="Inter"/>
              <a:cs typeface="Inter"/>
              <a:sym typeface="Inter"/>
            </a:endParaRPr>
          </a:p>
          <a:p>
            <a:pPr indent="-387350" lvl="0" marL="457200" rtl="0" algn="l">
              <a:spcBef>
                <a:spcPts val="0"/>
              </a:spcBef>
              <a:spcAft>
                <a:spcPts val="0"/>
              </a:spcAft>
              <a:buClr>
                <a:schemeClr val="lt1"/>
              </a:buClr>
              <a:buSzPts val="2500"/>
              <a:buFont typeface="Inter"/>
              <a:buChar char="●"/>
            </a:pPr>
            <a:r>
              <a:rPr lang="es" sz="2500">
                <a:solidFill>
                  <a:schemeClr val="lt1"/>
                </a:solidFill>
                <a:highlight>
                  <a:schemeClr val="dk1"/>
                </a:highlight>
                <a:latin typeface="Inter"/>
                <a:ea typeface="Inter"/>
                <a:cs typeface="Inter"/>
                <a:sym typeface="Inter"/>
              </a:rPr>
              <a:t>Confidencialidad y sensibilidad de los datos.</a:t>
            </a:r>
            <a:endParaRPr sz="2500">
              <a:solidFill>
                <a:schemeClr val="lt1"/>
              </a:solidFill>
              <a:highlight>
                <a:schemeClr val="dk1"/>
              </a:highlight>
              <a:latin typeface="Inter"/>
              <a:ea typeface="Inter"/>
              <a:cs typeface="Inter"/>
              <a:sym typeface="Inter"/>
            </a:endParaRPr>
          </a:p>
          <a:p>
            <a:pPr indent="-387350" lvl="0" marL="457200" rtl="0" algn="l">
              <a:spcBef>
                <a:spcPts val="0"/>
              </a:spcBef>
              <a:spcAft>
                <a:spcPts val="0"/>
              </a:spcAft>
              <a:buClr>
                <a:schemeClr val="lt1"/>
              </a:buClr>
              <a:buSzPts val="2500"/>
              <a:buFont typeface="Inter"/>
              <a:buChar char="●"/>
            </a:pPr>
            <a:r>
              <a:rPr lang="es" sz="2500">
                <a:solidFill>
                  <a:schemeClr val="lt1"/>
                </a:solidFill>
                <a:highlight>
                  <a:schemeClr val="dk1"/>
                </a:highlight>
                <a:latin typeface="Inter"/>
                <a:ea typeface="Inter"/>
                <a:cs typeface="Inter"/>
                <a:sym typeface="Inter"/>
              </a:rPr>
              <a:t>Riesgos de seguridad.</a:t>
            </a:r>
            <a:endParaRPr sz="2500">
              <a:solidFill>
                <a:schemeClr val="lt1"/>
              </a:solidFill>
              <a:highlight>
                <a:schemeClr val="dk1"/>
              </a:highlight>
              <a:latin typeface="Inter"/>
              <a:ea typeface="Inter"/>
              <a:cs typeface="Inter"/>
              <a:sym typeface="Inter"/>
            </a:endParaRPr>
          </a:p>
          <a:p>
            <a:pPr indent="-387350" lvl="0" marL="457200" rtl="0" algn="l">
              <a:spcBef>
                <a:spcPts val="0"/>
              </a:spcBef>
              <a:spcAft>
                <a:spcPts val="0"/>
              </a:spcAft>
              <a:buClr>
                <a:schemeClr val="lt1"/>
              </a:buClr>
              <a:buSzPts val="2500"/>
              <a:buFont typeface="Inter"/>
              <a:buChar char="●"/>
            </a:pPr>
            <a:r>
              <a:rPr lang="es" sz="2500">
                <a:solidFill>
                  <a:schemeClr val="lt1"/>
                </a:solidFill>
                <a:highlight>
                  <a:schemeClr val="dk1"/>
                </a:highlight>
                <a:latin typeface="Inter"/>
                <a:ea typeface="Inter"/>
                <a:cs typeface="Inter"/>
                <a:sym typeface="Inter"/>
              </a:rPr>
              <a:t>Falta de estandarización.</a:t>
            </a:r>
            <a:endParaRPr sz="2500">
              <a:solidFill>
                <a:schemeClr val="lt1"/>
              </a:solidFill>
              <a:highlight>
                <a:schemeClr val="dk1"/>
              </a:highlight>
              <a:latin typeface="Inter"/>
              <a:ea typeface="Inter"/>
              <a:cs typeface="Inter"/>
              <a:sym typeface="Inter"/>
            </a:endParaRPr>
          </a:p>
          <a:p>
            <a:pPr indent="-387350" lvl="0" marL="457200" rtl="0" algn="l">
              <a:spcBef>
                <a:spcPts val="0"/>
              </a:spcBef>
              <a:spcAft>
                <a:spcPts val="0"/>
              </a:spcAft>
              <a:buClr>
                <a:schemeClr val="lt1"/>
              </a:buClr>
              <a:buSzPts val="2500"/>
              <a:buFont typeface="Inter"/>
              <a:buChar char="●"/>
            </a:pPr>
            <a:r>
              <a:rPr lang="es" sz="2500">
                <a:solidFill>
                  <a:schemeClr val="lt1"/>
                </a:solidFill>
                <a:highlight>
                  <a:schemeClr val="dk1"/>
                </a:highlight>
                <a:latin typeface="Inter"/>
                <a:ea typeface="Inter"/>
                <a:cs typeface="Inter"/>
                <a:sym typeface="Inter"/>
              </a:rPr>
              <a:t>Costos y esfuerzos de anonimización</a:t>
            </a:r>
            <a:endParaRPr sz="2500">
              <a:solidFill>
                <a:schemeClr val="lt1"/>
              </a:solidFill>
              <a:highlight>
                <a:schemeClr val="dk1"/>
              </a:highlight>
              <a:latin typeface="Inter"/>
              <a:ea typeface="Inter"/>
              <a:cs typeface="Inter"/>
              <a:sym typeface="Inter"/>
            </a:endParaRPr>
          </a:p>
          <a:p>
            <a:pPr indent="-387350" lvl="0" marL="457200" rtl="0" algn="l">
              <a:spcBef>
                <a:spcPts val="0"/>
              </a:spcBef>
              <a:spcAft>
                <a:spcPts val="0"/>
              </a:spcAft>
              <a:buClr>
                <a:schemeClr val="lt1"/>
              </a:buClr>
              <a:buSzPts val="2500"/>
              <a:buFont typeface="Inter"/>
              <a:buChar char="●"/>
            </a:pPr>
            <a:r>
              <a:rPr lang="es" sz="2500">
                <a:solidFill>
                  <a:schemeClr val="lt1"/>
                </a:solidFill>
                <a:highlight>
                  <a:schemeClr val="dk1"/>
                </a:highlight>
                <a:latin typeface="Inter"/>
                <a:ea typeface="Inter"/>
                <a:cs typeface="Inter"/>
                <a:sym typeface="Inter"/>
              </a:rPr>
              <a:t>Intereses comerciales.</a:t>
            </a:r>
            <a:endParaRPr sz="2500">
              <a:solidFill>
                <a:schemeClr val="lt1"/>
              </a:solidFill>
              <a:highlight>
                <a:schemeClr val="dk1"/>
              </a:highlight>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sz="2500">
              <a:solidFill>
                <a:schemeClr val="lt1"/>
              </a:solidFill>
              <a:highlight>
                <a:schemeClr val="dk1"/>
              </a:highlight>
              <a:latin typeface="Inter"/>
              <a:ea typeface="Inter"/>
              <a:cs typeface="Inter"/>
              <a:sym typeface="Inter"/>
            </a:endParaRPr>
          </a:p>
          <a:p>
            <a:pPr indent="0" lvl="0" marL="0" rtl="0" algn="l">
              <a:spcBef>
                <a:spcPts val="0"/>
              </a:spcBef>
              <a:spcAft>
                <a:spcPts val="0"/>
              </a:spcAft>
              <a:buNone/>
            </a:pPr>
            <a:r>
              <a:t/>
            </a:r>
            <a:endParaRPr sz="2500">
              <a:solidFill>
                <a:schemeClr val="lt1"/>
              </a:solidFill>
              <a:highlight>
                <a:schemeClr val="dk1"/>
              </a:highlight>
              <a:latin typeface="Inter"/>
              <a:ea typeface="Inter"/>
              <a:cs typeface="Inter"/>
              <a:sym typeface="Inter"/>
            </a:endParaRPr>
          </a:p>
        </p:txBody>
      </p:sp>
      <p:sp>
        <p:nvSpPr>
          <p:cNvPr id="711" name="Google Shape;711;p78"/>
          <p:cNvSpPr txBox="1"/>
          <p:nvPr/>
        </p:nvSpPr>
        <p:spPr>
          <a:xfrm>
            <a:off x="1800100" y="368100"/>
            <a:ext cx="6041400" cy="74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400">
                <a:solidFill>
                  <a:schemeClr val="lt1"/>
                </a:solidFill>
                <a:highlight>
                  <a:schemeClr val="dk1"/>
                </a:highlight>
                <a:latin typeface="Passion One"/>
                <a:ea typeface="Passion One"/>
                <a:cs typeface="Passion One"/>
                <a:sym typeface="Passion One"/>
              </a:rPr>
              <a:t>¿Por qué no hay muchos datasets abiertos de ciberseguridad?</a:t>
            </a:r>
            <a:endParaRPr sz="3400">
              <a:solidFill>
                <a:schemeClr val="lt1"/>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15" name="Shape 715"/>
        <p:cNvGrpSpPr/>
        <p:nvPr/>
      </p:nvGrpSpPr>
      <p:grpSpPr>
        <a:xfrm>
          <a:off x="0" y="0"/>
          <a:ext cx="0" cy="0"/>
          <a:chOff x="0" y="0"/>
          <a:chExt cx="0" cy="0"/>
        </a:xfrm>
      </p:grpSpPr>
      <p:sp>
        <p:nvSpPr>
          <p:cNvPr id="716" name="Google Shape;716;p79"/>
          <p:cNvSpPr txBox="1"/>
          <p:nvPr/>
        </p:nvSpPr>
        <p:spPr>
          <a:xfrm>
            <a:off x="-1489450" y="5595850"/>
            <a:ext cx="770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highlight>
                <a:schemeClr val="dk1"/>
              </a:highlight>
              <a:latin typeface="Inter"/>
              <a:ea typeface="Inter"/>
              <a:cs typeface="Inter"/>
              <a:sym typeface="Inter"/>
            </a:endParaRPr>
          </a:p>
        </p:txBody>
      </p:sp>
      <p:sp>
        <p:nvSpPr>
          <p:cNvPr id="717" name="Google Shape;717;p79"/>
          <p:cNvSpPr txBox="1"/>
          <p:nvPr>
            <p:ph type="title"/>
          </p:nvPr>
        </p:nvSpPr>
        <p:spPr>
          <a:xfrm>
            <a:off x="997450" y="1110900"/>
            <a:ext cx="7646700" cy="3655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sz="2500">
              <a:solidFill>
                <a:schemeClr val="lt1"/>
              </a:solidFill>
              <a:highlight>
                <a:schemeClr val="dk1"/>
              </a:highlight>
              <a:latin typeface="Inter"/>
              <a:ea typeface="Inter"/>
              <a:cs typeface="Inter"/>
              <a:sym typeface="Inter"/>
            </a:endParaRPr>
          </a:p>
          <a:p>
            <a:pPr indent="0" lvl="0" marL="0" rtl="0" algn="l">
              <a:spcBef>
                <a:spcPts val="0"/>
              </a:spcBef>
              <a:spcAft>
                <a:spcPts val="0"/>
              </a:spcAft>
              <a:buNone/>
            </a:pPr>
            <a:r>
              <a:t/>
            </a:r>
            <a:endParaRPr sz="2500">
              <a:solidFill>
                <a:schemeClr val="lt1"/>
              </a:solidFill>
              <a:highlight>
                <a:schemeClr val="dk1"/>
              </a:highlight>
              <a:latin typeface="Inter"/>
              <a:ea typeface="Inter"/>
              <a:cs typeface="Inter"/>
              <a:sym typeface="Inter"/>
            </a:endParaRPr>
          </a:p>
          <a:p>
            <a:pPr indent="-387350" lvl="0" marL="457200" rtl="0" algn="l">
              <a:spcBef>
                <a:spcPts val="0"/>
              </a:spcBef>
              <a:spcAft>
                <a:spcPts val="0"/>
              </a:spcAft>
              <a:buClr>
                <a:schemeClr val="lt1"/>
              </a:buClr>
              <a:buSzPts val="2500"/>
              <a:buFont typeface="Inter"/>
              <a:buChar char="●"/>
            </a:pPr>
            <a:r>
              <a:rPr lang="es" sz="2500">
                <a:solidFill>
                  <a:schemeClr val="lt1"/>
                </a:solidFill>
                <a:highlight>
                  <a:schemeClr val="dk1"/>
                </a:highlight>
                <a:latin typeface="Inter"/>
                <a:ea typeface="Inter"/>
                <a:cs typeface="Inter"/>
                <a:sym typeface="Inter"/>
              </a:rPr>
              <a:t>Datasets sintéticos</a:t>
            </a:r>
            <a:endParaRPr sz="2500">
              <a:solidFill>
                <a:schemeClr val="lt1"/>
              </a:solidFill>
              <a:highlight>
                <a:schemeClr val="dk1"/>
              </a:highlight>
              <a:latin typeface="Inter"/>
              <a:ea typeface="Inter"/>
              <a:cs typeface="Inter"/>
              <a:sym typeface="Inter"/>
            </a:endParaRPr>
          </a:p>
          <a:p>
            <a:pPr indent="-387350" lvl="0" marL="457200" rtl="0" algn="l">
              <a:spcBef>
                <a:spcPts val="0"/>
              </a:spcBef>
              <a:spcAft>
                <a:spcPts val="0"/>
              </a:spcAft>
              <a:buClr>
                <a:schemeClr val="lt1"/>
              </a:buClr>
              <a:buSzPts val="2500"/>
              <a:buFont typeface="Inter"/>
              <a:buChar char="●"/>
            </a:pPr>
            <a:r>
              <a:rPr lang="es" sz="2500">
                <a:solidFill>
                  <a:schemeClr val="lt1"/>
                </a:solidFill>
                <a:highlight>
                  <a:schemeClr val="dk1"/>
                </a:highlight>
                <a:latin typeface="Inter"/>
                <a:ea typeface="Inter"/>
                <a:cs typeface="Inter"/>
                <a:sym typeface="Inter"/>
              </a:rPr>
              <a:t>Datasets públicos pero limitados</a:t>
            </a:r>
            <a:endParaRPr sz="2500">
              <a:solidFill>
                <a:schemeClr val="lt1"/>
              </a:solidFill>
              <a:highlight>
                <a:schemeClr val="dk1"/>
              </a:highlight>
              <a:latin typeface="Inter"/>
              <a:ea typeface="Inter"/>
              <a:cs typeface="Inter"/>
              <a:sym typeface="Inter"/>
            </a:endParaRPr>
          </a:p>
          <a:p>
            <a:pPr indent="-387350" lvl="0" marL="457200" rtl="0" algn="l">
              <a:spcBef>
                <a:spcPts val="0"/>
              </a:spcBef>
              <a:spcAft>
                <a:spcPts val="0"/>
              </a:spcAft>
              <a:buClr>
                <a:schemeClr val="lt1"/>
              </a:buClr>
              <a:buSzPts val="2500"/>
              <a:buFont typeface="Inter"/>
              <a:buChar char="●"/>
            </a:pPr>
            <a:r>
              <a:rPr lang="es" sz="2500">
                <a:solidFill>
                  <a:schemeClr val="lt1"/>
                </a:solidFill>
                <a:highlight>
                  <a:schemeClr val="dk1"/>
                </a:highlight>
                <a:latin typeface="Inter"/>
                <a:ea typeface="Inter"/>
                <a:cs typeface="Inter"/>
                <a:sym typeface="Inter"/>
              </a:rPr>
              <a:t>Simulación con herramientas como Wireshark, Snort, Zeek (Bro)</a:t>
            </a:r>
            <a:endParaRPr sz="2500">
              <a:solidFill>
                <a:schemeClr val="lt1"/>
              </a:solidFill>
              <a:highlight>
                <a:schemeClr val="dk1"/>
              </a:highlight>
              <a:latin typeface="Inter"/>
              <a:ea typeface="Inter"/>
              <a:cs typeface="Inter"/>
              <a:sym typeface="Inter"/>
            </a:endParaRPr>
          </a:p>
          <a:p>
            <a:pPr indent="0" lvl="0" marL="0" rtl="0" algn="l">
              <a:spcBef>
                <a:spcPts val="0"/>
              </a:spcBef>
              <a:spcAft>
                <a:spcPts val="0"/>
              </a:spcAft>
              <a:buNone/>
            </a:pPr>
            <a:r>
              <a:t/>
            </a:r>
            <a:endParaRPr sz="2500">
              <a:solidFill>
                <a:schemeClr val="lt1"/>
              </a:solidFill>
              <a:highlight>
                <a:schemeClr val="dk1"/>
              </a:highlight>
              <a:latin typeface="Inter"/>
              <a:ea typeface="Inter"/>
              <a:cs typeface="Inter"/>
              <a:sym typeface="Inter"/>
            </a:endParaRPr>
          </a:p>
          <a:p>
            <a:pPr indent="0" lvl="0" marL="0" rtl="0" algn="l">
              <a:spcBef>
                <a:spcPts val="0"/>
              </a:spcBef>
              <a:spcAft>
                <a:spcPts val="0"/>
              </a:spcAft>
              <a:buNone/>
            </a:pPr>
            <a:r>
              <a:t/>
            </a:r>
            <a:endParaRPr sz="2500">
              <a:solidFill>
                <a:schemeClr val="lt1"/>
              </a:solidFill>
              <a:highlight>
                <a:schemeClr val="dk1"/>
              </a:highlight>
              <a:latin typeface="Inter"/>
              <a:ea typeface="Inter"/>
              <a:cs typeface="Inter"/>
              <a:sym typeface="Inter"/>
            </a:endParaRPr>
          </a:p>
          <a:p>
            <a:pPr indent="0" lvl="0" marL="0" rtl="0" algn="l">
              <a:spcBef>
                <a:spcPts val="0"/>
              </a:spcBef>
              <a:spcAft>
                <a:spcPts val="0"/>
              </a:spcAft>
              <a:buNone/>
            </a:pPr>
            <a:r>
              <a:t/>
            </a:r>
            <a:endParaRPr sz="2500">
              <a:solidFill>
                <a:schemeClr val="lt1"/>
              </a:solidFill>
              <a:highlight>
                <a:schemeClr val="dk1"/>
              </a:highlight>
              <a:latin typeface="Inter"/>
              <a:ea typeface="Inter"/>
              <a:cs typeface="Inter"/>
              <a:sym typeface="Inter"/>
            </a:endParaRPr>
          </a:p>
        </p:txBody>
      </p:sp>
      <p:sp>
        <p:nvSpPr>
          <p:cNvPr id="718" name="Google Shape;718;p79"/>
          <p:cNvSpPr txBox="1"/>
          <p:nvPr/>
        </p:nvSpPr>
        <p:spPr>
          <a:xfrm>
            <a:off x="1307825" y="368100"/>
            <a:ext cx="7406100" cy="74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400">
                <a:solidFill>
                  <a:schemeClr val="lt1"/>
                </a:solidFill>
                <a:highlight>
                  <a:schemeClr val="dk1"/>
                </a:highlight>
                <a:latin typeface="Passion One"/>
                <a:ea typeface="Passion One"/>
                <a:cs typeface="Passion One"/>
                <a:sym typeface="Passion One"/>
              </a:rPr>
              <a:t>¿Cómo se soluciona esto en proyectos académicos o de aprendizaje?</a:t>
            </a:r>
            <a:endParaRPr sz="3400">
              <a:solidFill>
                <a:schemeClr val="lt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69" name="Shape 469"/>
        <p:cNvGrpSpPr/>
        <p:nvPr/>
      </p:nvGrpSpPr>
      <p:grpSpPr>
        <a:xfrm>
          <a:off x="0" y="0"/>
          <a:ext cx="0" cy="0"/>
          <a:chOff x="0" y="0"/>
          <a:chExt cx="0" cy="0"/>
        </a:xfrm>
      </p:grpSpPr>
      <p:sp>
        <p:nvSpPr>
          <p:cNvPr id="470" name="Google Shape;470;p44"/>
          <p:cNvSpPr txBox="1"/>
          <p:nvPr/>
        </p:nvSpPr>
        <p:spPr>
          <a:xfrm>
            <a:off x="-1489450" y="5595850"/>
            <a:ext cx="770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highlight>
                <a:schemeClr val="dk1"/>
              </a:highlight>
              <a:latin typeface="Inter"/>
              <a:ea typeface="Inter"/>
              <a:cs typeface="Inter"/>
              <a:sym typeface="Inter"/>
            </a:endParaRPr>
          </a:p>
        </p:txBody>
      </p:sp>
      <p:sp>
        <p:nvSpPr>
          <p:cNvPr id="471" name="Google Shape;471;p44"/>
          <p:cNvSpPr txBox="1"/>
          <p:nvPr>
            <p:ph type="title"/>
          </p:nvPr>
        </p:nvSpPr>
        <p:spPr>
          <a:xfrm>
            <a:off x="2201550" y="1517700"/>
            <a:ext cx="4740900" cy="21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highlight>
                  <a:schemeClr val="dk1"/>
                </a:highlight>
              </a:rPr>
              <a:t>¿CÓMO PODEMOS ENTENDER Y ANTICIPAR </a:t>
            </a:r>
            <a:endParaRPr>
              <a:solidFill>
                <a:schemeClr val="lt1"/>
              </a:solidFill>
              <a:highlight>
                <a:schemeClr val="dk1"/>
              </a:highlight>
            </a:endParaRPr>
          </a:p>
          <a:p>
            <a:pPr indent="0" lvl="0" marL="0" rtl="0" algn="ctr">
              <a:spcBef>
                <a:spcPts val="0"/>
              </a:spcBef>
              <a:spcAft>
                <a:spcPts val="0"/>
              </a:spcAft>
              <a:buClr>
                <a:schemeClr val="hlink"/>
              </a:buClr>
              <a:buSzPts val="1100"/>
              <a:buFont typeface="Arial"/>
              <a:buNone/>
            </a:pPr>
            <a:r>
              <a:rPr lang="es">
                <a:solidFill>
                  <a:schemeClr val="lt1"/>
                </a:solidFill>
                <a:highlight>
                  <a:schemeClr val="dk1"/>
                </a:highlight>
              </a:rPr>
              <a:t>LOS CIBERATAQUES?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2" name="Shape 722"/>
        <p:cNvGrpSpPr/>
        <p:nvPr/>
      </p:nvGrpSpPr>
      <p:grpSpPr>
        <a:xfrm>
          <a:off x="0" y="0"/>
          <a:ext cx="0" cy="0"/>
          <a:chOff x="0" y="0"/>
          <a:chExt cx="0" cy="0"/>
        </a:xfrm>
      </p:grpSpPr>
      <p:sp>
        <p:nvSpPr>
          <p:cNvPr id="723" name="Google Shape;723;p80"/>
          <p:cNvSpPr txBox="1"/>
          <p:nvPr/>
        </p:nvSpPr>
        <p:spPr>
          <a:xfrm>
            <a:off x="-1489450" y="5595850"/>
            <a:ext cx="770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highlight>
                <a:schemeClr val="dk1"/>
              </a:highlight>
              <a:latin typeface="Inter"/>
              <a:ea typeface="Inter"/>
              <a:cs typeface="Inter"/>
              <a:sym typeface="Inter"/>
            </a:endParaRPr>
          </a:p>
        </p:txBody>
      </p:sp>
      <p:sp>
        <p:nvSpPr>
          <p:cNvPr id="724" name="Google Shape;724;p80"/>
          <p:cNvSpPr txBox="1"/>
          <p:nvPr>
            <p:ph type="title"/>
          </p:nvPr>
        </p:nvSpPr>
        <p:spPr>
          <a:xfrm>
            <a:off x="713225" y="1110900"/>
            <a:ext cx="7931100" cy="37716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chemeClr val="lt1"/>
              </a:buClr>
              <a:buSzPts val="2000"/>
              <a:buFont typeface="Inter"/>
              <a:buChar char="●"/>
            </a:pPr>
            <a:r>
              <a:rPr lang="es" sz="2000">
                <a:solidFill>
                  <a:schemeClr val="lt1"/>
                </a:solidFill>
                <a:highlight>
                  <a:schemeClr val="dk1"/>
                </a:highlight>
                <a:latin typeface="Inter"/>
                <a:ea typeface="Inter"/>
                <a:cs typeface="Inter"/>
                <a:sym typeface="Inter"/>
              </a:rPr>
              <a:t>Se desarrolló un flujo completo de análisis, preprocesamiento y modelado.</a:t>
            </a:r>
            <a:endParaRPr sz="2000">
              <a:solidFill>
                <a:schemeClr val="lt1"/>
              </a:solidFill>
              <a:highlight>
                <a:schemeClr val="dk1"/>
              </a:highlight>
              <a:latin typeface="Inter"/>
              <a:ea typeface="Inter"/>
              <a:cs typeface="Inter"/>
              <a:sym typeface="Inter"/>
            </a:endParaRPr>
          </a:p>
          <a:p>
            <a:pPr indent="-355600" lvl="0" marL="457200" rtl="0" algn="l">
              <a:spcBef>
                <a:spcPts val="0"/>
              </a:spcBef>
              <a:spcAft>
                <a:spcPts val="0"/>
              </a:spcAft>
              <a:buClr>
                <a:schemeClr val="lt1"/>
              </a:buClr>
              <a:buSzPts val="2000"/>
              <a:buFont typeface="Inter"/>
              <a:buChar char="●"/>
            </a:pPr>
            <a:r>
              <a:rPr lang="es" sz="2000">
                <a:solidFill>
                  <a:schemeClr val="lt1"/>
                </a:solidFill>
                <a:highlight>
                  <a:schemeClr val="dk1"/>
                </a:highlight>
                <a:latin typeface="Inter"/>
                <a:ea typeface="Inter"/>
                <a:cs typeface="Inter"/>
                <a:sym typeface="Inter"/>
              </a:rPr>
              <a:t>El uso de datos sintéticos permitió practicar técnicas de Machine Learning.</a:t>
            </a:r>
            <a:endParaRPr sz="2000">
              <a:solidFill>
                <a:schemeClr val="lt1"/>
              </a:solidFill>
              <a:highlight>
                <a:schemeClr val="dk1"/>
              </a:highlight>
              <a:latin typeface="Inter"/>
              <a:ea typeface="Inter"/>
              <a:cs typeface="Inter"/>
              <a:sym typeface="Inter"/>
            </a:endParaRPr>
          </a:p>
          <a:p>
            <a:pPr indent="-355600" lvl="0" marL="457200" rtl="0" algn="l">
              <a:spcBef>
                <a:spcPts val="0"/>
              </a:spcBef>
              <a:spcAft>
                <a:spcPts val="0"/>
              </a:spcAft>
              <a:buClr>
                <a:schemeClr val="lt1"/>
              </a:buClr>
              <a:buSzPts val="2000"/>
              <a:buFont typeface="Inter"/>
              <a:buChar char="●"/>
            </a:pPr>
            <a:r>
              <a:rPr lang="es" sz="2000">
                <a:solidFill>
                  <a:schemeClr val="lt1"/>
                </a:solidFill>
                <a:highlight>
                  <a:schemeClr val="dk1"/>
                </a:highlight>
                <a:latin typeface="Inter"/>
                <a:ea typeface="Inter"/>
                <a:cs typeface="Inter"/>
                <a:sym typeface="Inter"/>
              </a:rPr>
              <a:t>Para datos reales:</a:t>
            </a:r>
            <a:endParaRPr sz="2000">
              <a:solidFill>
                <a:schemeClr val="lt1"/>
              </a:solidFill>
              <a:highlight>
                <a:schemeClr val="dk1"/>
              </a:highlight>
              <a:latin typeface="Inter"/>
              <a:ea typeface="Inter"/>
              <a:cs typeface="Inter"/>
              <a:sym typeface="Inter"/>
            </a:endParaRPr>
          </a:p>
          <a:p>
            <a:pPr indent="-355600" lvl="1" marL="914400" rtl="0" algn="l">
              <a:spcBef>
                <a:spcPts val="0"/>
              </a:spcBef>
              <a:spcAft>
                <a:spcPts val="0"/>
              </a:spcAft>
              <a:buClr>
                <a:schemeClr val="lt1"/>
              </a:buClr>
              <a:buSzPts val="2000"/>
              <a:buFont typeface="Inter"/>
              <a:buChar char="○"/>
            </a:pPr>
            <a:r>
              <a:rPr lang="es" sz="2000">
                <a:solidFill>
                  <a:schemeClr val="lt1"/>
                </a:solidFill>
                <a:highlight>
                  <a:schemeClr val="dk1"/>
                </a:highlight>
                <a:latin typeface="Inter"/>
                <a:ea typeface="Inter"/>
                <a:cs typeface="Inter"/>
                <a:sym typeface="Inter"/>
              </a:rPr>
              <a:t>Es clave el acceso a logs completos, datos de red y tiempos.</a:t>
            </a:r>
            <a:endParaRPr sz="2000">
              <a:solidFill>
                <a:schemeClr val="lt1"/>
              </a:solidFill>
              <a:highlight>
                <a:schemeClr val="dk1"/>
              </a:highlight>
              <a:latin typeface="Inter"/>
              <a:ea typeface="Inter"/>
              <a:cs typeface="Inter"/>
              <a:sym typeface="Inter"/>
            </a:endParaRPr>
          </a:p>
          <a:p>
            <a:pPr indent="-355600" lvl="1" marL="914400" rtl="0" algn="l">
              <a:spcBef>
                <a:spcPts val="0"/>
              </a:spcBef>
              <a:spcAft>
                <a:spcPts val="0"/>
              </a:spcAft>
              <a:buClr>
                <a:schemeClr val="lt1"/>
              </a:buClr>
              <a:buSzPts val="2000"/>
              <a:buFont typeface="Inter"/>
              <a:buChar char="○"/>
            </a:pPr>
            <a:r>
              <a:rPr lang="es" sz="2000">
                <a:solidFill>
                  <a:schemeClr val="lt1"/>
                </a:solidFill>
                <a:highlight>
                  <a:schemeClr val="dk1"/>
                </a:highlight>
                <a:latin typeface="Inter"/>
                <a:ea typeface="Inter"/>
                <a:cs typeface="Inter"/>
                <a:sym typeface="Inter"/>
              </a:rPr>
              <a:t>Se requiere una mayor robustez en la limpieza y validación.</a:t>
            </a:r>
            <a:endParaRPr sz="2000">
              <a:solidFill>
                <a:schemeClr val="lt1"/>
              </a:solidFill>
              <a:highlight>
                <a:schemeClr val="dk1"/>
              </a:highlight>
              <a:latin typeface="Inter"/>
              <a:ea typeface="Inter"/>
              <a:cs typeface="Inter"/>
              <a:sym typeface="Inter"/>
            </a:endParaRPr>
          </a:p>
          <a:p>
            <a:pPr indent="-355600" lvl="1" marL="914400" rtl="0" algn="l">
              <a:spcBef>
                <a:spcPts val="0"/>
              </a:spcBef>
              <a:spcAft>
                <a:spcPts val="0"/>
              </a:spcAft>
              <a:buClr>
                <a:schemeClr val="lt1"/>
              </a:buClr>
              <a:buSzPts val="2000"/>
              <a:buFont typeface="Inter"/>
              <a:buChar char="○"/>
            </a:pPr>
            <a:r>
              <a:rPr lang="es" sz="2000">
                <a:solidFill>
                  <a:schemeClr val="lt1"/>
                </a:solidFill>
                <a:highlight>
                  <a:schemeClr val="dk1"/>
                </a:highlight>
                <a:latin typeface="Inter"/>
                <a:ea typeface="Inter"/>
                <a:cs typeface="Inter"/>
                <a:sym typeface="Inter"/>
              </a:rPr>
              <a:t>La ciberseguridad es un ámbito donde los </a:t>
            </a:r>
            <a:endParaRPr sz="2000">
              <a:solidFill>
                <a:schemeClr val="lt1"/>
              </a:solidFill>
              <a:highlight>
                <a:schemeClr val="dk1"/>
              </a:highlight>
              <a:latin typeface="Inter"/>
              <a:ea typeface="Inter"/>
              <a:cs typeface="Inter"/>
              <a:sym typeface="Inter"/>
            </a:endParaRPr>
          </a:p>
          <a:p>
            <a:pPr indent="0" lvl="0" marL="914400" rtl="0" algn="l">
              <a:spcBef>
                <a:spcPts val="0"/>
              </a:spcBef>
              <a:spcAft>
                <a:spcPts val="0"/>
              </a:spcAft>
              <a:buNone/>
            </a:pPr>
            <a:r>
              <a:rPr lang="es" sz="2000">
                <a:solidFill>
                  <a:schemeClr val="lt1"/>
                </a:solidFill>
                <a:highlight>
                  <a:schemeClr val="dk1"/>
                </a:highlight>
                <a:latin typeface="Inter"/>
                <a:ea typeface="Inter"/>
                <a:cs typeface="Inter"/>
                <a:sym typeface="Inter"/>
              </a:rPr>
              <a:t>modelos deben actualizarse</a:t>
            </a:r>
            <a:endParaRPr sz="2000">
              <a:solidFill>
                <a:schemeClr val="lt1"/>
              </a:solidFill>
              <a:highlight>
                <a:schemeClr val="dk1"/>
              </a:highlight>
              <a:latin typeface="Inter"/>
              <a:ea typeface="Inter"/>
              <a:cs typeface="Inter"/>
              <a:sym typeface="Inter"/>
            </a:endParaRPr>
          </a:p>
          <a:p>
            <a:pPr indent="457200" lvl="0" marL="457200" rtl="0" algn="l">
              <a:spcBef>
                <a:spcPts val="0"/>
              </a:spcBef>
              <a:spcAft>
                <a:spcPts val="0"/>
              </a:spcAft>
              <a:buNone/>
            </a:pPr>
            <a:r>
              <a:rPr lang="es" sz="2000">
                <a:solidFill>
                  <a:schemeClr val="lt1"/>
                </a:solidFill>
                <a:highlight>
                  <a:schemeClr val="dk1"/>
                </a:highlight>
                <a:latin typeface="Inter"/>
                <a:ea typeface="Inter"/>
                <a:cs typeface="Inter"/>
                <a:sym typeface="Inter"/>
              </a:rPr>
              <a:t>constantemente.</a:t>
            </a:r>
            <a:endParaRPr sz="2000">
              <a:solidFill>
                <a:schemeClr val="lt1"/>
              </a:solidFill>
              <a:highlight>
                <a:schemeClr val="dk1"/>
              </a:highlight>
              <a:latin typeface="Inter"/>
              <a:ea typeface="Inter"/>
              <a:cs typeface="Inter"/>
              <a:sym typeface="Inter"/>
            </a:endParaRPr>
          </a:p>
        </p:txBody>
      </p:sp>
      <p:sp>
        <p:nvSpPr>
          <p:cNvPr id="725" name="Google Shape;725;p80"/>
          <p:cNvSpPr txBox="1"/>
          <p:nvPr/>
        </p:nvSpPr>
        <p:spPr>
          <a:xfrm>
            <a:off x="3137850" y="368100"/>
            <a:ext cx="2868300" cy="742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3000">
                <a:solidFill>
                  <a:schemeClr val="lt1"/>
                </a:solidFill>
                <a:highlight>
                  <a:schemeClr val="dk1"/>
                </a:highlight>
                <a:latin typeface="Passion One"/>
                <a:ea typeface="Passion One"/>
                <a:cs typeface="Passion One"/>
                <a:sym typeface="Passion One"/>
              </a:rPr>
              <a:t>CONCLUSIONES</a:t>
            </a:r>
            <a:endParaRPr sz="3000">
              <a:solidFill>
                <a:schemeClr val="lt1"/>
              </a:solidFill>
              <a:latin typeface="Inter"/>
              <a:ea typeface="Inter"/>
              <a:cs typeface="Inter"/>
              <a:sym typeface="Inte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729" name="Shape 729"/>
        <p:cNvGrpSpPr/>
        <p:nvPr/>
      </p:nvGrpSpPr>
      <p:grpSpPr>
        <a:xfrm>
          <a:off x="0" y="0"/>
          <a:ext cx="0" cy="0"/>
          <a:chOff x="0" y="0"/>
          <a:chExt cx="0" cy="0"/>
        </a:xfrm>
      </p:grpSpPr>
      <p:sp>
        <p:nvSpPr>
          <p:cNvPr id="730" name="Google Shape;730;p81"/>
          <p:cNvSpPr txBox="1"/>
          <p:nvPr/>
        </p:nvSpPr>
        <p:spPr>
          <a:xfrm>
            <a:off x="-1489450" y="5595850"/>
            <a:ext cx="770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highlight>
                <a:schemeClr val="dk1"/>
              </a:highlight>
              <a:latin typeface="Inter"/>
              <a:ea typeface="Inter"/>
              <a:cs typeface="Inter"/>
              <a:sym typeface="Inter"/>
            </a:endParaRPr>
          </a:p>
        </p:txBody>
      </p:sp>
      <p:sp>
        <p:nvSpPr>
          <p:cNvPr id="731" name="Google Shape;731;p81"/>
          <p:cNvSpPr txBox="1"/>
          <p:nvPr/>
        </p:nvSpPr>
        <p:spPr>
          <a:xfrm>
            <a:off x="0" y="0"/>
            <a:ext cx="9144000" cy="509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sz="7200">
                <a:solidFill>
                  <a:schemeClr val="lt1"/>
                </a:solidFill>
                <a:latin typeface="Passion One"/>
                <a:ea typeface="Passion One"/>
                <a:cs typeface="Passion One"/>
                <a:sym typeface="Passion One"/>
              </a:rPr>
              <a:t>¡MUCHAS GRACIAS!</a:t>
            </a:r>
            <a:endParaRPr sz="7200">
              <a:solidFill>
                <a:schemeClr val="lt1"/>
              </a:solidFill>
              <a:latin typeface="Passion One"/>
              <a:ea typeface="Passion One"/>
              <a:cs typeface="Passion One"/>
              <a:sym typeface="Passion One"/>
            </a:endParaRPr>
          </a:p>
        </p:txBody>
      </p:sp>
      <p:pic>
        <p:nvPicPr>
          <p:cNvPr id="732" name="Google Shape;732;p81"/>
          <p:cNvPicPr preferRelativeResize="0"/>
          <p:nvPr/>
        </p:nvPicPr>
        <p:blipFill>
          <a:blip r:embed="rId3">
            <a:alphaModFix/>
          </a:blip>
          <a:stretch>
            <a:fillRect/>
          </a:stretch>
        </p:blipFill>
        <p:spPr>
          <a:xfrm>
            <a:off x="0" y="4476525"/>
            <a:ext cx="1492200" cy="66696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75" name="Shape 475"/>
        <p:cNvGrpSpPr/>
        <p:nvPr/>
      </p:nvGrpSpPr>
      <p:grpSpPr>
        <a:xfrm>
          <a:off x="0" y="0"/>
          <a:ext cx="0" cy="0"/>
          <a:chOff x="0" y="0"/>
          <a:chExt cx="0" cy="0"/>
        </a:xfrm>
      </p:grpSpPr>
      <p:sp>
        <p:nvSpPr>
          <p:cNvPr id="476" name="Google Shape;476;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highlight>
                  <a:schemeClr val="dk1"/>
                </a:highlight>
              </a:rPr>
              <a:t>Proyecto realizado en tres etapas:</a:t>
            </a:r>
            <a:endParaRPr>
              <a:solidFill>
                <a:schemeClr val="lt1"/>
              </a:solidFill>
              <a:highlight>
                <a:schemeClr val="dk1"/>
              </a:highlight>
            </a:endParaRPr>
          </a:p>
        </p:txBody>
      </p:sp>
      <p:sp>
        <p:nvSpPr>
          <p:cNvPr id="477" name="Google Shape;477;p45"/>
          <p:cNvSpPr txBox="1"/>
          <p:nvPr>
            <p:ph idx="3" type="subTitle"/>
          </p:nvPr>
        </p:nvSpPr>
        <p:spPr>
          <a:xfrm>
            <a:off x="1886750" y="1337675"/>
            <a:ext cx="6222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s" sz="2200">
                <a:solidFill>
                  <a:schemeClr val="lt1"/>
                </a:solidFill>
                <a:highlight>
                  <a:schemeClr val="dk1"/>
                </a:highlight>
              </a:rPr>
              <a:t>PREENTREGA 2 </a:t>
            </a:r>
            <a:r>
              <a:rPr lang="es" sz="2200">
                <a:solidFill>
                  <a:schemeClr val="lt1"/>
                </a:solidFill>
                <a:highlight>
                  <a:schemeClr val="dk1"/>
                </a:highlight>
              </a:rPr>
              <a:t>	</a:t>
            </a:r>
            <a:endParaRPr sz="2200">
              <a:solidFill>
                <a:schemeClr val="lt1"/>
              </a:solidFill>
              <a:highlight>
                <a:schemeClr val="dk1"/>
              </a:highlight>
            </a:endParaRPr>
          </a:p>
        </p:txBody>
      </p:sp>
      <p:sp>
        <p:nvSpPr>
          <p:cNvPr id="478" name="Google Shape;478;p45"/>
          <p:cNvSpPr txBox="1"/>
          <p:nvPr/>
        </p:nvSpPr>
        <p:spPr>
          <a:xfrm>
            <a:off x="-1489450" y="5595850"/>
            <a:ext cx="770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highlight>
                <a:schemeClr val="dk1"/>
              </a:highlight>
              <a:latin typeface="Inter"/>
              <a:ea typeface="Inter"/>
              <a:cs typeface="Inter"/>
              <a:sym typeface="Inter"/>
            </a:endParaRPr>
          </a:p>
        </p:txBody>
      </p:sp>
      <p:sp>
        <p:nvSpPr>
          <p:cNvPr id="479" name="Google Shape;479;p45"/>
          <p:cNvSpPr txBox="1"/>
          <p:nvPr>
            <p:ph idx="1" type="subTitle"/>
          </p:nvPr>
        </p:nvSpPr>
        <p:spPr>
          <a:xfrm>
            <a:off x="1886750" y="1670825"/>
            <a:ext cx="62220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lt1"/>
                </a:solidFill>
                <a:highlight>
                  <a:schemeClr val="dk1"/>
                </a:highlight>
              </a:rPr>
              <a:t>Análisis exploratorio de un dataset de ataques cibernéticos.</a:t>
            </a:r>
            <a:endParaRPr sz="1600">
              <a:solidFill>
                <a:schemeClr val="lt1"/>
              </a:solidFill>
              <a:highlight>
                <a:schemeClr val="dk1"/>
              </a:highlight>
            </a:endParaRPr>
          </a:p>
          <a:p>
            <a:pPr indent="0" lvl="0" marL="0" rtl="0" algn="l">
              <a:spcBef>
                <a:spcPts val="0"/>
              </a:spcBef>
              <a:spcAft>
                <a:spcPts val="0"/>
              </a:spcAft>
              <a:buNone/>
            </a:pPr>
            <a:r>
              <a:t/>
            </a:r>
            <a:endParaRPr sz="1600">
              <a:solidFill>
                <a:schemeClr val="lt1"/>
              </a:solidFill>
              <a:highlight>
                <a:schemeClr val="dk1"/>
              </a:highlight>
            </a:endParaRPr>
          </a:p>
        </p:txBody>
      </p:sp>
      <p:sp>
        <p:nvSpPr>
          <p:cNvPr id="480" name="Google Shape;480;p45"/>
          <p:cNvSpPr txBox="1"/>
          <p:nvPr>
            <p:ph idx="2" type="title"/>
          </p:nvPr>
        </p:nvSpPr>
        <p:spPr>
          <a:xfrm>
            <a:off x="1035250" y="1413875"/>
            <a:ext cx="731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s">
                <a:solidFill>
                  <a:schemeClr val="lt1"/>
                </a:solidFill>
                <a:highlight>
                  <a:schemeClr val="dk1"/>
                </a:highlight>
              </a:rPr>
              <a:t>→</a:t>
            </a:r>
            <a:endParaRPr b="1">
              <a:solidFill>
                <a:schemeClr val="lt1"/>
              </a:solidFill>
              <a:highlight>
                <a:schemeClr val="dk1"/>
              </a:highlight>
            </a:endParaRPr>
          </a:p>
        </p:txBody>
      </p:sp>
      <p:sp>
        <p:nvSpPr>
          <p:cNvPr id="481" name="Google Shape;481;p45"/>
          <p:cNvSpPr txBox="1"/>
          <p:nvPr>
            <p:ph idx="4" type="subTitle"/>
          </p:nvPr>
        </p:nvSpPr>
        <p:spPr>
          <a:xfrm>
            <a:off x="1886750" y="2535825"/>
            <a:ext cx="62220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lt1"/>
                </a:solidFill>
                <a:highlight>
                  <a:schemeClr val="dk1"/>
                </a:highlight>
              </a:rPr>
              <a:t>Modelado supervisado para predecir el éxito del ataque.</a:t>
            </a:r>
            <a:endParaRPr sz="1600">
              <a:solidFill>
                <a:schemeClr val="lt1"/>
              </a:solidFill>
              <a:highlight>
                <a:schemeClr val="dk1"/>
              </a:highlight>
            </a:endParaRPr>
          </a:p>
          <a:p>
            <a:pPr indent="0" lvl="0" marL="0" rtl="0" algn="l">
              <a:spcBef>
                <a:spcPts val="0"/>
              </a:spcBef>
              <a:spcAft>
                <a:spcPts val="0"/>
              </a:spcAft>
              <a:buNone/>
            </a:pPr>
            <a:r>
              <a:t/>
            </a:r>
            <a:endParaRPr sz="1600">
              <a:solidFill>
                <a:schemeClr val="lt1"/>
              </a:solidFill>
              <a:highlight>
                <a:schemeClr val="dk1"/>
              </a:highlight>
            </a:endParaRPr>
          </a:p>
        </p:txBody>
      </p:sp>
      <p:sp>
        <p:nvSpPr>
          <p:cNvPr id="482" name="Google Shape;482;p45"/>
          <p:cNvSpPr txBox="1"/>
          <p:nvPr>
            <p:ph idx="5" type="title"/>
          </p:nvPr>
        </p:nvSpPr>
        <p:spPr>
          <a:xfrm>
            <a:off x="1035250" y="2278875"/>
            <a:ext cx="731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s">
                <a:solidFill>
                  <a:schemeClr val="lt1"/>
                </a:solidFill>
                <a:highlight>
                  <a:schemeClr val="dk1"/>
                </a:highlight>
              </a:rPr>
              <a:t>→</a:t>
            </a:r>
            <a:endParaRPr>
              <a:solidFill>
                <a:schemeClr val="lt1"/>
              </a:solidFill>
              <a:highlight>
                <a:schemeClr val="dk1"/>
              </a:highlight>
            </a:endParaRPr>
          </a:p>
        </p:txBody>
      </p:sp>
      <p:sp>
        <p:nvSpPr>
          <p:cNvPr id="483" name="Google Shape;483;p45"/>
          <p:cNvSpPr txBox="1"/>
          <p:nvPr>
            <p:ph idx="6" type="subTitle"/>
          </p:nvPr>
        </p:nvSpPr>
        <p:spPr>
          <a:xfrm>
            <a:off x="1886750" y="2202675"/>
            <a:ext cx="6222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sz="2200">
                <a:solidFill>
                  <a:schemeClr val="lt1"/>
                </a:solidFill>
                <a:highlight>
                  <a:schemeClr val="dk1"/>
                </a:highlight>
              </a:rPr>
              <a:t>PREENTREGA 3</a:t>
            </a:r>
            <a:endParaRPr sz="2200">
              <a:solidFill>
                <a:schemeClr val="lt1"/>
              </a:solidFill>
              <a:highlight>
                <a:schemeClr val="dk1"/>
              </a:highlight>
            </a:endParaRPr>
          </a:p>
        </p:txBody>
      </p:sp>
      <p:sp>
        <p:nvSpPr>
          <p:cNvPr id="484" name="Google Shape;484;p45"/>
          <p:cNvSpPr txBox="1"/>
          <p:nvPr>
            <p:ph idx="7" type="subTitle"/>
          </p:nvPr>
        </p:nvSpPr>
        <p:spPr>
          <a:xfrm>
            <a:off x="1886750" y="3400825"/>
            <a:ext cx="6222000" cy="40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lt1"/>
                </a:solidFill>
                <a:highlight>
                  <a:schemeClr val="dk1"/>
                </a:highlight>
              </a:rPr>
              <a:t>Modelado no supervisado (clustering).</a:t>
            </a:r>
            <a:endParaRPr sz="1600">
              <a:solidFill>
                <a:schemeClr val="lt1"/>
              </a:solidFill>
              <a:highlight>
                <a:schemeClr val="dk1"/>
              </a:highlight>
            </a:endParaRPr>
          </a:p>
          <a:p>
            <a:pPr indent="0" lvl="0" marL="0" rtl="0" algn="l">
              <a:spcBef>
                <a:spcPts val="0"/>
              </a:spcBef>
              <a:spcAft>
                <a:spcPts val="0"/>
              </a:spcAft>
              <a:buNone/>
            </a:pPr>
            <a:r>
              <a:t/>
            </a:r>
            <a:endParaRPr sz="1600">
              <a:solidFill>
                <a:schemeClr val="lt1"/>
              </a:solidFill>
              <a:highlight>
                <a:schemeClr val="dk1"/>
              </a:highlight>
            </a:endParaRPr>
          </a:p>
        </p:txBody>
      </p:sp>
      <p:sp>
        <p:nvSpPr>
          <p:cNvPr id="485" name="Google Shape;485;p45"/>
          <p:cNvSpPr txBox="1"/>
          <p:nvPr>
            <p:ph idx="8" type="title"/>
          </p:nvPr>
        </p:nvSpPr>
        <p:spPr>
          <a:xfrm>
            <a:off x="1035250" y="3143875"/>
            <a:ext cx="7314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s">
                <a:solidFill>
                  <a:schemeClr val="lt1"/>
                </a:solidFill>
                <a:highlight>
                  <a:schemeClr val="dk1"/>
                </a:highlight>
              </a:rPr>
              <a:t>→</a:t>
            </a:r>
            <a:endParaRPr>
              <a:solidFill>
                <a:schemeClr val="lt1"/>
              </a:solidFill>
              <a:highlight>
                <a:schemeClr val="dk1"/>
              </a:highlight>
            </a:endParaRPr>
          </a:p>
        </p:txBody>
      </p:sp>
      <p:sp>
        <p:nvSpPr>
          <p:cNvPr id="486" name="Google Shape;486;p45"/>
          <p:cNvSpPr txBox="1"/>
          <p:nvPr>
            <p:ph idx="9" type="subTitle"/>
          </p:nvPr>
        </p:nvSpPr>
        <p:spPr>
          <a:xfrm>
            <a:off x="1886750" y="3067675"/>
            <a:ext cx="62220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s" sz="2200">
                <a:solidFill>
                  <a:schemeClr val="lt1"/>
                </a:solidFill>
                <a:highlight>
                  <a:schemeClr val="dk1"/>
                </a:highlight>
              </a:rPr>
              <a:t>PREENTREGA 4</a:t>
            </a:r>
            <a:endParaRPr sz="2200">
              <a:solidFill>
                <a:schemeClr val="lt1"/>
              </a:solidFill>
              <a:highlight>
                <a:schemeClr val="dk1"/>
              </a:highlight>
            </a:endParaRPr>
          </a:p>
        </p:txBody>
      </p:sp>
      <p:sp>
        <p:nvSpPr>
          <p:cNvPr id="487" name="Google Shape;487;p45"/>
          <p:cNvSpPr txBox="1"/>
          <p:nvPr>
            <p:ph idx="15" type="subTitle"/>
          </p:nvPr>
        </p:nvSpPr>
        <p:spPr>
          <a:xfrm>
            <a:off x="1461000" y="4156400"/>
            <a:ext cx="6222000" cy="447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200">
                <a:solidFill>
                  <a:schemeClr val="lt1"/>
                </a:solidFill>
                <a:highlight>
                  <a:schemeClr val="dk1"/>
                </a:highlight>
              </a:rPr>
              <a:t>Todos los datasets utilizados son sintéticos, lo que implica ciertas limitaciones.</a:t>
            </a:r>
            <a:endParaRPr>
              <a:solidFill>
                <a:schemeClr val="lt1"/>
              </a:solidFill>
              <a:highlight>
                <a:schemeClr val="dk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1" name="Shape 491"/>
        <p:cNvGrpSpPr/>
        <p:nvPr/>
      </p:nvGrpSpPr>
      <p:grpSpPr>
        <a:xfrm>
          <a:off x="0" y="0"/>
          <a:ext cx="0" cy="0"/>
          <a:chOff x="0" y="0"/>
          <a:chExt cx="0" cy="0"/>
        </a:xfrm>
      </p:grpSpPr>
      <p:sp>
        <p:nvSpPr>
          <p:cNvPr id="492" name="Google Shape;492;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chemeClr val="lt1"/>
                </a:solidFill>
              </a:rPr>
              <a:t>OBJETIVO DEL TRABAJO</a:t>
            </a:r>
            <a:endParaRPr>
              <a:solidFill>
                <a:schemeClr val="lt1"/>
              </a:solidFill>
            </a:endParaRPr>
          </a:p>
        </p:txBody>
      </p:sp>
      <p:sp>
        <p:nvSpPr>
          <p:cNvPr id="493" name="Google Shape;493;p46"/>
          <p:cNvSpPr txBox="1"/>
          <p:nvPr>
            <p:ph idx="1" type="body"/>
          </p:nvPr>
        </p:nvSpPr>
        <p:spPr>
          <a:xfrm>
            <a:off x="720000" y="1090525"/>
            <a:ext cx="7704000" cy="3611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s" sz="2600">
                <a:solidFill>
                  <a:schemeClr val="lt1"/>
                </a:solidFill>
              </a:rPr>
              <a:t>Aplicar técnicas de clustering para segmentar y entender patrones de ataques cibernéticos registrados en distintos niveles de gravedad, tipos de ataque, zonas geográficas y respuestas aplicadas.</a:t>
            </a:r>
            <a:endParaRPr sz="2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97" name="Shape 497"/>
        <p:cNvGrpSpPr/>
        <p:nvPr/>
      </p:nvGrpSpPr>
      <p:grpSpPr>
        <a:xfrm>
          <a:off x="0" y="0"/>
          <a:ext cx="0" cy="0"/>
          <a:chOff x="0" y="0"/>
          <a:chExt cx="0" cy="0"/>
        </a:xfrm>
      </p:grpSpPr>
      <p:sp>
        <p:nvSpPr>
          <p:cNvPr id="498" name="Google Shape;498;p47"/>
          <p:cNvSpPr txBox="1"/>
          <p:nvPr/>
        </p:nvSpPr>
        <p:spPr>
          <a:xfrm>
            <a:off x="-1489450" y="5595850"/>
            <a:ext cx="77040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lt1"/>
              </a:solidFill>
              <a:highlight>
                <a:schemeClr val="dk1"/>
              </a:highlight>
              <a:latin typeface="Inter"/>
              <a:ea typeface="Inter"/>
              <a:cs typeface="Inter"/>
              <a:sym typeface="Inter"/>
            </a:endParaRPr>
          </a:p>
        </p:txBody>
      </p:sp>
      <p:sp>
        <p:nvSpPr>
          <p:cNvPr id="499" name="Google Shape;499;p47"/>
          <p:cNvSpPr txBox="1"/>
          <p:nvPr>
            <p:ph type="title"/>
          </p:nvPr>
        </p:nvSpPr>
        <p:spPr>
          <a:xfrm>
            <a:off x="2201550" y="1517700"/>
            <a:ext cx="4740900" cy="21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s">
                <a:solidFill>
                  <a:schemeClr val="lt1"/>
                </a:solidFill>
                <a:highlight>
                  <a:schemeClr val="dk1"/>
                </a:highlight>
              </a:rPr>
              <a:t>PREENTREGA 2</a:t>
            </a:r>
            <a:endParaRPr>
              <a:solidFill>
                <a:schemeClr val="lt1"/>
              </a:solidFill>
              <a:highlight>
                <a:schemeClr val="dk1"/>
              </a:highlight>
            </a:endParaRPr>
          </a:p>
          <a:p>
            <a:pPr indent="0" lvl="0" marL="0" rtl="0" algn="ctr">
              <a:spcBef>
                <a:spcPts val="0"/>
              </a:spcBef>
              <a:spcAft>
                <a:spcPts val="0"/>
              </a:spcAft>
              <a:buClr>
                <a:schemeClr val="hlink"/>
              </a:buClr>
              <a:buSzPts val="1100"/>
              <a:buFont typeface="Arial"/>
              <a:buNone/>
            </a:pPr>
            <a:r>
              <a:rPr lang="es">
                <a:solidFill>
                  <a:schemeClr val="lt1"/>
                </a:solidFill>
                <a:highlight>
                  <a:schemeClr val="dk1"/>
                </a:highlight>
              </a:rPr>
              <a:t>CONOCIENDO EL TERRENO</a:t>
            </a:r>
            <a:endParaRPr>
              <a:solidFill>
                <a:schemeClr val="lt1"/>
              </a:solidFill>
              <a:highlight>
                <a:schemeClr val="dk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03" name="Shape 503"/>
        <p:cNvGrpSpPr/>
        <p:nvPr/>
      </p:nvGrpSpPr>
      <p:grpSpPr>
        <a:xfrm>
          <a:off x="0" y="0"/>
          <a:ext cx="0" cy="0"/>
          <a:chOff x="0" y="0"/>
          <a:chExt cx="0" cy="0"/>
        </a:xfrm>
      </p:grpSpPr>
      <p:sp>
        <p:nvSpPr>
          <p:cNvPr id="504" name="Google Shape;504;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900">
                <a:solidFill>
                  <a:schemeClr val="lt1"/>
                </a:solidFill>
              </a:rPr>
              <a:t>PREENTREGA 2 : </a:t>
            </a:r>
            <a:r>
              <a:rPr lang="es" sz="2900">
                <a:solidFill>
                  <a:schemeClr val="lt1"/>
                </a:solidFill>
              </a:rPr>
              <a:t>ANÁLISIS EXPLORATORIO DEL DATASET</a:t>
            </a:r>
            <a:endParaRPr sz="2900">
              <a:solidFill>
                <a:schemeClr val="lt1"/>
              </a:solidFill>
            </a:endParaRPr>
          </a:p>
        </p:txBody>
      </p:sp>
      <p:sp>
        <p:nvSpPr>
          <p:cNvPr id="505" name="Google Shape;505;p48"/>
          <p:cNvSpPr txBox="1"/>
          <p:nvPr>
            <p:ph idx="2" type="subTitle"/>
          </p:nvPr>
        </p:nvSpPr>
        <p:spPr>
          <a:xfrm>
            <a:off x="5264875" y="1479350"/>
            <a:ext cx="3165900" cy="260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200">
                <a:solidFill>
                  <a:schemeClr val="lt1"/>
                </a:solidFill>
              </a:rPr>
              <a:t>El objetivo fue entender la estructura del dataset y preparar los datos para su análisis posterior.</a:t>
            </a:r>
            <a:endParaRPr sz="2200">
              <a:solidFill>
                <a:schemeClr val="lt1"/>
              </a:solidFill>
            </a:endParaRPr>
          </a:p>
        </p:txBody>
      </p:sp>
      <p:sp>
        <p:nvSpPr>
          <p:cNvPr id="506" name="Google Shape;506;p48"/>
          <p:cNvSpPr txBox="1"/>
          <p:nvPr>
            <p:ph idx="1" type="subTitle"/>
          </p:nvPr>
        </p:nvSpPr>
        <p:spPr>
          <a:xfrm>
            <a:off x="720000" y="1442150"/>
            <a:ext cx="4489200" cy="267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s" sz="1500">
                <a:solidFill>
                  <a:schemeClr val="lt1"/>
                </a:solidFill>
              </a:rPr>
              <a:t>FUENTE:</a:t>
            </a:r>
            <a:r>
              <a:rPr lang="es" sz="1500">
                <a:solidFill>
                  <a:schemeClr val="lt1"/>
                </a:solidFill>
              </a:rPr>
              <a:t> Kaggle - Incribo</a:t>
            </a:r>
            <a:endParaRPr sz="1500">
              <a:solidFill>
                <a:schemeClr val="lt1"/>
              </a:solidFill>
            </a:endParaRPr>
          </a:p>
          <a:p>
            <a:pPr indent="0" lvl="0" marL="0" rtl="0" algn="ctr">
              <a:spcBef>
                <a:spcPts val="0"/>
              </a:spcBef>
              <a:spcAft>
                <a:spcPts val="0"/>
              </a:spcAft>
              <a:buNone/>
            </a:pPr>
            <a:r>
              <a:rPr b="1" lang="es" sz="1500">
                <a:solidFill>
                  <a:schemeClr val="lt1"/>
                </a:solidFill>
              </a:rPr>
              <a:t>NOMBRE DEL DATASET:</a:t>
            </a:r>
            <a:r>
              <a:rPr lang="es" sz="1500">
                <a:solidFill>
                  <a:schemeClr val="lt1"/>
                </a:solidFill>
              </a:rPr>
              <a:t> cybersecurity_attacks</a:t>
            </a:r>
            <a:endParaRPr sz="1500">
              <a:solidFill>
                <a:schemeClr val="lt1"/>
              </a:solidFill>
            </a:endParaRPr>
          </a:p>
          <a:p>
            <a:pPr indent="0" lvl="0" marL="0" rtl="0" algn="ctr">
              <a:spcBef>
                <a:spcPts val="0"/>
              </a:spcBef>
              <a:spcAft>
                <a:spcPts val="0"/>
              </a:spcAft>
              <a:buNone/>
            </a:pPr>
            <a:r>
              <a:rPr b="1" lang="es" sz="1500">
                <a:solidFill>
                  <a:schemeClr val="lt1"/>
                </a:solidFill>
              </a:rPr>
              <a:t>VARIABLES CLAVES SELECCIONADAS:</a:t>
            </a:r>
            <a:endParaRPr b="1" sz="1500">
              <a:solidFill>
                <a:schemeClr val="lt1"/>
              </a:solidFill>
            </a:endParaRPr>
          </a:p>
          <a:p>
            <a:pPr indent="0" lvl="0" marL="0" rtl="0" algn="ctr">
              <a:spcBef>
                <a:spcPts val="0"/>
              </a:spcBef>
              <a:spcAft>
                <a:spcPts val="0"/>
              </a:spcAft>
              <a:buNone/>
            </a:pPr>
            <a:r>
              <a:rPr lang="es" sz="1500">
                <a:solidFill>
                  <a:schemeClr val="lt1"/>
                </a:solidFill>
              </a:rPr>
              <a:t>Fecha y hora del ataque</a:t>
            </a:r>
            <a:endParaRPr sz="1500">
              <a:solidFill>
                <a:schemeClr val="lt1"/>
              </a:solidFill>
            </a:endParaRPr>
          </a:p>
          <a:p>
            <a:pPr indent="0" lvl="0" marL="0" rtl="0" algn="ctr">
              <a:spcBef>
                <a:spcPts val="0"/>
              </a:spcBef>
              <a:spcAft>
                <a:spcPts val="0"/>
              </a:spcAft>
              <a:buNone/>
            </a:pPr>
            <a:r>
              <a:rPr lang="es" sz="1500">
                <a:solidFill>
                  <a:schemeClr val="lt1"/>
                </a:solidFill>
              </a:rPr>
              <a:t> IP origen y destino</a:t>
            </a:r>
            <a:endParaRPr sz="1500">
              <a:solidFill>
                <a:schemeClr val="lt1"/>
              </a:solidFill>
            </a:endParaRPr>
          </a:p>
          <a:p>
            <a:pPr indent="0" lvl="0" marL="0" rtl="0" algn="ctr">
              <a:spcBef>
                <a:spcPts val="0"/>
              </a:spcBef>
              <a:spcAft>
                <a:spcPts val="0"/>
              </a:spcAft>
              <a:buNone/>
            </a:pPr>
            <a:r>
              <a:rPr lang="es" sz="1500">
                <a:solidFill>
                  <a:schemeClr val="lt1"/>
                </a:solidFill>
              </a:rPr>
              <a:t> Tipo de ataque</a:t>
            </a:r>
            <a:endParaRPr sz="1500">
              <a:solidFill>
                <a:schemeClr val="lt1"/>
              </a:solidFill>
            </a:endParaRPr>
          </a:p>
          <a:p>
            <a:pPr indent="0" lvl="0" marL="0" rtl="0" algn="ctr">
              <a:spcBef>
                <a:spcPts val="0"/>
              </a:spcBef>
              <a:spcAft>
                <a:spcPts val="0"/>
              </a:spcAft>
              <a:buNone/>
            </a:pPr>
            <a:r>
              <a:rPr lang="es" sz="1500">
                <a:solidFill>
                  <a:schemeClr val="lt1"/>
                </a:solidFill>
              </a:rPr>
              <a:t>Nivel de gravedad</a:t>
            </a:r>
            <a:endParaRPr sz="1500">
              <a:solidFill>
                <a:schemeClr val="lt1"/>
              </a:solidFill>
            </a:endParaRPr>
          </a:p>
          <a:p>
            <a:pPr indent="0" lvl="0" marL="0" rtl="0" algn="ctr">
              <a:spcBef>
                <a:spcPts val="0"/>
              </a:spcBef>
              <a:spcAft>
                <a:spcPts val="0"/>
              </a:spcAft>
              <a:buNone/>
            </a:pPr>
            <a:r>
              <a:rPr lang="es" sz="1500">
                <a:solidFill>
                  <a:schemeClr val="lt1"/>
                </a:solidFill>
              </a:rPr>
              <a:t> Acción tomada</a:t>
            </a:r>
            <a:endParaRPr sz="1500">
              <a:solidFill>
                <a:schemeClr val="lt1"/>
              </a:solidFill>
            </a:endParaRPr>
          </a:p>
          <a:p>
            <a:pPr indent="0" lvl="0" marL="0" rtl="0" algn="ctr">
              <a:spcBef>
                <a:spcPts val="0"/>
              </a:spcBef>
              <a:spcAft>
                <a:spcPts val="0"/>
              </a:spcAft>
              <a:buNone/>
            </a:pPr>
            <a:r>
              <a:rPr lang="es" sz="1500">
                <a:solidFill>
                  <a:schemeClr val="lt1"/>
                </a:solidFill>
              </a:rPr>
              <a:t> Geolocalización</a:t>
            </a:r>
            <a:endParaRPr sz="1500">
              <a:solidFill>
                <a:schemeClr val="lt1"/>
              </a:solidFill>
            </a:endParaRPr>
          </a:p>
          <a:p>
            <a:pPr indent="0" lvl="0" marL="0" rtl="0" algn="l">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Clr>
                <a:schemeClr val="hlink"/>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510" name="Shape 510"/>
        <p:cNvGrpSpPr/>
        <p:nvPr/>
      </p:nvGrpSpPr>
      <p:grpSpPr>
        <a:xfrm>
          <a:off x="0" y="0"/>
          <a:ext cx="0" cy="0"/>
          <a:chOff x="0" y="0"/>
          <a:chExt cx="0" cy="0"/>
        </a:xfrm>
      </p:grpSpPr>
      <p:sp>
        <p:nvSpPr>
          <p:cNvPr id="511" name="Google Shape;511;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sz="2900">
                <a:solidFill>
                  <a:schemeClr val="lt1"/>
                </a:solidFill>
              </a:rPr>
              <a:t>PREENTREGA 2 : ANÁLISIS EXPLORATORIO DEL DATASET</a:t>
            </a:r>
            <a:endParaRPr sz="2900">
              <a:solidFill>
                <a:schemeClr val="lt1"/>
              </a:solidFill>
            </a:endParaRPr>
          </a:p>
        </p:txBody>
      </p:sp>
      <p:sp>
        <p:nvSpPr>
          <p:cNvPr id="512" name="Google Shape;512;p49"/>
          <p:cNvSpPr txBox="1"/>
          <p:nvPr>
            <p:ph idx="4294967295" type="subTitle"/>
          </p:nvPr>
        </p:nvSpPr>
        <p:spPr>
          <a:xfrm>
            <a:off x="720075" y="1229900"/>
            <a:ext cx="4489200" cy="267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513" name="Google Shape;513;p49" title="Captura de pantalla 2025-07-14 183550.png"/>
          <p:cNvPicPr preferRelativeResize="0"/>
          <p:nvPr/>
        </p:nvPicPr>
        <p:blipFill>
          <a:blip r:embed="rId3">
            <a:alphaModFix/>
          </a:blip>
          <a:stretch>
            <a:fillRect/>
          </a:stretch>
        </p:blipFill>
        <p:spPr>
          <a:xfrm>
            <a:off x="0" y="1155504"/>
            <a:ext cx="9143999" cy="283249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and Statistics - 4th grade by Slidesgo">
  <a:themeElements>
    <a:clrScheme name="Simple Light">
      <a:dk1>
        <a:srgbClr val="17175A"/>
      </a:dk1>
      <a:lt1>
        <a:srgbClr val="FFFFFF"/>
      </a:lt1>
      <a:dk2>
        <a:srgbClr val="F6F2CC"/>
      </a:dk2>
      <a:lt2>
        <a:srgbClr val="FCBD0E"/>
      </a:lt2>
      <a:accent1>
        <a:srgbClr val="FA9D02"/>
      </a:accent1>
      <a:accent2>
        <a:srgbClr val="FC81FD"/>
      </a:accent2>
      <a:accent3>
        <a:srgbClr val="7CE1CF"/>
      </a:accent3>
      <a:accent4>
        <a:srgbClr val="6E6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