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433" r:id="rId3"/>
    <p:sldId id="2440" r:id="rId4"/>
    <p:sldId id="2441" r:id="rId5"/>
    <p:sldId id="2445" r:id="rId6"/>
    <p:sldId id="2448" r:id="rId7"/>
    <p:sldId id="2449" r:id="rId8"/>
    <p:sldId id="2451" r:id="rId9"/>
    <p:sldId id="2452" r:id="rId10"/>
    <p:sldId id="2453" r:id="rId11"/>
    <p:sldId id="2444" r:id="rId12"/>
    <p:sldId id="2443" r:id="rId13"/>
    <p:sldId id="2450" r:id="rId14"/>
    <p:sldId id="2454" r:id="rId15"/>
    <p:sldId id="2447" r:id="rId16"/>
    <p:sldId id="2455" r:id="rId17"/>
    <p:sldId id="2456" r:id="rId18"/>
    <p:sldId id="2457" r:id="rId19"/>
    <p:sldId id="2458" r:id="rId20"/>
    <p:sldId id="2459" r:id="rId21"/>
    <p:sldId id="262" r:id="rId22"/>
    <p:sldId id="243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5" d="100"/>
          <a:sy n="85" d="100"/>
        </p:scale>
        <p:origin x="90" y="642"/>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57" d="100"/>
          <a:sy n="57" d="100"/>
        </p:scale>
        <p:origin x="193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1/6/2019</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1/6/2019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1/6/2019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2" cstate="screen">
            <a:extLst>
              <a:ext uri="{BEBA8EAE-BF5A-486C-A8C5-ECC9F3942E4B}">
                <a14:imgProps xmlns:a14="http://schemas.microsoft.com/office/drawing/2010/main">
                  <a14:imgLayer r:embed="rId1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72" r:id="rId5"/>
    <p:sldLayoutId id="2147483673" r:id="rId6"/>
    <p:sldLayoutId id="2147483653" r:id="rId7"/>
    <p:sldLayoutId id="2147483671" r:id="rId8"/>
    <p:sldLayoutId id="2147483654" r:id="rId9"/>
    <p:sldLayoutId id="2147483655" r:id="rId10"/>
  </p:sldLayoutIdLst>
  <p:hf hdr="0" ftr="0" dt="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717322" y="1863970"/>
            <a:ext cx="4788878" cy="1755530"/>
          </a:xfrm>
        </p:spPr>
        <p:txBody>
          <a:bodyPr/>
          <a:lstStyle/>
          <a:p>
            <a:r>
              <a:rPr lang="en-US" dirty="0"/>
              <a:t>Date </a:t>
            </a:r>
            <a:br>
              <a:rPr lang="en-US" dirty="0"/>
            </a:br>
            <a:r>
              <a:rPr lang="en-US" dirty="0"/>
              <a:t>a Scientist</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normAutofit fontScale="70000" lnSpcReduction="20000"/>
          </a:bodyPr>
          <a:lstStyle/>
          <a:p>
            <a:r>
              <a:rPr lang="en-US" dirty="0"/>
              <a:t>Code Academy Machine Learning Capstone</a:t>
            </a:r>
          </a:p>
          <a:p>
            <a:r>
              <a:rPr lang="en-US" dirty="0"/>
              <a:t>Anthony Graves  </a:t>
            </a:r>
            <a:br>
              <a:rPr lang="en-US" dirty="0"/>
            </a:br>
            <a:endParaRPr lang="en-US" dirty="0"/>
          </a:p>
          <a:p>
            <a:r>
              <a:rPr lang="en-US" dirty="0"/>
              <a:t>1/6/19</a:t>
            </a:r>
          </a:p>
        </p:txBody>
      </p:sp>
      <p:pic>
        <p:nvPicPr>
          <p:cNvPr id="8" name="Picture Placeholder 7">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a:blip r:embed="rId2"/>
          <a:stretch>
            <a:fillRect/>
          </a:stretch>
        </p:blipFill>
        <p:spPr>
          <a:xfrm>
            <a:off x="0" y="0"/>
            <a:ext cx="5913439" cy="6242179"/>
          </a:xfr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F4C3-9F00-46DC-BE57-E22A36B57A22}"/>
              </a:ext>
            </a:extLst>
          </p:cNvPr>
          <p:cNvSpPr>
            <a:spLocks noGrp="1"/>
          </p:cNvSpPr>
          <p:nvPr>
            <p:ph type="title"/>
          </p:nvPr>
        </p:nvSpPr>
        <p:spPr/>
        <p:txBody>
          <a:bodyPr/>
          <a:lstStyle/>
          <a:p>
            <a:r>
              <a:rPr lang="en-US" dirty="0"/>
              <a:t>Research Question</a:t>
            </a:r>
          </a:p>
        </p:txBody>
      </p:sp>
      <p:pic>
        <p:nvPicPr>
          <p:cNvPr id="6" name="Content Placeholder 5">
            <a:extLst>
              <a:ext uri="{FF2B5EF4-FFF2-40B4-BE49-F238E27FC236}">
                <a16:creationId xmlns:a16="http://schemas.microsoft.com/office/drawing/2014/main" id="{C269AC77-07FD-4B38-8EB2-3E16536AD5BE}"/>
              </a:ext>
            </a:extLst>
          </p:cNvPr>
          <p:cNvPicPr>
            <a:picLocks noGrp="1" noChangeAspect="1"/>
          </p:cNvPicPr>
          <p:nvPr>
            <p:ph idx="1"/>
          </p:nvPr>
        </p:nvPicPr>
        <p:blipFill>
          <a:blip r:embed="rId2"/>
          <a:stretch>
            <a:fillRect/>
          </a:stretch>
        </p:blipFill>
        <p:spPr>
          <a:xfrm>
            <a:off x="838200" y="2229705"/>
            <a:ext cx="10515600" cy="3640015"/>
          </a:xfrm>
        </p:spPr>
      </p:pic>
      <p:sp>
        <p:nvSpPr>
          <p:cNvPr id="4" name="Slide Number Placeholder 3">
            <a:extLst>
              <a:ext uri="{FF2B5EF4-FFF2-40B4-BE49-F238E27FC236}">
                <a16:creationId xmlns:a16="http://schemas.microsoft.com/office/drawing/2014/main" id="{D6EFF55D-B409-415C-8C14-06F481C47351}"/>
              </a:ext>
            </a:extLst>
          </p:cNvPr>
          <p:cNvSpPr>
            <a:spLocks noGrp="1"/>
          </p:cNvSpPr>
          <p:nvPr>
            <p:ph type="sldNum" sz="quarter" idx="12"/>
          </p:nvPr>
        </p:nvSpPr>
        <p:spPr/>
        <p:txBody>
          <a:bodyPr/>
          <a:lstStyle/>
          <a:p>
            <a:fld id="{45C00377-489B-40EC-B059-26BDDD2E89B9}" type="slidenum">
              <a:rPr lang="en-US" smtClean="0"/>
              <a:pPr/>
              <a:t>10</a:t>
            </a:fld>
            <a:endParaRPr lang="en-US" dirty="0"/>
          </a:p>
        </p:txBody>
      </p:sp>
    </p:spTree>
    <p:extLst>
      <p:ext uri="{BB962C8B-B14F-4D97-AF65-F5344CB8AC3E}">
        <p14:creationId xmlns:p14="http://schemas.microsoft.com/office/powerpoint/2010/main" val="131095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C6AE6-1792-41A9-BAD7-7E728998466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400" kern="1200">
                <a:solidFill>
                  <a:srgbClr val="FFFFFF"/>
                </a:solidFill>
                <a:latin typeface="+mj-lt"/>
                <a:ea typeface="+mj-ea"/>
                <a:cs typeface="+mj-cs"/>
              </a:rPr>
              <a:t>Correlation matrix between quantifiable features of the dataset</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6">
            <a:extLst>
              <a:ext uri="{FF2B5EF4-FFF2-40B4-BE49-F238E27FC236}">
                <a16:creationId xmlns:a16="http://schemas.microsoft.com/office/drawing/2014/main" id="{EA3B549C-A883-4607-833E-C9CE5F9CCFBC}"/>
              </a:ext>
            </a:extLst>
          </p:cNvPr>
          <p:cNvPicPr>
            <a:picLocks noGrp="1" noChangeAspect="1"/>
          </p:cNvPicPr>
          <p:nvPr>
            <p:ph sz="half" idx="2"/>
          </p:nvPr>
        </p:nvPicPr>
        <p:blipFill>
          <a:blip r:embed="rId2"/>
          <a:stretch>
            <a:fillRect/>
          </a:stretch>
        </p:blipFill>
        <p:spPr>
          <a:xfrm>
            <a:off x="3311460" y="2509911"/>
            <a:ext cx="5513981" cy="3997637"/>
          </a:xfrm>
          <a:prstGeom prst="rect">
            <a:avLst/>
          </a:prstGeom>
        </p:spPr>
      </p:pic>
      <p:sp>
        <p:nvSpPr>
          <p:cNvPr id="3" name="Slide Number Placeholder 2">
            <a:extLst>
              <a:ext uri="{FF2B5EF4-FFF2-40B4-BE49-F238E27FC236}">
                <a16:creationId xmlns:a16="http://schemas.microsoft.com/office/drawing/2014/main" id="{5513D7A5-E9E9-4E5A-9B71-F25EC6DF704F}"/>
              </a:ext>
            </a:extLst>
          </p:cNvPr>
          <p:cNvSpPr>
            <a:spLocks noGrp="1"/>
          </p:cNvSpPr>
          <p:nvPr>
            <p:ph type="sldNum" sz="quarter" idx="14"/>
          </p:nvPr>
        </p:nvSpPr>
        <p:spPr>
          <a:xfrm>
            <a:off x="8610600" y="6522430"/>
            <a:ext cx="2743200" cy="347472"/>
          </a:xfrm>
        </p:spPr>
        <p:txBody>
          <a:bodyPr vert="horz" lIns="91440" tIns="45720" rIns="91440" bIns="45720" rtlCol="0" anchor="ctr">
            <a:normAutofit/>
          </a:bodyPr>
          <a:lstStyle/>
          <a:p>
            <a:pPr>
              <a:spcAft>
                <a:spcPts val="600"/>
              </a:spcAft>
            </a:pPr>
            <a:fld id="{45C00377-489B-40EC-B059-26BDDD2E89B9}" type="slidenum">
              <a:rPr lang="en-US" sz="1200">
                <a:solidFill>
                  <a:srgbClr val="898989"/>
                </a:solidFill>
              </a:rPr>
              <a:pPr>
                <a:spcAft>
                  <a:spcPts val="600"/>
                </a:spcAft>
              </a:pPr>
              <a:t>11</a:t>
            </a:fld>
            <a:endParaRPr lang="en-US" sz="1200">
              <a:solidFill>
                <a:srgbClr val="898989"/>
              </a:solidFill>
            </a:endParaRPr>
          </a:p>
        </p:txBody>
      </p:sp>
    </p:spTree>
    <p:extLst>
      <p:ext uri="{BB962C8B-B14F-4D97-AF65-F5344CB8AC3E}">
        <p14:creationId xmlns:p14="http://schemas.microsoft.com/office/powerpoint/2010/main" val="414431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25B5-7425-41FF-9BB6-F3517EAEEC5B}"/>
              </a:ext>
            </a:extLst>
          </p:cNvPr>
          <p:cNvSpPr>
            <a:spLocks noGrp="1"/>
          </p:cNvSpPr>
          <p:nvPr>
            <p:ph type="title"/>
          </p:nvPr>
        </p:nvSpPr>
        <p:spPr/>
        <p:txBody>
          <a:bodyPr/>
          <a:lstStyle/>
          <a:p>
            <a:r>
              <a:rPr lang="en-US" dirty="0"/>
              <a:t>Pairwise Plot Data Visualization</a:t>
            </a:r>
          </a:p>
        </p:txBody>
      </p:sp>
      <p:sp>
        <p:nvSpPr>
          <p:cNvPr id="3" name="Text Placeholder 2">
            <a:extLst>
              <a:ext uri="{FF2B5EF4-FFF2-40B4-BE49-F238E27FC236}">
                <a16:creationId xmlns:a16="http://schemas.microsoft.com/office/drawing/2014/main" id="{B9AAABE6-4D0E-4F8D-864C-198B15BBF4E6}"/>
              </a:ext>
            </a:extLst>
          </p:cNvPr>
          <p:cNvSpPr>
            <a:spLocks noGrp="1"/>
          </p:cNvSpPr>
          <p:nvPr>
            <p:ph type="body" idx="1"/>
          </p:nvPr>
        </p:nvSpPr>
        <p:spPr>
          <a:xfrm>
            <a:off x="839788" y="1834486"/>
            <a:ext cx="5256211" cy="547470"/>
          </a:xfrm>
        </p:spPr>
        <p:txBody>
          <a:bodyPr>
            <a:normAutofit/>
          </a:bodyPr>
          <a:lstStyle/>
          <a:p>
            <a:r>
              <a:rPr lang="en-US" sz="1800" dirty="0"/>
              <a:t>Pair Plot 1 showing mostly positive correlations</a:t>
            </a:r>
          </a:p>
        </p:txBody>
      </p:sp>
      <p:pic>
        <p:nvPicPr>
          <p:cNvPr id="9" name="Content Placeholder 8">
            <a:extLst>
              <a:ext uri="{FF2B5EF4-FFF2-40B4-BE49-F238E27FC236}">
                <a16:creationId xmlns:a16="http://schemas.microsoft.com/office/drawing/2014/main" id="{8CED4744-2336-4D90-8EE2-0C6E875F1709}"/>
              </a:ext>
            </a:extLst>
          </p:cNvPr>
          <p:cNvPicPr>
            <a:picLocks noGrp="1" noChangeAspect="1"/>
          </p:cNvPicPr>
          <p:nvPr>
            <p:ph sz="half" idx="2"/>
          </p:nvPr>
        </p:nvPicPr>
        <p:blipFill>
          <a:blip r:embed="rId2"/>
          <a:stretch>
            <a:fillRect/>
          </a:stretch>
        </p:blipFill>
        <p:spPr>
          <a:xfrm>
            <a:off x="395944" y="3063500"/>
            <a:ext cx="5442882" cy="2498899"/>
          </a:xfrm>
        </p:spPr>
      </p:pic>
      <p:sp>
        <p:nvSpPr>
          <p:cNvPr id="5" name="Text Placeholder 4">
            <a:extLst>
              <a:ext uri="{FF2B5EF4-FFF2-40B4-BE49-F238E27FC236}">
                <a16:creationId xmlns:a16="http://schemas.microsoft.com/office/drawing/2014/main" id="{2365806A-7696-4CFD-9C95-7232BC5826E1}"/>
              </a:ext>
            </a:extLst>
          </p:cNvPr>
          <p:cNvSpPr>
            <a:spLocks noGrp="1"/>
          </p:cNvSpPr>
          <p:nvPr>
            <p:ph type="body" sz="quarter" idx="3"/>
          </p:nvPr>
        </p:nvSpPr>
        <p:spPr>
          <a:xfrm>
            <a:off x="6368980" y="1834485"/>
            <a:ext cx="5371464" cy="784537"/>
          </a:xfrm>
        </p:spPr>
        <p:txBody>
          <a:bodyPr>
            <a:normAutofit fontScale="25000" lnSpcReduction="20000"/>
          </a:bodyPr>
          <a:lstStyle/>
          <a:p>
            <a:br>
              <a:rPr lang="en-US" dirty="0"/>
            </a:br>
            <a:br>
              <a:rPr lang="en-US" dirty="0"/>
            </a:br>
            <a:r>
              <a:rPr lang="en-US" sz="6400" dirty="0"/>
              <a:t>Pair Plot 2 showing some neutral, positive and negative correlations</a:t>
            </a:r>
          </a:p>
          <a:p>
            <a:endParaRPr lang="en-US" dirty="0"/>
          </a:p>
        </p:txBody>
      </p:sp>
      <p:pic>
        <p:nvPicPr>
          <p:cNvPr id="11" name="Content Placeholder 10">
            <a:extLst>
              <a:ext uri="{FF2B5EF4-FFF2-40B4-BE49-F238E27FC236}">
                <a16:creationId xmlns:a16="http://schemas.microsoft.com/office/drawing/2014/main" id="{85133241-98AE-41E7-9FA9-7BF5CCC5E2AB}"/>
              </a:ext>
            </a:extLst>
          </p:cNvPr>
          <p:cNvPicPr>
            <a:picLocks noGrp="1" noChangeAspect="1"/>
          </p:cNvPicPr>
          <p:nvPr>
            <p:ph sz="quarter" idx="4"/>
          </p:nvPr>
        </p:nvPicPr>
        <p:blipFill>
          <a:blip r:embed="rId3"/>
          <a:stretch>
            <a:fillRect/>
          </a:stretch>
        </p:blipFill>
        <p:spPr>
          <a:xfrm>
            <a:off x="6369050" y="3063500"/>
            <a:ext cx="5022850" cy="2702675"/>
          </a:xfrm>
        </p:spPr>
      </p:pic>
      <p:sp>
        <p:nvSpPr>
          <p:cNvPr id="7" name="Slide Number Placeholder 6">
            <a:extLst>
              <a:ext uri="{FF2B5EF4-FFF2-40B4-BE49-F238E27FC236}">
                <a16:creationId xmlns:a16="http://schemas.microsoft.com/office/drawing/2014/main" id="{8A374683-30E4-40B3-845F-DE1C1E7050EE}"/>
              </a:ext>
            </a:extLst>
          </p:cNvPr>
          <p:cNvSpPr>
            <a:spLocks noGrp="1"/>
          </p:cNvSpPr>
          <p:nvPr>
            <p:ph type="sldNum" sz="quarter" idx="14"/>
          </p:nvPr>
        </p:nvSpPr>
        <p:spPr/>
        <p:txBody>
          <a:bodyPr/>
          <a:lstStyle/>
          <a:p>
            <a:fld id="{45C00377-489B-40EC-B059-26BDDD2E89B9}" type="slidenum">
              <a:rPr lang="en-US" smtClean="0"/>
              <a:pPr/>
              <a:t>12</a:t>
            </a:fld>
            <a:endParaRPr lang="en-US" dirty="0"/>
          </a:p>
        </p:txBody>
      </p:sp>
    </p:spTree>
    <p:extLst>
      <p:ext uri="{BB962C8B-B14F-4D97-AF65-F5344CB8AC3E}">
        <p14:creationId xmlns:p14="http://schemas.microsoft.com/office/powerpoint/2010/main" val="97863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D607-7F2A-495B-B284-13BC74FD9149}"/>
              </a:ext>
            </a:extLst>
          </p:cNvPr>
          <p:cNvSpPr>
            <a:spLocks noGrp="1"/>
          </p:cNvSpPr>
          <p:nvPr>
            <p:ph type="title"/>
          </p:nvPr>
        </p:nvSpPr>
        <p:spPr>
          <a:xfrm>
            <a:off x="838200" y="428534"/>
            <a:ext cx="10515600" cy="637198"/>
          </a:xfrm>
        </p:spPr>
        <p:txBody>
          <a:bodyPr>
            <a:normAutofit fontScale="90000"/>
          </a:bodyPr>
          <a:lstStyle/>
          <a:p>
            <a:r>
              <a:rPr lang="en-US">
                <a:solidFill>
                  <a:schemeClr val="dk1"/>
                </a:solidFill>
              </a:rPr>
              <a:t>Logistic Regression, Precision, Accuracy, ROC Curve, Logit Regression results, P-values and K-nearest values</a:t>
            </a:r>
            <a:br>
              <a:rPr lang="en-US">
                <a:solidFill>
                  <a:schemeClr val="dk1"/>
                </a:solidFill>
              </a:rPr>
            </a:br>
            <a:endParaRPr lang="en-US" dirty="0"/>
          </a:p>
        </p:txBody>
      </p:sp>
      <p:sp>
        <p:nvSpPr>
          <p:cNvPr id="3" name="Content Placeholder 2">
            <a:extLst>
              <a:ext uri="{FF2B5EF4-FFF2-40B4-BE49-F238E27FC236}">
                <a16:creationId xmlns:a16="http://schemas.microsoft.com/office/drawing/2014/main" id="{523F774D-D810-4C4E-8C0E-C40340C28AFC}"/>
              </a:ext>
            </a:extLst>
          </p:cNvPr>
          <p:cNvSpPr>
            <a:spLocks noGrp="1"/>
          </p:cNvSpPr>
          <p:nvPr>
            <p:ph idx="1"/>
          </p:nvPr>
        </p:nvSpPr>
        <p:spPr>
          <a:xfrm>
            <a:off x="838200" y="1922798"/>
            <a:ext cx="10515600" cy="4254165"/>
          </a:xfrm>
        </p:spPr>
        <p:txBody>
          <a:bodyPr/>
          <a:lstStyle/>
          <a:p>
            <a:r>
              <a:rPr lang="en-US"/>
              <a:t>A. Confusion Matrix for Logistic Regression                                          B. ROC Curce for Logistic Regression</a:t>
            </a:r>
            <a:endParaRPr lang="en-US" dirty="0"/>
          </a:p>
        </p:txBody>
      </p:sp>
      <p:sp>
        <p:nvSpPr>
          <p:cNvPr id="4" name="Slide Number Placeholder 3">
            <a:extLst>
              <a:ext uri="{FF2B5EF4-FFF2-40B4-BE49-F238E27FC236}">
                <a16:creationId xmlns:a16="http://schemas.microsoft.com/office/drawing/2014/main" id="{6525EE1C-60D2-42DD-AE7B-ADAC47C2FC83}"/>
              </a:ext>
            </a:extLst>
          </p:cNvPr>
          <p:cNvSpPr>
            <a:spLocks noGrp="1"/>
          </p:cNvSpPr>
          <p:nvPr>
            <p:ph type="sldNum" sz="quarter" idx="12"/>
          </p:nvPr>
        </p:nvSpPr>
        <p:spPr>
          <a:xfrm>
            <a:off x="11353800" y="6356350"/>
            <a:ext cx="515080" cy="365125"/>
          </a:xfrm>
        </p:spPr>
        <p:txBody>
          <a:bodyPr/>
          <a:lstStyle/>
          <a:p>
            <a:fld id="{45C00377-489B-40EC-B059-26BDDD2E89B9}" type="slidenum">
              <a:rPr lang="en-US" smtClean="0"/>
              <a:pPr/>
              <a:t>13</a:t>
            </a:fld>
            <a:endParaRPr lang="en-US" dirty="0"/>
          </a:p>
        </p:txBody>
      </p:sp>
      <p:pic>
        <p:nvPicPr>
          <p:cNvPr id="6" name="Picture 5">
            <a:extLst>
              <a:ext uri="{FF2B5EF4-FFF2-40B4-BE49-F238E27FC236}">
                <a16:creationId xmlns:a16="http://schemas.microsoft.com/office/drawing/2014/main" id="{5649532E-B4EE-442E-A64C-4012F1E257EB}"/>
              </a:ext>
            </a:extLst>
          </p:cNvPr>
          <p:cNvPicPr>
            <a:picLocks noChangeAspect="1"/>
          </p:cNvPicPr>
          <p:nvPr/>
        </p:nvPicPr>
        <p:blipFill>
          <a:blip r:embed="rId2"/>
          <a:stretch>
            <a:fillRect/>
          </a:stretch>
        </p:blipFill>
        <p:spPr>
          <a:xfrm>
            <a:off x="1313863" y="2774676"/>
            <a:ext cx="4619048" cy="2876190"/>
          </a:xfrm>
          <a:prstGeom prst="rect">
            <a:avLst/>
          </a:prstGeom>
        </p:spPr>
      </p:pic>
      <p:pic>
        <p:nvPicPr>
          <p:cNvPr id="8" name="Picture 7">
            <a:extLst>
              <a:ext uri="{FF2B5EF4-FFF2-40B4-BE49-F238E27FC236}">
                <a16:creationId xmlns:a16="http://schemas.microsoft.com/office/drawing/2014/main" id="{FC035843-DC81-4885-8F28-1697F7948FD0}"/>
              </a:ext>
            </a:extLst>
          </p:cNvPr>
          <p:cNvPicPr>
            <a:picLocks noChangeAspect="1"/>
          </p:cNvPicPr>
          <p:nvPr/>
        </p:nvPicPr>
        <p:blipFill>
          <a:blip r:embed="rId3"/>
          <a:stretch>
            <a:fillRect/>
          </a:stretch>
        </p:blipFill>
        <p:spPr>
          <a:xfrm>
            <a:off x="6033831" y="2399236"/>
            <a:ext cx="5219048" cy="4254165"/>
          </a:xfrm>
          <a:prstGeom prst="rect">
            <a:avLst/>
          </a:prstGeom>
        </p:spPr>
      </p:pic>
    </p:spTree>
    <p:extLst>
      <p:ext uri="{BB962C8B-B14F-4D97-AF65-F5344CB8AC3E}">
        <p14:creationId xmlns:p14="http://schemas.microsoft.com/office/powerpoint/2010/main" val="11230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FD607-7F2A-495B-B284-13BC74FD914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2600" kern="1200">
                <a:solidFill>
                  <a:srgbClr val="FFFFFF"/>
                </a:solidFill>
                <a:latin typeface="+mj-lt"/>
                <a:ea typeface="+mj-ea"/>
                <a:cs typeface="+mj-cs"/>
              </a:rPr>
              <a:t>Logistic Regression, Precision, Accuracy, ROC Curve, Logit Regression results, P-values and K-nearest values</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523F774D-D810-4C4E-8C0E-C40340C28AFC}"/>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lnSpc>
                <a:spcPct val="90000"/>
              </a:lnSpc>
              <a:buNone/>
            </a:pPr>
            <a:r>
              <a:rPr lang="en-US" sz="2000" kern="1200">
                <a:solidFill>
                  <a:srgbClr val="FFFFFF"/>
                </a:solidFill>
                <a:latin typeface="+mn-lt"/>
                <a:ea typeface="+mn-ea"/>
                <a:cs typeface="+mn-cs"/>
              </a:rPr>
              <a:t>C. Logit Regression Results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7149DBA-3260-4509-B988-C56E8961BF12}"/>
              </a:ext>
            </a:extLst>
          </p:cNvPr>
          <p:cNvPicPr>
            <a:picLocks noChangeAspect="1"/>
          </p:cNvPicPr>
          <p:nvPr/>
        </p:nvPicPr>
        <p:blipFill>
          <a:blip r:embed="rId2"/>
          <a:stretch>
            <a:fillRect/>
          </a:stretch>
        </p:blipFill>
        <p:spPr>
          <a:xfrm>
            <a:off x="5153822" y="936156"/>
            <a:ext cx="6553545" cy="4993629"/>
          </a:xfrm>
          <a:prstGeom prst="rect">
            <a:avLst/>
          </a:prstGeom>
        </p:spPr>
      </p:pic>
      <p:sp>
        <p:nvSpPr>
          <p:cNvPr id="4" name="Slide Number Placeholder 3">
            <a:extLst>
              <a:ext uri="{FF2B5EF4-FFF2-40B4-BE49-F238E27FC236}">
                <a16:creationId xmlns:a16="http://schemas.microsoft.com/office/drawing/2014/main" id="{6525EE1C-60D2-42DD-AE7B-ADAC47C2FC83}"/>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45C00377-489B-40EC-B059-26BDDD2E89B9}" type="slidenum">
              <a:rPr lang="en-US" sz="1200">
                <a:solidFill>
                  <a:srgbClr val="595959"/>
                </a:solidFill>
              </a:rPr>
              <a:pPr>
                <a:spcAft>
                  <a:spcPts val="600"/>
                </a:spcAft>
              </a:pPr>
              <a:t>14</a:t>
            </a:fld>
            <a:endParaRPr lang="en-US" sz="1200">
              <a:solidFill>
                <a:srgbClr val="595959"/>
              </a:solidFill>
            </a:endParaRPr>
          </a:p>
        </p:txBody>
      </p:sp>
    </p:spTree>
    <p:extLst>
      <p:ext uri="{BB962C8B-B14F-4D97-AF65-F5344CB8AC3E}">
        <p14:creationId xmlns:p14="http://schemas.microsoft.com/office/powerpoint/2010/main" val="154855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DB16E-EBE6-41A2-93AE-5077EC4853B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Logit Regression Model Interpretation</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3DE5DA-3626-4F70-84AB-9AEF6CE975AF}"/>
              </a:ext>
            </a:extLst>
          </p:cNvPr>
          <p:cNvPicPr>
            <a:picLocks noChangeAspect="1"/>
          </p:cNvPicPr>
          <p:nvPr/>
        </p:nvPicPr>
        <p:blipFill>
          <a:blip r:embed="rId2"/>
          <a:stretch>
            <a:fillRect/>
          </a:stretch>
        </p:blipFill>
        <p:spPr>
          <a:xfrm>
            <a:off x="4875092" y="2724540"/>
            <a:ext cx="6980024" cy="1903444"/>
          </a:xfrm>
          <a:prstGeom prst="rect">
            <a:avLst/>
          </a:prstGeom>
        </p:spPr>
      </p:pic>
      <p:sp>
        <p:nvSpPr>
          <p:cNvPr id="3" name="Slide Number Placeholder 2">
            <a:extLst>
              <a:ext uri="{FF2B5EF4-FFF2-40B4-BE49-F238E27FC236}">
                <a16:creationId xmlns:a16="http://schemas.microsoft.com/office/drawing/2014/main" id="{227CA529-5FC4-4850-8FD3-7CFD1AE78A9C}"/>
              </a:ext>
            </a:extLst>
          </p:cNvPr>
          <p:cNvSpPr>
            <a:spLocks noGrp="1"/>
          </p:cNvSpPr>
          <p:nvPr>
            <p:ph type="sldNum" sz="quarter" idx="11"/>
          </p:nvPr>
        </p:nvSpPr>
        <p:spPr>
          <a:xfrm>
            <a:off x="9991022" y="6356350"/>
            <a:ext cx="1362777" cy="365125"/>
          </a:xfrm>
        </p:spPr>
        <p:txBody>
          <a:bodyPr vert="horz" lIns="91440" tIns="45720" rIns="91440" bIns="45720" rtlCol="0" anchor="ctr">
            <a:normAutofit/>
          </a:bodyPr>
          <a:lstStyle/>
          <a:p>
            <a:pPr>
              <a:spcAft>
                <a:spcPts val="600"/>
              </a:spcAft>
            </a:pPr>
            <a:fld id="{45C00377-489B-40EC-B059-26BDDD2E89B9}" type="slidenum">
              <a:rPr lang="en-US" sz="1200">
                <a:solidFill>
                  <a:srgbClr val="595959"/>
                </a:solidFill>
              </a:rPr>
              <a:pPr>
                <a:spcAft>
                  <a:spcPts val="600"/>
                </a:spcAft>
              </a:pPr>
              <a:t>15</a:t>
            </a:fld>
            <a:endParaRPr lang="en-US" sz="1200">
              <a:solidFill>
                <a:srgbClr val="595959"/>
              </a:solidFill>
            </a:endParaRPr>
          </a:p>
        </p:txBody>
      </p:sp>
    </p:spTree>
    <p:extLst>
      <p:ext uri="{BB962C8B-B14F-4D97-AF65-F5344CB8AC3E}">
        <p14:creationId xmlns:p14="http://schemas.microsoft.com/office/powerpoint/2010/main" val="379534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D607-7F2A-495B-B284-13BC74FD9149}"/>
              </a:ext>
            </a:extLst>
          </p:cNvPr>
          <p:cNvSpPr>
            <a:spLocks noGrp="1"/>
          </p:cNvSpPr>
          <p:nvPr>
            <p:ph type="title"/>
          </p:nvPr>
        </p:nvSpPr>
        <p:spPr>
          <a:xfrm>
            <a:off x="838200" y="428534"/>
            <a:ext cx="10515600" cy="637198"/>
          </a:xfrm>
        </p:spPr>
        <p:txBody>
          <a:bodyPr>
            <a:normAutofit fontScale="90000"/>
          </a:bodyPr>
          <a:lstStyle/>
          <a:p>
            <a:r>
              <a:rPr lang="en-US">
                <a:solidFill>
                  <a:schemeClr val="dk1"/>
                </a:solidFill>
              </a:rPr>
              <a:t>Logistic Regression, Precision, Accuracy, ROC Curve, Logit Regression results, P-values and K-nearest values</a:t>
            </a:r>
            <a:br>
              <a:rPr lang="en-US">
                <a:solidFill>
                  <a:schemeClr val="dk1"/>
                </a:solidFill>
              </a:rPr>
            </a:br>
            <a:endParaRPr lang="en-US" dirty="0"/>
          </a:p>
        </p:txBody>
      </p:sp>
      <p:sp>
        <p:nvSpPr>
          <p:cNvPr id="3" name="Content Placeholder 2">
            <a:extLst>
              <a:ext uri="{FF2B5EF4-FFF2-40B4-BE49-F238E27FC236}">
                <a16:creationId xmlns:a16="http://schemas.microsoft.com/office/drawing/2014/main" id="{523F774D-D810-4C4E-8C0E-C40340C28AFC}"/>
              </a:ext>
            </a:extLst>
          </p:cNvPr>
          <p:cNvSpPr>
            <a:spLocks noGrp="1"/>
          </p:cNvSpPr>
          <p:nvPr>
            <p:ph idx="1"/>
          </p:nvPr>
        </p:nvSpPr>
        <p:spPr>
          <a:xfrm>
            <a:off x="838200" y="1922798"/>
            <a:ext cx="10515600" cy="4254165"/>
          </a:xfrm>
        </p:spPr>
        <p:txBody>
          <a:bodyPr/>
          <a:lstStyle/>
          <a:p>
            <a:r>
              <a:rPr lang="en-US"/>
              <a:t>D. Confusion Matrix for Linear Regression			E.ROC Curve for Linear Regression</a:t>
            </a:r>
            <a:endParaRPr lang="en-US" dirty="0"/>
          </a:p>
        </p:txBody>
      </p:sp>
      <p:sp>
        <p:nvSpPr>
          <p:cNvPr id="4" name="Slide Number Placeholder 3">
            <a:extLst>
              <a:ext uri="{FF2B5EF4-FFF2-40B4-BE49-F238E27FC236}">
                <a16:creationId xmlns:a16="http://schemas.microsoft.com/office/drawing/2014/main" id="{6525EE1C-60D2-42DD-AE7B-ADAC47C2FC83}"/>
              </a:ext>
            </a:extLst>
          </p:cNvPr>
          <p:cNvSpPr>
            <a:spLocks noGrp="1"/>
          </p:cNvSpPr>
          <p:nvPr>
            <p:ph type="sldNum" sz="quarter" idx="12"/>
          </p:nvPr>
        </p:nvSpPr>
        <p:spPr>
          <a:xfrm>
            <a:off x="11353800" y="6356350"/>
            <a:ext cx="515080" cy="365125"/>
          </a:xfrm>
        </p:spPr>
        <p:txBody>
          <a:bodyPr/>
          <a:lstStyle/>
          <a:p>
            <a:fld id="{45C00377-489B-40EC-B059-26BDDD2E89B9}" type="slidenum">
              <a:rPr lang="en-US" smtClean="0"/>
              <a:pPr/>
              <a:t>16</a:t>
            </a:fld>
            <a:endParaRPr lang="en-US" dirty="0"/>
          </a:p>
        </p:txBody>
      </p:sp>
      <p:pic>
        <p:nvPicPr>
          <p:cNvPr id="7" name="Picture 6">
            <a:extLst>
              <a:ext uri="{FF2B5EF4-FFF2-40B4-BE49-F238E27FC236}">
                <a16:creationId xmlns:a16="http://schemas.microsoft.com/office/drawing/2014/main" id="{5AA0562F-4BEE-4A84-8854-6FCB646F769E}"/>
              </a:ext>
            </a:extLst>
          </p:cNvPr>
          <p:cNvPicPr>
            <a:picLocks noChangeAspect="1"/>
          </p:cNvPicPr>
          <p:nvPr/>
        </p:nvPicPr>
        <p:blipFill>
          <a:blip r:embed="rId2"/>
          <a:stretch>
            <a:fillRect/>
          </a:stretch>
        </p:blipFill>
        <p:spPr>
          <a:xfrm>
            <a:off x="838200" y="2621777"/>
            <a:ext cx="4543888" cy="2503896"/>
          </a:xfrm>
          <a:prstGeom prst="rect">
            <a:avLst/>
          </a:prstGeom>
        </p:spPr>
      </p:pic>
      <p:pic>
        <p:nvPicPr>
          <p:cNvPr id="10" name="Picture 9">
            <a:extLst>
              <a:ext uri="{FF2B5EF4-FFF2-40B4-BE49-F238E27FC236}">
                <a16:creationId xmlns:a16="http://schemas.microsoft.com/office/drawing/2014/main" id="{1C7C4357-2609-4019-9491-DB3A1E9E6138}"/>
              </a:ext>
            </a:extLst>
          </p:cNvPr>
          <p:cNvPicPr>
            <a:picLocks noChangeAspect="1"/>
          </p:cNvPicPr>
          <p:nvPr/>
        </p:nvPicPr>
        <p:blipFill>
          <a:blip r:embed="rId3"/>
          <a:stretch>
            <a:fillRect/>
          </a:stretch>
        </p:blipFill>
        <p:spPr>
          <a:xfrm>
            <a:off x="6691522" y="2621777"/>
            <a:ext cx="3825572" cy="3718882"/>
          </a:xfrm>
          <a:prstGeom prst="rect">
            <a:avLst/>
          </a:prstGeom>
        </p:spPr>
      </p:pic>
    </p:spTree>
    <p:extLst>
      <p:ext uri="{BB962C8B-B14F-4D97-AF65-F5344CB8AC3E}">
        <p14:creationId xmlns:p14="http://schemas.microsoft.com/office/powerpoint/2010/main" val="47256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8E45-EE06-445D-8024-2FC862B86EB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OLS Regression Results</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8C6DED0-2EBC-4F83-B13C-F8F04F8E0F3A}"/>
              </a:ext>
            </a:extLst>
          </p:cNvPr>
          <p:cNvPicPr>
            <a:picLocks noGrp="1" noChangeAspect="1"/>
          </p:cNvPicPr>
          <p:nvPr>
            <p:ph idx="1"/>
          </p:nvPr>
        </p:nvPicPr>
        <p:blipFill>
          <a:blip r:embed="rId2"/>
          <a:stretch>
            <a:fillRect/>
          </a:stretch>
        </p:blipFill>
        <p:spPr>
          <a:xfrm>
            <a:off x="5644567" y="492573"/>
            <a:ext cx="5572054" cy="5880796"/>
          </a:xfrm>
          <a:prstGeom prst="rect">
            <a:avLst/>
          </a:prstGeom>
        </p:spPr>
      </p:pic>
      <p:sp>
        <p:nvSpPr>
          <p:cNvPr id="4" name="Slide Number Placeholder 3">
            <a:extLst>
              <a:ext uri="{FF2B5EF4-FFF2-40B4-BE49-F238E27FC236}">
                <a16:creationId xmlns:a16="http://schemas.microsoft.com/office/drawing/2014/main" id="{57F4A534-27AA-4E77-9986-517D4F1BFA4A}"/>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45C00377-489B-40EC-B059-26BDDD2E89B9}" type="slidenum">
              <a:rPr lang="en-US" sz="1200">
                <a:solidFill>
                  <a:srgbClr val="595959"/>
                </a:solidFill>
              </a:rPr>
              <a:pPr>
                <a:spcAft>
                  <a:spcPts val="600"/>
                </a:spcAft>
              </a:pPr>
              <a:t>17</a:t>
            </a:fld>
            <a:endParaRPr lang="en-US" sz="1200">
              <a:solidFill>
                <a:srgbClr val="595959"/>
              </a:solidFill>
            </a:endParaRPr>
          </a:p>
        </p:txBody>
      </p:sp>
    </p:spTree>
    <p:extLst>
      <p:ext uri="{BB962C8B-B14F-4D97-AF65-F5344CB8AC3E}">
        <p14:creationId xmlns:p14="http://schemas.microsoft.com/office/powerpoint/2010/main" val="994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EDFE8-DBD2-4386-9A57-CD0B4465C0D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 –Nearest Neighbors</a:t>
            </a:r>
          </a:p>
        </p:txBody>
      </p:sp>
      <p:sp>
        <p:nvSpPr>
          <p:cNvPr id="7" name="TextBox 6">
            <a:extLst>
              <a:ext uri="{FF2B5EF4-FFF2-40B4-BE49-F238E27FC236}">
                <a16:creationId xmlns:a16="http://schemas.microsoft.com/office/drawing/2014/main" id="{94908C70-7DEC-482D-9076-024A9BCDC2AE}"/>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Precision is down from the regression models, but the amount of positive predictions is higher, so the models cannot be compared.</a:t>
            </a:r>
          </a:p>
        </p:txBody>
      </p:sp>
      <p:pic>
        <p:nvPicPr>
          <p:cNvPr id="6" name="Content Placeholder 5">
            <a:extLst>
              <a:ext uri="{FF2B5EF4-FFF2-40B4-BE49-F238E27FC236}">
                <a16:creationId xmlns:a16="http://schemas.microsoft.com/office/drawing/2014/main" id="{97ADCF52-AA2D-40B4-8D67-94345767A6BF}"/>
              </a:ext>
            </a:extLst>
          </p:cNvPr>
          <p:cNvPicPr>
            <a:picLocks noGrp="1" noChangeAspect="1"/>
          </p:cNvPicPr>
          <p:nvPr>
            <p:ph idx="1"/>
          </p:nvPr>
        </p:nvPicPr>
        <p:blipFill>
          <a:blip r:embed="rId2"/>
          <a:stretch>
            <a:fillRect/>
          </a:stretch>
        </p:blipFill>
        <p:spPr>
          <a:xfrm>
            <a:off x="5297763" y="1114161"/>
            <a:ext cx="6250769" cy="4468811"/>
          </a:xfrm>
          <a:prstGeom prst="rect">
            <a:avLst/>
          </a:prstGeom>
        </p:spPr>
      </p:pic>
      <p:sp>
        <p:nvSpPr>
          <p:cNvPr id="4" name="Slide Number Placeholder 3">
            <a:extLst>
              <a:ext uri="{FF2B5EF4-FFF2-40B4-BE49-F238E27FC236}">
                <a16:creationId xmlns:a16="http://schemas.microsoft.com/office/drawing/2014/main" id="{8958E4F8-E5E4-4376-82FD-327641192522}"/>
              </a:ext>
            </a:extLst>
          </p:cNvPr>
          <p:cNvSpPr>
            <a:spLocks noGrp="1"/>
          </p:cNvSpPr>
          <p:nvPr>
            <p:ph type="sldNum" sz="quarter" idx="12"/>
          </p:nvPr>
        </p:nvSpPr>
        <p:spPr>
          <a:xfrm>
            <a:off x="10289512" y="6356350"/>
            <a:ext cx="1064287" cy="365125"/>
          </a:xfrm>
        </p:spPr>
        <p:txBody>
          <a:bodyPr vert="horz" lIns="91440" tIns="45720" rIns="91440" bIns="45720" rtlCol="0" anchor="ctr">
            <a:normAutofit/>
          </a:bodyPr>
          <a:lstStyle/>
          <a:p>
            <a:pPr>
              <a:spcAft>
                <a:spcPts val="600"/>
              </a:spcAft>
            </a:pPr>
            <a:fld id="{45C00377-489B-40EC-B059-26BDDD2E89B9}" type="slidenum">
              <a:rPr lang="en-US" sz="1200">
                <a:solidFill>
                  <a:schemeClr val="tx1">
                    <a:alpha val="80000"/>
                  </a:schemeClr>
                </a:solidFill>
              </a:rPr>
              <a:pPr>
                <a:spcAft>
                  <a:spcPts val="600"/>
                </a:spcAft>
              </a:pPr>
              <a:t>18</a:t>
            </a:fld>
            <a:endParaRPr lang="en-US" sz="1200">
              <a:solidFill>
                <a:schemeClr val="tx1">
                  <a:alpha val="80000"/>
                </a:schemeClr>
              </a:solidFill>
            </a:endParaRPr>
          </a:p>
        </p:txBody>
      </p:sp>
    </p:spTree>
    <p:extLst>
      <p:ext uri="{BB962C8B-B14F-4D97-AF65-F5344CB8AC3E}">
        <p14:creationId xmlns:p14="http://schemas.microsoft.com/office/powerpoint/2010/main" val="199548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338B3-390E-4FC5-8A00-F2E9F7CCC68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000" kern="1200">
                <a:solidFill>
                  <a:srgbClr val="FFFFFF"/>
                </a:solidFill>
                <a:latin typeface="+mj-lt"/>
                <a:ea typeface="+mj-ea"/>
                <a:cs typeface="+mj-cs"/>
              </a:rPr>
              <a:t>K – Nearest Neighbors does have some predictive power, but it seems like logistic regression is in the lead.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3B6F210-63B5-4715-AF27-B82237968A81}"/>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45C00377-489B-40EC-B059-26BDDD2E89B9}" type="slidenum">
              <a:rPr lang="en-US" sz="1200">
                <a:solidFill>
                  <a:srgbClr val="595959"/>
                </a:solidFill>
              </a:rPr>
              <a:pPr>
                <a:spcAft>
                  <a:spcPts val="600"/>
                </a:spcAft>
              </a:pPr>
              <a:t>19</a:t>
            </a:fld>
            <a:endParaRPr lang="en-US" sz="1200">
              <a:solidFill>
                <a:srgbClr val="595959"/>
              </a:solidFill>
            </a:endParaRPr>
          </a:p>
        </p:txBody>
      </p:sp>
      <p:pic>
        <p:nvPicPr>
          <p:cNvPr id="17" name="Content Placeholder 16">
            <a:extLst>
              <a:ext uri="{FF2B5EF4-FFF2-40B4-BE49-F238E27FC236}">
                <a16:creationId xmlns:a16="http://schemas.microsoft.com/office/drawing/2014/main" id="{1E58850F-5F49-4347-BA25-3200931646C6}"/>
              </a:ext>
            </a:extLst>
          </p:cNvPr>
          <p:cNvPicPr>
            <a:picLocks noGrp="1" noChangeAspect="1"/>
          </p:cNvPicPr>
          <p:nvPr>
            <p:ph idx="1"/>
          </p:nvPr>
        </p:nvPicPr>
        <p:blipFill>
          <a:blip r:embed="rId2"/>
          <a:stretch>
            <a:fillRect/>
          </a:stretch>
        </p:blipFill>
        <p:spPr>
          <a:xfrm>
            <a:off x="5619826" y="472474"/>
            <a:ext cx="6533377" cy="5092948"/>
          </a:xfrm>
        </p:spPr>
      </p:pic>
    </p:spTree>
    <p:extLst>
      <p:ext uri="{BB962C8B-B14F-4D97-AF65-F5344CB8AC3E}">
        <p14:creationId xmlns:p14="http://schemas.microsoft.com/office/powerpoint/2010/main" val="68339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of Contents</a:t>
            </a:r>
          </a:p>
        </p:txBody>
      </p:sp>
      <p:graphicFrame>
        <p:nvGraphicFramePr>
          <p:cNvPr id="4" name="Content Placeholder 3">
            <a:extLst>
              <a:ext uri="{FF2B5EF4-FFF2-40B4-BE49-F238E27FC236}">
                <a16:creationId xmlns:a16="http://schemas.microsoft.com/office/drawing/2014/main" id="{0672E36D-52C6-4A54-A76A-D9258ED94D5E}"/>
              </a:ext>
            </a:extLst>
          </p:cNvPr>
          <p:cNvGraphicFramePr>
            <a:graphicFrameLocks noGrp="1"/>
          </p:cNvGraphicFramePr>
          <p:nvPr>
            <p:ph idx="1"/>
            <p:extLst>
              <p:ext uri="{D42A27DB-BD31-4B8C-83A1-F6EECF244321}">
                <p14:modId xmlns:p14="http://schemas.microsoft.com/office/powerpoint/2010/main" val="3742736574"/>
              </p:ext>
            </p:extLst>
          </p:nvPr>
        </p:nvGraphicFramePr>
        <p:xfrm>
          <a:off x="744893" y="1269320"/>
          <a:ext cx="10515600" cy="48463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49677744"/>
                    </a:ext>
                  </a:extLst>
                </a:gridCol>
              </a:tblGrid>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sz="1800" kern="1200" dirty="0">
                          <a:solidFill>
                            <a:schemeClr val="dk1"/>
                          </a:solidFill>
                          <a:effectLst/>
                          <a:latin typeface="+mn-lt"/>
                          <a:ea typeface="+mn-ea"/>
                          <a:cs typeface="+mn-cs"/>
                        </a:rPr>
                        <a:t> Does income play a role in how a dating profile is viewed by the opposite sex?</a:t>
                      </a:r>
                    </a:p>
                    <a:p>
                      <a:endParaRPr lang="en-US" dirty="0"/>
                    </a:p>
                  </a:txBody>
                  <a:tcPr/>
                </a:tc>
                <a:extLst>
                  <a:ext uri="{0D108BD9-81ED-4DB2-BD59-A6C34878D82A}">
                    <a16:rowId xmlns:a16="http://schemas.microsoft.com/office/drawing/2014/main" val="71347625"/>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800" kern="1200" dirty="0">
                          <a:solidFill>
                            <a:schemeClr val="dk1"/>
                          </a:solidFill>
                          <a:effectLst/>
                          <a:latin typeface="+mn-lt"/>
                          <a:ea typeface="+mn-ea"/>
                          <a:cs typeface="+mn-cs"/>
                        </a:rPr>
                        <a:t> Geolocation columns classify and pinpoint where the dating profiles are located</a:t>
                      </a:r>
                    </a:p>
                    <a:p>
                      <a:endParaRPr lang="en-US" dirty="0"/>
                    </a:p>
                  </a:txBody>
                  <a:tcPr/>
                </a:tc>
                <a:extLst>
                  <a:ext uri="{0D108BD9-81ED-4DB2-BD59-A6C34878D82A}">
                    <a16:rowId xmlns:a16="http://schemas.microsoft.com/office/drawing/2014/main" val="4142301295"/>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a:t>
                      </a:r>
                      <a:r>
                        <a:rPr lang="en-US" sz="1800" kern="1200" dirty="0">
                          <a:solidFill>
                            <a:schemeClr val="dk1"/>
                          </a:solidFill>
                          <a:effectLst/>
                          <a:latin typeface="+mn-lt"/>
                          <a:ea typeface="+mn-ea"/>
                          <a:cs typeface="+mn-cs"/>
                        </a:rPr>
                        <a:t> Pairwise Plot data visualization</a:t>
                      </a:r>
                    </a:p>
                    <a:p>
                      <a:endParaRPr lang="en-US" dirty="0"/>
                    </a:p>
                  </a:txBody>
                  <a:tcPr/>
                </a:tc>
                <a:extLst>
                  <a:ext uri="{0D108BD9-81ED-4DB2-BD59-A6C34878D82A}">
                    <a16:rowId xmlns:a16="http://schemas.microsoft.com/office/drawing/2014/main" val="1271272988"/>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800" kern="1200" dirty="0">
                          <a:solidFill>
                            <a:schemeClr val="dk1"/>
                          </a:solidFill>
                          <a:effectLst/>
                          <a:latin typeface="+mn-lt"/>
                          <a:ea typeface="+mn-ea"/>
                          <a:cs typeface="+mn-cs"/>
                        </a:rPr>
                        <a:t> Correlation matrix between quantifiable features of the dataset </a:t>
                      </a:r>
                    </a:p>
                    <a:p>
                      <a:endParaRPr lang="en-US" dirty="0"/>
                    </a:p>
                  </a:txBody>
                  <a:tcPr/>
                </a:tc>
                <a:extLst>
                  <a:ext uri="{0D108BD9-81ED-4DB2-BD59-A6C34878D82A}">
                    <a16:rowId xmlns:a16="http://schemas.microsoft.com/office/drawing/2014/main" val="1487887888"/>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r>
                        <a:rPr lang="en-US" sz="1800" kern="1200" dirty="0">
                          <a:solidFill>
                            <a:schemeClr val="dk1"/>
                          </a:solidFill>
                          <a:effectLst/>
                          <a:latin typeface="+mn-lt"/>
                          <a:ea typeface="+mn-ea"/>
                          <a:cs typeface="+mn-cs"/>
                        </a:rPr>
                        <a:t> Distribution of reported and non-reported income </a:t>
                      </a:r>
                    </a:p>
                    <a:p>
                      <a:endParaRPr lang="en-US" dirty="0"/>
                    </a:p>
                  </a:txBody>
                  <a:tcPr/>
                </a:tc>
                <a:extLst>
                  <a:ext uri="{0D108BD9-81ED-4DB2-BD59-A6C34878D82A}">
                    <a16:rowId xmlns:a16="http://schemas.microsoft.com/office/drawing/2014/main" val="3199584897"/>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a:t>
                      </a:r>
                      <a:r>
                        <a:rPr lang="en-US" sz="1800" kern="1200" dirty="0">
                          <a:solidFill>
                            <a:schemeClr val="dk1"/>
                          </a:solidFill>
                          <a:effectLst/>
                          <a:latin typeface="+mn-lt"/>
                          <a:ea typeface="+mn-ea"/>
                          <a:cs typeface="+mn-cs"/>
                        </a:rPr>
                        <a:t> Logistic Regression, Precision, Accuracy, ROC Curve, Logit Regression results, P-values and K-nearest values</a:t>
                      </a:r>
                    </a:p>
                    <a:p>
                      <a:endParaRPr lang="en-US" dirty="0"/>
                    </a:p>
                  </a:txBody>
                  <a:tcPr/>
                </a:tc>
                <a:extLst>
                  <a:ext uri="{0D108BD9-81ED-4DB2-BD59-A6C34878D82A}">
                    <a16:rowId xmlns:a16="http://schemas.microsoft.com/office/drawing/2014/main" val="21256113"/>
                  </a:ext>
                </a:extLst>
              </a:tr>
              <a:tr h="56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a:t>
                      </a:r>
                      <a:r>
                        <a:rPr lang="en-US" sz="1800" kern="1200" dirty="0">
                          <a:solidFill>
                            <a:schemeClr val="dk1"/>
                          </a:solidFill>
                          <a:effectLst/>
                          <a:latin typeface="+mn-lt"/>
                          <a:ea typeface="+mn-ea"/>
                          <a:cs typeface="+mn-cs"/>
                        </a:rPr>
                        <a:t> Conclusion </a:t>
                      </a:r>
                    </a:p>
                    <a:p>
                      <a:endParaRPr lang="en-US" dirty="0"/>
                    </a:p>
                  </a:txBody>
                  <a:tcPr/>
                </a:tc>
                <a:extLst>
                  <a:ext uri="{0D108BD9-81ED-4DB2-BD59-A6C34878D82A}">
                    <a16:rowId xmlns:a16="http://schemas.microsoft.com/office/drawing/2014/main" val="1754119178"/>
                  </a:ext>
                </a:extLst>
              </a:tr>
              <a:tr h="327290">
                <a:tc>
                  <a:txBody>
                    <a:bodyPr/>
                    <a:lstStyle/>
                    <a:p>
                      <a:r>
                        <a:rPr lang="en-US" dirty="0"/>
                        <a:t>8.Next steps</a:t>
                      </a:r>
                    </a:p>
                  </a:txBody>
                  <a:tcPr/>
                </a:tc>
                <a:extLst>
                  <a:ext uri="{0D108BD9-81ED-4DB2-BD59-A6C34878D82A}">
                    <a16:rowId xmlns:a16="http://schemas.microsoft.com/office/drawing/2014/main" val="2349911912"/>
                  </a:ext>
                </a:extLst>
              </a:tr>
            </a:tbl>
          </a:graphicData>
        </a:graphic>
      </p:graphicFrame>
    </p:spTree>
    <p:extLst>
      <p:ext uri="{BB962C8B-B14F-4D97-AF65-F5344CB8AC3E}">
        <p14:creationId xmlns:p14="http://schemas.microsoft.com/office/powerpoint/2010/main" val="2779095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6792D33-3482-4E7A-BFA4-906318C68152}"/>
              </a:ext>
            </a:extLst>
          </p:cNvPr>
          <p:cNvSpPr>
            <a:spLocks noGrp="1"/>
          </p:cNvSpPr>
          <p:nvPr>
            <p:ph type="title"/>
          </p:nvPr>
        </p:nvSpPr>
        <p:spPr>
          <a:xfrm>
            <a:off x="960983" y="498143"/>
            <a:ext cx="10269613" cy="1278902"/>
          </a:xfrm>
        </p:spPr>
        <p:txBody>
          <a:bodyPr vert="horz" lIns="91440" tIns="45720" rIns="91440" bIns="45720" rtlCol="0" anchor="ctr">
            <a:normAutofit/>
          </a:bodyPr>
          <a:lstStyle/>
          <a:p>
            <a:r>
              <a:rPr lang="en-US" sz="4400" dirty="0">
                <a:solidFill>
                  <a:schemeClr val="bg1"/>
                </a:solidFill>
                <a:latin typeface="+mj-lt"/>
              </a:rPr>
              <a:t>ROC Curve for Support Vector Machines</a:t>
            </a:r>
          </a:p>
        </p:txBody>
      </p:sp>
      <p:pic>
        <p:nvPicPr>
          <p:cNvPr id="6" name="Content Placeholder 5">
            <a:extLst>
              <a:ext uri="{FF2B5EF4-FFF2-40B4-BE49-F238E27FC236}">
                <a16:creationId xmlns:a16="http://schemas.microsoft.com/office/drawing/2014/main" id="{B8A7F15A-64C0-4791-9832-3A0AD43743B6}"/>
              </a:ext>
            </a:extLst>
          </p:cNvPr>
          <p:cNvPicPr>
            <a:picLocks noGrp="1" noChangeAspect="1"/>
          </p:cNvPicPr>
          <p:nvPr>
            <p:ph idx="1"/>
          </p:nvPr>
        </p:nvPicPr>
        <p:blipFill>
          <a:blip r:embed="rId2"/>
          <a:stretch>
            <a:fillRect/>
          </a:stretch>
        </p:blipFill>
        <p:spPr>
          <a:xfrm>
            <a:off x="627149" y="2641332"/>
            <a:ext cx="4209524" cy="3352381"/>
          </a:xfrm>
        </p:spPr>
      </p:pic>
      <p:sp>
        <p:nvSpPr>
          <p:cNvPr id="4" name="Slide Number Placeholder 3">
            <a:extLst>
              <a:ext uri="{FF2B5EF4-FFF2-40B4-BE49-F238E27FC236}">
                <a16:creationId xmlns:a16="http://schemas.microsoft.com/office/drawing/2014/main" id="{C86A101A-A4F0-4C74-9FFB-EC15170320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5C00377-489B-40EC-B059-26BDDD2E89B9}" type="slidenum">
              <a:rPr lang="en-US" sz="1200">
                <a:solidFill>
                  <a:prstClr val="black">
                    <a:tint val="75000"/>
                  </a:prstClr>
                </a:solidFill>
              </a:rPr>
              <a:pPr>
                <a:spcAft>
                  <a:spcPts val="600"/>
                </a:spcAft>
              </a:pPr>
              <a:t>20</a:t>
            </a:fld>
            <a:endParaRPr lang="en-US" sz="1200">
              <a:solidFill>
                <a:prstClr val="black">
                  <a:tint val="75000"/>
                </a:prstClr>
              </a:solidFill>
            </a:endParaRPr>
          </a:p>
        </p:txBody>
      </p:sp>
      <p:sp>
        <p:nvSpPr>
          <p:cNvPr id="7" name="TextBox 6">
            <a:extLst>
              <a:ext uri="{FF2B5EF4-FFF2-40B4-BE49-F238E27FC236}">
                <a16:creationId xmlns:a16="http://schemas.microsoft.com/office/drawing/2014/main" id="{C1F6C64A-DA22-4C48-881C-B68BDD3DA7DA}"/>
              </a:ext>
            </a:extLst>
          </p:cNvPr>
          <p:cNvSpPr txBox="1"/>
          <p:nvPr/>
        </p:nvSpPr>
        <p:spPr>
          <a:xfrm>
            <a:off x="5678311" y="2731910"/>
            <a:ext cx="5675489" cy="2031325"/>
          </a:xfrm>
          <a:prstGeom prst="rect">
            <a:avLst/>
          </a:prstGeom>
          <a:noFill/>
        </p:spPr>
        <p:txBody>
          <a:bodyPr wrap="square" rtlCol="0">
            <a:spAutoFit/>
          </a:bodyPr>
          <a:lstStyle/>
          <a:p>
            <a:r>
              <a:rPr lang="en-US" dirty="0"/>
              <a:t>SVM is the most complex to run on this data. It also takes by far the most time to run( about an hour for a dataset that is small (less than 40,000 observations of reported income.</a:t>
            </a:r>
          </a:p>
          <a:p>
            <a:endParaRPr lang="en-US" dirty="0"/>
          </a:p>
          <a:p>
            <a:r>
              <a:rPr lang="en-US" dirty="0"/>
              <a:t>However it was still beaten by both logistic regression and k –nearest neighbors.</a:t>
            </a:r>
          </a:p>
        </p:txBody>
      </p:sp>
    </p:spTree>
    <p:extLst>
      <p:ext uri="{BB962C8B-B14F-4D97-AF65-F5344CB8AC3E}">
        <p14:creationId xmlns:p14="http://schemas.microsoft.com/office/powerpoint/2010/main" val="254181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Conclusion</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Analysis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The regressions performed clearly show that the numerical features of the dataset all help predict whether someone will report their own income or not, in the following order of importance (the direction, + meaning more likely to report and – meaning less likely, is in parenthesis</a:t>
            </a:r>
          </a:p>
          <a:p>
            <a:pPr>
              <a:lnSpc>
                <a:spcPct val="100000"/>
              </a:lnSpc>
            </a:pPr>
            <a:r>
              <a:rPr lang="en-US" dirty="0"/>
              <a:t>Education (-)</a:t>
            </a:r>
          </a:p>
          <a:p>
            <a:pPr>
              <a:lnSpc>
                <a:spcPct val="100000"/>
              </a:lnSpc>
            </a:pPr>
            <a:r>
              <a:rPr lang="en-US" dirty="0"/>
              <a:t>Drug use(+)</a:t>
            </a:r>
          </a:p>
          <a:p>
            <a:pPr>
              <a:lnSpc>
                <a:spcPct val="100000"/>
              </a:lnSpc>
            </a:pPr>
            <a:r>
              <a:rPr lang="en-US" dirty="0"/>
              <a:t>Gender (+-&gt; males)</a:t>
            </a:r>
          </a:p>
          <a:p>
            <a:pPr>
              <a:lnSpc>
                <a:spcPct val="100000"/>
              </a:lnSpc>
            </a:pPr>
            <a:r>
              <a:rPr lang="en-US" dirty="0"/>
              <a:t>Height (-)</a:t>
            </a:r>
          </a:p>
          <a:p>
            <a:pPr>
              <a:lnSpc>
                <a:spcPct val="100000"/>
              </a:lnSpc>
            </a:pPr>
            <a:r>
              <a:rPr lang="en-US" dirty="0"/>
              <a:t>Age (+)</a:t>
            </a:r>
          </a:p>
          <a:p>
            <a:pPr>
              <a:lnSpc>
                <a:spcPct val="100000"/>
              </a:lnSpc>
            </a:pPr>
            <a:r>
              <a:rPr lang="en-US" dirty="0"/>
              <a:t>Smoking (+)</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Further research</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The actual classification part of the problem did not go as well. The ROC curves, especially of logistic regression, show that there is some predictive power to the models</a:t>
            </a:r>
            <a:br>
              <a:rPr lang="en-US" dirty="0"/>
            </a:br>
            <a:r>
              <a:rPr lang="en-US" dirty="0"/>
              <a:t> (outside of linear regression), but it probably is not strong enough for practical use.</a:t>
            </a:r>
          </a:p>
          <a:p>
            <a:pPr marL="0" indent="0">
              <a:lnSpc>
                <a:spcPct val="100000"/>
              </a:lnSpc>
              <a:buNone/>
            </a:pPr>
            <a:r>
              <a:rPr lang="en-US" dirty="0"/>
              <a:t>In depth text analysis of the essays of dating profiles could be done; this could be transformed into a proxy for writing skill which might not perfectly correlate with education level. This might give more predictive power to the model.</a:t>
            </a:r>
          </a:p>
          <a:p>
            <a:pPr marL="0" indent="0">
              <a:lnSpc>
                <a:spcPct val="100000"/>
              </a:lnSpc>
              <a:buNone/>
            </a:pP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Anthony Graves</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spTree>
    <p:extLst>
      <p:ext uri="{BB962C8B-B14F-4D97-AF65-F5344CB8AC3E}">
        <p14:creationId xmlns:p14="http://schemas.microsoft.com/office/powerpoint/2010/main" val="380918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A4B6E5-3281-4C6A-A471-0F6B53398F0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4200" kern="1200">
                <a:solidFill>
                  <a:srgbClr val="FFFFFF"/>
                </a:solidFill>
                <a:latin typeface="+mj-lt"/>
                <a:ea typeface="+mj-ea"/>
                <a:cs typeface="+mj-cs"/>
              </a:rPr>
              <a:t>Geolocation Data Columns: Longitude and Latitude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A1D5AC3B-04F9-4F28-8B5D-723483234420}"/>
              </a:ext>
            </a:extLst>
          </p:cNvPr>
          <p:cNvPicPr>
            <a:picLocks noGrp="1" noChangeAspect="1"/>
          </p:cNvPicPr>
          <p:nvPr>
            <p:ph idx="1"/>
          </p:nvPr>
        </p:nvPicPr>
        <p:blipFill>
          <a:blip r:embed="rId2"/>
          <a:stretch>
            <a:fillRect/>
          </a:stretch>
        </p:blipFill>
        <p:spPr>
          <a:xfrm>
            <a:off x="320040" y="2683609"/>
            <a:ext cx="11496821" cy="3650240"/>
          </a:xfrm>
          <a:prstGeom prst="rect">
            <a:avLst/>
          </a:prstGeom>
        </p:spPr>
      </p:pic>
      <p:sp>
        <p:nvSpPr>
          <p:cNvPr id="4" name="Slide Number Placeholder 3">
            <a:extLst>
              <a:ext uri="{FF2B5EF4-FFF2-40B4-BE49-F238E27FC236}">
                <a16:creationId xmlns:a16="http://schemas.microsoft.com/office/drawing/2014/main" id="{48D3DE85-421A-4E68-8CA2-5D04AADBBB86}"/>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45C00377-489B-40EC-B059-26BDDD2E89B9}" type="slidenum">
              <a:rPr lang="en-US" sz="1200">
                <a:solidFill>
                  <a:srgbClr val="898989"/>
                </a:solidFill>
              </a:rPr>
              <a:pPr>
                <a:spcAft>
                  <a:spcPts val="600"/>
                </a:spcAft>
              </a:pPr>
              <a:t>3</a:t>
            </a:fld>
            <a:endParaRPr lang="en-US" sz="1200">
              <a:solidFill>
                <a:srgbClr val="898989"/>
              </a:solidFill>
            </a:endParaRPr>
          </a:p>
        </p:txBody>
      </p:sp>
    </p:spTree>
    <p:extLst>
      <p:ext uri="{BB962C8B-B14F-4D97-AF65-F5344CB8AC3E}">
        <p14:creationId xmlns:p14="http://schemas.microsoft.com/office/powerpoint/2010/main" val="30270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113A1-C4CC-4521-A7F7-1C3B9FD81C13}"/>
              </a:ext>
            </a:extLst>
          </p:cNvPr>
          <p:cNvSpPr>
            <a:spLocks noGrp="1"/>
          </p:cNvSpPr>
          <p:nvPr>
            <p:ph type="sldNum" sz="quarter" idx="11"/>
          </p:nvPr>
        </p:nvSpPr>
        <p:spPr/>
        <p:txBody>
          <a:bodyPr/>
          <a:lstStyle/>
          <a:p>
            <a:fld id="{45C00377-489B-40EC-B059-26BDDD2E89B9}" type="slidenum">
              <a:rPr lang="en-US" smtClean="0"/>
              <a:pPr/>
              <a:t>4</a:t>
            </a:fld>
            <a:endParaRPr lang="en-US" dirty="0"/>
          </a:p>
        </p:txBody>
      </p:sp>
      <p:sp>
        <p:nvSpPr>
          <p:cNvPr id="4" name="Title 1">
            <a:extLst>
              <a:ext uri="{FF2B5EF4-FFF2-40B4-BE49-F238E27FC236}">
                <a16:creationId xmlns:a16="http://schemas.microsoft.com/office/drawing/2014/main" id="{586A7BE2-BD57-48D7-8CD6-E21BCEE24E96}"/>
              </a:ext>
            </a:extLst>
          </p:cNvPr>
          <p:cNvSpPr txBox="1">
            <a:spLocks/>
          </p:cNvSpPr>
          <p:nvPr/>
        </p:nvSpPr>
        <p:spPr>
          <a:xfrm>
            <a:off x="838200" y="428534"/>
            <a:ext cx="10515600" cy="63719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dirty="0"/>
              <a:t>How I added columns to the profileswithGeodata.csv</a:t>
            </a:r>
          </a:p>
        </p:txBody>
      </p:sp>
      <p:sp>
        <p:nvSpPr>
          <p:cNvPr id="5" name="TextBox 4">
            <a:extLst>
              <a:ext uri="{FF2B5EF4-FFF2-40B4-BE49-F238E27FC236}">
                <a16:creationId xmlns:a16="http://schemas.microsoft.com/office/drawing/2014/main" id="{74917F3D-E4BF-4BC5-969E-C6C4DF00E959}"/>
              </a:ext>
            </a:extLst>
          </p:cNvPr>
          <p:cNvSpPr txBox="1"/>
          <p:nvPr/>
        </p:nvSpPr>
        <p:spPr>
          <a:xfrm>
            <a:off x="905069" y="1642188"/>
            <a:ext cx="9032033" cy="923330"/>
          </a:xfrm>
          <a:prstGeom prst="rect">
            <a:avLst/>
          </a:prstGeom>
          <a:noFill/>
        </p:spPr>
        <p:txBody>
          <a:bodyPr wrap="square" rtlCol="0">
            <a:spAutoFit/>
          </a:bodyPr>
          <a:lstStyle/>
          <a:p>
            <a:r>
              <a:rPr lang="en-US" dirty="0"/>
              <a:t>Using Json library:</a:t>
            </a:r>
          </a:p>
          <a:p>
            <a:pPr marL="342900" indent="-342900">
              <a:buFont typeface="+mj-lt"/>
              <a:buAutoNum type="arabicPeriod"/>
            </a:pPr>
            <a:r>
              <a:rPr lang="en-US" dirty="0" err="1"/>
              <a:t>us_states.json</a:t>
            </a:r>
            <a:endParaRPr lang="en-US" dirty="0"/>
          </a:p>
          <a:p>
            <a:pPr marL="342900" indent="-342900">
              <a:buFont typeface="+mj-lt"/>
              <a:buAutoNum type="arabicPeriod"/>
            </a:pPr>
            <a:r>
              <a:rPr lang="en-US" dirty="0"/>
              <a:t>Location__</a:t>
            </a:r>
            <a:r>
              <a:rPr lang="en-US" dirty="0" err="1"/>
              <a:t>dict.json</a:t>
            </a:r>
            <a:r>
              <a:rPr lang="en-US" dirty="0"/>
              <a:t>   </a:t>
            </a:r>
          </a:p>
        </p:txBody>
      </p:sp>
      <p:pic>
        <p:nvPicPr>
          <p:cNvPr id="10" name="Picture 9">
            <a:extLst>
              <a:ext uri="{FF2B5EF4-FFF2-40B4-BE49-F238E27FC236}">
                <a16:creationId xmlns:a16="http://schemas.microsoft.com/office/drawing/2014/main" id="{CB8E60C3-65AF-413F-95D4-9FF36E38F9B5}"/>
              </a:ext>
            </a:extLst>
          </p:cNvPr>
          <p:cNvPicPr>
            <a:picLocks noChangeAspect="1"/>
          </p:cNvPicPr>
          <p:nvPr/>
        </p:nvPicPr>
        <p:blipFill>
          <a:blip r:embed="rId2"/>
          <a:stretch>
            <a:fillRect/>
          </a:stretch>
        </p:blipFill>
        <p:spPr>
          <a:xfrm>
            <a:off x="88021" y="2786131"/>
            <a:ext cx="11866667" cy="2666667"/>
          </a:xfrm>
          <a:prstGeom prst="rect">
            <a:avLst/>
          </a:prstGeom>
        </p:spPr>
      </p:pic>
      <p:sp>
        <p:nvSpPr>
          <p:cNvPr id="11" name="TextBox 10">
            <a:extLst>
              <a:ext uri="{FF2B5EF4-FFF2-40B4-BE49-F238E27FC236}">
                <a16:creationId xmlns:a16="http://schemas.microsoft.com/office/drawing/2014/main" id="{C3E37C9A-C67E-4027-953C-732AAEB21BDC}"/>
              </a:ext>
            </a:extLst>
          </p:cNvPr>
          <p:cNvSpPr txBox="1"/>
          <p:nvPr/>
        </p:nvSpPr>
        <p:spPr>
          <a:xfrm>
            <a:off x="522514" y="6074229"/>
            <a:ext cx="10534262" cy="646331"/>
          </a:xfrm>
          <a:prstGeom prst="rect">
            <a:avLst/>
          </a:prstGeom>
          <a:noFill/>
        </p:spPr>
        <p:txBody>
          <a:bodyPr wrap="square" rtlCol="0">
            <a:spAutoFit/>
          </a:bodyPr>
          <a:lstStyle/>
          <a:p>
            <a:r>
              <a:rPr lang="en-US" dirty="0"/>
              <a:t>This enhancement helped to show that the data was based on dating profiles from mostly the city’s of  San Francisco(Bay Area) and Los Angeles of California.</a:t>
            </a:r>
          </a:p>
        </p:txBody>
      </p:sp>
    </p:spTree>
    <p:extLst>
      <p:ext uri="{BB962C8B-B14F-4D97-AF65-F5344CB8AC3E}">
        <p14:creationId xmlns:p14="http://schemas.microsoft.com/office/powerpoint/2010/main" val="419857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A2DE7A-9E76-455A-9224-45D754689AFA}"/>
              </a:ext>
            </a:extLst>
          </p:cNvPr>
          <p:cNvSpPr>
            <a:spLocks noGrp="1"/>
          </p:cNvSpPr>
          <p:nvPr>
            <p:ph type="title" idx="4294967295"/>
          </p:nvPr>
        </p:nvSpPr>
        <p:spPr>
          <a:xfrm>
            <a:off x="526073" y="466578"/>
            <a:ext cx="11139854" cy="930447"/>
          </a:xfrm>
        </p:spPr>
        <p:txBody>
          <a:bodyPr vert="horz" lIns="91440" tIns="45720" rIns="91440" bIns="45720" rtlCol="0" anchor="b">
            <a:normAutofit/>
          </a:bodyPr>
          <a:lstStyle/>
          <a:p>
            <a:pPr algn="ctr"/>
            <a:r>
              <a:rPr lang="en-US" sz="4600" kern="1200">
                <a:solidFill>
                  <a:srgbClr val="FFFFFF"/>
                </a:solidFill>
                <a:latin typeface="+mj-lt"/>
                <a:ea typeface="+mj-ea"/>
                <a:cs typeface="+mj-cs"/>
              </a:rPr>
              <a:t>Geographical location of dating Profiles in CA</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C2F6A56A-59D8-4AE2-9849-492268C7F7C2}"/>
              </a:ext>
            </a:extLst>
          </p:cNvPr>
          <p:cNvPicPr>
            <a:picLocks noGrp="1" noChangeAspect="1"/>
          </p:cNvPicPr>
          <p:nvPr>
            <p:ph idx="4294967295"/>
          </p:nvPr>
        </p:nvPicPr>
        <p:blipFill>
          <a:blip r:embed="rId2"/>
          <a:stretch>
            <a:fillRect/>
          </a:stretch>
        </p:blipFill>
        <p:spPr>
          <a:xfrm>
            <a:off x="1792904" y="2509911"/>
            <a:ext cx="8551093" cy="3997637"/>
          </a:xfrm>
          <a:prstGeom prst="rect">
            <a:avLst/>
          </a:prstGeom>
        </p:spPr>
      </p:pic>
    </p:spTree>
    <p:extLst>
      <p:ext uri="{BB962C8B-B14F-4D97-AF65-F5344CB8AC3E}">
        <p14:creationId xmlns:p14="http://schemas.microsoft.com/office/powerpoint/2010/main" val="344706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8D894-D177-4EDD-8161-B064666A141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Reported Income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3A1B97C-48A7-4ED7-A124-5F88073C55EF}"/>
              </a:ext>
            </a:extLst>
          </p:cNvPr>
          <p:cNvPicPr>
            <a:picLocks noGrp="1" noChangeAspect="1"/>
          </p:cNvPicPr>
          <p:nvPr>
            <p:ph idx="1"/>
          </p:nvPr>
        </p:nvPicPr>
        <p:blipFill>
          <a:blip r:embed="rId2"/>
          <a:stretch>
            <a:fillRect/>
          </a:stretch>
        </p:blipFill>
        <p:spPr>
          <a:xfrm>
            <a:off x="1815645" y="2509911"/>
            <a:ext cx="8505610" cy="3997637"/>
          </a:xfrm>
          <a:prstGeom prst="rect">
            <a:avLst/>
          </a:prstGeom>
        </p:spPr>
      </p:pic>
      <p:sp>
        <p:nvSpPr>
          <p:cNvPr id="4" name="Slide Number Placeholder 3">
            <a:extLst>
              <a:ext uri="{FF2B5EF4-FFF2-40B4-BE49-F238E27FC236}">
                <a16:creationId xmlns:a16="http://schemas.microsoft.com/office/drawing/2014/main" id="{C9B205AF-63BC-41DE-99C4-0FE82E50784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45C00377-489B-40EC-B059-26BDDD2E89B9}" type="slidenum">
              <a:rPr lang="en-US" sz="1200">
                <a:solidFill>
                  <a:srgbClr val="898989"/>
                </a:solidFill>
              </a:rPr>
              <a:pPr>
                <a:spcAft>
                  <a:spcPts val="600"/>
                </a:spcAft>
              </a:pPr>
              <a:t>6</a:t>
            </a:fld>
            <a:endParaRPr lang="en-US" sz="1200">
              <a:solidFill>
                <a:srgbClr val="898989"/>
              </a:solidFill>
            </a:endParaRPr>
          </a:p>
        </p:txBody>
      </p:sp>
    </p:spTree>
    <p:extLst>
      <p:ext uri="{BB962C8B-B14F-4D97-AF65-F5344CB8AC3E}">
        <p14:creationId xmlns:p14="http://schemas.microsoft.com/office/powerpoint/2010/main" val="135452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2360B2-BAC9-40DF-9A09-80EB2FEF8D8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Weighted Income Reported Table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8D69A5E-E3E8-4902-8C8E-0D66B82C6510}"/>
              </a:ext>
            </a:extLst>
          </p:cNvPr>
          <p:cNvPicPr>
            <a:picLocks noGrp="1" noChangeAspect="1"/>
          </p:cNvPicPr>
          <p:nvPr>
            <p:ph idx="1"/>
          </p:nvPr>
        </p:nvPicPr>
        <p:blipFill>
          <a:blip r:embed="rId2"/>
          <a:stretch>
            <a:fillRect/>
          </a:stretch>
        </p:blipFill>
        <p:spPr>
          <a:xfrm>
            <a:off x="943273" y="2509911"/>
            <a:ext cx="10250354" cy="3997637"/>
          </a:xfrm>
          <a:prstGeom prst="rect">
            <a:avLst/>
          </a:prstGeom>
        </p:spPr>
      </p:pic>
      <p:sp>
        <p:nvSpPr>
          <p:cNvPr id="4" name="Slide Number Placeholder 3">
            <a:extLst>
              <a:ext uri="{FF2B5EF4-FFF2-40B4-BE49-F238E27FC236}">
                <a16:creationId xmlns:a16="http://schemas.microsoft.com/office/drawing/2014/main" id="{BC8AF548-193B-4F30-B851-827037A63C4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45C00377-489B-40EC-B059-26BDDD2E89B9}" type="slidenum">
              <a:rPr lang="en-US" sz="1200">
                <a:solidFill>
                  <a:srgbClr val="898989"/>
                </a:solidFill>
              </a:rPr>
              <a:pPr>
                <a:spcAft>
                  <a:spcPts val="600"/>
                </a:spcAft>
              </a:pPr>
              <a:t>7</a:t>
            </a:fld>
            <a:endParaRPr lang="en-US" sz="1200">
              <a:solidFill>
                <a:srgbClr val="898989"/>
              </a:solidFill>
            </a:endParaRPr>
          </a:p>
        </p:txBody>
      </p:sp>
    </p:spTree>
    <p:extLst>
      <p:ext uri="{BB962C8B-B14F-4D97-AF65-F5344CB8AC3E}">
        <p14:creationId xmlns:p14="http://schemas.microsoft.com/office/powerpoint/2010/main" val="42147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FF4A-0D69-4438-AAA0-386D03A2C30F}"/>
              </a:ext>
            </a:extLst>
          </p:cNvPr>
          <p:cNvSpPr>
            <a:spLocks noGrp="1"/>
          </p:cNvSpPr>
          <p:nvPr>
            <p:ph type="title"/>
          </p:nvPr>
        </p:nvSpPr>
        <p:spPr/>
        <p:txBody>
          <a:bodyPr/>
          <a:lstStyle/>
          <a:p>
            <a:r>
              <a:rPr lang="en-US" dirty="0"/>
              <a:t>Dealing with </a:t>
            </a:r>
            <a:r>
              <a:rPr lang="en-US" dirty="0" err="1"/>
              <a:t>NaN</a:t>
            </a:r>
            <a:r>
              <a:rPr lang="en-US" dirty="0"/>
              <a:t> Values</a:t>
            </a:r>
          </a:p>
        </p:txBody>
      </p:sp>
      <p:sp>
        <p:nvSpPr>
          <p:cNvPr id="3" name="Slide Number Placeholder 2">
            <a:extLst>
              <a:ext uri="{FF2B5EF4-FFF2-40B4-BE49-F238E27FC236}">
                <a16:creationId xmlns:a16="http://schemas.microsoft.com/office/drawing/2014/main" id="{0B527F69-F378-4173-9876-D07D4D3BEEAB}"/>
              </a:ext>
            </a:extLst>
          </p:cNvPr>
          <p:cNvSpPr>
            <a:spLocks noGrp="1"/>
          </p:cNvSpPr>
          <p:nvPr>
            <p:ph type="sldNum" sz="quarter" idx="14"/>
          </p:nvPr>
        </p:nvSpPr>
        <p:spPr/>
        <p:txBody>
          <a:bodyPr/>
          <a:lstStyle/>
          <a:p>
            <a:fld id="{45C00377-489B-40EC-B059-26BDDD2E89B9}" type="slidenum">
              <a:rPr lang="en-US" smtClean="0"/>
              <a:pPr/>
              <a:t>8</a:t>
            </a:fld>
            <a:endParaRPr lang="en-US" dirty="0"/>
          </a:p>
        </p:txBody>
      </p:sp>
      <p:pic>
        <p:nvPicPr>
          <p:cNvPr id="7" name="Content Placeholder 6">
            <a:extLst>
              <a:ext uri="{FF2B5EF4-FFF2-40B4-BE49-F238E27FC236}">
                <a16:creationId xmlns:a16="http://schemas.microsoft.com/office/drawing/2014/main" id="{99001E45-F125-472B-B239-6F186EED4635}"/>
              </a:ext>
            </a:extLst>
          </p:cNvPr>
          <p:cNvPicPr>
            <a:picLocks noGrp="1" noChangeAspect="1"/>
          </p:cNvPicPr>
          <p:nvPr>
            <p:ph sz="half" idx="1"/>
          </p:nvPr>
        </p:nvPicPr>
        <p:blipFill>
          <a:blip r:embed="rId2"/>
          <a:stretch>
            <a:fillRect/>
          </a:stretch>
        </p:blipFill>
        <p:spPr>
          <a:xfrm>
            <a:off x="716902" y="2232960"/>
            <a:ext cx="10745781" cy="2861554"/>
          </a:xfrm>
        </p:spPr>
      </p:pic>
    </p:spTree>
    <p:extLst>
      <p:ext uri="{BB962C8B-B14F-4D97-AF65-F5344CB8AC3E}">
        <p14:creationId xmlns:p14="http://schemas.microsoft.com/office/powerpoint/2010/main" val="7529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7405-39B7-4E02-B36C-78D941ED15FF}"/>
              </a:ext>
            </a:extLst>
          </p:cNvPr>
          <p:cNvSpPr>
            <a:spLocks noGrp="1"/>
          </p:cNvSpPr>
          <p:nvPr>
            <p:ph type="title"/>
          </p:nvPr>
        </p:nvSpPr>
        <p:spPr/>
        <p:txBody>
          <a:bodyPr/>
          <a:lstStyle/>
          <a:p>
            <a:r>
              <a:rPr lang="en-US" dirty="0"/>
              <a:t>Income Reported</a:t>
            </a:r>
          </a:p>
        </p:txBody>
      </p:sp>
      <p:pic>
        <p:nvPicPr>
          <p:cNvPr id="6" name="Content Placeholder 5">
            <a:extLst>
              <a:ext uri="{FF2B5EF4-FFF2-40B4-BE49-F238E27FC236}">
                <a16:creationId xmlns:a16="http://schemas.microsoft.com/office/drawing/2014/main" id="{D0631BEA-EF3D-4C0B-A225-978A7751DCA3}"/>
              </a:ext>
            </a:extLst>
          </p:cNvPr>
          <p:cNvPicPr>
            <a:picLocks noGrp="1" noChangeAspect="1"/>
          </p:cNvPicPr>
          <p:nvPr>
            <p:ph idx="1"/>
          </p:nvPr>
        </p:nvPicPr>
        <p:blipFill>
          <a:blip r:embed="rId2"/>
          <a:stretch>
            <a:fillRect/>
          </a:stretch>
        </p:blipFill>
        <p:spPr>
          <a:xfrm>
            <a:off x="838200" y="2408981"/>
            <a:ext cx="10515600" cy="3281464"/>
          </a:xfrm>
        </p:spPr>
      </p:pic>
      <p:sp>
        <p:nvSpPr>
          <p:cNvPr id="4" name="Slide Number Placeholder 3">
            <a:extLst>
              <a:ext uri="{FF2B5EF4-FFF2-40B4-BE49-F238E27FC236}">
                <a16:creationId xmlns:a16="http://schemas.microsoft.com/office/drawing/2014/main" id="{7877556E-3770-425D-A06C-D90A761646F2}"/>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Tree>
    <p:extLst>
      <p:ext uri="{BB962C8B-B14F-4D97-AF65-F5344CB8AC3E}">
        <p14:creationId xmlns:p14="http://schemas.microsoft.com/office/powerpoint/2010/main" val="155247183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nter_Template_AS - v5.potx" id="{C015AB26-ADC1-4682-970F-344546D64786}" vid="{6C8412DC-6F53-4CDC-BBD3-B7ECD00541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Gill Sans</vt:lpstr>
      <vt:lpstr>Office Theme</vt:lpstr>
      <vt:lpstr>Date  a Scientist</vt:lpstr>
      <vt:lpstr>Table of Contents</vt:lpstr>
      <vt:lpstr>Geolocation Data Columns: Longitude and Latitude</vt:lpstr>
      <vt:lpstr>PowerPoint Presentation</vt:lpstr>
      <vt:lpstr>Geographical location of dating Profiles in CA</vt:lpstr>
      <vt:lpstr>Reported Income</vt:lpstr>
      <vt:lpstr>Weighted Income Reported Table</vt:lpstr>
      <vt:lpstr>Dealing with NaN Values</vt:lpstr>
      <vt:lpstr>Income Reported</vt:lpstr>
      <vt:lpstr>Research Question</vt:lpstr>
      <vt:lpstr>Correlation matrix between quantifiable features of the dataset</vt:lpstr>
      <vt:lpstr>Pairwise Plot Data Visualization</vt:lpstr>
      <vt:lpstr>Logistic Regression, Precision, Accuracy, ROC Curve, Logit Regression results, P-values and K-nearest values </vt:lpstr>
      <vt:lpstr>Logistic Regression, Precision, Accuracy, ROC Curve, Logit Regression results, P-values and K-nearest values </vt:lpstr>
      <vt:lpstr>Logit Regression Model Interpretation</vt:lpstr>
      <vt:lpstr>Logistic Regression, Precision, Accuracy, ROC Curve, Logit Regression results, P-values and K-nearest values </vt:lpstr>
      <vt:lpstr>OLS Regression Results</vt:lpstr>
      <vt:lpstr>K –Nearest Neighbors</vt:lpstr>
      <vt:lpstr>K – Nearest Neighbors does have some predictive power, but it seems like logistic regression is in the lead. </vt:lpstr>
      <vt:lpstr>ROC Curve for Support Vector Machines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2019-01-07T05:04:52Z</dcterms:created>
  <dcterms:modified xsi:type="dcterms:W3CDTF">2019-01-07T05:32:29Z</dcterms:modified>
</cp:coreProperties>
</file>