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377" r:id="rId2"/>
    <p:sldId id="379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93" r:id="rId11"/>
    <p:sldId id="387" r:id="rId12"/>
    <p:sldId id="388" r:id="rId13"/>
    <p:sldId id="392" r:id="rId14"/>
    <p:sldId id="389" r:id="rId15"/>
    <p:sldId id="391" r:id="rId16"/>
    <p:sldId id="390" r:id="rId17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96" userDrawn="1">
          <p15:clr>
            <a:srgbClr val="A4A3A4"/>
          </p15:clr>
        </p15:guide>
        <p15:guide id="2" pos="2901" userDrawn="1">
          <p15:clr>
            <a:srgbClr val="A4A3A4"/>
          </p15:clr>
        </p15:guide>
        <p15:guide id="3" pos="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967" autoAdjust="0"/>
  </p:normalViewPr>
  <p:slideViewPr>
    <p:cSldViewPr snapToGrid="0">
      <p:cViewPr varScale="1">
        <p:scale>
          <a:sx n="72" d="100"/>
          <a:sy n="72" d="100"/>
        </p:scale>
        <p:origin x="-252" y="-102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094" y="102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34" charset="-128"/>
              </a:defRPr>
            </a:lvl1pPr>
          </a:lstStyle>
          <a:p>
            <a:fld id="{97C96585-7ED6-4727-9F98-2D855048CF87}" type="datetime1">
              <a:rPr lang="en-US"/>
              <a:pPr/>
              <a:t>8/30/2013</a:t>
            </a:fld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34" charset="-128"/>
              </a:defRPr>
            </a:lvl1pPr>
          </a:lstStyle>
          <a:p>
            <a:fld id="{D2735775-4C15-41EF-A6D4-DA0554EF6EE1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47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fld id="{DDECF328-74EB-4684-8EC0-128B8857C3C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79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24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50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80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45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45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In het begin van ons project hebben wij een onderzoeksvraag en</a:t>
            </a:r>
            <a:r>
              <a:rPr lang="nl-NL" baseline="0" dirty="0" smtClean="0"/>
              <a:t> een paar sub-vragen gedefinieerd. Deze vragen hebben wij onderzocht en onze resultaten geïmplementeerd in onze library gedeelte.</a:t>
            </a:r>
          </a:p>
          <a:p>
            <a:endParaRPr lang="nl-NL" baseline="0" dirty="0" smtClean="0"/>
          </a:p>
          <a:p>
            <a:pPr marL="228600" indent="-228600">
              <a:buAutoNum type="arabicPeriod"/>
            </a:pPr>
            <a:r>
              <a:rPr lang="nl-NL" baseline="0" dirty="0" smtClean="0"/>
              <a:t>Niet alleen maar bandbreedte speelt een rol -&gt; </a:t>
            </a:r>
            <a:r>
              <a:rPr lang="nl-NL" b="1" baseline="0" dirty="0" err="1" smtClean="0"/>
              <a:t>vivaldi</a:t>
            </a:r>
            <a:r>
              <a:rPr lang="nl-NL" baseline="0" dirty="0" smtClean="0"/>
              <a:t> -&gt; kortere theoretische afstand</a:t>
            </a:r>
            <a:br>
              <a:rPr lang="nl-NL" baseline="0" dirty="0" smtClean="0"/>
            </a:br>
            <a:r>
              <a:rPr lang="nl-NL" baseline="0" dirty="0" smtClean="0"/>
              <a:t>Veel gedaan op het gebied van het versturen van berichten tussen </a:t>
            </a:r>
            <a:r>
              <a:rPr lang="nl-NL" baseline="0" dirty="0" err="1" smtClean="0"/>
              <a:t>nodes</a:t>
            </a:r>
            <a:r>
              <a:rPr lang="nl-NL" baseline="0" dirty="0" smtClean="0"/>
              <a:t>. Update berichten worden       gesplit omdat WebRTC het anders niet aan kan. -&gt; </a:t>
            </a:r>
            <a:r>
              <a:rPr lang="nl-NL" b="1" baseline="0" dirty="0" err="1" smtClean="0"/>
              <a:t>messages</a:t>
            </a:r>
            <a:r>
              <a:rPr lang="nl-NL" b="1" baseline="0" dirty="0" smtClean="0"/>
              <a:t/>
            </a:r>
            <a:br>
              <a:rPr lang="nl-NL" b="1" baseline="0" dirty="0" smtClean="0"/>
            </a:br>
            <a:r>
              <a:rPr lang="nl-NL" b="0" baseline="0" dirty="0" smtClean="0"/>
              <a:t>Ook hebben we veel gedaan aan </a:t>
            </a:r>
            <a:r>
              <a:rPr lang="nl-NL" b="1" baseline="0" dirty="0" smtClean="0"/>
              <a:t>routing</a:t>
            </a:r>
            <a:r>
              <a:rPr lang="nl-NL" b="0" baseline="0" dirty="0" smtClean="0"/>
              <a:t> zodat de berichten de kortste weg naar de ontvanger pakken. </a:t>
            </a:r>
          </a:p>
          <a:p>
            <a:pPr marL="228600" indent="-228600">
              <a:buAutoNum type="arabicPeriod"/>
            </a:pPr>
            <a:endParaRPr lang="nl-NL" b="0" baseline="0" dirty="0" smtClean="0"/>
          </a:p>
          <a:p>
            <a:pPr marL="228600" indent="-228600">
              <a:buAutoNum type="arabicPeriod"/>
            </a:pPr>
            <a:r>
              <a:rPr lang="nl-NL" b="0" baseline="0" dirty="0" smtClean="0"/>
              <a:t>PoPCorn helpt ons met het aanwijzen van </a:t>
            </a:r>
            <a:r>
              <a:rPr lang="nl-NL" b="0" baseline="0" dirty="0" err="1" smtClean="0"/>
              <a:t>supernodes</a:t>
            </a:r>
            <a:r>
              <a:rPr lang="nl-NL" b="0" baseline="0" dirty="0" smtClean="0"/>
              <a:t>. Die zorgen voor de connectiviteit van </a:t>
            </a:r>
            <a:r>
              <a:rPr lang="nl-NL" b="0" baseline="0" dirty="0" err="1" smtClean="0"/>
              <a:t>nodes</a:t>
            </a:r>
            <a:r>
              <a:rPr lang="nl-NL" b="0" baseline="0" dirty="0" smtClean="0"/>
              <a:t> en zorgen dat alle berichten aan kunnen komen door te verbinden met andere </a:t>
            </a:r>
            <a:r>
              <a:rPr lang="nl-NL" b="0" baseline="0" dirty="0" err="1" smtClean="0"/>
              <a:t>supernodes</a:t>
            </a:r>
            <a:r>
              <a:rPr lang="nl-NL" b="0" baseline="0" dirty="0" smtClean="0"/>
              <a:t>. Het mooie van PoPCorn is dat </a:t>
            </a:r>
            <a:r>
              <a:rPr lang="nl-NL" b="0" baseline="0" dirty="0" err="1" smtClean="0"/>
              <a:t>supernodes</a:t>
            </a:r>
            <a:r>
              <a:rPr lang="nl-NL" b="0" baseline="0" dirty="0" smtClean="0"/>
              <a:t> worden aangemaakt en verdwijnen wanneer ze nodig zijn.</a:t>
            </a:r>
          </a:p>
          <a:p>
            <a:pPr marL="228600" indent="-228600">
              <a:buAutoNum type="arabicPeriod"/>
            </a:pPr>
            <a:endParaRPr lang="nl-NL" b="0" baseline="0" dirty="0" smtClean="0"/>
          </a:p>
          <a:p>
            <a:pPr marL="228600" indent="-228600">
              <a:buAutoNum type="arabicPeriod"/>
            </a:pPr>
            <a:r>
              <a:rPr lang="nl-NL" b="0" baseline="0" dirty="0" smtClean="0"/>
              <a:t>Omdat WebRTC kanalen in </a:t>
            </a:r>
            <a:r>
              <a:rPr lang="nl-NL" b="0" baseline="0" dirty="0" err="1" smtClean="0"/>
              <a:t>Chrome</a:t>
            </a:r>
            <a:r>
              <a:rPr lang="nl-NL" b="0" baseline="0" dirty="0" smtClean="0"/>
              <a:t> nog </a:t>
            </a:r>
            <a:r>
              <a:rPr lang="nl-NL" b="0" baseline="0" dirty="0" err="1" smtClean="0"/>
              <a:t>unreliable</a:t>
            </a:r>
            <a:r>
              <a:rPr lang="nl-NL" b="0" baseline="0" dirty="0" smtClean="0"/>
              <a:t> zijn, is foutcorrectie heel belangrijk</a:t>
            </a:r>
            <a:r>
              <a:rPr lang="nl-NL" b="1" baseline="0" dirty="0" smtClean="0"/>
              <a:t/>
            </a:r>
            <a:br>
              <a:rPr lang="nl-NL" b="1" baseline="0" dirty="0" smtClean="0"/>
            </a:br>
            <a:r>
              <a:rPr lang="nl-NL" b="1" baseline="0" dirty="0" smtClean="0"/>
              <a:t>Voorkomen – </a:t>
            </a:r>
            <a:r>
              <a:rPr lang="nl-NL" b="0" baseline="0" dirty="0" smtClean="0"/>
              <a:t>server gebruik. Status naar server, list van server en verbinden met wie nodig</a:t>
            </a:r>
            <a:br>
              <a:rPr lang="nl-NL" b="0" baseline="0" dirty="0" smtClean="0"/>
            </a:br>
            <a:r>
              <a:rPr lang="nl-NL" b="1" baseline="0" dirty="0" smtClean="0"/>
              <a:t>Genezen – </a:t>
            </a:r>
            <a:r>
              <a:rPr lang="nl-NL" b="0" baseline="0" dirty="0" smtClean="0"/>
              <a:t>kapotte relaties, kapotte tokens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60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Al</a:t>
            </a:r>
            <a:r>
              <a:rPr lang="nl-NL" baseline="0" dirty="0" smtClean="0"/>
              <a:t> </a:t>
            </a:r>
            <a:r>
              <a:rPr lang="nl-NL" dirty="0" smtClean="0"/>
              <a:t>voordat</a:t>
            </a:r>
            <a:r>
              <a:rPr lang="nl-NL" baseline="0" dirty="0" smtClean="0"/>
              <a:t> wij begonnen bij TNO waren we al de recente ontwikkelingen op het gebied van WebRTC aan het volgen. Waar 3 maanden geleden voornamelijk demo’s waren van “kijk, we kunnen bellen in de browser”, is er op dit moment al een overvloed aan </a:t>
            </a:r>
            <a:r>
              <a:rPr lang="nl-NL" baseline="0" dirty="0" err="1" smtClean="0"/>
              <a:t>tutorials</a:t>
            </a:r>
            <a:r>
              <a:rPr lang="nl-NL" baseline="0" dirty="0" smtClean="0"/>
              <a:t>, demo’s, </a:t>
            </a:r>
            <a:r>
              <a:rPr lang="nl-NL" baseline="0" dirty="0" err="1" smtClean="0"/>
              <a:t>libraries</a:t>
            </a:r>
            <a:r>
              <a:rPr lang="nl-NL" baseline="0" dirty="0" smtClean="0"/>
              <a:t> en verschillende types van applicaties. CDN…</a:t>
            </a:r>
          </a:p>
          <a:p>
            <a:endParaRPr lang="nl-NL" baseline="0" dirty="0" smtClean="0"/>
          </a:p>
          <a:p>
            <a:r>
              <a:rPr lang="nl-NL" baseline="0" dirty="0" smtClean="0"/>
              <a:t>Libraries maken de technologie zelf meer toegankelijk voor de beginnende programmeur waardoor de interesse voor WebRTC aan alle fronten groeit.</a:t>
            </a:r>
          </a:p>
          <a:p>
            <a:endParaRPr lang="nl-NL" baseline="0" dirty="0" smtClean="0"/>
          </a:p>
          <a:p>
            <a:r>
              <a:rPr lang="nl-NL" baseline="0" dirty="0" smtClean="0"/>
              <a:t>Het gebruik van </a:t>
            </a:r>
            <a:r>
              <a:rPr lang="nl-NL" baseline="0" dirty="0" err="1" smtClean="0"/>
              <a:t>webrtc</a:t>
            </a:r>
            <a:r>
              <a:rPr lang="nl-NL" baseline="0" dirty="0" smtClean="0"/>
              <a:t> gaat samen met javascript en html 5. javascript web applicaties gebouwd met html5 zijn op dit moment enorm aan het groeien, mede door het opkomst van javascript gebaseerde browsers.</a:t>
            </a:r>
          </a:p>
          <a:p>
            <a:endParaRPr lang="nl-NL" baseline="0" dirty="0" smtClean="0"/>
          </a:p>
          <a:p>
            <a:r>
              <a:rPr lang="nl-NL" baseline="0" dirty="0" smtClean="0"/>
              <a:t>Web applicaties nemen een steeds grotere rol in ons digitale leven. Wij verwachten dat op korte termijn de meeste hiervoor genoemde p2p applicaties ook zullen verhuizen naar de browser.</a:t>
            </a:r>
          </a:p>
          <a:p>
            <a:r>
              <a:rPr lang="nl-NL" baseline="0" dirty="0" smtClean="0"/>
              <a:t>Maar helaas nog niet alle browsers.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3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05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25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11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noProof="0" dirty="0" smtClean="0"/>
              <a:t>* Een peer-</a:t>
            </a:r>
            <a:r>
              <a:rPr lang="nl-NL" noProof="0" dirty="0" err="1" smtClean="0"/>
              <a:t>to</a:t>
            </a:r>
            <a:r>
              <a:rPr lang="nl-NL" noProof="0" dirty="0" smtClean="0"/>
              <a:t>-peer netwerk is een</a:t>
            </a:r>
            <a:r>
              <a:rPr lang="nl-NL" baseline="0" noProof="0" dirty="0" smtClean="0"/>
              <a:t> </a:t>
            </a:r>
            <a:r>
              <a:rPr lang="nl-NL" noProof="0" dirty="0" smtClean="0"/>
              <a:t>…. </a:t>
            </a:r>
            <a:r>
              <a:rPr lang="nl-NL" noProof="0" dirty="0" err="1" smtClean="0"/>
              <a:t>Nodes</a:t>
            </a:r>
            <a:r>
              <a:rPr lang="nl-NL" noProof="0" dirty="0" smtClean="0"/>
              <a:t> in het netwerk communiceren met elkaar zonder tussenkomst van een centrale server die alle informatie</a:t>
            </a:r>
            <a:r>
              <a:rPr lang="nl-NL" baseline="0" noProof="0" dirty="0" smtClean="0"/>
              <a:t> </a:t>
            </a:r>
            <a:r>
              <a:rPr lang="nl-NL" noProof="0" dirty="0" smtClean="0"/>
              <a:t> over de </a:t>
            </a:r>
            <a:r>
              <a:rPr lang="nl-NL" noProof="0" dirty="0" err="1" smtClean="0"/>
              <a:t>nodes</a:t>
            </a:r>
            <a:r>
              <a:rPr lang="nl-NL" noProof="0" dirty="0" smtClean="0"/>
              <a:t> bijhoudt.</a:t>
            </a:r>
          </a:p>
          <a:p>
            <a:r>
              <a:rPr lang="nl-NL" noProof="0" dirty="0" smtClean="0"/>
              <a:t>Een</a:t>
            </a:r>
            <a:r>
              <a:rPr lang="nl-NL" baseline="0" noProof="0" dirty="0" smtClean="0"/>
              <a:t> node heft meestal geen volledige Kennis over het netwerk maar houdt alleen maar bij informatie van zijn buur </a:t>
            </a:r>
            <a:r>
              <a:rPr lang="nl-NL" baseline="0" noProof="0" dirty="0" err="1" smtClean="0"/>
              <a:t>nodes</a:t>
            </a:r>
            <a:r>
              <a:rPr lang="nl-NL" baseline="0" noProof="0" dirty="0" smtClean="0"/>
              <a:t>.</a:t>
            </a:r>
          </a:p>
          <a:p>
            <a:endParaRPr lang="nl-NL" baseline="0" noProof="0" dirty="0" smtClean="0"/>
          </a:p>
          <a:p>
            <a:r>
              <a:rPr lang="nl-NL" baseline="0" noProof="0" dirty="0" smtClean="0"/>
              <a:t>* P2P heeft onwijs veel toepassingen</a:t>
            </a:r>
          </a:p>
          <a:p>
            <a:r>
              <a:rPr lang="nl-NL" baseline="0" noProof="0" dirty="0" smtClean="0"/>
              <a:t>   maar het meest bekende is natuurlijk het delen van bestanden. Omdat het delen van bestanden niet via de centrale server verloopt, schalen deze applicaties beter en besparen bandbreedte.</a:t>
            </a:r>
          </a:p>
          <a:p>
            <a:r>
              <a:rPr lang="nl-NL" baseline="0" noProof="0" dirty="0" smtClean="0"/>
              <a:t>   Veel communicatie software maakt ook gebruik van P2P. Het meest bekende voorbeeld was Skype. Hier zijn ze enkele jaren geleden mee gestopt.</a:t>
            </a:r>
          </a:p>
          <a:p>
            <a:r>
              <a:rPr lang="nl-NL" baseline="0" noProof="0" dirty="0" smtClean="0"/>
              <a:t>   Andere noemen</a:t>
            </a:r>
          </a:p>
          <a:p>
            <a:endParaRPr lang="nl-NL" baseline="0" noProof="0" dirty="0" smtClean="0"/>
          </a:p>
          <a:p>
            <a:r>
              <a:rPr lang="nl-NL" baseline="0" noProof="0" dirty="0" smtClean="0"/>
              <a:t>* Er komen verschillende soorten netwerken voor …</a:t>
            </a:r>
          </a:p>
          <a:p>
            <a:r>
              <a:rPr lang="nl-NL" baseline="0" noProof="0" dirty="0" smtClean="0"/>
              <a:t>   Ongestructureerde netwerken zijn op willekeurige wijze verbonden en delen data op een inefficiënte manier.</a:t>
            </a:r>
          </a:p>
          <a:p>
            <a:r>
              <a:rPr lang="nl-NL" baseline="0" noProof="0" dirty="0" smtClean="0"/>
              <a:t>   Het is vaak beter om netwerken in te richten en de netwerk taken te verdelen tussen de sterkere </a:t>
            </a:r>
            <a:r>
              <a:rPr lang="nl-NL" baseline="0" noProof="0" dirty="0" err="1" smtClean="0"/>
              <a:t>nodes</a:t>
            </a:r>
            <a:r>
              <a:rPr lang="nl-NL" baseline="0" noProof="0" dirty="0" smtClean="0"/>
              <a:t>. </a:t>
            </a:r>
          </a:p>
          <a:p>
            <a:endParaRPr lang="nl-NL" baseline="0" noProof="0" dirty="0" smtClean="0"/>
          </a:p>
          <a:p>
            <a:endParaRPr lang="nl-NL" noProof="0" dirty="0" smtClean="0"/>
          </a:p>
          <a:p>
            <a:endParaRPr lang="nl-NL" noProof="0" dirty="0" smtClean="0"/>
          </a:p>
          <a:p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75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Elke</a:t>
            </a:r>
            <a:r>
              <a:rPr lang="nl-NL" baseline="0" dirty="0" smtClean="0"/>
              <a:t> netwerk heeft een andere definitie van sterkere </a:t>
            </a:r>
            <a:r>
              <a:rPr lang="nl-NL" baseline="0" dirty="0" err="1" smtClean="0"/>
              <a:t>nodes</a:t>
            </a:r>
            <a:r>
              <a:rPr lang="nl-NL" baseline="0" dirty="0" smtClean="0"/>
              <a:t>. Doelen van het netwerken zijn namelijk vaak anders.</a:t>
            </a:r>
          </a:p>
          <a:p>
            <a:r>
              <a:rPr lang="nl-NL" baseline="0" dirty="0" smtClean="0"/>
              <a:t>Zo hebben </a:t>
            </a:r>
            <a:r>
              <a:rPr lang="nl-NL" baseline="0" dirty="0" err="1" smtClean="0"/>
              <a:t>nodes</a:t>
            </a:r>
            <a:r>
              <a:rPr lang="nl-NL" baseline="0" dirty="0" smtClean="0"/>
              <a:t> verschillende eigenschappen: … </a:t>
            </a:r>
          </a:p>
          <a:p>
            <a:r>
              <a:rPr lang="nl-NL" baseline="0" dirty="0" smtClean="0"/>
              <a:t>Belangrijke eigenschappen voor onze game zijn </a:t>
            </a:r>
            <a:r>
              <a:rPr lang="nl-NL" b="1" baseline="0" dirty="0" err="1" smtClean="0"/>
              <a:t>latency</a:t>
            </a:r>
            <a:r>
              <a:rPr lang="nl-NL" baseline="0" dirty="0" smtClean="0"/>
              <a:t>, om interacties tussen spelers gelijk waar te kunnen nemen en </a:t>
            </a:r>
            <a:r>
              <a:rPr lang="nl-NL" b="1" baseline="0" dirty="0" smtClean="0"/>
              <a:t>connectiviteit</a:t>
            </a:r>
            <a:r>
              <a:rPr lang="nl-NL" baseline="0" dirty="0" smtClean="0"/>
              <a:t>. Ondanks alle potentiele firewalls van gebruikers, moet iedereen toch met elkaar kunnen communiceren al dan niet rechtsreeks.</a:t>
            </a:r>
          </a:p>
          <a:p>
            <a:endParaRPr lang="nl-NL" baseline="0" dirty="0" smtClean="0"/>
          </a:p>
          <a:p>
            <a:r>
              <a:rPr lang="nl-NL" baseline="0" dirty="0" smtClean="0"/>
              <a:t>Tijdens het inrichten van een netwerk zijn verschillende richtlijnen gedefinieerd. De belangrijkste voor onze game zijn de volgende 3:</a:t>
            </a:r>
          </a:p>
          <a:p>
            <a:pPr marL="228600" indent="-228600">
              <a:buAutoNum type="arabicPeriod"/>
            </a:pPr>
            <a:r>
              <a:rPr lang="nl-NL" baseline="0" dirty="0" smtClean="0"/>
              <a:t>… om schaalbaarheid te garanderen</a:t>
            </a:r>
          </a:p>
          <a:p>
            <a:pPr marL="228600" indent="-228600">
              <a:buAutoNum type="arabicPeriod"/>
            </a:pPr>
            <a:r>
              <a:rPr lang="nl-NL" baseline="0" dirty="0" smtClean="0"/>
              <a:t>… omdat WebRTC implementatie in </a:t>
            </a:r>
            <a:r>
              <a:rPr lang="nl-NL" baseline="0" dirty="0" err="1" smtClean="0"/>
              <a:t>Chrome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unreliable</a:t>
            </a:r>
            <a:r>
              <a:rPr lang="nl-NL" baseline="0" dirty="0" smtClean="0"/>
              <a:t> is, kan het wel eens mis gaan en mag het netwerk hierdoor niet stuk gaan</a:t>
            </a:r>
          </a:p>
          <a:p>
            <a:pPr marL="228600" indent="-228600">
              <a:buAutoNum type="arabicPeriod"/>
            </a:pPr>
            <a:r>
              <a:rPr lang="nl-NL" baseline="0" dirty="0" smtClean="0"/>
              <a:t>… Ook de gebruikers achter de firewall moeten onze game kunnen spelen.</a:t>
            </a:r>
          </a:p>
          <a:p>
            <a:pPr marL="228600" indent="-228600">
              <a:buAutoNum type="arabicPeriod"/>
            </a:pPr>
            <a:endParaRPr lang="nl-NL" baseline="0" dirty="0" smtClean="0"/>
          </a:p>
          <a:p>
            <a:pPr marL="0" indent="0">
              <a:buNone/>
            </a:pPr>
            <a:r>
              <a:rPr lang="nl-NL" baseline="0" dirty="0" smtClean="0"/>
              <a:t>Het is ook een belangrijke keuze om te maken hoed de </a:t>
            </a:r>
            <a:r>
              <a:rPr lang="nl-NL" baseline="0" dirty="0" err="1" smtClean="0"/>
              <a:t>nodes</a:t>
            </a:r>
            <a:r>
              <a:rPr lang="nl-NL" baseline="0" dirty="0" smtClean="0"/>
              <a:t> gepositioneerd worden….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92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43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56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18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5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eaLnBrk="0" hangingPunct="0">
              <a:defRPr/>
            </a:pPr>
            <a:endParaRPr lang="en-US" sz="2400">
              <a:latin typeface="Arial" charset="0"/>
              <a:ea typeface="ＭＳ Ｐゴシック" pitchFamily="1" charset="-128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6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7982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209029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773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6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4060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6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4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4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0978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1442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8122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009062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4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7583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0967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6874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044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794962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6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  <a:br>
              <a:rPr lang="nl-NL" smtClean="0"/>
            </a:br>
            <a:endParaRPr 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4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</p:txBody>
      </p:sp>
      <p:sp>
        <p:nvSpPr>
          <p:cNvPr id="12" name="Rectangle 13"/>
          <p:cNvSpPr>
            <a:spLocks noChangeArrowheads="1"/>
          </p:cNvSpPr>
          <p:nvPr userDrawn="1"/>
        </p:nvSpPr>
        <p:spPr bwMode="auto">
          <a:xfrm>
            <a:off x="0" y="6132515"/>
            <a:ext cx="9144000" cy="725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sp>
        <p:nvSpPr>
          <p:cNvPr id="14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sp>
        <p:nvSpPr>
          <p:cNvPr id="16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sp>
        <p:nvSpPr>
          <p:cNvPr id="17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nl-NL" sz="1400">
              <a:solidFill>
                <a:schemeClr val="bg2"/>
              </a:solidFill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1" y="6181727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9" y="6362702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FD46D165-A417-4767-B307-D2C5C06D27FC}" type="slidenum">
              <a:rPr lang="nl-NL" sz="1100" smtClean="0">
                <a:ea typeface="ＭＳ Ｐゴシック" panose="020B0600070205080204" pitchFamily="34" charset="-128"/>
              </a:rPr>
              <a:pPr algn="r" eaLnBrk="1" hangingPunct="1"/>
              <a:t>‹nr.›</a:t>
            </a:fld>
            <a:endParaRPr lang="nl-NL" sz="1100" dirty="0">
              <a:ea typeface="ＭＳ Ｐゴシック" panose="020B0600070205080204" pitchFamily="34" charset="-128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561554" y="6324602"/>
            <a:ext cx="1330614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000" dirty="0">
                <a:solidFill>
                  <a:srgbClr val="00A6D6"/>
                </a:solidFill>
                <a:latin typeface="Tahoma" charset="0"/>
                <a:ea typeface="Arial" charset="0"/>
                <a:cs typeface="Arial" charset="0"/>
              </a:rPr>
              <a:t>Challenge the future</a:t>
            </a:r>
          </a:p>
        </p:txBody>
      </p:sp>
      <p:pic>
        <p:nvPicPr>
          <p:cNvPr id="13" name="Picture 12" title="tno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5378" y="6224553"/>
            <a:ext cx="1368000" cy="32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QyrLRmg-2o&amp;hd=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ebrtc.jstfy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469900" y="2057402"/>
            <a:ext cx="7307262" cy="235715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endParaRPr lang="nl-NL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11" name="Title 3"/>
          <p:cNvSpPr>
            <a:spLocks noGrp="1"/>
          </p:cNvSpPr>
          <p:nvPr>
            <p:ph type="ctrTitle"/>
          </p:nvPr>
        </p:nvSpPr>
        <p:spPr>
          <a:xfrm>
            <a:off x="685802" y="2238610"/>
            <a:ext cx="6799263" cy="646113"/>
          </a:xfrm>
        </p:spPr>
        <p:txBody>
          <a:bodyPr/>
          <a:lstStyle/>
          <a:p>
            <a:pPr marL="0" indent="0" algn="ctr"/>
            <a:r>
              <a:rPr lang="en-US" dirty="0">
                <a:ea typeface="ＭＳ Ｐゴシック" panose="020B0600070205080204" pitchFamily="34" charset="-128"/>
              </a:rPr>
              <a:t>Dynamic peer-to-peer game networks using WebRTC</a:t>
            </a:r>
            <a:endParaRPr 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7412" name="Subtitle 4"/>
          <p:cNvSpPr>
            <a:spLocks noGrp="1"/>
          </p:cNvSpPr>
          <p:nvPr>
            <p:ph type="subTitle" idx="1"/>
          </p:nvPr>
        </p:nvSpPr>
        <p:spPr>
          <a:xfrm>
            <a:off x="685800" y="3585884"/>
            <a:ext cx="6781800" cy="828675"/>
          </a:xfrm>
        </p:spPr>
        <p:txBody>
          <a:bodyPr/>
          <a:lstStyle/>
          <a:p>
            <a:pPr algn="ctr"/>
            <a:r>
              <a:rPr lang="en-US" dirty="0" smtClean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Jasper </a:t>
            </a:r>
            <a:r>
              <a:rPr lang="en-US" dirty="0" err="1" smtClean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Abbink</a:t>
            </a:r>
            <a:r>
              <a:rPr lang="en-US" dirty="0" smtClean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, Karens Grigorjancs, Joost Verdoorn</a:t>
            </a:r>
          </a:p>
          <a:p>
            <a:pPr algn="ctr"/>
            <a:fld id="{E8C07A7B-B718-4C90-8A73-3EFE6E690F84}" type="datetime3">
              <a:rPr lang="en-US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30 August 2013</a:t>
            </a:fld>
            <a:endParaRPr lang="en-US" dirty="0" smtClean="0">
              <a:latin typeface="Bookman Old Style" panose="020506040505050202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Welcome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WebRTC ● Peer-to-Peer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Conclusion 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</a:t>
            </a:r>
            <a:r>
              <a:rPr lang="en-GB" smtClean="0"/>
              <a:t/>
            </a:r>
            <a:br>
              <a:rPr lang="en-GB" smtClean="0"/>
            </a:br>
            <a:r>
              <a:rPr lang="en-GB" sz="240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Demonstration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lvl="1" indent="0">
              <a:buNone/>
            </a:pPr>
            <a:r>
              <a:rPr lang="en-US" dirty="0">
                <a:hlinkClick r:id="rId3"/>
              </a:rPr>
              <a:t>https://www.youtube.com/watch?v=-</a:t>
            </a:r>
            <a:r>
              <a:rPr lang="en-US" dirty="0" smtClean="0">
                <a:hlinkClick r:id="rId3"/>
              </a:rPr>
              <a:t>QyrLRmg-2o</a:t>
            </a:r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400" b="1" baseline="0" dirty="0" smtClean="0"/>
              <a:t>Game</a:t>
            </a:r>
            <a:r>
              <a:rPr lang="en-GB" sz="1200" baseline="0" dirty="0" smtClean="0"/>
              <a:t>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58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Technology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The tools to the goal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</a:t>
            </a:r>
            <a:r>
              <a:rPr lang="en-GB" sz="1400" b="1" baseline="0" dirty="0" smtClean="0"/>
              <a:t>Technology</a:t>
            </a:r>
            <a:r>
              <a:rPr lang="en-GB" sz="1200" baseline="0" dirty="0" smtClean="0"/>
              <a:t>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1862289" y="2599128"/>
            <a:ext cx="2933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CoffeeScript</a:t>
            </a:r>
            <a:endParaRPr lang="en-US" sz="3600" dirty="0"/>
          </a:p>
        </p:txBody>
      </p:sp>
      <p:sp>
        <p:nvSpPr>
          <p:cNvPr id="5" name="Tekstvak 4"/>
          <p:cNvSpPr txBox="1"/>
          <p:nvPr/>
        </p:nvSpPr>
        <p:spPr>
          <a:xfrm>
            <a:off x="5252231" y="2599128"/>
            <a:ext cx="2182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RequireJS</a:t>
            </a:r>
            <a:endParaRPr lang="en-US" sz="3600" dirty="0"/>
          </a:p>
        </p:txBody>
      </p:sp>
      <p:sp>
        <p:nvSpPr>
          <p:cNvPr id="7" name="Tekstvak 6"/>
          <p:cNvSpPr txBox="1"/>
          <p:nvPr/>
        </p:nvSpPr>
        <p:spPr>
          <a:xfrm>
            <a:off x="3937007" y="1692005"/>
            <a:ext cx="1717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Node.js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2054080" y="3715747"/>
            <a:ext cx="1655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Three.js</a:t>
            </a:r>
            <a:endParaRPr lang="en-US" sz="3200" dirty="0"/>
          </a:p>
        </p:txBody>
      </p:sp>
      <p:sp>
        <p:nvSpPr>
          <p:cNvPr id="9" name="Tekstvak 8"/>
          <p:cNvSpPr txBox="1"/>
          <p:nvPr/>
        </p:nvSpPr>
        <p:spPr>
          <a:xfrm>
            <a:off x="1291556" y="4523647"/>
            <a:ext cx="1141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WebGL</a:t>
            </a:r>
            <a:endParaRPr lang="en-US" dirty="0"/>
          </a:p>
        </p:txBody>
      </p:sp>
      <p:sp>
        <p:nvSpPr>
          <p:cNvPr id="12" name="Tekstvak 11"/>
          <p:cNvSpPr txBox="1"/>
          <p:nvPr/>
        </p:nvSpPr>
        <p:spPr>
          <a:xfrm>
            <a:off x="5452960" y="3777301"/>
            <a:ext cx="1508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Socket.IO</a:t>
            </a:r>
            <a:endParaRPr lang="en-US" dirty="0"/>
          </a:p>
        </p:txBody>
      </p:sp>
      <p:sp>
        <p:nvSpPr>
          <p:cNvPr id="13" name="Tekstvak 12"/>
          <p:cNvSpPr txBox="1"/>
          <p:nvPr/>
        </p:nvSpPr>
        <p:spPr>
          <a:xfrm>
            <a:off x="5452960" y="4508257"/>
            <a:ext cx="1817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14" name="Tekstvak 13"/>
          <p:cNvSpPr txBox="1"/>
          <p:nvPr/>
        </p:nvSpPr>
        <p:spPr>
          <a:xfrm>
            <a:off x="3289277" y="4523647"/>
            <a:ext cx="12827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KineticJS</a:t>
            </a:r>
            <a:endParaRPr lang="en-US" sz="2200" dirty="0"/>
          </a:p>
        </p:txBody>
      </p:sp>
      <p:sp>
        <p:nvSpPr>
          <p:cNvPr id="15" name="Tekstvak 14"/>
          <p:cNvSpPr txBox="1"/>
          <p:nvPr/>
        </p:nvSpPr>
        <p:spPr>
          <a:xfrm>
            <a:off x="7434881" y="3777301"/>
            <a:ext cx="1521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Adapter.js</a:t>
            </a:r>
            <a:endParaRPr lang="en-US" dirty="0"/>
          </a:p>
        </p:txBody>
      </p:sp>
      <p:sp>
        <p:nvSpPr>
          <p:cNvPr id="16" name="Tekstvak 15"/>
          <p:cNvSpPr txBox="1"/>
          <p:nvPr/>
        </p:nvSpPr>
        <p:spPr>
          <a:xfrm>
            <a:off x="5935560" y="821351"/>
            <a:ext cx="2584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Cache</a:t>
            </a:r>
            <a:endParaRPr lang="en-US" dirty="0"/>
          </a:p>
        </p:txBody>
      </p:sp>
      <p:sp>
        <p:nvSpPr>
          <p:cNvPr id="17" name="Tekstvak 16"/>
          <p:cNvSpPr txBox="1"/>
          <p:nvPr/>
        </p:nvSpPr>
        <p:spPr>
          <a:xfrm>
            <a:off x="3397416" y="5281182"/>
            <a:ext cx="10664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Canvas</a:t>
            </a:r>
            <a:endParaRPr lang="en-US" sz="2200" dirty="0"/>
          </a:p>
        </p:txBody>
      </p:sp>
      <p:sp>
        <p:nvSpPr>
          <p:cNvPr id="19" name="Tekstvak 18"/>
          <p:cNvSpPr txBox="1"/>
          <p:nvPr/>
        </p:nvSpPr>
        <p:spPr>
          <a:xfrm>
            <a:off x="6310695" y="251791"/>
            <a:ext cx="1718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36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Quality and </a:t>
            </a:r>
            <a:r>
              <a:rPr lang="en-GB" dirty="0" smtClean="0"/>
              <a:t>Testing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Jasmine for BDD</a:t>
            </a:r>
          </a:p>
          <a:p>
            <a:pPr lvl="1"/>
            <a:r>
              <a:rPr lang="en-GB" dirty="0" err="1" smtClean="0"/>
              <a:t>CoDo</a:t>
            </a:r>
            <a:r>
              <a:rPr lang="en-GB" dirty="0" smtClean="0"/>
              <a:t> for documentation</a:t>
            </a:r>
          </a:p>
          <a:p>
            <a:pPr lvl="1"/>
            <a:r>
              <a:rPr lang="en-GB" dirty="0" smtClean="0"/>
              <a:t>Internal tools</a:t>
            </a:r>
          </a:p>
          <a:p>
            <a:pPr lvl="2"/>
            <a:r>
              <a:rPr lang="en-GB" dirty="0" smtClean="0"/>
              <a:t>Node Inspector</a:t>
            </a:r>
          </a:p>
          <a:p>
            <a:pPr lvl="2"/>
            <a:r>
              <a:rPr lang="en-GB" dirty="0" smtClean="0"/>
              <a:t>Map</a:t>
            </a:r>
          </a:p>
          <a:p>
            <a:pPr lvl="2"/>
            <a:r>
              <a:rPr lang="en-GB" dirty="0" smtClean="0"/>
              <a:t>Game bots</a:t>
            </a:r>
          </a:p>
          <a:p>
            <a:pPr lvl="1"/>
            <a:r>
              <a:rPr lang="en-GB" dirty="0" err="1" smtClean="0"/>
              <a:t>JSCoverage</a:t>
            </a:r>
            <a:r>
              <a:rPr lang="en-GB" dirty="0" smtClean="0"/>
              <a:t> for coverage reports</a:t>
            </a:r>
          </a:p>
          <a:p>
            <a:pPr lvl="1"/>
            <a:r>
              <a:rPr lang="en-GB" dirty="0" smtClean="0"/>
              <a:t>cake for building</a:t>
            </a:r>
          </a:p>
          <a:p>
            <a:pPr lvl="1"/>
            <a:r>
              <a:rPr lang="en-GB" dirty="0" err="1" smtClean="0"/>
              <a:t>CoffeeLint</a:t>
            </a:r>
            <a:r>
              <a:rPr lang="en-GB" dirty="0" smtClean="0"/>
              <a:t> for 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</a:t>
            </a:r>
            <a:r>
              <a:rPr lang="en-GB" sz="1400" b="1" baseline="0" dirty="0" smtClean="0"/>
              <a:t>Quality &amp; Testing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08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Quality and Testing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External </a:t>
            </a:r>
            <a:r>
              <a:rPr lang="en-GB" sz="2400" dirty="0" err="1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codereview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Software Improvement Group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After review 1:</a:t>
            </a:r>
          </a:p>
          <a:p>
            <a:pPr lvl="2"/>
            <a:r>
              <a:rPr lang="en-GB" dirty="0" smtClean="0"/>
              <a:t>Game and Library split up</a:t>
            </a:r>
          </a:p>
          <a:p>
            <a:pPr lvl="2"/>
            <a:r>
              <a:rPr lang="en-GB" dirty="0" smtClean="0"/>
              <a:t>Shortened long functions</a:t>
            </a:r>
          </a:p>
          <a:p>
            <a:pPr lvl="2"/>
            <a:r>
              <a:rPr lang="en-GB" dirty="0" smtClean="0"/>
              <a:t>Added documentation</a:t>
            </a:r>
          </a:p>
          <a:p>
            <a:pPr lvl="2"/>
            <a:r>
              <a:rPr lang="en-GB" dirty="0" smtClean="0"/>
              <a:t>Code duplication not reduced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Review 2:</a:t>
            </a:r>
          </a:p>
          <a:p>
            <a:pPr lvl="2"/>
            <a:r>
              <a:rPr lang="en-GB" dirty="0" smtClean="0"/>
              <a:t>Not happy with code duplication</a:t>
            </a:r>
          </a:p>
          <a:p>
            <a:pPr lvl="2"/>
            <a:r>
              <a:rPr lang="en-GB" dirty="0" smtClean="0"/>
              <a:t>Still a few long functions</a:t>
            </a:r>
          </a:p>
          <a:p>
            <a:pPr lvl="2"/>
            <a:r>
              <a:rPr lang="en-GB" dirty="0" smtClean="0"/>
              <a:t>Could determine a positive change compared to review 1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</a:t>
            </a:r>
            <a:r>
              <a:rPr lang="en-GB" sz="1400" b="1" baseline="0" dirty="0" smtClean="0"/>
              <a:t>Quality &amp; Testing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23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Reflection on research question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In </a:t>
            </a:r>
            <a:r>
              <a:rPr lang="en-US" dirty="0"/>
              <a:t>what way can one create a dynamic peer-to-peer multiplayer-game-network-topology that scales with the amount of users participating by only using WebRTC</a:t>
            </a:r>
            <a:r>
              <a:rPr lang="en-US" dirty="0" smtClean="0"/>
              <a:t>?</a:t>
            </a:r>
          </a:p>
          <a:p>
            <a:pPr marL="766763" lvl="2" indent="0">
              <a:buNone/>
            </a:pPr>
            <a:endParaRPr lang="en-US" dirty="0" smtClean="0"/>
          </a:p>
          <a:p>
            <a:pPr lvl="2"/>
            <a:r>
              <a:rPr lang="en-US" dirty="0"/>
              <a:t>How can all data reach all peers in a bandwidth-efficient way?</a:t>
            </a:r>
          </a:p>
          <a:p>
            <a:pPr lvl="2"/>
            <a:r>
              <a:rPr lang="en-US" dirty="0" smtClean="0"/>
              <a:t>How </a:t>
            </a:r>
            <a:r>
              <a:rPr lang="en-US" dirty="0"/>
              <a:t>can one distribute essential network tasks over all peers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How </a:t>
            </a:r>
            <a:r>
              <a:rPr lang="en-US" dirty="0"/>
              <a:t>can the impact of unpredictable circumstances (peers suddenly leaving the network) be reduced</a:t>
            </a:r>
            <a:r>
              <a:rPr lang="en-US" dirty="0" smtClean="0"/>
              <a:t>?</a:t>
            </a:r>
          </a:p>
          <a:p>
            <a:pPr lvl="2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</a:t>
            </a:r>
            <a:r>
              <a:rPr lang="en-GB" sz="1400" b="1" baseline="0" dirty="0" smtClean="0"/>
              <a:t>Conclusion</a:t>
            </a:r>
            <a:r>
              <a:rPr lang="en-GB" sz="1200" baseline="0" dirty="0" smtClean="0"/>
              <a:t>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51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WebRTC impact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 smtClean="0"/>
          </a:p>
          <a:p>
            <a:pPr lvl="1"/>
            <a:r>
              <a:rPr lang="en-GB" dirty="0" smtClean="0"/>
              <a:t>Turbulent growth of knowledge on internet</a:t>
            </a:r>
          </a:p>
          <a:p>
            <a:pPr lvl="1"/>
            <a:r>
              <a:rPr lang="en-GB" dirty="0" smtClean="0"/>
              <a:t>Easy accessible with WebRTC libraries</a:t>
            </a:r>
          </a:p>
          <a:p>
            <a:pPr lvl="1"/>
            <a:r>
              <a:rPr lang="en-GB" dirty="0" smtClean="0"/>
              <a:t>Benefits from growth of JavaScript and HTML5 web applications</a:t>
            </a:r>
          </a:p>
          <a:p>
            <a:pPr lvl="1"/>
            <a:r>
              <a:rPr lang="en-GB" dirty="0" smtClean="0"/>
              <a:t>Browser dominance vs. Desktop applications</a:t>
            </a:r>
          </a:p>
          <a:p>
            <a:pPr lvl="1"/>
            <a:r>
              <a:rPr lang="en-GB" dirty="0" smtClean="0"/>
              <a:t>Browser compatibility still an issue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Expected a continuous growth in the next years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</a:t>
            </a:r>
            <a:r>
              <a:rPr lang="en-GB" sz="1400" b="1" baseline="0" dirty="0" smtClean="0"/>
              <a:t>Conclusion</a:t>
            </a:r>
            <a:r>
              <a:rPr lang="en-GB" sz="1200" baseline="0" dirty="0" smtClean="0"/>
              <a:t>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12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187" y="259773"/>
            <a:ext cx="7159625" cy="1244600"/>
          </a:xfrm>
        </p:spPr>
        <p:txBody>
          <a:bodyPr/>
          <a:lstStyle/>
          <a:p>
            <a:pPr algn="ctr"/>
            <a:r>
              <a:rPr lang="en-GB" dirty="0" smtClean="0"/>
              <a:t/>
            </a:r>
            <a:br>
              <a:rPr lang="en-GB" dirty="0" smtClean="0"/>
            </a:br>
            <a:r>
              <a:rPr lang="en-GB" sz="4800" dirty="0" smtClean="0"/>
              <a:t>Questions?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 smtClean="0"/>
          </a:p>
          <a:p>
            <a:pPr lvl="1"/>
            <a:r>
              <a:rPr lang="en-GB" dirty="0" smtClean="0"/>
              <a:t>Library repository</a:t>
            </a:r>
            <a:br>
              <a:rPr lang="en-GB" dirty="0" smtClean="0"/>
            </a:br>
            <a:r>
              <a:rPr lang="en-GB" dirty="0" smtClean="0"/>
              <a:t>Link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Game repository</a:t>
            </a:r>
            <a:br>
              <a:rPr lang="en-GB" dirty="0" smtClean="0"/>
            </a:br>
            <a:r>
              <a:rPr lang="en-GB" dirty="0" smtClean="0"/>
              <a:t>Link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Orbit Impossible</a:t>
            </a:r>
            <a:br>
              <a:rPr lang="en-GB" dirty="0" smtClean="0"/>
            </a:br>
            <a:r>
              <a:rPr lang="en-GB" dirty="0" smtClean="0">
                <a:hlinkClick r:id="rId3" tooltip="Orbit Impossible"/>
              </a:rPr>
              <a:t>http://webrtc.jstfy.com/</a:t>
            </a:r>
            <a:endParaRPr lang="en-GB" dirty="0" smtClean="0"/>
          </a:p>
          <a:p>
            <a:pPr lvl="1"/>
            <a:endParaRPr lang="en-GB" dirty="0"/>
          </a:p>
          <a:p>
            <a:pPr marL="766763" lvl="2" indent="0" algn="ctr">
              <a:buNone/>
            </a:pPr>
            <a:r>
              <a:rPr lang="en-GB" b="1" dirty="0" smtClean="0"/>
              <a:t>Play, Download and Contribute!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dirty="0" smtClean="0"/>
              <a:t>Questions?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64172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dirty="0" smtClean="0"/>
              <a:t>Assignment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WebRTC ● Peer-to-Peer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4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WebRTC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err="1" smtClean="0">
                <a:solidFill>
                  <a:schemeClr val="bg1">
                    <a:lumMod val="65000"/>
                  </a:schemeClr>
                </a:solidFill>
              </a:rPr>
              <a:t>Assigment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baseline="0" dirty="0" smtClean="0"/>
              <a:t>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Peer-to-Peer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4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Peer-to-Peer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Introduction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it?</a:t>
            </a:r>
          </a:p>
          <a:p>
            <a:pPr lvl="1"/>
            <a:r>
              <a:rPr lang="en-GB" dirty="0" smtClean="0"/>
              <a:t>Decentralised distributed network architecture</a:t>
            </a:r>
          </a:p>
          <a:p>
            <a:pPr lvl="1"/>
            <a:r>
              <a:rPr lang="en-GB" dirty="0" smtClean="0"/>
              <a:t>No central server</a:t>
            </a:r>
          </a:p>
          <a:p>
            <a:r>
              <a:rPr lang="en-GB" dirty="0" smtClean="0"/>
              <a:t>Applications</a:t>
            </a:r>
          </a:p>
          <a:p>
            <a:pPr lvl="1"/>
            <a:r>
              <a:rPr lang="en-GB" dirty="0" smtClean="0"/>
              <a:t>File sharing (</a:t>
            </a:r>
            <a:r>
              <a:rPr lang="en-GB" dirty="0" err="1" smtClean="0"/>
              <a:t>BitTorrent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Instant messaging (Skype)</a:t>
            </a:r>
          </a:p>
          <a:p>
            <a:pPr lvl="1"/>
            <a:r>
              <a:rPr lang="en-GB" dirty="0" smtClean="0"/>
              <a:t>Media streaming (P2PTV)</a:t>
            </a:r>
          </a:p>
          <a:p>
            <a:pPr lvl="1"/>
            <a:r>
              <a:rPr lang="en-GB" dirty="0" smtClean="0"/>
              <a:t>Content distribution (CDN)</a:t>
            </a:r>
          </a:p>
          <a:p>
            <a:r>
              <a:rPr lang="en-GB" dirty="0" smtClean="0"/>
              <a:t>Infrastructure</a:t>
            </a:r>
          </a:p>
          <a:p>
            <a:pPr lvl="1"/>
            <a:r>
              <a:rPr lang="en-GB" dirty="0" smtClean="0"/>
              <a:t>Unstructured networks</a:t>
            </a:r>
          </a:p>
          <a:p>
            <a:pPr lvl="1"/>
            <a:r>
              <a:rPr lang="en-GB" dirty="0"/>
              <a:t>Structured networks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baseline="0" dirty="0" smtClean="0"/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51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Peer-to-Peer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Network organisation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Node properties</a:t>
            </a:r>
          </a:p>
          <a:p>
            <a:pPr lvl="2"/>
            <a:r>
              <a:rPr lang="en-GB" dirty="0" smtClean="0"/>
              <a:t>Session duration, bandwidth, connectivity, latency…</a:t>
            </a:r>
          </a:p>
          <a:p>
            <a:pPr lvl="1"/>
            <a:r>
              <a:rPr lang="en-GB" dirty="0" smtClean="0"/>
              <a:t>Topology guidelines</a:t>
            </a:r>
          </a:p>
          <a:p>
            <a:pPr lvl="2"/>
            <a:r>
              <a:rPr lang="en-GB" dirty="0" smtClean="0"/>
              <a:t>Adaptations should use limited information</a:t>
            </a:r>
          </a:p>
          <a:p>
            <a:pPr lvl="2"/>
            <a:r>
              <a:rPr lang="en-GB" dirty="0" smtClean="0"/>
              <a:t>Adaptations should not break network if using incorrect information</a:t>
            </a:r>
          </a:p>
          <a:p>
            <a:pPr lvl="2"/>
            <a:r>
              <a:rPr lang="en-GB" dirty="0" smtClean="0"/>
              <a:t>A network should ensure connectivity to each node</a:t>
            </a:r>
          </a:p>
          <a:p>
            <a:pPr lvl="2"/>
            <a:r>
              <a:rPr lang="en-GB" dirty="0" smtClean="0"/>
              <a:t>…</a:t>
            </a:r>
          </a:p>
          <a:p>
            <a:pPr lvl="1"/>
            <a:r>
              <a:rPr lang="en-GB" dirty="0" smtClean="0"/>
              <a:t>Node positioning</a:t>
            </a:r>
          </a:p>
          <a:p>
            <a:pPr lvl="2"/>
            <a:r>
              <a:rPr lang="en-GB" dirty="0" smtClean="0"/>
              <a:t>Location based</a:t>
            </a:r>
          </a:p>
          <a:p>
            <a:pPr lvl="2"/>
            <a:r>
              <a:rPr lang="en-GB" dirty="0" smtClean="0"/>
              <a:t>Semantic based</a:t>
            </a:r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baseline="0" dirty="0" smtClean="0"/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2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Peer-to-Peer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Vivaldi node positioning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Positions nodes in a n-dimensional space</a:t>
            </a:r>
          </a:p>
          <a:p>
            <a:pPr lvl="1"/>
            <a:r>
              <a:rPr lang="en-GB" dirty="0" smtClean="0"/>
              <a:t>Tries to equal Euclidean </a:t>
            </a:r>
            <a:r>
              <a:rPr lang="en-GB" dirty="0"/>
              <a:t>distance </a:t>
            </a:r>
            <a:r>
              <a:rPr lang="en-GB" dirty="0" smtClean="0"/>
              <a:t>and latency between nodes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Implementation</a:t>
            </a:r>
          </a:p>
          <a:p>
            <a:pPr lvl="2"/>
            <a:r>
              <a:rPr lang="en-GB" dirty="0" smtClean="0"/>
              <a:t>A node starts at [-2, 2]</a:t>
            </a:r>
          </a:p>
          <a:p>
            <a:pPr lvl="2"/>
            <a:r>
              <a:rPr lang="en-GB" dirty="0" smtClean="0"/>
              <a:t>A node calculates its latency to nodes and asks their position</a:t>
            </a:r>
          </a:p>
          <a:p>
            <a:pPr lvl="2"/>
            <a:r>
              <a:rPr lang="en-GB" dirty="0" smtClean="0"/>
              <a:t>Calculates its own position</a:t>
            </a:r>
          </a:p>
          <a:p>
            <a:pPr lvl="2"/>
            <a:r>
              <a:rPr lang="en-GB" dirty="0" smtClean="0"/>
              <a:t>After a while, slows down to </a:t>
            </a:r>
            <a:r>
              <a:rPr lang="en-GB" dirty="0"/>
              <a:t>prevent oscillation</a:t>
            </a:r>
          </a:p>
          <a:p>
            <a:pPr lvl="1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baseline="0" dirty="0" smtClean="0"/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35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Peer-to-Peer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PoPCorn supernode election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Relies on coordination based system like Vivaldi</a:t>
            </a:r>
          </a:p>
          <a:p>
            <a:pPr lvl="1"/>
            <a:r>
              <a:rPr lang="en-GB" dirty="0" smtClean="0"/>
              <a:t>Decentralised approach of electing a supernode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Implementation</a:t>
            </a:r>
          </a:p>
          <a:p>
            <a:pPr lvl="2"/>
            <a:r>
              <a:rPr lang="en-GB" dirty="0" smtClean="0"/>
              <a:t>A supernode generates a token and gives it to a random child</a:t>
            </a:r>
          </a:p>
          <a:p>
            <a:pPr lvl="2"/>
            <a:r>
              <a:rPr lang="en-GB" dirty="0" smtClean="0"/>
              <a:t>A node advertises its token and calculates the desired token position</a:t>
            </a:r>
          </a:p>
          <a:p>
            <a:pPr lvl="2"/>
            <a:r>
              <a:rPr lang="en-GB" dirty="0" smtClean="0"/>
              <a:t>A node calculates which node is the best candidate for the token</a:t>
            </a:r>
          </a:p>
          <a:p>
            <a:pPr lvl="2"/>
            <a:r>
              <a:rPr lang="en-GB" dirty="0" smtClean="0"/>
              <a:t>A node gives the token to the best candidate</a:t>
            </a:r>
          </a:p>
          <a:p>
            <a:pPr lvl="2"/>
            <a:r>
              <a:rPr lang="en-GB" dirty="0" smtClean="0"/>
              <a:t>If self, a node becomes a supernode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baseline="0" dirty="0" smtClean="0"/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97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6" y="457200"/>
            <a:ext cx="7159625" cy="914400"/>
          </a:xfrm>
        </p:spPr>
        <p:txBody>
          <a:bodyPr/>
          <a:lstStyle/>
          <a:p>
            <a:r>
              <a:rPr lang="en-GB" dirty="0" smtClean="0"/>
              <a:t>Peer-to-Peer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Live demonstration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baseline="0" dirty="0" smtClean="0"/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6" y="1481231"/>
            <a:ext cx="7333251" cy="4283075"/>
          </a:xfrm>
        </p:spPr>
      </p:pic>
    </p:spTree>
    <p:extLst>
      <p:ext uri="{BB962C8B-B14F-4D97-AF65-F5344CB8AC3E}">
        <p14:creationId xmlns:p14="http://schemas.microsoft.com/office/powerpoint/2010/main" val="387438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Implementing our </a:t>
            </a:r>
            <a:r>
              <a:rPr lang="en-GB" sz="2400" dirty="0" err="1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WebRTC</a:t>
            </a: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 library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Game concept</a:t>
            </a:r>
          </a:p>
          <a:p>
            <a:pPr lvl="2"/>
            <a:r>
              <a:rPr lang="en-GB" dirty="0" smtClean="0"/>
              <a:t>3D arcade shooter</a:t>
            </a:r>
          </a:p>
          <a:p>
            <a:pPr lvl="1"/>
            <a:r>
              <a:rPr lang="en-GB" dirty="0" smtClean="0"/>
              <a:t>Network utilisation</a:t>
            </a:r>
          </a:p>
          <a:p>
            <a:pPr lvl="1"/>
            <a:r>
              <a:rPr lang="en-GB" dirty="0" err="1" smtClean="0"/>
              <a:t>WebGL</a:t>
            </a:r>
            <a:r>
              <a:rPr lang="en-GB" dirty="0" smtClean="0"/>
              <a:t> graphics engine</a:t>
            </a:r>
            <a:endParaRPr lang="en-GB" dirty="0"/>
          </a:p>
          <a:p>
            <a:pPr lvl="1"/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400" b="1" baseline="0" dirty="0" smtClean="0"/>
              <a:t>Game</a:t>
            </a:r>
            <a:r>
              <a:rPr lang="en-GB" sz="1200" baseline="0" dirty="0" smtClean="0"/>
              <a:t>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55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1262</Words>
  <Application>Microsoft Office PowerPoint</Application>
  <PresentationFormat>Diavoorstelling (4:3)</PresentationFormat>
  <Paragraphs>198</Paragraphs>
  <Slides>16</Slides>
  <Notes>16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17" baseType="lpstr">
      <vt:lpstr>text</vt:lpstr>
      <vt:lpstr>Dynamic peer-to-peer game networks using WebRTC</vt:lpstr>
      <vt:lpstr>Assignment</vt:lpstr>
      <vt:lpstr>WebRTC</vt:lpstr>
      <vt:lpstr>Peer-to-Peer Introduction</vt:lpstr>
      <vt:lpstr>Peer-to-Peer Network organisation</vt:lpstr>
      <vt:lpstr>Peer-to-Peer Vivaldi node positioning</vt:lpstr>
      <vt:lpstr>Peer-to-Peer PoPCorn supernode election</vt:lpstr>
      <vt:lpstr>Peer-to-Peer Live demonstration</vt:lpstr>
      <vt:lpstr>Game Implementing our WebRTC library</vt:lpstr>
      <vt:lpstr>Game Demonstration</vt:lpstr>
      <vt:lpstr>Technology The tools to the goal</vt:lpstr>
      <vt:lpstr>Quality and Testing </vt:lpstr>
      <vt:lpstr>Quality and Testing External codereview</vt:lpstr>
      <vt:lpstr>Conclusion Reflection on research question</vt:lpstr>
      <vt:lpstr>Conclusion WebRTC impact</vt:lpstr>
      <vt:lpstr> Questions?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peer-to-peer game networks using WebRTC</dc:title>
  <dc:creator/>
  <cp:lastModifiedBy/>
  <cp:revision>1</cp:revision>
  <dcterms:created xsi:type="dcterms:W3CDTF">2013-08-29T08:40:54Z</dcterms:created>
  <dcterms:modified xsi:type="dcterms:W3CDTF">2013-08-29T23:01:28Z</dcterms:modified>
</cp:coreProperties>
</file>