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notesMasterIdLst>
    <p:notesMasterId r:id="rId22"/>
  </p:notesMasterIdLst>
  <p:sldIdLst>
    <p:sldId id="257" r:id="rId5"/>
    <p:sldId id="272" r:id="rId6"/>
    <p:sldId id="269" r:id="rId7"/>
    <p:sldId id="267" r:id="rId8"/>
    <p:sldId id="285" r:id="rId9"/>
    <p:sldId id="278" r:id="rId10"/>
    <p:sldId id="286" r:id="rId11"/>
    <p:sldId id="271" r:id="rId12"/>
    <p:sldId id="282" r:id="rId13"/>
    <p:sldId id="277" r:id="rId14"/>
    <p:sldId id="279" r:id="rId15"/>
    <p:sldId id="273" r:id="rId16"/>
    <p:sldId id="275" r:id="rId17"/>
    <p:sldId id="283" r:id="rId18"/>
    <p:sldId id="284" r:id="rId19"/>
    <p:sldId id="276" r:id="rId20"/>
    <p:sldId id="281" r:id="rId21"/>
  </p:sldIdLst>
  <p:sldSz cx="12192000" cy="6858000"/>
  <p:notesSz cx="6858000" cy="92392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903F"/>
    <a:srgbClr val="344529"/>
    <a:srgbClr val="2B3922"/>
    <a:srgbClr val="2E3722"/>
    <a:srgbClr val="FCF7F1"/>
    <a:srgbClr val="B8D233"/>
    <a:srgbClr val="5CC6D6"/>
    <a:srgbClr val="F8D22F"/>
    <a:srgbClr val="F03F2B"/>
    <a:srgbClr val="3488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3381DC-EAC8-4956-A75B-3D69100996E3}" v="3" dt="2021-04-28T13:54:07.7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29" autoAdjust="0"/>
    <p:restoredTop sz="94619" autoAdjust="0"/>
  </p:normalViewPr>
  <p:slideViewPr>
    <p:cSldViewPr snapToGrid="0">
      <p:cViewPr varScale="1">
        <p:scale>
          <a:sx n="88" d="100"/>
          <a:sy n="88" d="100"/>
        </p:scale>
        <p:origin x="82" y="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b E" userId="3e98a89c1d755d3b" providerId="LiveId" clId="{B43381DC-EAC8-4956-A75B-3D69100996E3}"/>
    <pc:docChg chg="custSel addSld delSld modSld sldOrd">
      <pc:chgData name="Bob E" userId="3e98a89c1d755d3b" providerId="LiveId" clId="{B43381DC-EAC8-4956-A75B-3D69100996E3}" dt="2021-04-28T21:55:47.097" v="404" actId="20577"/>
      <pc:docMkLst>
        <pc:docMk/>
      </pc:docMkLst>
      <pc:sldChg chg="modSp mod">
        <pc:chgData name="Bob E" userId="3e98a89c1d755d3b" providerId="LiveId" clId="{B43381DC-EAC8-4956-A75B-3D69100996E3}" dt="2021-04-28T21:55:47.097" v="404" actId="20577"/>
        <pc:sldMkLst>
          <pc:docMk/>
          <pc:sldMk cId="2584280759" sldId="257"/>
        </pc:sldMkLst>
        <pc:spChg chg="mod">
          <ac:chgData name="Bob E" userId="3e98a89c1d755d3b" providerId="LiveId" clId="{B43381DC-EAC8-4956-A75B-3D69100996E3}" dt="2021-04-28T21:55:47.097" v="404" actId="20577"/>
          <ac:spMkLst>
            <pc:docMk/>
            <pc:sldMk cId="2584280759" sldId="257"/>
            <ac:spMk id="3" creationId="{C8722DDC-8EEE-4A06-8DFE-B44871EAA2CF}"/>
          </ac:spMkLst>
        </pc:spChg>
      </pc:sldChg>
      <pc:sldChg chg="modSp mod">
        <pc:chgData name="Bob E" userId="3e98a89c1d755d3b" providerId="LiveId" clId="{B43381DC-EAC8-4956-A75B-3D69100996E3}" dt="2021-04-28T14:04:13.927" v="363" actId="20577"/>
        <pc:sldMkLst>
          <pc:docMk/>
          <pc:sldMk cId="3056102889" sldId="271"/>
        </pc:sldMkLst>
        <pc:spChg chg="mod">
          <ac:chgData name="Bob E" userId="3e98a89c1d755d3b" providerId="LiveId" clId="{B43381DC-EAC8-4956-A75B-3D69100996E3}" dt="2021-04-28T14:00:24.387" v="229" actId="255"/>
          <ac:spMkLst>
            <pc:docMk/>
            <pc:sldMk cId="3056102889" sldId="271"/>
            <ac:spMk id="3" creationId="{AD2CC37C-F3D7-486E-8526-054D492DC6E2}"/>
          </ac:spMkLst>
        </pc:spChg>
        <pc:spChg chg="mod">
          <ac:chgData name="Bob E" userId="3e98a89c1d755d3b" providerId="LiveId" clId="{B43381DC-EAC8-4956-A75B-3D69100996E3}" dt="2021-04-28T14:00:45.971" v="231" actId="255"/>
          <ac:spMkLst>
            <pc:docMk/>
            <pc:sldMk cId="3056102889" sldId="271"/>
            <ac:spMk id="4" creationId="{8A16A1E7-B170-4215-8D61-C074646FE01B}"/>
          </ac:spMkLst>
        </pc:spChg>
        <pc:spChg chg="mod">
          <ac:chgData name="Bob E" userId="3e98a89c1d755d3b" providerId="LiveId" clId="{B43381DC-EAC8-4956-A75B-3D69100996E3}" dt="2021-04-28T14:03:20.318" v="360" actId="20577"/>
          <ac:spMkLst>
            <pc:docMk/>
            <pc:sldMk cId="3056102889" sldId="271"/>
            <ac:spMk id="5" creationId="{80510B19-D9D0-480C-9628-54A1635D38CA}"/>
          </ac:spMkLst>
        </pc:spChg>
        <pc:spChg chg="mod">
          <ac:chgData name="Bob E" userId="3e98a89c1d755d3b" providerId="LiveId" clId="{B43381DC-EAC8-4956-A75B-3D69100996E3}" dt="2021-04-28T14:04:13.927" v="363" actId="20577"/>
          <ac:spMkLst>
            <pc:docMk/>
            <pc:sldMk cId="3056102889" sldId="271"/>
            <ac:spMk id="6" creationId="{0089E472-2D9C-40F6-A8C2-01D341DBD25C}"/>
          </ac:spMkLst>
        </pc:spChg>
      </pc:sldChg>
      <pc:sldChg chg="modSp mod modNotesTx">
        <pc:chgData name="Bob E" userId="3e98a89c1d755d3b" providerId="LiveId" clId="{B43381DC-EAC8-4956-A75B-3D69100996E3}" dt="2021-04-28T19:45:26.409" v="373"/>
        <pc:sldMkLst>
          <pc:docMk/>
          <pc:sldMk cId="434758405" sldId="272"/>
        </pc:sldMkLst>
        <pc:spChg chg="mod">
          <ac:chgData name="Bob E" userId="3e98a89c1d755d3b" providerId="LiveId" clId="{B43381DC-EAC8-4956-A75B-3D69100996E3}" dt="2021-04-28T13:50:03.686" v="133" actId="20577"/>
          <ac:spMkLst>
            <pc:docMk/>
            <pc:sldMk cId="434758405" sldId="272"/>
            <ac:spMk id="3" creationId="{3C650AA7-245A-451B-B604-B9C5108457AB}"/>
          </ac:spMkLst>
        </pc:spChg>
      </pc:sldChg>
      <pc:sldChg chg="modSp mod">
        <pc:chgData name="Bob E" userId="3e98a89c1d755d3b" providerId="LiveId" clId="{B43381DC-EAC8-4956-A75B-3D69100996E3}" dt="2021-04-28T13:59:16.080" v="216" actId="20577"/>
        <pc:sldMkLst>
          <pc:docMk/>
          <pc:sldMk cId="3960028411" sldId="273"/>
        </pc:sldMkLst>
        <pc:spChg chg="mod">
          <ac:chgData name="Bob E" userId="3e98a89c1d755d3b" providerId="LiveId" clId="{B43381DC-EAC8-4956-A75B-3D69100996E3}" dt="2021-04-28T13:59:16.080" v="216" actId="20577"/>
          <ac:spMkLst>
            <pc:docMk/>
            <pc:sldMk cId="3960028411" sldId="273"/>
            <ac:spMk id="3" creationId="{2763850A-8E65-4294-96B6-193BFD56EC77}"/>
          </ac:spMkLst>
        </pc:spChg>
      </pc:sldChg>
      <pc:sldChg chg="addSp delSp modSp mod">
        <pc:chgData name="Bob E" userId="3e98a89c1d755d3b" providerId="LiveId" clId="{B43381DC-EAC8-4956-A75B-3D69100996E3}" dt="2021-04-28T14:15:30.577" v="368" actId="1076"/>
        <pc:sldMkLst>
          <pc:docMk/>
          <pc:sldMk cId="413717029" sldId="276"/>
        </pc:sldMkLst>
        <pc:picChg chg="del">
          <ac:chgData name="Bob E" userId="3e98a89c1d755d3b" providerId="LiveId" clId="{B43381DC-EAC8-4956-A75B-3D69100996E3}" dt="2021-04-28T14:15:00.801" v="364" actId="478"/>
          <ac:picMkLst>
            <pc:docMk/>
            <pc:sldMk cId="413717029" sldId="276"/>
            <ac:picMk id="4" creationId="{2F063A17-EA11-4DDD-BF66-A72D5EF116A3}"/>
          </ac:picMkLst>
        </pc:picChg>
        <pc:picChg chg="add mod">
          <ac:chgData name="Bob E" userId="3e98a89c1d755d3b" providerId="LiveId" clId="{B43381DC-EAC8-4956-A75B-3D69100996E3}" dt="2021-04-28T14:15:30.577" v="368" actId="1076"/>
          <ac:picMkLst>
            <pc:docMk/>
            <pc:sldMk cId="413717029" sldId="276"/>
            <ac:picMk id="5" creationId="{D0FEEAF9-B904-45C6-A3F1-C1285BCC0F3C}"/>
          </ac:picMkLst>
        </pc:picChg>
      </pc:sldChg>
      <pc:sldChg chg="modSp mod ord">
        <pc:chgData name="Bob E" userId="3e98a89c1d755d3b" providerId="LiveId" clId="{B43381DC-EAC8-4956-A75B-3D69100996E3}" dt="2021-04-28T20:01:40.781" v="375"/>
        <pc:sldMkLst>
          <pc:docMk/>
          <pc:sldMk cId="3876481716" sldId="277"/>
        </pc:sldMkLst>
        <pc:spChg chg="mod">
          <ac:chgData name="Bob E" userId="3e98a89c1d755d3b" providerId="LiveId" clId="{B43381DC-EAC8-4956-A75B-3D69100996E3}" dt="2021-04-28T13:59:26.846" v="222" actId="20577"/>
          <ac:spMkLst>
            <pc:docMk/>
            <pc:sldMk cId="3876481716" sldId="277"/>
            <ac:spMk id="3" creationId="{71388D8B-84E2-4EFE-94D1-E35B5594DDCA}"/>
          </ac:spMkLst>
        </pc:spChg>
      </pc:sldChg>
      <pc:sldChg chg="modSp mod">
        <pc:chgData name="Bob E" userId="3e98a89c1d755d3b" providerId="LiveId" clId="{B43381DC-EAC8-4956-A75B-3D69100996E3}" dt="2021-04-28T14:29:18.356" v="372" actId="13926"/>
        <pc:sldMkLst>
          <pc:docMk/>
          <pc:sldMk cId="787778358" sldId="282"/>
        </pc:sldMkLst>
        <pc:spChg chg="mod">
          <ac:chgData name="Bob E" userId="3e98a89c1d755d3b" providerId="LiveId" clId="{B43381DC-EAC8-4956-A75B-3D69100996E3}" dt="2021-04-28T14:29:18.356" v="372" actId="13926"/>
          <ac:spMkLst>
            <pc:docMk/>
            <pc:sldMk cId="787778358" sldId="282"/>
            <ac:spMk id="3" creationId="{744DE119-C9E2-4C9C-8D9F-E99A95CF9765}"/>
          </ac:spMkLst>
        </pc:spChg>
      </pc:sldChg>
      <pc:sldChg chg="modSp mod modClrScheme chgLayout">
        <pc:chgData name="Bob E" userId="3e98a89c1d755d3b" providerId="LiveId" clId="{B43381DC-EAC8-4956-A75B-3D69100996E3}" dt="2021-04-28T13:55:10.884" v="210" actId="27636"/>
        <pc:sldMkLst>
          <pc:docMk/>
          <pc:sldMk cId="2846210679" sldId="285"/>
        </pc:sldMkLst>
        <pc:spChg chg="mod ord">
          <ac:chgData name="Bob E" userId="3e98a89c1d755d3b" providerId="LiveId" clId="{B43381DC-EAC8-4956-A75B-3D69100996E3}" dt="2021-04-28T13:50:54.957" v="134" actId="26606"/>
          <ac:spMkLst>
            <pc:docMk/>
            <pc:sldMk cId="2846210679" sldId="285"/>
            <ac:spMk id="2" creationId="{3586AC00-70B6-435A-80D8-4128CD18660F}"/>
          </ac:spMkLst>
        </pc:spChg>
        <pc:spChg chg="mod">
          <ac:chgData name="Bob E" userId="3e98a89c1d755d3b" providerId="LiveId" clId="{B43381DC-EAC8-4956-A75B-3D69100996E3}" dt="2021-04-28T13:55:10.884" v="210" actId="27636"/>
          <ac:spMkLst>
            <pc:docMk/>
            <pc:sldMk cId="2846210679" sldId="285"/>
            <ac:spMk id="4" creationId="{586318B1-D1B6-41AF-BBAF-C5D79AB2F4F6}"/>
          </ac:spMkLst>
        </pc:spChg>
        <pc:picChg chg="mod">
          <ac:chgData name="Bob E" userId="3e98a89c1d755d3b" providerId="LiveId" clId="{B43381DC-EAC8-4956-A75B-3D69100996E3}" dt="2021-04-28T13:54:07.732" v="206" actId="14100"/>
          <ac:picMkLst>
            <pc:docMk/>
            <pc:sldMk cId="2846210679" sldId="285"/>
            <ac:picMk id="1026" creationId="{18D10FDE-B2FE-42A4-BF68-FC805D327059}"/>
          </ac:picMkLst>
        </pc:picChg>
      </pc:sldChg>
      <pc:sldChg chg="modSp mod">
        <pc:chgData name="Bob E" userId="3e98a89c1d755d3b" providerId="LiveId" clId="{B43381DC-EAC8-4956-A75B-3D69100996E3}" dt="2021-04-28T13:59:38.076" v="228" actId="20577"/>
        <pc:sldMkLst>
          <pc:docMk/>
          <pc:sldMk cId="61770106" sldId="286"/>
        </pc:sldMkLst>
        <pc:spChg chg="mod">
          <ac:chgData name="Bob E" userId="3e98a89c1d755d3b" providerId="LiveId" clId="{B43381DC-EAC8-4956-A75B-3D69100996E3}" dt="2021-04-28T13:59:38.076" v="228" actId="20577"/>
          <ac:spMkLst>
            <pc:docMk/>
            <pc:sldMk cId="61770106" sldId="286"/>
            <ac:spMk id="3" creationId="{9F2B14E6-F391-4132-9B7B-8C540A64788E}"/>
          </ac:spMkLst>
        </pc:spChg>
      </pc:sldChg>
      <pc:sldChg chg="new del">
        <pc:chgData name="Bob E" userId="3e98a89c1d755d3b" providerId="LiveId" clId="{B43381DC-EAC8-4956-A75B-3D69100996E3}" dt="2021-04-28T13:54:57.242" v="208" actId="47"/>
        <pc:sldMkLst>
          <pc:docMk/>
          <pc:sldMk cId="312658338" sldId="287"/>
        </pc:sldMkLst>
      </pc:sldChg>
    </pc:docChg>
  </pc:docChgLst>
  <pc:docChgLst>
    <pc:chgData name="Bob E" userId="3e98a89c1d755d3b" providerId="LiveId" clId="{607681AF-7AAC-4B91-A1BC-14E95AC55DD5}"/>
    <pc:docChg chg="custSel addSld delSld modSld sldOrd">
      <pc:chgData name="Bob E" userId="3e98a89c1d755d3b" providerId="LiveId" clId="{607681AF-7AAC-4B91-A1BC-14E95AC55DD5}" dt="2021-04-27T18:48:21.664" v="878" actId="478"/>
      <pc:docMkLst>
        <pc:docMk/>
      </pc:docMkLst>
      <pc:sldChg chg="modSp mod">
        <pc:chgData name="Bob E" userId="3e98a89c1d755d3b" providerId="LiveId" clId="{607681AF-7AAC-4B91-A1BC-14E95AC55DD5}" dt="2021-04-27T18:16:26.237" v="739" actId="20577"/>
        <pc:sldMkLst>
          <pc:docMk/>
          <pc:sldMk cId="3056102889" sldId="271"/>
        </pc:sldMkLst>
        <pc:spChg chg="mod">
          <ac:chgData name="Bob E" userId="3e98a89c1d755d3b" providerId="LiveId" clId="{607681AF-7AAC-4B91-A1BC-14E95AC55DD5}" dt="2021-04-27T18:16:26.237" v="739" actId="20577"/>
          <ac:spMkLst>
            <pc:docMk/>
            <pc:sldMk cId="3056102889" sldId="271"/>
            <ac:spMk id="2" creationId="{A71192EF-6ED8-47E0-906A-BC57CD1E9C04}"/>
          </ac:spMkLst>
        </pc:spChg>
      </pc:sldChg>
      <pc:sldChg chg="modSp mod">
        <pc:chgData name="Bob E" userId="3e98a89c1d755d3b" providerId="LiveId" clId="{607681AF-7AAC-4B91-A1BC-14E95AC55DD5}" dt="2021-04-27T18:14:35.016" v="717" actId="20577"/>
        <pc:sldMkLst>
          <pc:docMk/>
          <pc:sldMk cId="434758405" sldId="272"/>
        </pc:sldMkLst>
        <pc:spChg chg="mod">
          <ac:chgData name="Bob E" userId="3e98a89c1d755d3b" providerId="LiveId" clId="{607681AF-7AAC-4B91-A1BC-14E95AC55DD5}" dt="2021-04-27T18:14:35.016" v="717" actId="20577"/>
          <ac:spMkLst>
            <pc:docMk/>
            <pc:sldMk cId="434758405" sldId="272"/>
            <ac:spMk id="3" creationId="{3C650AA7-245A-451B-B604-B9C5108457AB}"/>
          </ac:spMkLst>
        </pc:spChg>
      </pc:sldChg>
      <pc:sldChg chg="addSp delSp modSp mod">
        <pc:chgData name="Bob E" userId="3e98a89c1d755d3b" providerId="LiveId" clId="{607681AF-7AAC-4B91-A1BC-14E95AC55DD5}" dt="2021-04-27T18:48:21.664" v="878" actId="478"/>
        <pc:sldMkLst>
          <pc:docMk/>
          <pc:sldMk cId="413717029" sldId="276"/>
        </pc:sldMkLst>
        <pc:picChg chg="add mod">
          <ac:chgData name="Bob E" userId="3e98a89c1d755d3b" providerId="LiveId" clId="{607681AF-7AAC-4B91-A1BC-14E95AC55DD5}" dt="2021-04-27T18:48:18.967" v="877" actId="14100"/>
          <ac:picMkLst>
            <pc:docMk/>
            <pc:sldMk cId="413717029" sldId="276"/>
            <ac:picMk id="4" creationId="{2F063A17-EA11-4DDD-BF66-A72D5EF116A3}"/>
          </ac:picMkLst>
        </pc:picChg>
        <pc:picChg chg="del mod">
          <ac:chgData name="Bob E" userId="3e98a89c1d755d3b" providerId="LiveId" clId="{607681AF-7AAC-4B91-A1BC-14E95AC55DD5}" dt="2021-04-27T18:48:21.664" v="878" actId="478"/>
          <ac:picMkLst>
            <pc:docMk/>
            <pc:sldMk cId="413717029" sldId="276"/>
            <ac:picMk id="5" creationId="{DC77C3F0-9D52-43DA-AC9D-8205E88E1C5B}"/>
          </ac:picMkLst>
        </pc:picChg>
      </pc:sldChg>
      <pc:sldChg chg="mod modShow">
        <pc:chgData name="Bob E" userId="3e98a89c1d755d3b" providerId="LiveId" clId="{607681AF-7AAC-4B91-A1BC-14E95AC55DD5}" dt="2021-04-27T18:21:28.142" v="744" actId="729"/>
        <pc:sldMkLst>
          <pc:docMk/>
          <pc:sldMk cId="2739083090" sldId="279"/>
        </pc:sldMkLst>
      </pc:sldChg>
      <pc:sldChg chg="modSp mod">
        <pc:chgData name="Bob E" userId="3e98a89c1d755d3b" providerId="LiveId" clId="{607681AF-7AAC-4B91-A1BC-14E95AC55DD5}" dt="2021-04-27T18:29:36.768" v="872" actId="20577"/>
        <pc:sldMkLst>
          <pc:docMk/>
          <pc:sldMk cId="1934120175" sldId="281"/>
        </pc:sldMkLst>
        <pc:spChg chg="mod">
          <ac:chgData name="Bob E" userId="3e98a89c1d755d3b" providerId="LiveId" clId="{607681AF-7AAC-4B91-A1BC-14E95AC55DD5}" dt="2021-04-27T18:29:36.768" v="872" actId="20577"/>
          <ac:spMkLst>
            <pc:docMk/>
            <pc:sldMk cId="1934120175" sldId="281"/>
            <ac:spMk id="4" creationId="{72A6EEA7-3DFE-418E-AF6C-19A291525633}"/>
          </ac:spMkLst>
        </pc:spChg>
      </pc:sldChg>
      <pc:sldChg chg="modSp mod ord">
        <pc:chgData name="Bob E" userId="3e98a89c1d755d3b" providerId="LiveId" clId="{607681AF-7AAC-4B91-A1BC-14E95AC55DD5}" dt="2021-04-27T18:18:38.202" v="743" actId="13926"/>
        <pc:sldMkLst>
          <pc:docMk/>
          <pc:sldMk cId="787778358" sldId="282"/>
        </pc:sldMkLst>
        <pc:spChg chg="mod">
          <ac:chgData name="Bob E" userId="3e98a89c1d755d3b" providerId="LiveId" clId="{607681AF-7AAC-4B91-A1BC-14E95AC55DD5}" dt="2021-04-27T18:18:38.202" v="743" actId="13926"/>
          <ac:spMkLst>
            <pc:docMk/>
            <pc:sldMk cId="787778358" sldId="282"/>
            <ac:spMk id="3" creationId="{744DE119-C9E2-4C9C-8D9F-E99A95CF9765}"/>
          </ac:spMkLst>
        </pc:spChg>
      </pc:sldChg>
      <pc:sldChg chg="addSp modSp mod">
        <pc:chgData name="Bob E" userId="3e98a89c1d755d3b" providerId="LiveId" clId="{607681AF-7AAC-4B91-A1BC-14E95AC55DD5}" dt="2021-04-24T03:44:18.304" v="358" actId="1076"/>
        <pc:sldMkLst>
          <pc:docMk/>
          <pc:sldMk cId="2830509313" sldId="284"/>
        </pc:sldMkLst>
        <pc:spChg chg="mod">
          <ac:chgData name="Bob E" userId="3e98a89c1d755d3b" providerId="LiveId" clId="{607681AF-7AAC-4B91-A1BC-14E95AC55DD5}" dt="2021-04-24T03:44:10.685" v="357" actId="20577"/>
          <ac:spMkLst>
            <pc:docMk/>
            <pc:sldMk cId="2830509313" sldId="284"/>
            <ac:spMk id="3" creationId="{1C6ACF19-E1CD-4FF8-B8D2-7CF157CE3EA5}"/>
          </ac:spMkLst>
        </pc:spChg>
        <pc:picChg chg="add mod">
          <ac:chgData name="Bob E" userId="3e98a89c1d755d3b" providerId="LiveId" clId="{607681AF-7AAC-4B91-A1BC-14E95AC55DD5}" dt="2021-04-24T03:44:18.304" v="358" actId="1076"/>
          <ac:picMkLst>
            <pc:docMk/>
            <pc:sldMk cId="2830509313" sldId="284"/>
            <ac:picMk id="5" creationId="{4DF9F099-1636-4D2B-9B95-E0F477FDB6FD}"/>
          </ac:picMkLst>
        </pc:picChg>
      </pc:sldChg>
      <pc:sldChg chg="addSp delSp modSp new mod ord">
        <pc:chgData name="Bob E" userId="3e98a89c1d755d3b" providerId="LiveId" clId="{607681AF-7AAC-4B91-A1BC-14E95AC55DD5}" dt="2021-04-27T18:13:41.903" v="677"/>
        <pc:sldMkLst>
          <pc:docMk/>
          <pc:sldMk cId="2846210679" sldId="285"/>
        </pc:sldMkLst>
        <pc:spChg chg="mod">
          <ac:chgData name="Bob E" userId="3e98a89c1d755d3b" providerId="LiveId" clId="{607681AF-7AAC-4B91-A1BC-14E95AC55DD5}" dt="2021-04-26T20:01:52.712" v="389" actId="20577"/>
          <ac:spMkLst>
            <pc:docMk/>
            <pc:sldMk cId="2846210679" sldId="285"/>
            <ac:spMk id="2" creationId="{3586AC00-70B6-435A-80D8-4128CD18660F}"/>
          </ac:spMkLst>
        </pc:spChg>
        <pc:spChg chg="del">
          <ac:chgData name="Bob E" userId="3e98a89c1d755d3b" providerId="LiveId" clId="{607681AF-7AAC-4B91-A1BC-14E95AC55DD5}" dt="2021-04-26T20:03:00.296" v="391" actId="478"/>
          <ac:spMkLst>
            <pc:docMk/>
            <pc:sldMk cId="2846210679" sldId="285"/>
            <ac:spMk id="3" creationId="{110E76E9-92E7-47EB-97FE-FF27888B4604}"/>
          </ac:spMkLst>
        </pc:spChg>
        <pc:spChg chg="add mod">
          <ac:chgData name="Bob E" userId="3e98a89c1d755d3b" providerId="LiveId" clId="{607681AF-7AAC-4B91-A1BC-14E95AC55DD5}" dt="2021-04-26T20:05:10.548" v="419"/>
          <ac:spMkLst>
            <pc:docMk/>
            <pc:sldMk cId="2846210679" sldId="285"/>
            <ac:spMk id="4" creationId="{586318B1-D1B6-41AF-BBAF-C5D79AB2F4F6}"/>
          </ac:spMkLst>
        </pc:spChg>
        <pc:picChg chg="add mod">
          <ac:chgData name="Bob E" userId="3e98a89c1d755d3b" providerId="LiveId" clId="{607681AF-7AAC-4B91-A1BC-14E95AC55DD5}" dt="2021-04-26T20:04:30.877" v="395" actId="14100"/>
          <ac:picMkLst>
            <pc:docMk/>
            <pc:sldMk cId="2846210679" sldId="285"/>
            <ac:picMk id="1026" creationId="{18D10FDE-B2FE-42A4-BF68-FC805D327059}"/>
          </ac:picMkLst>
        </pc:picChg>
      </pc:sldChg>
      <pc:sldChg chg="new del">
        <pc:chgData name="Bob E" userId="3e98a89c1d755d3b" providerId="LiveId" clId="{607681AF-7AAC-4B91-A1BC-14E95AC55DD5}" dt="2021-04-24T03:36:19.885" v="334" actId="47"/>
        <pc:sldMkLst>
          <pc:docMk/>
          <pc:sldMk cId="4292932155" sldId="285"/>
        </pc:sldMkLst>
      </pc:sldChg>
      <pc:sldChg chg="modSp new mod">
        <pc:chgData name="Bob E" userId="3e98a89c1d755d3b" providerId="LiveId" clId="{607681AF-7AAC-4B91-A1BC-14E95AC55DD5}" dt="2021-04-26T21:29:37.474" v="671" actId="113"/>
        <pc:sldMkLst>
          <pc:docMk/>
          <pc:sldMk cId="61770106" sldId="286"/>
        </pc:sldMkLst>
        <pc:spChg chg="mod">
          <ac:chgData name="Bob E" userId="3e98a89c1d755d3b" providerId="LiveId" clId="{607681AF-7AAC-4B91-A1BC-14E95AC55DD5}" dt="2021-04-26T21:20:34.315" v="441" actId="20577"/>
          <ac:spMkLst>
            <pc:docMk/>
            <pc:sldMk cId="61770106" sldId="286"/>
            <ac:spMk id="2" creationId="{5797ADAB-359A-4B42-8086-DC7CD98495EB}"/>
          </ac:spMkLst>
        </pc:spChg>
        <pc:spChg chg="mod">
          <ac:chgData name="Bob E" userId="3e98a89c1d755d3b" providerId="LiveId" clId="{607681AF-7AAC-4B91-A1BC-14E95AC55DD5}" dt="2021-04-26T21:29:37.474" v="671" actId="113"/>
          <ac:spMkLst>
            <pc:docMk/>
            <pc:sldMk cId="61770106" sldId="286"/>
            <ac:spMk id="3" creationId="{9F2B14E6-F391-4132-9B7B-8C540A64788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355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3550"/>
          </a:xfrm>
          <a:prstGeom prst="rect">
            <a:avLst/>
          </a:prstGeom>
        </p:spPr>
        <p:txBody>
          <a:bodyPr vert="horz" lIns="91440" tIns="45720" rIns="91440" bIns="45720" rtlCol="0"/>
          <a:lstStyle>
            <a:lvl1pPr algn="r">
              <a:defRPr sz="1200"/>
            </a:lvl1pPr>
          </a:lstStyle>
          <a:p>
            <a:fld id="{DDD8BA44-7F0A-4FC8-A6DE-B37B3D7DAC2D}" type="datetimeFigureOut">
              <a:rPr lang="en-US" smtClean="0"/>
              <a:t>4/28/2021</a:t>
            </a:fld>
            <a:endParaRPr lang="en-US"/>
          </a:p>
        </p:txBody>
      </p:sp>
      <p:sp>
        <p:nvSpPr>
          <p:cNvPr id="4" name="Slide Image Placeholder 3"/>
          <p:cNvSpPr>
            <a:spLocks noGrp="1" noRot="1" noChangeAspect="1"/>
          </p:cNvSpPr>
          <p:nvPr>
            <p:ph type="sldImg" idx="2"/>
          </p:nvPr>
        </p:nvSpPr>
        <p:spPr>
          <a:xfrm>
            <a:off x="658813" y="1155700"/>
            <a:ext cx="5540375" cy="31178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46588"/>
            <a:ext cx="5486400" cy="36385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5700"/>
            <a:ext cx="2971800" cy="46355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775700"/>
            <a:ext cx="2971800" cy="463550"/>
          </a:xfrm>
          <a:prstGeom prst="rect">
            <a:avLst/>
          </a:prstGeom>
        </p:spPr>
        <p:txBody>
          <a:bodyPr vert="horz" lIns="91440" tIns="45720" rIns="91440" bIns="45720" rtlCol="0" anchor="b"/>
          <a:lstStyle>
            <a:lvl1pPr algn="r">
              <a:defRPr sz="1200"/>
            </a:lvl1pPr>
          </a:lstStyle>
          <a:p>
            <a:fld id="{19B21BD7-FF02-46DB-8A2F-92427E587F8E}" type="slidenum">
              <a:rPr lang="en-US" smtClean="0"/>
              <a:t>‹#›</a:t>
            </a:fld>
            <a:endParaRPr lang="en-US"/>
          </a:p>
        </p:txBody>
      </p:sp>
    </p:spTree>
    <p:extLst>
      <p:ext uri="{BB962C8B-B14F-4D97-AF65-F5344CB8AC3E}">
        <p14:creationId xmlns:p14="http://schemas.microsoft.com/office/powerpoint/2010/main" val="3790485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https://github.com/belward1/CSC543FinalProject</a:t>
            </a:r>
          </a:p>
        </p:txBody>
      </p:sp>
      <p:sp>
        <p:nvSpPr>
          <p:cNvPr id="4" name="Slide Number Placeholder 3"/>
          <p:cNvSpPr>
            <a:spLocks noGrp="1"/>
          </p:cNvSpPr>
          <p:nvPr>
            <p:ph type="sldNum" sz="quarter" idx="5"/>
          </p:nvPr>
        </p:nvSpPr>
        <p:spPr/>
        <p:txBody>
          <a:bodyPr/>
          <a:lstStyle/>
          <a:p>
            <a:fld id="{19B21BD7-FF02-46DB-8A2F-92427E587F8E}" type="slidenum">
              <a:rPr lang="en-US" smtClean="0"/>
              <a:t>2</a:t>
            </a:fld>
            <a:endParaRPr lang="en-US"/>
          </a:p>
        </p:txBody>
      </p:sp>
    </p:spTree>
    <p:extLst>
      <p:ext uri="{BB962C8B-B14F-4D97-AF65-F5344CB8AC3E}">
        <p14:creationId xmlns:p14="http://schemas.microsoft.com/office/powerpoint/2010/main" val="455436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4/28/2021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4/28/2021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4/28/2021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4/28/2021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4/28/2021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4/28/2021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4/28/2021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4/28/2021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4/28/2021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4/28/2021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alanzucconi.com/2021/03/13/delegates-lambda-closure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docs.microsoft.com/en-us/dotnet/standard/parallel-programming/custom-partitioners-for-plinq-and-tp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Matrix_multiplication" TargetMode="External"/><Relationship Id="rId2" Type="http://schemas.openxmlformats.org/officeDocument/2006/relationships/hyperlink" Target="https://medium.com/ai%C2%B3-theory-practice-business/fastai-partii-lesson08-notes-fddcdb6526bb"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hyperlink" Target="https://www.wikihow.com/Calculate-Pi" TargetMode="External"/><Relationship Id="rId2" Type="http://schemas.openxmlformats.org/officeDocument/2006/relationships/hyperlink" Target="https://en.wikipedia.org/wiki/Pi" TargetMode="Externa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s://keisan.casio.com/exec/system/1355104874"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belward1/CSC543FinalProject"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www.kutztown.edu/academics/colleges-and-departments/liberal-arts-and-sciences/departments/computer-science-and-information-technology/student-resources.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ocs.microsoft.com/en-us/dotnet/api/system.threading.threadpoo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ocs.microsoft.com/en-us/dotnet/standard/parallel-programming/" TargetMode="External"/><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ocs.microsoft.com/en-us/dotnet/standard/parallel-programming/how-to-use-parallel-invoke-to-execute-parallel-operation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hyperlink" Target="https://docs.microsoft.com/en-us/dotnet/standard/parallel-programming/lambda-expressions-in-plinq-and-tp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187456"/>
            <a:ext cx="4775075" cy="1798909"/>
          </a:xfrm>
        </p:spPr>
        <p:txBody>
          <a:bodyPr>
            <a:normAutofit fontScale="90000"/>
          </a:bodyPr>
          <a:lstStyle/>
          <a:p>
            <a:r>
              <a:rPr lang="en-US" sz="2400" dirty="0">
                <a:solidFill>
                  <a:schemeClr val="tx1"/>
                </a:solidFill>
              </a:rPr>
              <a:t>CSC 543</a:t>
            </a:r>
            <a:br>
              <a:rPr lang="en-US" sz="2400" dirty="0">
                <a:solidFill>
                  <a:schemeClr val="tx1"/>
                </a:solidFill>
              </a:rPr>
            </a:br>
            <a:r>
              <a:rPr lang="en-US" sz="2400" dirty="0">
                <a:solidFill>
                  <a:schemeClr val="tx1"/>
                </a:solidFill>
              </a:rPr>
              <a:t>Multiprocessing and </a:t>
            </a:r>
            <a:br>
              <a:rPr lang="en-US" sz="2400" dirty="0">
                <a:solidFill>
                  <a:schemeClr val="tx1"/>
                </a:solidFill>
              </a:rPr>
            </a:br>
            <a:r>
              <a:rPr lang="en-US" sz="2400" dirty="0">
                <a:solidFill>
                  <a:schemeClr val="tx1"/>
                </a:solidFill>
              </a:rPr>
              <a:t>concurrent programming</a:t>
            </a:r>
            <a:br>
              <a:rPr lang="en-US" sz="2400" dirty="0">
                <a:solidFill>
                  <a:schemeClr val="tx1"/>
                </a:solidFill>
              </a:rPr>
            </a:br>
            <a:br>
              <a:rPr lang="en-US" sz="2400" dirty="0">
                <a:solidFill>
                  <a:schemeClr val="tx1"/>
                </a:solidFill>
              </a:rPr>
            </a:br>
            <a:r>
              <a:rPr lang="en-US" sz="2400" dirty="0">
                <a:solidFill>
                  <a:schemeClr val="tx1"/>
                </a:solidFill>
              </a:rPr>
              <a:t>Spring 2021</a:t>
            </a:r>
            <a:br>
              <a:rPr lang="en-US" sz="2400" dirty="0">
                <a:solidFill>
                  <a:schemeClr val="tx1"/>
                </a:solidFill>
              </a:rPr>
            </a:br>
            <a:r>
              <a:rPr lang="en-US" sz="2400" dirty="0">
                <a:solidFill>
                  <a:schemeClr val="tx1"/>
                </a:solidFill>
              </a:rPr>
              <a:t>Final project</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4180760"/>
            <a:ext cx="4775075" cy="559656"/>
          </a:xfrm>
        </p:spPr>
        <p:txBody>
          <a:bodyPr>
            <a:normAutofit fontScale="92500" lnSpcReduction="20000"/>
          </a:bodyPr>
          <a:lstStyle/>
          <a:p>
            <a:pPr>
              <a:spcAft>
                <a:spcPts val="600"/>
              </a:spcAft>
            </a:pPr>
            <a:r>
              <a:rPr lang="en-US" dirty="0">
                <a:solidFill>
                  <a:schemeClr val="tx1"/>
                </a:solidFill>
              </a:rPr>
              <a:t>Bob Elward</a:t>
            </a:r>
            <a:br>
              <a:rPr lang="en-US" dirty="0">
                <a:solidFill>
                  <a:schemeClr val="tx1"/>
                </a:solidFill>
              </a:rPr>
            </a:br>
            <a:r>
              <a:rPr lang="en-US" dirty="0">
                <a:solidFill>
                  <a:schemeClr val="tx1"/>
                </a:solidFill>
              </a:rPr>
              <a:t>relwa136@live.Kutztown.edu</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12A10-F3FA-4B0D-B40D-8BA702AF0BCD}"/>
              </a:ext>
            </a:extLst>
          </p:cNvPr>
          <p:cNvSpPr>
            <a:spLocks noGrp="1"/>
          </p:cNvSpPr>
          <p:nvPr>
            <p:ph type="title"/>
          </p:nvPr>
        </p:nvSpPr>
        <p:spPr/>
        <p:txBody>
          <a:bodyPr/>
          <a:lstStyle/>
          <a:p>
            <a:r>
              <a:rPr lang="en-US" dirty="0" err="1"/>
              <a:t>Parallel.For</a:t>
            </a:r>
            <a:r>
              <a:rPr lang="en-US" dirty="0"/>
              <a:t>(…)</a:t>
            </a:r>
          </a:p>
        </p:txBody>
      </p:sp>
      <p:sp>
        <p:nvSpPr>
          <p:cNvPr id="3" name="Content Placeholder 2">
            <a:extLst>
              <a:ext uri="{FF2B5EF4-FFF2-40B4-BE49-F238E27FC236}">
                <a16:creationId xmlns:a16="http://schemas.microsoft.com/office/drawing/2014/main" id="{71388D8B-84E2-4EFE-94D1-E35B5594DDCA}"/>
              </a:ext>
            </a:extLst>
          </p:cNvPr>
          <p:cNvSpPr>
            <a:spLocks noGrp="1"/>
          </p:cNvSpPr>
          <p:nvPr>
            <p:ph idx="1"/>
          </p:nvPr>
        </p:nvSpPr>
        <p:spPr/>
        <p:txBody>
          <a:bodyPr/>
          <a:lstStyle/>
          <a:p>
            <a:r>
              <a:rPr lang="en-US" b="1" i="0" dirty="0">
                <a:solidFill>
                  <a:srgbClr val="171717"/>
                </a:solidFill>
                <a:effectLst/>
                <a:latin typeface="Segoe UI" panose="020B0502040204020203" pitchFamily="34" charset="0"/>
              </a:rPr>
              <a:t>The </a:t>
            </a:r>
            <a:r>
              <a:rPr lang="en-US" b="1" dirty="0" err="1">
                <a:solidFill>
                  <a:srgbClr val="171717"/>
                </a:solidFill>
                <a:latin typeface="Segoe UI" panose="020B0502040204020203" pitchFamily="34" charset="0"/>
              </a:rPr>
              <a:t>P</a:t>
            </a:r>
            <a:r>
              <a:rPr lang="en-US" b="1" i="0" dirty="0" err="1">
                <a:solidFill>
                  <a:srgbClr val="171717"/>
                </a:solidFill>
                <a:effectLst/>
                <a:latin typeface="Segoe UI" panose="020B0502040204020203" pitchFamily="34" charset="0"/>
              </a:rPr>
              <a:t>arallel.For</a:t>
            </a:r>
            <a:r>
              <a:rPr lang="en-US" b="1" i="0" dirty="0">
                <a:solidFill>
                  <a:srgbClr val="171717"/>
                </a:solidFill>
                <a:effectLst/>
                <a:latin typeface="Segoe UI" panose="020B0502040204020203" pitchFamily="34" charset="0"/>
              </a:rPr>
              <a:t>(…) method has 12 overloads.</a:t>
            </a:r>
          </a:p>
          <a:p>
            <a:endParaRPr lang="en-US" b="1" dirty="0"/>
          </a:p>
          <a:p>
            <a:r>
              <a:rPr lang="en-US" b="1" i="0" dirty="0" err="1">
                <a:solidFill>
                  <a:srgbClr val="171717"/>
                </a:solidFill>
                <a:effectLst/>
                <a:latin typeface="Segoe UI" panose="020B0502040204020203" pitchFamily="34" charset="0"/>
              </a:rPr>
              <a:t>Parallel.For</a:t>
            </a:r>
            <a:r>
              <a:rPr lang="en-US" b="1" i="0" dirty="0">
                <a:solidFill>
                  <a:srgbClr val="171717"/>
                </a:solidFill>
                <a:effectLst/>
                <a:latin typeface="Segoe UI" panose="020B0502040204020203" pitchFamily="34" charset="0"/>
              </a:rPr>
              <a:t>(Int32                       </a:t>
            </a:r>
            <a:r>
              <a:rPr lang="en-US" b="1" i="0" dirty="0">
                <a:solidFill>
                  <a:srgbClr val="00B050"/>
                </a:solidFill>
                <a:effectLst/>
                <a:latin typeface="Segoe UI" panose="020B0502040204020203" pitchFamily="34" charset="0"/>
              </a:rPr>
              <a:t>// From inclusive</a:t>
            </a:r>
            <a:br>
              <a:rPr lang="en-US" b="1" i="0" dirty="0">
                <a:solidFill>
                  <a:srgbClr val="171717"/>
                </a:solidFill>
                <a:effectLst/>
                <a:latin typeface="Segoe UI" panose="020B0502040204020203" pitchFamily="34" charset="0"/>
              </a:rPr>
            </a:br>
            <a:r>
              <a:rPr lang="en-US" b="1" i="0" dirty="0">
                <a:solidFill>
                  <a:srgbClr val="171717"/>
                </a:solidFill>
                <a:effectLst/>
                <a:latin typeface="Segoe UI" panose="020B0502040204020203" pitchFamily="34" charset="0"/>
              </a:rPr>
              <a:t>                  , Int32                        </a:t>
            </a:r>
            <a:r>
              <a:rPr lang="en-US" b="1" i="0" dirty="0">
                <a:solidFill>
                  <a:srgbClr val="00B050"/>
                </a:solidFill>
                <a:effectLst/>
                <a:latin typeface="Segoe UI" panose="020B0502040204020203" pitchFamily="34" charset="0"/>
              </a:rPr>
              <a:t>// To exclusive</a:t>
            </a:r>
            <a:br>
              <a:rPr lang="en-US" b="1" i="0" dirty="0">
                <a:solidFill>
                  <a:srgbClr val="171717"/>
                </a:solidFill>
                <a:effectLst/>
                <a:latin typeface="Segoe UI" panose="020B0502040204020203" pitchFamily="34" charset="0"/>
              </a:rPr>
            </a:br>
            <a:r>
              <a:rPr lang="en-US" b="1" i="0" dirty="0">
                <a:solidFill>
                  <a:srgbClr val="171717"/>
                </a:solidFill>
                <a:effectLst/>
                <a:latin typeface="Segoe UI" panose="020B0502040204020203" pitchFamily="34" charset="0"/>
              </a:rPr>
              <a:t>                  , Action&lt;Int32&gt;        </a:t>
            </a:r>
            <a:r>
              <a:rPr lang="en-US" b="1" i="0" dirty="0">
                <a:solidFill>
                  <a:srgbClr val="00B050"/>
                </a:solidFill>
                <a:effectLst/>
                <a:latin typeface="Segoe UI" panose="020B0502040204020203" pitchFamily="34" charset="0"/>
              </a:rPr>
              <a:t>// Body delegate</a:t>
            </a:r>
            <a:br>
              <a:rPr lang="en-US" b="1" i="0" dirty="0">
                <a:solidFill>
                  <a:srgbClr val="171717"/>
                </a:solidFill>
                <a:effectLst/>
                <a:latin typeface="Segoe UI" panose="020B0502040204020203" pitchFamily="34" charset="0"/>
              </a:rPr>
            </a:br>
            <a:r>
              <a:rPr lang="en-US" b="1" i="0" dirty="0">
                <a:solidFill>
                  <a:srgbClr val="171717"/>
                </a:solidFill>
                <a:effectLst/>
                <a:latin typeface="Segoe UI" panose="020B0502040204020203" pitchFamily="34" charset="0"/>
              </a:rPr>
              <a:t>                   );</a:t>
            </a:r>
          </a:p>
          <a:p>
            <a:endParaRPr lang="en-US" b="1" dirty="0"/>
          </a:p>
          <a:p>
            <a:r>
              <a:rPr lang="en-US" b="1" dirty="0"/>
              <a:t>This example will demonstrate tasks running on separate threads.</a:t>
            </a:r>
          </a:p>
          <a:p>
            <a:endParaRPr lang="en-US" b="1" dirty="0"/>
          </a:p>
          <a:p>
            <a:r>
              <a:rPr lang="en-US" dirty="0"/>
              <a:t>Delegates, Anonymous functions, Lambda expressions</a:t>
            </a:r>
            <a:br>
              <a:rPr lang="en-US" dirty="0"/>
            </a:br>
            <a:r>
              <a:rPr lang="en-US" dirty="0"/>
              <a:t>See: </a:t>
            </a:r>
            <a:r>
              <a:rPr lang="en-US" dirty="0">
                <a:hlinkClick r:id="rId2"/>
              </a:rPr>
              <a:t>Delegates, Lambda Expressions &amp; Closures in C# - Alan </a:t>
            </a:r>
            <a:r>
              <a:rPr lang="en-US" dirty="0" err="1">
                <a:hlinkClick r:id="rId2"/>
              </a:rPr>
              <a:t>Zucconi</a:t>
            </a:r>
            <a:endParaRPr lang="en-US" dirty="0"/>
          </a:p>
        </p:txBody>
      </p:sp>
    </p:spTree>
    <p:extLst>
      <p:ext uri="{BB962C8B-B14F-4D97-AF65-F5344CB8AC3E}">
        <p14:creationId xmlns:p14="http://schemas.microsoft.com/office/powerpoint/2010/main" val="3876481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7E1B4-124E-4ED9-A8F0-601B3B7E9CFC}"/>
              </a:ext>
            </a:extLst>
          </p:cNvPr>
          <p:cNvSpPr>
            <a:spLocks noGrp="1"/>
          </p:cNvSpPr>
          <p:nvPr>
            <p:ph type="title"/>
          </p:nvPr>
        </p:nvSpPr>
        <p:spPr/>
        <p:txBody>
          <a:bodyPr/>
          <a:lstStyle/>
          <a:p>
            <a:r>
              <a:rPr lang="en-US" dirty="0" err="1"/>
              <a:t>Parallel.ForEach</a:t>
            </a:r>
            <a:r>
              <a:rPr lang="en-US" dirty="0"/>
              <a:t>(…) Simulated Work</a:t>
            </a:r>
          </a:p>
        </p:txBody>
      </p:sp>
      <p:sp>
        <p:nvSpPr>
          <p:cNvPr id="3" name="Content Placeholder 2">
            <a:extLst>
              <a:ext uri="{FF2B5EF4-FFF2-40B4-BE49-F238E27FC236}">
                <a16:creationId xmlns:a16="http://schemas.microsoft.com/office/drawing/2014/main" id="{E36C5A03-D166-4139-B05A-A0EBE4D1CB63}"/>
              </a:ext>
            </a:extLst>
          </p:cNvPr>
          <p:cNvSpPr>
            <a:spLocks noGrp="1"/>
          </p:cNvSpPr>
          <p:nvPr>
            <p:ph idx="1"/>
          </p:nvPr>
        </p:nvSpPr>
        <p:spPr/>
        <p:txBody>
          <a:bodyPr/>
          <a:lstStyle/>
          <a:p>
            <a:r>
              <a:rPr lang="en-US" b="1" dirty="0"/>
              <a:t>This example demonstrates the value of parallelizing work loads.  </a:t>
            </a:r>
          </a:p>
          <a:p>
            <a:endParaRPr lang="en-US" b="1" dirty="0"/>
          </a:p>
          <a:p>
            <a:r>
              <a:rPr lang="en-US" b="1" dirty="0"/>
              <a:t>You get value from parallelism by having a workload where most of the processing will be spent in the task you are parallelizing, i.e., Amdahl’s Law </a:t>
            </a:r>
            <a:r>
              <a:rPr lang="en-US" b="1" dirty="0">
                <a:solidFill>
                  <a:srgbClr val="FF0000"/>
                </a:solidFill>
                <a:sym typeface="Wingdings" panose="05000000000000000000" pitchFamily="2" charset="2"/>
              </a:rPr>
              <a:t></a:t>
            </a:r>
            <a:r>
              <a:rPr lang="en-US" b="1" dirty="0">
                <a:sym typeface="Wingdings" panose="05000000000000000000" pitchFamily="2" charset="2"/>
              </a:rPr>
              <a:t> !</a:t>
            </a:r>
          </a:p>
          <a:p>
            <a:endParaRPr lang="en-US" b="1" dirty="0"/>
          </a:p>
          <a:p>
            <a:r>
              <a:rPr lang="en-US" b="1" dirty="0"/>
              <a:t>Also demonstrated is various tuning parameters. But be careful and test when overriding .NET’s default tunning.</a:t>
            </a:r>
          </a:p>
        </p:txBody>
      </p:sp>
    </p:spTree>
    <p:extLst>
      <p:ext uri="{BB962C8B-B14F-4D97-AF65-F5344CB8AC3E}">
        <p14:creationId xmlns:p14="http://schemas.microsoft.com/office/powerpoint/2010/main" val="2739083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11083-0C73-4CB2-9203-BD2242664A6B}"/>
              </a:ext>
            </a:extLst>
          </p:cNvPr>
          <p:cNvSpPr>
            <a:spLocks noGrp="1"/>
          </p:cNvSpPr>
          <p:nvPr>
            <p:ph type="title"/>
          </p:nvPr>
        </p:nvSpPr>
        <p:spPr/>
        <p:txBody>
          <a:bodyPr/>
          <a:lstStyle/>
          <a:p>
            <a:r>
              <a:rPr lang="en-US" dirty="0" err="1"/>
              <a:t>Parallel.ForEach</a:t>
            </a:r>
            <a:r>
              <a:rPr lang="en-US" dirty="0"/>
              <a:t>(…) with </a:t>
            </a:r>
            <a:r>
              <a:rPr lang="en-US" dirty="0" err="1"/>
              <a:t>ThreadLocal</a:t>
            </a:r>
            <a:endParaRPr lang="en-US" dirty="0"/>
          </a:p>
        </p:txBody>
      </p:sp>
      <p:sp>
        <p:nvSpPr>
          <p:cNvPr id="3" name="Content Placeholder 2">
            <a:extLst>
              <a:ext uri="{FF2B5EF4-FFF2-40B4-BE49-F238E27FC236}">
                <a16:creationId xmlns:a16="http://schemas.microsoft.com/office/drawing/2014/main" id="{2763850A-8E65-4294-96B6-193BFD56EC77}"/>
              </a:ext>
            </a:extLst>
          </p:cNvPr>
          <p:cNvSpPr>
            <a:spLocks noGrp="1"/>
          </p:cNvSpPr>
          <p:nvPr>
            <p:ph idx="1"/>
          </p:nvPr>
        </p:nvSpPr>
        <p:spPr>
          <a:xfrm>
            <a:off x="1066799" y="2103120"/>
            <a:ext cx="10693079" cy="3849624"/>
          </a:xfrm>
        </p:spPr>
        <p:txBody>
          <a:bodyPr/>
          <a:lstStyle/>
          <a:p>
            <a:r>
              <a:rPr lang="en-US" b="1" i="0" dirty="0">
                <a:solidFill>
                  <a:srgbClr val="171717"/>
                </a:solidFill>
                <a:effectLst/>
                <a:latin typeface="Segoe UI" panose="020B0502040204020203" pitchFamily="34" charset="0"/>
              </a:rPr>
              <a:t>The </a:t>
            </a:r>
            <a:r>
              <a:rPr lang="en-US" b="1" dirty="0" err="1">
                <a:solidFill>
                  <a:srgbClr val="171717"/>
                </a:solidFill>
                <a:latin typeface="Segoe UI" panose="020B0502040204020203" pitchFamily="34" charset="0"/>
              </a:rPr>
              <a:t>P</a:t>
            </a:r>
            <a:r>
              <a:rPr lang="en-US" b="1" i="0" dirty="0" err="1">
                <a:solidFill>
                  <a:srgbClr val="171717"/>
                </a:solidFill>
                <a:effectLst/>
                <a:latin typeface="Segoe UI" panose="020B0502040204020203" pitchFamily="34" charset="0"/>
              </a:rPr>
              <a:t>arallel.ForEach</a:t>
            </a:r>
            <a:r>
              <a:rPr lang="en-US" b="1" i="0" dirty="0">
                <a:solidFill>
                  <a:srgbClr val="171717"/>
                </a:solidFill>
                <a:effectLst/>
                <a:latin typeface="Segoe UI" panose="020B0502040204020203" pitchFamily="34" charset="0"/>
              </a:rPr>
              <a:t>(…) method has 20 overloads.</a:t>
            </a:r>
          </a:p>
          <a:p>
            <a:endParaRPr lang="en-US" b="1" dirty="0">
              <a:solidFill>
                <a:srgbClr val="171717"/>
              </a:solidFill>
              <a:latin typeface="Segoe UI" panose="020B0502040204020203" pitchFamily="34" charset="0"/>
            </a:endParaRPr>
          </a:p>
          <a:p>
            <a:r>
              <a:rPr lang="en-US" b="1" dirty="0">
                <a:solidFill>
                  <a:srgbClr val="171717"/>
                </a:solidFill>
                <a:latin typeface="Segoe UI" panose="020B0502040204020203" pitchFamily="34" charset="0"/>
              </a:rPr>
              <a:t>We’ll look at one that allows for </a:t>
            </a:r>
            <a:r>
              <a:rPr lang="en-US" b="1" dirty="0" err="1">
                <a:solidFill>
                  <a:srgbClr val="171717"/>
                </a:solidFill>
                <a:latin typeface="Segoe UI" panose="020B0502040204020203" pitchFamily="34" charset="0"/>
              </a:rPr>
              <a:t>ThreadLocal</a:t>
            </a:r>
            <a:r>
              <a:rPr lang="en-US" b="1" dirty="0">
                <a:solidFill>
                  <a:srgbClr val="171717"/>
                </a:solidFill>
                <a:latin typeface="Segoe UI" panose="020B0502040204020203" pitchFamily="34" charset="0"/>
              </a:rPr>
              <a:t> state:</a:t>
            </a:r>
          </a:p>
          <a:p>
            <a:endParaRPr lang="en-US" b="1" i="0" dirty="0">
              <a:solidFill>
                <a:srgbClr val="171717"/>
              </a:solidFill>
              <a:effectLst/>
              <a:latin typeface="Segoe UI" panose="020B0502040204020203" pitchFamily="34" charset="0"/>
            </a:endParaRPr>
          </a:p>
          <a:p>
            <a:r>
              <a:rPr lang="en-US" b="1" i="0" dirty="0" err="1">
                <a:solidFill>
                  <a:srgbClr val="171717"/>
                </a:solidFill>
                <a:effectLst/>
                <a:latin typeface="Segoe UI" panose="020B0502040204020203" pitchFamily="34" charset="0"/>
              </a:rPr>
              <a:t>Parallel.ForEach</a:t>
            </a:r>
            <a:r>
              <a:rPr lang="en-US" b="1" i="0" dirty="0">
                <a:solidFill>
                  <a:srgbClr val="171717"/>
                </a:solidFill>
                <a:effectLst/>
                <a:latin typeface="Segoe UI" panose="020B0502040204020203" pitchFamily="34" charset="0"/>
              </a:rPr>
              <a:t>&lt;</a:t>
            </a:r>
            <a:r>
              <a:rPr lang="en-US" b="1" i="0" dirty="0" err="1">
                <a:solidFill>
                  <a:srgbClr val="171717"/>
                </a:solidFill>
                <a:effectLst/>
                <a:latin typeface="Segoe UI" panose="020B0502040204020203" pitchFamily="34" charset="0"/>
              </a:rPr>
              <a:t>TSource,TLocal</a:t>
            </a:r>
            <a:r>
              <a:rPr lang="en-US" b="1" i="0" dirty="0">
                <a:solidFill>
                  <a:srgbClr val="171717"/>
                </a:solidFill>
                <a:effectLst/>
                <a:latin typeface="Segoe UI" panose="020B0502040204020203" pitchFamily="34" charset="0"/>
              </a:rPr>
              <a:t>&gt;(</a:t>
            </a:r>
            <a:r>
              <a:rPr lang="en-US" b="1" i="0" dirty="0" err="1">
                <a:solidFill>
                  <a:srgbClr val="171717"/>
                </a:solidFill>
                <a:effectLst/>
                <a:latin typeface="Segoe UI" panose="020B0502040204020203" pitchFamily="34" charset="0"/>
              </a:rPr>
              <a:t>IEnumerable</a:t>
            </a:r>
            <a:r>
              <a:rPr lang="en-US" b="1" i="0" dirty="0">
                <a:solidFill>
                  <a:srgbClr val="171717"/>
                </a:solidFill>
                <a:effectLst/>
                <a:latin typeface="Segoe UI" panose="020B0502040204020203" pitchFamily="34" charset="0"/>
              </a:rPr>
              <a:t>&lt;</a:t>
            </a:r>
            <a:r>
              <a:rPr lang="en-US" b="1" i="0" dirty="0" err="1">
                <a:solidFill>
                  <a:srgbClr val="171717"/>
                </a:solidFill>
                <a:effectLst/>
                <a:latin typeface="Segoe UI" panose="020B0502040204020203" pitchFamily="34" charset="0"/>
              </a:rPr>
              <a:t>TSource</a:t>
            </a:r>
            <a:r>
              <a:rPr lang="en-US" b="1" i="0" dirty="0">
                <a:solidFill>
                  <a:srgbClr val="171717"/>
                </a:solidFill>
                <a:effectLst/>
                <a:latin typeface="Segoe UI" panose="020B0502040204020203" pitchFamily="34" charset="0"/>
              </a:rPr>
              <a:t>&gt;                                                  </a:t>
            </a:r>
            <a:r>
              <a:rPr lang="en-US" b="1" i="0" dirty="0">
                <a:solidFill>
                  <a:srgbClr val="00B050"/>
                </a:solidFill>
                <a:effectLst/>
                <a:latin typeface="Segoe UI" panose="020B0502040204020203" pitchFamily="34" charset="0"/>
              </a:rPr>
              <a:t>// Source</a:t>
            </a:r>
            <a:br>
              <a:rPr lang="en-US" b="1" i="0" dirty="0">
                <a:solidFill>
                  <a:srgbClr val="171717"/>
                </a:solidFill>
                <a:effectLst/>
                <a:latin typeface="Segoe UI" panose="020B0502040204020203" pitchFamily="34" charset="0"/>
              </a:rPr>
            </a:br>
            <a:r>
              <a:rPr lang="en-US" b="1" i="0" dirty="0">
                <a:solidFill>
                  <a:srgbClr val="171717"/>
                </a:solidFill>
                <a:effectLst/>
                <a:latin typeface="Segoe UI" panose="020B0502040204020203" pitchFamily="34" charset="0"/>
              </a:rPr>
              <a:t>                                                         , </a:t>
            </a:r>
            <a:r>
              <a:rPr lang="en-US" b="1" i="0" dirty="0" err="1">
                <a:solidFill>
                  <a:srgbClr val="171717"/>
                </a:solidFill>
                <a:effectLst/>
                <a:latin typeface="Segoe UI" panose="020B0502040204020203" pitchFamily="34" charset="0"/>
              </a:rPr>
              <a:t>Func</a:t>
            </a:r>
            <a:r>
              <a:rPr lang="en-US" b="1" i="0" dirty="0">
                <a:solidFill>
                  <a:srgbClr val="171717"/>
                </a:solidFill>
                <a:effectLst/>
                <a:latin typeface="Segoe UI" panose="020B0502040204020203" pitchFamily="34" charset="0"/>
              </a:rPr>
              <a:t>&lt;</a:t>
            </a:r>
            <a:r>
              <a:rPr lang="en-US" b="1" i="0" dirty="0" err="1">
                <a:solidFill>
                  <a:srgbClr val="171717"/>
                </a:solidFill>
                <a:effectLst/>
                <a:latin typeface="Segoe UI" panose="020B0502040204020203" pitchFamily="34" charset="0"/>
              </a:rPr>
              <a:t>TLocal</a:t>
            </a:r>
            <a:r>
              <a:rPr lang="en-US" b="1" i="0" dirty="0">
                <a:solidFill>
                  <a:srgbClr val="171717"/>
                </a:solidFill>
                <a:effectLst/>
                <a:latin typeface="Segoe UI" panose="020B0502040204020203" pitchFamily="34" charset="0"/>
              </a:rPr>
              <a:t>&gt;                                                                  </a:t>
            </a:r>
            <a:r>
              <a:rPr lang="en-US" b="1" i="0" dirty="0">
                <a:solidFill>
                  <a:srgbClr val="00B050"/>
                </a:solidFill>
                <a:effectLst/>
                <a:latin typeface="Segoe UI" panose="020B0502040204020203" pitchFamily="34" charset="0"/>
              </a:rPr>
              <a:t>// Initialize the local state</a:t>
            </a:r>
            <a:br>
              <a:rPr lang="en-US" b="1" i="0" dirty="0">
                <a:solidFill>
                  <a:srgbClr val="171717"/>
                </a:solidFill>
                <a:effectLst/>
                <a:latin typeface="Segoe UI" panose="020B0502040204020203" pitchFamily="34" charset="0"/>
              </a:rPr>
            </a:br>
            <a:r>
              <a:rPr lang="en-US" b="1" i="0" dirty="0">
                <a:solidFill>
                  <a:srgbClr val="171717"/>
                </a:solidFill>
                <a:effectLst/>
                <a:latin typeface="Segoe UI" panose="020B0502040204020203" pitchFamily="34" charset="0"/>
              </a:rPr>
              <a:t>                                                         , </a:t>
            </a:r>
            <a:r>
              <a:rPr lang="en-US" b="1" i="0" dirty="0" err="1">
                <a:solidFill>
                  <a:srgbClr val="171717"/>
                </a:solidFill>
                <a:effectLst/>
                <a:latin typeface="Segoe UI" panose="020B0502040204020203" pitchFamily="34" charset="0"/>
              </a:rPr>
              <a:t>Func</a:t>
            </a:r>
            <a:r>
              <a:rPr lang="en-US" b="1" i="0" dirty="0">
                <a:solidFill>
                  <a:srgbClr val="171717"/>
                </a:solidFill>
                <a:effectLst/>
                <a:latin typeface="Segoe UI" panose="020B0502040204020203" pitchFamily="34" charset="0"/>
              </a:rPr>
              <a:t>&lt;</a:t>
            </a:r>
            <a:r>
              <a:rPr lang="en-US" b="1" i="0" dirty="0" err="1">
                <a:solidFill>
                  <a:srgbClr val="171717"/>
                </a:solidFill>
                <a:effectLst/>
                <a:latin typeface="Segoe UI" panose="020B0502040204020203" pitchFamily="34" charset="0"/>
              </a:rPr>
              <a:t>TSource,ParallelLoopState,TLocal,TLocal</a:t>
            </a:r>
            <a:r>
              <a:rPr lang="en-US" b="1" i="0" dirty="0">
                <a:solidFill>
                  <a:srgbClr val="171717"/>
                </a:solidFill>
                <a:effectLst/>
                <a:latin typeface="Segoe UI" panose="020B0502040204020203" pitchFamily="34" charset="0"/>
              </a:rPr>
              <a:t>&gt;        </a:t>
            </a:r>
            <a:r>
              <a:rPr lang="en-US" b="1" i="0" dirty="0">
                <a:solidFill>
                  <a:srgbClr val="00B050"/>
                </a:solidFill>
                <a:effectLst/>
                <a:latin typeface="Segoe UI" panose="020B0502040204020203" pitchFamily="34" charset="0"/>
              </a:rPr>
              <a:t>// Body – once per iteration</a:t>
            </a:r>
            <a:br>
              <a:rPr lang="en-US" b="1" i="0" dirty="0">
                <a:solidFill>
                  <a:srgbClr val="171717"/>
                </a:solidFill>
                <a:effectLst/>
                <a:latin typeface="Segoe UI" panose="020B0502040204020203" pitchFamily="34" charset="0"/>
              </a:rPr>
            </a:br>
            <a:r>
              <a:rPr lang="en-US" b="1" i="0" dirty="0">
                <a:solidFill>
                  <a:srgbClr val="171717"/>
                </a:solidFill>
                <a:effectLst/>
                <a:latin typeface="Segoe UI" panose="020B0502040204020203" pitchFamily="34" charset="0"/>
              </a:rPr>
              <a:t>                                                         , Action&lt;</a:t>
            </a:r>
            <a:r>
              <a:rPr lang="en-US" b="1" i="0" dirty="0" err="1">
                <a:solidFill>
                  <a:srgbClr val="171717"/>
                </a:solidFill>
                <a:effectLst/>
                <a:latin typeface="Segoe UI" panose="020B0502040204020203" pitchFamily="34" charset="0"/>
              </a:rPr>
              <a:t>TLocal</a:t>
            </a:r>
            <a:r>
              <a:rPr lang="en-US" b="1" i="0" dirty="0">
                <a:solidFill>
                  <a:srgbClr val="171717"/>
                </a:solidFill>
                <a:effectLst/>
                <a:latin typeface="Segoe UI" panose="020B0502040204020203" pitchFamily="34" charset="0"/>
              </a:rPr>
              <a:t>&gt;                                                              </a:t>
            </a:r>
            <a:r>
              <a:rPr lang="en-US" b="1" i="0" dirty="0">
                <a:solidFill>
                  <a:srgbClr val="00B050"/>
                </a:solidFill>
                <a:effectLst/>
                <a:latin typeface="Segoe UI" panose="020B0502040204020203" pitchFamily="34" charset="0"/>
              </a:rPr>
              <a:t>// Finalize the local state</a:t>
            </a:r>
            <a:br>
              <a:rPr lang="en-US" b="1" i="0" dirty="0">
                <a:solidFill>
                  <a:srgbClr val="171717"/>
                </a:solidFill>
                <a:effectLst/>
                <a:latin typeface="Segoe UI" panose="020B0502040204020203" pitchFamily="34" charset="0"/>
              </a:rPr>
            </a:br>
            <a:r>
              <a:rPr lang="en-US" b="1" i="0" dirty="0">
                <a:solidFill>
                  <a:srgbClr val="171717"/>
                </a:solidFill>
                <a:effectLst/>
                <a:latin typeface="Segoe UI" panose="020B0502040204020203" pitchFamily="34" charset="0"/>
              </a:rPr>
              <a:t>                                                          );</a:t>
            </a:r>
          </a:p>
          <a:p>
            <a:endParaRPr lang="en-US" b="1" dirty="0">
              <a:solidFill>
                <a:srgbClr val="171717"/>
              </a:solidFill>
              <a:latin typeface="Segoe UI" panose="020B0502040204020203" pitchFamily="34" charset="0"/>
            </a:endParaRPr>
          </a:p>
          <a:p>
            <a:r>
              <a:rPr lang="en-US" b="1" i="0" dirty="0">
                <a:solidFill>
                  <a:srgbClr val="171717"/>
                </a:solidFill>
                <a:effectLst/>
                <a:latin typeface="Segoe UI" panose="020B0502040204020203" pitchFamily="34" charset="0"/>
              </a:rPr>
              <a:t>This example will sum the elements in an array.</a:t>
            </a:r>
          </a:p>
          <a:p>
            <a:endParaRPr lang="en-US" dirty="0"/>
          </a:p>
        </p:txBody>
      </p:sp>
    </p:spTree>
    <p:extLst>
      <p:ext uri="{BB962C8B-B14F-4D97-AF65-F5344CB8AC3E}">
        <p14:creationId xmlns:p14="http://schemas.microsoft.com/office/powerpoint/2010/main" val="3960028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4A00E-658C-4811-9C80-0A7AF54D6FB3}"/>
              </a:ext>
            </a:extLst>
          </p:cNvPr>
          <p:cNvSpPr>
            <a:spLocks noGrp="1"/>
          </p:cNvSpPr>
          <p:nvPr>
            <p:ph type="title"/>
          </p:nvPr>
        </p:nvSpPr>
        <p:spPr/>
        <p:txBody>
          <a:bodyPr/>
          <a:lstStyle/>
          <a:p>
            <a:r>
              <a:rPr lang="en-US" dirty="0"/>
              <a:t>Parallel Dot Product</a:t>
            </a:r>
          </a:p>
        </p:txBody>
      </p:sp>
      <p:sp>
        <p:nvSpPr>
          <p:cNvPr id="3" name="Content Placeholder 2">
            <a:extLst>
              <a:ext uri="{FF2B5EF4-FFF2-40B4-BE49-F238E27FC236}">
                <a16:creationId xmlns:a16="http://schemas.microsoft.com/office/drawing/2014/main" id="{F0823412-A03D-4996-8812-ECD93D584DFD}"/>
              </a:ext>
            </a:extLst>
          </p:cNvPr>
          <p:cNvSpPr>
            <a:spLocks noGrp="1"/>
          </p:cNvSpPr>
          <p:nvPr>
            <p:ph idx="1"/>
          </p:nvPr>
        </p:nvSpPr>
        <p:spPr/>
        <p:txBody>
          <a:bodyPr>
            <a:normAutofit fontScale="92500" lnSpcReduction="20000"/>
          </a:bodyPr>
          <a:lstStyle/>
          <a:p>
            <a:r>
              <a:rPr lang="en-US" b="1" dirty="0"/>
              <a:t>A real-world calculation found in engineering and mathematics</a:t>
            </a:r>
          </a:p>
          <a:p>
            <a:endParaRPr lang="en-US" b="1" dirty="0"/>
          </a:p>
          <a:p>
            <a:r>
              <a:rPr lang="en-US" b="1" dirty="0"/>
              <a:t>Dot Product:</a:t>
            </a:r>
          </a:p>
          <a:p>
            <a:pPr lvl="1"/>
            <a:r>
              <a:rPr lang="en-US" b="1" dirty="0"/>
              <a:t>Geometric: A • B = |A| * |B| * cos(</a:t>
            </a:r>
            <a:r>
              <a:rPr lang="el-GR" b="1" dirty="0"/>
              <a:t>θ</a:t>
            </a:r>
            <a:r>
              <a:rPr lang="en-US" b="1" dirty="0"/>
              <a:t>)</a:t>
            </a:r>
          </a:p>
          <a:p>
            <a:pPr lvl="1"/>
            <a:r>
              <a:rPr lang="en-US" b="1" dirty="0"/>
              <a:t>Mathematical: Σ ( a</a:t>
            </a:r>
            <a:r>
              <a:rPr lang="en-US" b="1" baseline="-25000" dirty="0"/>
              <a:t>i</a:t>
            </a:r>
            <a:r>
              <a:rPr lang="en-US" b="1" dirty="0"/>
              <a:t> * b</a:t>
            </a:r>
            <a:r>
              <a:rPr lang="en-US" b="1" baseline="-25000" dirty="0"/>
              <a:t>i</a:t>
            </a:r>
            <a:r>
              <a:rPr lang="en-US" b="1" dirty="0"/>
              <a:t> )</a:t>
            </a:r>
          </a:p>
          <a:p>
            <a:pPr lvl="1"/>
            <a:endParaRPr lang="en-US" b="1" dirty="0"/>
          </a:p>
          <a:p>
            <a:pPr lvl="1"/>
            <a:endParaRPr lang="en-US" b="1" dirty="0"/>
          </a:p>
          <a:p>
            <a:r>
              <a:rPr lang="en-US" b="1" dirty="0"/>
              <a:t>Example shows three (3) alternatives:</a:t>
            </a:r>
          </a:p>
          <a:p>
            <a:pPr lvl="1"/>
            <a:r>
              <a:rPr lang="en-US" b="1" dirty="0"/>
              <a:t>Sequential</a:t>
            </a:r>
          </a:p>
          <a:p>
            <a:pPr lvl="1"/>
            <a:r>
              <a:rPr lang="en-US" b="1" dirty="0" err="1"/>
              <a:t>Parallel.For</a:t>
            </a:r>
            <a:endParaRPr lang="en-US" b="1" dirty="0"/>
          </a:p>
          <a:p>
            <a:pPr lvl="1"/>
            <a:r>
              <a:rPr lang="en-US" b="1" dirty="0" err="1"/>
              <a:t>Parallel.ForEach</a:t>
            </a:r>
            <a:r>
              <a:rPr lang="en-US" b="1" dirty="0"/>
              <a:t> w/ range Partitioner</a:t>
            </a:r>
          </a:p>
          <a:p>
            <a:pPr lvl="1"/>
            <a:endParaRPr lang="en-US" b="1" dirty="0"/>
          </a:p>
          <a:p>
            <a:r>
              <a:rPr lang="en-US" b="1" dirty="0"/>
              <a:t>Partitioner:</a:t>
            </a:r>
          </a:p>
          <a:p>
            <a:pPr lvl="1"/>
            <a:r>
              <a:rPr lang="en-US" b="1" dirty="0"/>
              <a:t>Range partitioning</a:t>
            </a:r>
          </a:p>
          <a:p>
            <a:pPr lvl="1"/>
            <a:r>
              <a:rPr lang="en-US" b="1" dirty="0"/>
              <a:t>Chunk partitioning – can dynamically adjust the chunk sizes</a:t>
            </a:r>
          </a:p>
          <a:p>
            <a:pPr lvl="1"/>
            <a:r>
              <a:rPr lang="en-US" b="1" dirty="0"/>
              <a:t>See: </a:t>
            </a:r>
            <a:r>
              <a:rPr lang="en-US" dirty="0">
                <a:hlinkClick r:id="rId2"/>
              </a:rPr>
              <a:t>Custom Partitioners for PLINQ and TPL | Microsoft Docs</a:t>
            </a:r>
            <a:endParaRPr lang="en-US" b="1" dirty="0"/>
          </a:p>
          <a:p>
            <a:endParaRPr lang="en-US" dirty="0"/>
          </a:p>
        </p:txBody>
      </p:sp>
      <p:pic>
        <p:nvPicPr>
          <p:cNvPr id="1026" name="Picture 2" descr="See the source image">
            <a:extLst>
              <a:ext uri="{FF2B5EF4-FFF2-40B4-BE49-F238E27FC236}">
                <a16:creationId xmlns:a16="http://schemas.microsoft.com/office/drawing/2014/main" id="{D3043118-8501-4E33-BED8-58A1490DE7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5797" y="2658703"/>
            <a:ext cx="1246269" cy="944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02356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4A00E-658C-4811-9C80-0A7AF54D6FB3}"/>
              </a:ext>
            </a:extLst>
          </p:cNvPr>
          <p:cNvSpPr>
            <a:spLocks noGrp="1"/>
          </p:cNvSpPr>
          <p:nvPr>
            <p:ph type="title"/>
          </p:nvPr>
        </p:nvSpPr>
        <p:spPr/>
        <p:txBody>
          <a:bodyPr/>
          <a:lstStyle/>
          <a:p>
            <a:r>
              <a:rPr lang="en-US" dirty="0"/>
              <a:t>Parallel Matrix Multiplication</a:t>
            </a:r>
          </a:p>
        </p:txBody>
      </p:sp>
      <p:sp>
        <p:nvSpPr>
          <p:cNvPr id="3" name="Content Placeholder 2">
            <a:extLst>
              <a:ext uri="{FF2B5EF4-FFF2-40B4-BE49-F238E27FC236}">
                <a16:creationId xmlns:a16="http://schemas.microsoft.com/office/drawing/2014/main" id="{F0823412-A03D-4996-8812-ECD93D584DFD}"/>
              </a:ext>
            </a:extLst>
          </p:cNvPr>
          <p:cNvSpPr>
            <a:spLocks noGrp="1"/>
          </p:cNvSpPr>
          <p:nvPr>
            <p:ph idx="1"/>
          </p:nvPr>
        </p:nvSpPr>
        <p:spPr/>
        <p:txBody>
          <a:bodyPr>
            <a:normAutofit fontScale="85000" lnSpcReduction="20000"/>
          </a:bodyPr>
          <a:lstStyle/>
          <a:p>
            <a:r>
              <a:rPr lang="en-US" b="1" dirty="0"/>
              <a:t>A real-world calculation found in engineering and mathematics</a:t>
            </a:r>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r>
              <a:rPr lang="en-US" dirty="0"/>
              <a:t>Image Reference: </a:t>
            </a:r>
            <a:br>
              <a:rPr lang="en-US" dirty="0"/>
            </a:br>
            <a:r>
              <a:rPr lang="en-US" dirty="0">
                <a:hlinkClick r:id="rId2"/>
              </a:rPr>
              <a:t>More efficient matrix multiplication (</a:t>
            </a:r>
            <a:r>
              <a:rPr lang="en-US" dirty="0" err="1">
                <a:hlinkClick r:id="rId2"/>
              </a:rPr>
              <a:t>fastai</a:t>
            </a:r>
            <a:r>
              <a:rPr lang="en-US" dirty="0">
                <a:hlinkClick r:id="rId2"/>
              </a:rPr>
              <a:t> PartII-Lesson08) | by </a:t>
            </a:r>
            <a:r>
              <a:rPr lang="en-US" dirty="0" err="1">
                <a:hlinkClick r:id="rId2"/>
              </a:rPr>
              <a:t>bigablecat</a:t>
            </a:r>
            <a:r>
              <a:rPr lang="en-US" dirty="0">
                <a:hlinkClick r:id="rId2"/>
              </a:rPr>
              <a:t> | AI³ | Theory, Practice, Business | Medium</a:t>
            </a:r>
            <a:endParaRPr lang="en-US" dirty="0"/>
          </a:p>
          <a:p>
            <a:r>
              <a:rPr lang="en-US" dirty="0"/>
              <a:t>See: </a:t>
            </a:r>
            <a:r>
              <a:rPr lang="en-US" dirty="0">
                <a:hlinkClick r:id="rId3"/>
              </a:rPr>
              <a:t>Matrix multiplication - Wikipedia</a:t>
            </a:r>
            <a:endParaRPr lang="en-US" dirty="0"/>
          </a:p>
        </p:txBody>
      </p:sp>
      <p:pic>
        <p:nvPicPr>
          <p:cNvPr id="4" name="Picture 2">
            <a:extLst>
              <a:ext uri="{FF2B5EF4-FFF2-40B4-BE49-F238E27FC236}">
                <a16:creationId xmlns:a16="http://schemas.microsoft.com/office/drawing/2014/main" id="{298DF299-3648-4DA4-9C8F-5C06A67ED2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4530" y="2501393"/>
            <a:ext cx="7558261" cy="2553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93026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AC82F-39A7-4B63-8C6D-3D2F326D4C15}"/>
              </a:ext>
            </a:extLst>
          </p:cNvPr>
          <p:cNvSpPr>
            <a:spLocks noGrp="1"/>
          </p:cNvSpPr>
          <p:nvPr>
            <p:ph type="title"/>
          </p:nvPr>
        </p:nvSpPr>
        <p:spPr/>
        <p:txBody>
          <a:bodyPr/>
          <a:lstStyle/>
          <a:p>
            <a:r>
              <a:rPr lang="en-US" dirty="0"/>
              <a:t>Parallel Pi Calculation</a:t>
            </a:r>
          </a:p>
        </p:txBody>
      </p:sp>
      <p:sp>
        <p:nvSpPr>
          <p:cNvPr id="3" name="Content Placeholder 2">
            <a:extLst>
              <a:ext uri="{FF2B5EF4-FFF2-40B4-BE49-F238E27FC236}">
                <a16:creationId xmlns:a16="http://schemas.microsoft.com/office/drawing/2014/main" id="{1C6ACF19-E1CD-4FF8-B8D2-7CF157CE3EA5}"/>
              </a:ext>
            </a:extLst>
          </p:cNvPr>
          <p:cNvSpPr>
            <a:spLocks noGrp="1"/>
          </p:cNvSpPr>
          <p:nvPr>
            <p:ph idx="1"/>
          </p:nvPr>
        </p:nvSpPr>
        <p:spPr/>
        <p:txBody>
          <a:bodyPr/>
          <a:lstStyle/>
          <a:p>
            <a:r>
              <a:rPr lang="en-US" b="1" dirty="0"/>
              <a:t>Definition of Pi (See: </a:t>
            </a:r>
            <a:r>
              <a:rPr lang="en-US" dirty="0">
                <a:hlinkClick r:id="rId2"/>
              </a:rPr>
              <a:t>Pi – Wikipedia</a:t>
            </a:r>
            <a:r>
              <a:rPr lang="en-US" b="1" dirty="0"/>
              <a:t>): </a:t>
            </a:r>
            <a:r>
              <a:rPr lang="el-GR" b="1" dirty="0"/>
              <a:t>Π</a:t>
            </a:r>
            <a:r>
              <a:rPr lang="en-US" b="1" dirty="0"/>
              <a:t> = Circumference / Diameter</a:t>
            </a:r>
          </a:p>
          <a:p>
            <a:r>
              <a:rPr lang="en-US" b="1" dirty="0"/>
              <a:t>The value can be calculated using infinite series:</a:t>
            </a:r>
            <a:br>
              <a:rPr lang="en-US" b="1" dirty="0"/>
            </a:br>
            <a:r>
              <a:rPr lang="en-US" b="1" dirty="0"/>
              <a:t>(See: </a:t>
            </a:r>
            <a:r>
              <a:rPr lang="en-US" dirty="0">
                <a:hlinkClick r:id="rId3"/>
              </a:rPr>
              <a:t>5 Ways to Calculate Pi - </a:t>
            </a:r>
            <a:r>
              <a:rPr lang="en-US" dirty="0" err="1">
                <a:hlinkClick r:id="rId3"/>
              </a:rPr>
              <a:t>wikiHow</a:t>
            </a:r>
            <a:r>
              <a:rPr lang="en-US" b="1" dirty="0"/>
              <a:t>)</a:t>
            </a:r>
          </a:p>
          <a:p>
            <a:pPr lvl="1"/>
            <a:r>
              <a:rPr lang="en-US" b="1" dirty="0"/>
              <a:t>Gregory-Leibniz series:</a:t>
            </a:r>
            <a:br>
              <a:rPr lang="en-US" b="1" dirty="0"/>
            </a:br>
            <a:r>
              <a:rPr lang="el-GR" b="1" dirty="0"/>
              <a:t>Π</a:t>
            </a:r>
            <a:r>
              <a:rPr lang="en-US" b="1" dirty="0"/>
              <a:t> = (4/1) – (4/3) + (4/5) – (4/7) + (4/9) – (4/11) + (4/13) – (4/15) … </a:t>
            </a:r>
          </a:p>
          <a:p>
            <a:pPr lvl="1"/>
            <a:r>
              <a:rPr lang="en-US" b="1" dirty="0" err="1"/>
              <a:t>Nilakantha</a:t>
            </a:r>
            <a:r>
              <a:rPr lang="en-US" b="1" dirty="0"/>
              <a:t> series:</a:t>
            </a:r>
            <a:br>
              <a:rPr lang="en-US" b="1" dirty="0"/>
            </a:br>
            <a:r>
              <a:rPr lang="el-GR" b="1" dirty="0"/>
              <a:t>Π</a:t>
            </a:r>
            <a:r>
              <a:rPr lang="en-US" b="1" dirty="0"/>
              <a:t> = 3 + 4/(2*3*4) – 4/(4*5*6) + 4/(6*7*8) – 4/(8*9*10) + 4/(10*11*12) – 4/(12*13*14) …</a:t>
            </a:r>
          </a:p>
          <a:p>
            <a:r>
              <a:rPr lang="en-US" b="1" dirty="0"/>
              <a:t>More complex series:</a:t>
            </a:r>
            <a:br>
              <a:rPr lang="en-US" b="1" dirty="0"/>
            </a:br>
            <a:r>
              <a:rPr lang="en-US" b="1" dirty="0"/>
              <a:t>(See: </a:t>
            </a:r>
            <a:r>
              <a:rPr lang="en-US" dirty="0">
                <a:hlinkClick r:id="rId4"/>
              </a:rPr>
              <a:t>Pi (Ramanujan's formula) Calculator - High accuracy calculation (casio.com)</a:t>
            </a:r>
            <a:r>
              <a:rPr lang="en-US" b="1" dirty="0"/>
              <a:t>)</a:t>
            </a:r>
          </a:p>
          <a:p>
            <a:pPr lvl="1"/>
            <a:r>
              <a:rPr lang="en-US" b="1" dirty="0"/>
              <a:t> </a:t>
            </a:r>
          </a:p>
        </p:txBody>
      </p:sp>
      <p:pic>
        <p:nvPicPr>
          <p:cNvPr id="5" name="Picture 4">
            <a:extLst>
              <a:ext uri="{FF2B5EF4-FFF2-40B4-BE49-F238E27FC236}">
                <a16:creationId xmlns:a16="http://schemas.microsoft.com/office/drawing/2014/main" id="{4DF9F099-1636-4D2B-9B95-E0F477FDB6FD}"/>
              </a:ext>
            </a:extLst>
          </p:cNvPr>
          <p:cNvPicPr>
            <a:picLocks noChangeAspect="1"/>
          </p:cNvPicPr>
          <p:nvPr/>
        </p:nvPicPr>
        <p:blipFill>
          <a:blip r:embed="rId5"/>
          <a:stretch>
            <a:fillRect/>
          </a:stretch>
        </p:blipFill>
        <p:spPr>
          <a:xfrm>
            <a:off x="1597066" y="4623218"/>
            <a:ext cx="2727255" cy="1736131"/>
          </a:xfrm>
          <a:prstGeom prst="rect">
            <a:avLst/>
          </a:prstGeom>
        </p:spPr>
      </p:pic>
    </p:spTree>
    <p:extLst>
      <p:ext uri="{BB962C8B-B14F-4D97-AF65-F5344CB8AC3E}">
        <p14:creationId xmlns:p14="http://schemas.microsoft.com/office/powerpoint/2010/main" val="28305093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328F9-2F63-45B0-8ED2-135FB1656FE4}"/>
              </a:ext>
            </a:extLst>
          </p:cNvPr>
          <p:cNvSpPr>
            <a:spLocks noGrp="1"/>
          </p:cNvSpPr>
          <p:nvPr>
            <p:ph type="title"/>
          </p:nvPr>
        </p:nvSpPr>
        <p:spPr>
          <a:xfrm>
            <a:off x="1066800" y="642594"/>
            <a:ext cx="10058400" cy="1371600"/>
          </a:xfrm>
        </p:spPr>
        <p:txBody>
          <a:bodyPr anchor="ctr">
            <a:normAutofit/>
          </a:bodyPr>
          <a:lstStyle/>
          <a:p>
            <a:r>
              <a:rPr lang="en-US" dirty="0"/>
              <a:t>Parallel Map Reduce</a:t>
            </a:r>
          </a:p>
        </p:txBody>
      </p:sp>
      <p:pic>
        <p:nvPicPr>
          <p:cNvPr id="5" name="Picture 4">
            <a:extLst>
              <a:ext uri="{FF2B5EF4-FFF2-40B4-BE49-F238E27FC236}">
                <a16:creationId xmlns:a16="http://schemas.microsoft.com/office/drawing/2014/main" id="{D0FEEAF9-B904-45C6-A3F1-C1285BCC0F3C}"/>
              </a:ext>
            </a:extLst>
          </p:cNvPr>
          <p:cNvPicPr>
            <a:picLocks noChangeAspect="1"/>
          </p:cNvPicPr>
          <p:nvPr/>
        </p:nvPicPr>
        <p:blipFill>
          <a:blip r:embed="rId2"/>
          <a:stretch>
            <a:fillRect/>
          </a:stretch>
        </p:blipFill>
        <p:spPr>
          <a:xfrm>
            <a:off x="1066800" y="2014194"/>
            <a:ext cx="9847719" cy="4189273"/>
          </a:xfrm>
          <a:prstGeom prst="rect">
            <a:avLst/>
          </a:prstGeom>
        </p:spPr>
      </p:pic>
    </p:spTree>
    <p:extLst>
      <p:ext uri="{BB962C8B-B14F-4D97-AF65-F5344CB8AC3E}">
        <p14:creationId xmlns:p14="http://schemas.microsoft.com/office/powerpoint/2010/main" val="4137170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CA0C9-5135-4121-9A4F-A8B6F98E2E14}"/>
              </a:ext>
            </a:extLst>
          </p:cNvPr>
          <p:cNvSpPr>
            <a:spLocks noGrp="1"/>
          </p:cNvSpPr>
          <p:nvPr>
            <p:ph type="title"/>
          </p:nvPr>
        </p:nvSpPr>
        <p:spPr/>
        <p:txBody>
          <a:bodyPr/>
          <a:lstStyle/>
          <a:p>
            <a:r>
              <a:rPr lang="en-US" dirty="0"/>
              <a:t>Books</a:t>
            </a:r>
          </a:p>
        </p:txBody>
      </p:sp>
      <p:sp>
        <p:nvSpPr>
          <p:cNvPr id="4" name="Content Placeholder 2">
            <a:extLst>
              <a:ext uri="{FF2B5EF4-FFF2-40B4-BE49-F238E27FC236}">
                <a16:creationId xmlns:a16="http://schemas.microsoft.com/office/drawing/2014/main" id="{72A6EEA7-3DFE-418E-AF6C-19A291525633}"/>
              </a:ext>
            </a:extLst>
          </p:cNvPr>
          <p:cNvSpPr txBox="1">
            <a:spLocks/>
          </p:cNvSpPr>
          <p:nvPr/>
        </p:nvSpPr>
        <p:spPr>
          <a:xfrm>
            <a:off x="1066800" y="2103120"/>
            <a:ext cx="5605305" cy="3849624"/>
          </a:xfrm>
          <a:prstGeom prst="rect">
            <a:avLst/>
          </a:prstGeom>
        </p:spPr>
        <p:txBody>
          <a:bodyPr vert="horz" lIns="91440" tIns="45720" rIns="91440" bIns="45720" rtlCol="0">
            <a:normAutofit lnSpcReduction="10000"/>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b="1" dirty="0"/>
              <a:t>Concurrency in C# Cookbook</a:t>
            </a:r>
            <a:br>
              <a:rPr lang="en-US" b="1" dirty="0"/>
            </a:br>
            <a:r>
              <a:rPr lang="en-US" b="1" dirty="0"/>
              <a:t>Asynchronous, Parallel, and Multithreaded Programming</a:t>
            </a:r>
            <a:br>
              <a:rPr lang="en-US" dirty="0"/>
            </a:br>
            <a:r>
              <a:rPr lang="en-US" dirty="0"/>
              <a:t>Second Edition, 2019</a:t>
            </a:r>
            <a:br>
              <a:rPr lang="en-US" dirty="0"/>
            </a:br>
            <a:r>
              <a:rPr lang="en-US" dirty="0"/>
              <a:t>Stephen Cleary</a:t>
            </a:r>
            <a:br>
              <a:rPr lang="en-US" dirty="0"/>
            </a:br>
            <a:r>
              <a:rPr lang="en-US" dirty="0"/>
              <a:t>ISBN-13: 978-1-492-05450-4</a:t>
            </a:r>
            <a:br>
              <a:rPr lang="en-US" dirty="0"/>
            </a:br>
            <a:r>
              <a:rPr lang="en-US" dirty="0"/>
              <a:t>O'Reilly Media, Sebastopol, CA 95472, USA</a:t>
            </a:r>
            <a:br>
              <a:rPr lang="en-US" dirty="0"/>
            </a:br>
            <a:r>
              <a:rPr lang="en-US" dirty="0"/>
              <a:t>Copyright Stephen Cleary</a:t>
            </a:r>
          </a:p>
          <a:p>
            <a:r>
              <a:rPr lang="en-US" b="1" dirty="0"/>
              <a:t>Pro C# 9 With .NET 5</a:t>
            </a:r>
            <a:br>
              <a:rPr lang="en-US" b="1" dirty="0"/>
            </a:br>
            <a:r>
              <a:rPr lang="en-US" b="1" dirty="0"/>
              <a:t>Foundational Principles and Practices in Programming</a:t>
            </a:r>
            <a:br>
              <a:rPr lang="en-US" dirty="0"/>
            </a:br>
            <a:r>
              <a:rPr lang="en-US" dirty="0"/>
              <a:t>Tenth Edition, 2021 (Release May 12)</a:t>
            </a:r>
            <a:br>
              <a:rPr lang="en-US" dirty="0"/>
            </a:br>
            <a:r>
              <a:rPr lang="en-US" dirty="0"/>
              <a:t>Andrew </a:t>
            </a:r>
            <a:r>
              <a:rPr lang="en-US" dirty="0" err="1"/>
              <a:t>Troelsen</a:t>
            </a:r>
            <a:r>
              <a:rPr lang="en-US" dirty="0"/>
              <a:t> and Philip </a:t>
            </a:r>
            <a:r>
              <a:rPr lang="en-US" dirty="0" err="1"/>
              <a:t>Japikse</a:t>
            </a:r>
            <a:br>
              <a:rPr lang="en-US" dirty="0"/>
            </a:br>
            <a:r>
              <a:rPr lang="en-US" dirty="0"/>
              <a:t>ISBN-13: 978-1484269381</a:t>
            </a:r>
            <a:br>
              <a:rPr lang="en-US" dirty="0"/>
            </a:br>
            <a:r>
              <a:rPr lang="en-US" dirty="0" err="1"/>
              <a:t>Apress</a:t>
            </a:r>
            <a:r>
              <a:rPr lang="en-US" dirty="0"/>
              <a:t> Media, LLC, California, USA</a:t>
            </a:r>
            <a:br>
              <a:rPr lang="en-US" dirty="0"/>
            </a:br>
            <a:r>
              <a:rPr lang="en-US" dirty="0"/>
              <a:t>Springer </a:t>
            </a:r>
            <a:r>
              <a:rPr lang="en-US" dirty="0" err="1"/>
              <a:t>Science+Business</a:t>
            </a:r>
            <a:r>
              <a:rPr lang="en-US" dirty="0"/>
              <a:t> Media New York, USA</a:t>
            </a:r>
            <a:br>
              <a:rPr lang="en-US" dirty="0"/>
            </a:br>
            <a:r>
              <a:rPr lang="en-US" dirty="0"/>
              <a:t>Copyright 2017 by Andrew </a:t>
            </a:r>
            <a:r>
              <a:rPr lang="en-US" dirty="0" err="1"/>
              <a:t>Troelsen</a:t>
            </a:r>
            <a:r>
              <a:rPr lang="en-US" dirty="0"/>
              <a:t> and Philip </a:t>
            </a:r>
            <a:r>
              <a:rPr lang="en-US" dirty="0" err="1"/>
              <a:t>Japikse</a:t>
            </a:r>
            <a:endParaRPr lang="en-US" dirty="0"/>
          </a:p>
          <a:p>
            <a:endParaRPr lang="en-US" dirty="0"/>
          </a:p>
          <a:p>
            <a:endParaRPr lang="en-US" dirty="0"/>
          </a:p>
        </p:txBody>
      </p:sp>
      <p:sp>
        <p:nvSpPr>
          <p:cNvPr id="8" name="Content Placeholder 2">
            <a:extLst>
              <a:ext uri="{FF2B5EF4-FFF2-40B4-BE49-F238E27FC236}">
                <a16:creationId xmlns:a16="http://schemas.microsoft.com/office/drawing/2014/main" id="{3E674AE1-E49C-42B7-9DD8-CD3C33C019A9}"/>
              </a:ext>
            </a:extLst>
          </p:cNvPr>
          <p:cNvSpPr txBox="1">
            <a:spLocks/>
          </p:cNvSpPr>
          <p:nvPr/>
        </p:nvSpPr>
        <p:spPr>
          <a:xfrm>
            <a:off x="6963508" y="2103120"/>
            <a:ext cx="4431323" cy="3849624"/>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b="1" dirty="0"/>
              <a:t>C# 9 and .NET 5</a:t>
            </a:r>
            <a:br>
              <a:rPr lang="en-US" b="1" dirty="0"/>
            </a:br>
            <a:r>
              <a:rPr lang="en-US" dirty="0"/>
              <a:t>Fifth Edition, 2020</a:t>
            </a:r>
            <a:br>
              <a:rPr lang="en-US" dirty="0"/>
            </a:br>
            <a:r>
              <a:rPr lang="en-US" dirty="0"/>
              <a:t>Mark J. Price</a:t>
            </a:r>
            <a:br>
              <a:rPr lang="en-US" dirty="0"/>
            </a:br>
            <a:r>
              <a:rPr lang="en-US" dirty="0"/>
              <a:t>ISBN-13: 978-1-80056-810-5</a:t>
            </a:r>
            <a:br>
              <a:rPr lang="en-US" dirty="0"/>
            </a:br>
            <a:r>
              <a:rPr lang="en-US" dirty="0" err="1"/>
              <a:t>Packt</a:t>
            </a:r>
            <a:r>
              <a:rPr lang="en-US" dirty="0"/>
              <a:t> Publishing Ltd., Birmingham B3 2PB, UK</a:t>
            </a:r>
            <a:br>
              <a:rPr lang="en-US" dirty="0"/>
            </a:br>
            <a:r>
              <a:rPr lang="en-US" dirty="0"/>
              <a:t>Copyright 2020 </a:t>
            </a:r>
            <a:r>
              <a:rPr lang="en-US" dirty="0" err="1"/>
              <a:t>Packt</a:t>
            </a:r>
            <a:r>
              <a:rPr lang="en-US" dirty="0"/>
              <a:t> Publishing</a:t>
            </a:r>
          </a:p>
        </p:txBody>
      </p:sp>
    </p:spTree>
    <p:extLst>
      <p:ext uri="{BB962C8B-B14F-4D97-AF65-F5344CB8AC3E}">
        <p14:creationId xmlns:p14="http://schemas.microsoft.com/office/powerpoint/2010/main" val="1934120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FE5E2-7AFD-44B3-A0B5-A049CF60244E}"/>
              </a:ext>
            </a:extLst>
          </p:cNvPr>
          <p:cNvSpPr>
            <a:spLocks noGrp="1"/>
          </p:cNvSpPr>
          <p:nvPr>
            <p:ph type="title"/>
          </p:nvPr>
        </p:nvSpPr>
        <p:spPr/>
        <p:txBody>
          <a:bodyPr/>
          <a:lstStyle/>
          <a:p>
            <a:r>
              <a:rPr lang="en-US" dirty="0"/>
              <a:t>Project Description</a:t>
            </a:r>
          </a:p>
        </p:txBody>
      </p:sp>
      <p:sp>
        <p:nvSpPr>
          <p:cNvPr id="3" name="Content Placeholder 2">
            <a:extLst>
              <a:ext uri="{FF2B5EF4-FFF2-40B4-BE49-F238E27FC236}">
                <a16:creationId xmlns:a16="http://schemas.microsoft.com/office/drawing/2014/main" id="{3C650AA7-245A-451B-B604-B9C5108457AB}"/>
              </a:ext>
            </a:extLst>
          </p:cNvPr>
          <p:cNvSpPr>
            <a:spLocks noGrp="1"/>
          </p:cNvSpPr>
          <p:nvPr>
            <p:ph idx="1"/>
          </p:nvPr>
        </p:nvSpPr>
        <p:spPr/>
        <p:txBody>
          <a:bodyPr>
            <a:normAutofit fontScale="85000" lnSpcReduction="20000"/>
          </a:bodyPr>
          <a:lstStyle/>
          <a:p>
            <a:r>
              <a:rPr lang="en-US" sz="2000" b="1" dirty="0"/>
              <a:t>Microsoft C# has numerous Concurrent and Parallel processing options.</a:t>
            </a:r>
          </a:p>
          <a:p>
            <a:r>
              <a:rPr lang="en-US" sz="2000" b="1" dirty="0"/>
              <a:t>The focus here is on a highly productive feature: </a:t>
            </a:r>
            <a:r>
              <a:rPr lang="en-US" sz="2000" b="1" u="sng" dirty="0"/>
              <a:t>Task Parallel Library (TPL).</a:t>
            </a:r>
          </a:p>
          <a:p>
            <a:r>
              <a:rPr lang="en-US" sz="2000" b="1" dirty="0"/>
              <a:t>The samples will use .NET Core 5, C# 9.0 and Visual Studio Community 2019.</a:t>
            </a:r>
          </a:p>
          <a:p>
            <a:r>
              <a:rPr lang="en-US" sz="2000" dirty="0"/>
              <a:t>Keep in mind that these tools can be used to develop applications for:</a:t>
            </a:r>
          </a:p>
          <a:p>
            <a:pPr lvl="1"/>
            <a:r>
              <a:rPr lang="en-US" sz="1800" dirty="0"/>
              <a:t>Windows</a:t>
            </a:r>
          </a:p>
          <a:p>
            <a:pPr lvl="1"/>
            <a:r>
              <a:rPr lang="en-US" sz="1800" dirty="0"/>
              <a:t>Mac OS</a:t>
            </a:r>
          </a:p>
          <a:p>
            <a:pPr lvl="1"/>
            <a:r>
              <a:rPr lang="en-US" sz="1800" dirty="0"/>
              <a:t>Linux</a:t>
            </a:r>
          </a:p>
          <a:p>
            <a:pPr lvl="1"/>
            <a:r>
              <a:rPr lang="en-US" sz="1800" dirty="0"/>
              <a:t>Android</a:t>
            </a:r>
          </a:p>
          <a:p>
            <a:pPr lvl="1"/>
            <a:r>
              <a:rPr lang="en-US" sz="1800" dirty="0"/>
              <a:t>iOS</a:t>
            </a:r>
          </a:p>
          <a:p>
            <a:r>
              <a:rPr lang="en-US" sz="2000" dirty="0"/>
              <a:t>GitHub Repository: </a:t>
            </a:r>
            <a:r>
              <a:rPr lang="en-US" sz="2000" dirty="0">
                <a:hlinkClick r:id="rId3"/>
              </a:rPr>
              <a:t>https://github.com/belward1/CSC543FinalProject</a:t>
            </a:r>
            <a:endParaRPr lang="en-US" sz="2000" dirty="0"/>
          </a:p>
          <a:p>
            <a:r>
              <a:rPr lang="en-US" sz="2100" dirty="0"/>
              <a:t>Microsoft Tools for KU Students: </a:t>
            </a:r>
            <a:r>
              <a:rPr lang="en-US" sz="2100" dirty="0">
                <a:hlinkClick r:id="rId4"/>
              </a:rPr>
              <a:t>Student Resources - Computer Science and Information Technology - Kutztown University</a:t>
            </a:r>
            <a:endParaRPr lang="en-US" sz="2100" dirty="0"/>
          </a:p>
          <a:p>
            <a:pPr lvl="1"/>
            <a:r>
              <a:rPr lang="en-US" sz="1800" dirty="0"/>
              <a:t>Then click on Software -&gt; Azure Dev Tools</a:t>
            </a:r>
          </a:p>
        </p:txBody>
      </p:sp>
    </p:spTree>
    <p:extLst>
      <p:ext uri="{BB962C8B-B14F-4D97-AF65-F5344CB8AC3E}">
        <p14:creationId xmlns:p14="http://schemas.microsoft.com/office/powerpoint/2010/main" val="434758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C642B-5DA3-45EF-908B-CC1F95652283}"/>
              </a:ext>
            </a:extLst>
          </p:cNvPr>
          <p:cNvSpPr>
            <a:spLocks noGrp="1"/>
          </p:cNvSpPr>
          <p:nvPr>
            <p:ph type="title"/>
          </p:nvPr>
        </p:nvSpPr>
        <p:spPr/>
        <p:txBody>
          <a:bodyPr/>
          <a:lstStyle/>
          <a:p>
            <a:r>
              <a:rPr lang="en-US" dirty="0"/>
              <a:t>Threads, Tasks and Thread Pools</a:t>
            </a:r>
          </a:p>
        </p:txBody>
      </p:sp>
      <p:sp>
        <p:nvSpPr>
          <p:cNvPr id="3" name="Content Placeholder 2">
            <a:extLst>
              <a:ext uri="{FF2B5EF4-FFF2-40B4-BE49-F238E27FC236}">
                <a16:creationId xmlns:a16="http://schemas.microsoft.com/office/drawing/2014/main" id="{230180E4-A9C7-4733-B4AB-D1546D5F16AE}"/>
              </a:ext>
            </a:extLst>
          </p:cNvPr>
          <p:cNvSpPr>
            <a:spLocks noGrp="1"/>
          </p:cNvSpPr>
          <p:nvPr>
            <p:ph idx="1"/>
          </p:nvPr>
        </p:nvSpPr>
        <p:spPr/>
        <p:txBody>
          <a:bodyPr>
            <a:normAutofit lnSpcReduction="10000"/>
          </a:bodyPr>
          <a:lstStyle/>
          <a:p>
            <a:pPr algn="l">
              <a:buFont typeface="Arial" panose="020B0604020202020204" pitchFamily="34" charset="0"/>
              <a:buChar char="•"/>
            </a:pPr>
            <a:r>
              <a:rPr lang="en-US" b="1" i="0" dirty="0">
                <a:solidFill>
                  <a:srgbClr val="3A4145"/>
                </a:solidFill>
                <a:effectLst/>
                <a:latin typeface="Merriweather"/>
              </a:rPr>
              <a:t>Tasks are a higher-level concept:</a:t>
            </a:r>
            <a:r>
              <a:rPr lang="en-US" b="0" i="0" dirty="0">
                <a:solidFill>
                  <a:srgbClr val="3A4145"/>
                </a:solidFill>
                <a:effectLst/>
                <a:latin typeface="Merriweather"/>
              </a:rPr>
              <a:t> tasks are basically a promise to run a method and return when it is done.</a:t>
            </a:r>
          </a:p>
          <a:p>
            <a:pPr algn="l">
              <a:buFont typeface="Arial" panose="020B0604020202020204" pitchFamily="34" charset="0"/>
              <a:buChar char="•"/>
            </a:pPr>
            <a:r>
              <a:rPr lang="en-US" b="1" i="0" dirty="0">
                <a:solidFill>
                  <a:srgbClr val="3A4145"/>
                </a:solidFill>
                <a:effectLst/>
                <a:latin typeface="Merriweather"/>
              </a:rPr>
              <a:t>Threads are a lower-level concept:</a:t>
            </a:r>
            <a:r>
              <a:rPr lang="en-US" b="0" i="0" dirty="0">
                <a:solidFill>
                  <a:srgbClr val="3A4145"/>
                </a:solidFill>
                <a:effectLst/>
                <a:latin typeface="Merriweather"/>
              </a:rPr>
              <a:t> Threads are a part of your operating system, and the thread class is a way to manage them.</a:t>
            </a:r>
          </a:p>
          <a:p>
            <a:pPr algn="l">
              <a:buFont typeface="Arial" panose="020B0604020202020204" pitchFamily="34" charset="0"/>
              <a:buChar char="•"/>
            </a:pPr>
            <a:r>
              <a:rPr lang="en-US" b="1" i="0" dirty="0">
                <a:solidFill>
                  <a:srgbClr val="3A4145"/>
                </a:solidFill>
                <a:effectLst/>
                <a:latin typeface="Merriweather"/>
              </a:rPr>
              <a:t>Leveraging the thread pool:</a:t>
            </a:r>
            <a:r>
              <a:rPr lang="en-US" b="0" i="0" dirty="0">
                <a:solidFill>
                  <a:srgbClr val="3A4145"/>
                </a:solidFill>
                <a:effectLst/>
                <a:latin typeface="Merriweather"/>
              </a:rPr>
              <a:t> tasks use the thread pool, which is a "pool" of threads that can be used and reused. Creating threads can be expensive, which is why we have the thread pool.</a:t>
            </a:r>
          </a:p>
          <a:p>
            <a:pPr algn="l">
              <a:buFont typeface="Arial" panose="020B0604020202020204" pitchFamily="34" charset="0"/>
              <a:buChar char="•"/>
            </a:pPr>
            <a:r>
              <a:rPr lang="en-US" b="1" i="0" dirty="0">
                <a:solidFill>
                  <a:srgbClr val="3A4145"/>
                </a:solidFill>
                <a:effectLst/>
                <a:latin typeface="Merriweather"/>
              </a:rPr>
              <a:t>Threads do not naturally return anything:</a:t>
            </a:r>
            <a:r>
              <a:rPr lang="en-US" b="0" i="0" dirty="0">
                <a:solidFill>
                  <a:srgbClr val="3A4145"/>
                </a:solidFill>
                <a:effectLst/>
                <a:latin typeface="Merriweather"/>
              </a:rPr>
              <a:t> Tasks are able to return an object when they are completed. Which makes them great for executing a method and returning the result asynchronously.</a:t>
            </a:r>
          </a:p>
          <a:p>
            <a:pPr algn="l">
              <a:buFont typeface="Arial" panose="020B0604020202020204" pitchFamily="34" charset="0"/>
              <a:buChar char="•"/>
            </a:pPr>
            <a:r>
              <a:rPr lang="en-US" b="1" i="0" dirty="0">
                <a:solidFill>
                  <a:srgbClr val="3A4145"/>
                </a:solidFill>
                <a:effectLst/>
                <a:latin typeface="Merriweather"/>
              </a:rPr>
              <a:t>Cancellation tokens:</a:t>
            </a:r>
            <a:r>
              <a:rPr lang="en-US" b="0" i="0" dirty="0">
                <a:solidFill>
                  <a:srgbClr val="3A4145"/>
                </a:solidFill>
                <a:effectLst/>
                <a:latin typeface="Merriweather"/>
              </a:rPr>
              <a:t> Tasks can use cancellation tokens so that they can be requested to be canceled. This token can be passed along to other tasks which will be canceled as well.</a:t>
            </a:r>
          </a:p>
          <a:p>
            <a:pPr algn="l">
              <a:buFont typeface="Arial" panose="020B0604020202020204" pitchFamily="34" charset="0"/>
              <a:buChar char="•"/>
            </a:pPr>
            <a:r>
              <a:rPr lang="en-US" b="1" i="0" dirty="0">
                <a:solidFill>
                  <a:srgbClr val="3A4145"/>
                </a:solidFill>
                <a:effectLst/>
                <a:latin typeface="Merriweather"/>
              </a:rPr>
              <a:t>Tasks support async/await:</a:t>
            </a:r>
            <a:r>
              <a:rPr lang="en-US" b="0" i="0" dirty="0">
                <a:solidFill>
                  <a:srgbClr val="3A4145"/>
                </a:solidFill>
                <a:effectLst/>
                <a:latin typeface="Merriweather"/>
              </a:rPr>
              <a:t> async/await is a simple way to wait for an asynchronous method to finish without blocking the parent method.</a:t>
            </a:r>
          </a:p>
          <a:p>
            <a:pPr>
              <a:buFont typeface="Arial" panose="020B0604020202020204" pitchFamily="34" charset="0"/>
              <a:buChar char="•"/>
            </a:pPr>
            <a:r>
              <a:rPr lang="en-US" b="1" i="0" dirty="0">
                <a:solidFill>
                  <a:srgbClr val="3A4145"/>
                </a:solidFill>
                <a:effectLst/>
                <a:latin typeface="Merriweather"/>
              </a:rPr>
              <a:t>Exceptions:</a:t>
            </a:r>
            <a:r>
              <a:rPr lang="en-US" b="0" i="0" dirty="0">
                <a:solidFill>
                  <a:srgbClr val="3A4145"/>
                </a:solidFill>
                <a:effectLst/>
                <a:latin typeface="Merriweather"/>
              </a:rPr>
              <a:t> Threads cannot cascade an Exception to its parent method. A Task does cascade exceptions to the parent method and are caught via a </a:t>
            </a:r>
            <a:r>
              <a:rPr lang="en-US" b="0" i="0" dirty="0" err="1">
                <a:solidFill>
                  <a:srgbClr val="3A4145"/>
                </a:solidFill>
                <a:effectLst/>
                <a:latin typeface="Merriweather"/>
              </a:rPr>
              <a:t>AggregateException</a:t>
            </a:r>
            <a:r>
              <a:rPr lang="en-US" b="0" i="0" dirty="0">
                <a:solidFill>
                  <a:srgbClr val="3A4145"/>
                </a:solidFill>
                <a:effectLst/>
                <a:latin typeface="Merriweather"/>
              </a:rPr>
              <a:t>.</a:t>
            </a:r>
          </a:p>
          <a:p>
            <a:pPr algn="l">
              <a:buFont typeface="Arial" panose="020B0604020202020204" pitchFamily="34" charset="0"/>
              <a:buChar char="•"/>
            </a:pPr>
            <a:endParaRPr lang="en-US" b="0" i="0" dirty="0">
              <a:solidFill>
                <a:srgbClr val="3A4145"/>
              </a:solidFill>
              <a:effectLst/>
              <a:latin typeface="Merriweather"/>
            </a:endParaRPr>
          </a:p>
          <a:p>
            <a:endParaRPr lang="en-US" dirty="0"/>
          </a:p>
        </p:txBody>
      </p:sp>
    </p:spTree>
    <p:extLst>
      <p:ext uri="{BB962C8B-B14F-4D97-AF65-F5344CB8AC3E}">
        <p14:creationId xmlns:p14="http://schemas.microsoft.com/office/powerpoint/2010/main" val="1784674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BF11D-EEE1-42AF-A8AC-06927C1C09A5}"/>
              </a:ext>
            </a:extLst>
          </p:cNvPr>
          <p:cNvSpPr>
            <a:spLocks noGrp="1"/>
          </p:cNvSpPr>
          <p:nvPr>
            <p:ph type="title"/>
          </p:nvPr>
        </p:nvSpPr>
        <p:spPr/>
        <p:txBody>
          <a:bodyPr/>
          <a:lstStyle/>
          <a:p>
            <a:r>
              <a:rPr lang="en-US" dirty="0"/>
              <a:t>Task Parallel Library (TPL)</a:t>
            </a:r>
          </a:p>
        </p:txBody>
      </p:sp>
      <p:sp>
        <p:nvSpPr>
          <p:cNvPr id="3" name="Content Placeholder 2">
            <a:extLst>
              <a:ext uri="{FF2B5EF4-FFF2-40B4-BE49-F238E27FC236}">
                <a16:creationId xmlns:a16="http://schemas.microsoft.com/office/drawing/2014/main" id="{49F8B2BF-9EF6-405E-AB29-5929962501F9}"/>
              </a:ext>
            </a:extLst>
          </p:cNvPr>
          <p:cNvSpPr>
            <a:spLocks noGrp="1"/>
          </p:cNvSpPr>
          <p:nvPr>
            <p:ph idx="1"/>
          </p:nvPr>
        </p:nvSpPr>
        <p:spPr/>
        <p:txBody>
          <a:bodyPr/>
          <a:lstStyle/>
          <a:p>
            <a:r>
              <a:rPr lang="en-US" b="1" i="0" dirty="0">
                <a:solidFill>
                  <a:srgbClr val="171717"/>
                </a:solidFill>
                <a:effectLst/>
                <a:latin typeface="Segoe UI" panose="020B0502040204020203" pitchFamily="34" charset="0"/>
              </a:rPr>
              <a:t>Starting with .NET Framework 4, the TPL is the preferred way to write multithreaded and parallel code.</a:t>
            </a:r>
          </a:p>
          <a:p>
            <a:r>
              <a:rPr lang="en-US" b="1" dirty="0">
                <a:solidFill>
                  <a:srgbClr val="171717"/>
                </a:solidFill>
                <a:latin typeface="Segoe UI" panose="020B0502040204020203" pitchFamily="34" charset="0"/>
              </a:rPr>
              <a:t>According to Microsoft:</a:t>
            </a:r>
            <a:br>
              <a:rPr lang="en-US" b="1" dirty="0">
                <a:solidFill>
                  <a:srgbClr val="171717"/>
                </a:solidFill>
                <a:latin typeface="Segoe UI" panose="020B0502040204020203" pitchFamily="34" charset="0"/>
              </a:rPr>
            </a:br>
            <a:br>
              <a:rPr lang="en-US" b="1" dirty="0">
                <a:solidFill>
                  <a:srgbClr val="171717"/>
                </a:solidFill>
                <a:latin typeface="Segoe UI" panose="020B0502040204020203" pitchFamily="34" charset="0"/>
              </a:rPr>
            </a:br>
            <a:r>
              <a:rPr lang="en-US" b="1" dirty="0">
                <a:solidFill>
                  <a:srgbClr val="171717"/>
                </a:solidFill>
                <a:latin typeface="Segoe UI" panose="020B0502040204020203" pitchFamily="34" charset="0"/>
              </a:rPr>
              <a:t>“</a:t>
            </a:r>
            <a:r>
              <a:rPr lang="en-US" b="1" i="0" dirty="0">
                <a:solidFill>
                  <a:srgbClr val="171717"/>
                </a:solidFill>
                <a:effectLst/>
                <a:latin typeface="Segoe UI" panose="020B0502040204020203" pitchFamily="34" charset="0"/>
              </a:rPr>
              <a:t>The purpose of the TPL is to make developers more productive by simplifying the process of adding parallelism and concurrency to applications. The TPL scales the degree of concurrency dynamically to most efficiently use all the processors that are available. In addition, the TPL handles the partitioning of the work, the scheduling of threads on the </a:t>
            </a:r>
            <a:r>
              <a:rPr lang="en-US" b="1" i="0" u="none" strike="noStrike" dirty="0" err="1">
                <a:solidFill>
                  <a:srgbClr val="344529"/>
                </a:solidFill>
                <a:effectLst/>
                <a:latin typeface="Segoe UI" panose="020B0502040204020203" pitchFamily="34" charset="0"/>
                <a:hlinkClick r:id="rId2">
                  <a:extLst>
                    <a:ext uri="{A12FA001-AC4F-418D-AE19-62706E023703}">
                      <ahyp:hlinkClr xmlns:ahyp="http://schemas.microsoft.com/office/drawing/2018/hyperlinkcolor" val="tx"/>
                    </a:ext>
                  </a:extLst>
                </a:hlinkClick>
              </a:rPr>
              <a:t>ThreadPool</a:t>
            </a:r>
            <a:r>
              <a:rPr lang="en-US" b="1" i="0" dirty="0">
                <a:solidFill>
                  <a:srgbClr val="171717"/>
                </a:solidFill>
                <a:effectLst/>
                <a:latin typeface="Segoe UI" panose="020B0502040204020203" pitchFamily="34" charset="0"/>
              </a:rPr>
              <a:t>, cancellation support, state management, and other low-level details. </a:t>
            </a:r>
            <a:br>
              <a:rPr lang="en-US" b="1" i="0" dirty="0">
                <a:solidFill>
                  <a:srgbClr val="171717"/>
                </a:solidFill>
                <a:effectLst/>
                <a:latin typeface="Segoe UI" panose="020B0502040204020203" pitchFamily="34" charset="0"/>
              </a:rPr>
            </a:br>
            <a:br>
              <a:rPr lang="en-US" b="1" i="0" dirty="0">
                <a:solidFill>
                  <a:srgbClr val="171717"/>
                </a:solidFill>
                <a:effectLst/>
                <a:latin typeface="Segoe UI" panose="020B0502040204020203" pitchFamily="34" charset="0"/>
              </a:rPr>
            </a:br>
            <a:r>
              <a:rPr lang="en-US" b="1" i="0" u="sng" dirty="0">
                <a:solidFill>
                  <a:srgbClr val="171717"/>
                </a:solidFill>
                <a:effectLst/>
                <a:latin typeface="Segoe UI" panose="020B0502040204020203" pitchFamily="34" charset="0"/>
              </a:rPr>
              <a:t>By using TPL, you can maximize the performance of your code while focusing on the work that your program is designed to accomplish.</a:t>
            </a:r>
            <a:r>
              <a:rPr lang="en-US" b="1" dirty="0">
                <a:solidFill>
                  <a:srgbClr val="171717"/>
                </a:solidFill>
                <a:latin typeface="Segoe UI" panose="020B0502040204020203" pitchFamily="34" charset="0"/>
              </a:rPr>
              <a:t>”</a:t>
            </a:r>
            <a:endParaRPr lang="en-US" b="1" dirty="0"/>
          </a:p>
        </p:txBody>
      </p:sp>
    </p:spTree>
    <p:extLst>
      <p:ext uri="{BB962C8B-B14F-4D97-AF65-F5344CB8AC3E}">
        <p14:creationId xmlns:p14="http://schemas.microsoft.com/office/powerpoint/2010/main" val="2879498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NET Parallel Programming Architecture">
            <a:extLst>
              <a:ext uri="{FF2B5EF4-FFF2-40B4-BE49-F238E27FC236}">
                <a16:creationId xmlns:a16="http://schemas.microsoft.com/office/drawing/2014/main" id="{18D10FDE-B2FE-42A4-BF68-FC805D32705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28599" y="1373244"/>
            <a:ext cx="7696201" cy="4111512"/>
          </a:xfrm>
          <a:prstGeom prst="rect">
            <a:avLst/>
          </a:prstGeom>
          <a:solidFill>
            <a:srgbClr val="FFFFFF"/>
          </a:solidFill>
          <a:ln>
            <a:noFill/>
          </a:ln>
        </p:spPr>
      </p:pic>
      <p:sp>
        <p:nvSpPr>
          <p:cNvPr id="2" name="Title 1">
            <a:extLst>
              <a:ext uri="{FF2B5EF4-FFF2-40B4-BE49-F238E27FC236}">
                <a16:creationId xmlns:a16="http://schemas.microsoft.com/office/drawing/2014/main" id="{3586AC00-70B6-435A-80D8-4128CD18660F}"/>
              </a:ext>
            </a:extLst>
          </p:cNvPr>
          <p:cNvSpPr>
            <a:spLocks noGrp="1"/>
          </p:cNvSpPr>
          <p:nvPr>
            <p:ph type="title"/>
          </p:nvPr>
        </p:nvSpPr>
        <p:spPr>
          <a:xfrm>
            <a:off x="8477250" y="603504"/>
            <a:ext cx="3144774" cy="1645920"/>
          </a:xfrm>
        </p:spPr>
        <p:txBody>
          <a:bodyPr vert="horz" lIns="91440" tIns="45720" rIns="91440" bIns="45720" rtlCol="0" anchor="b">
            <a:normAutofit/>
          </a:bodyPr>
          <a:lstStyle/>
          <a:p>
            <a:r>
              <a:rPr lang="en-US" b="0" i="0" kern="1200" cap="none" spc="0" baseline="0" dirty="0">
                <a:effectLst/>
                <a:latin typeface="+mj-lt"/>
                <a:ea typeface="+mn-ea"/>
                <a:cs typeface="+mn-cs"/>
              </a:rPr>
              <a:t>Parallel Programming in .NET</a:t>
            </a:r>
          </a:p>
        </p:txBody>
      </p:sp>
      <p:sp>
        <p:nvSpPr>
          <p:cNvPr id="4" name="TextBox 3">
            <a:extLst>
              <a:ext uri="{FF2B5EF4-FFF2-40B4-BE49-F238E27FC236}">
                <a16:creationId xmlns:a16="http://schemas.microsoft.com/office/drawing/2014/main" id="{586318B1-D1B6-41AF-BBAF-C5D79AB2F4F6}"/>
              </a:ext>
            </a:extLst>
          </p:cNvPr>
          <p:cNvSpPr txBox="1"/>
          <p:nvPr/>
        </p:nvSpPr>
        <p:spPr>
          <a:xfrm>
            <a:off x="8477249" y="2386584"/>
            <a:ext cx="3308941" cy="3511296"/>
          </a:xfrm>
          <a:prstGeom prst="rect">
            <a:avLst/>
          </a:prstGeom>
        </p:spPr>
        <p:txBody>
          <a:bodyPr vert="horz" lIns="91440" tIns="45720" rIns="91440" bIns="45720" rtlCol="0">
            <a:normAutofit lnSpcReduction="10000"/>
          </a:bodyPr>
          <a:lstStyle/>
          <a:p>
            <a:pPr marL="285750" indent="-285750">
              <a:lnSpc>
                <a:spcPct val="110000"/>
              </a:lnSpc>
              <a:spcBef>
                <a:spcPts val="800"/>
              </a:spcBef>
              <a:buClr>
                <a:schemeClr val="tx1">
                  <a:lumMod val="85000"/>
                  <a:lumOff val="15000"/>
                </a:schemeClr>
              </a:buClr>
              <a:buFont typeface="Arial" panose="020B0604020202020204" pitchFamily="34" charset="0"/>
              <a:buChar char="•"/>
            </a:pPr>
            <a:r>
              <a:rPr lang="en-US" b="1" kern="1200" dirty="0">
                <a:latin typeface="+mn-lt"/>
                <a:ea typeface="+mn-ea"/>
                <a:cs typeface="+mn-cs"/>
              </a:rPr>
              <a:t>TPL Parallel Class Methods:</a:t>
            </a:r>
          </a:p>
          <a:p>
            <a:pPr marL="742950" lvl="1" indent="-285750">
              <a:lnSpc>
                <a:spcPct val="110000"/>
              </a:lnSpc>
              <a:spcBef>
                <a:spcPts val="800"/>
              </a:spcBef>
              <a:buClr>
                <a:schemeClr val="tx1">
                  <a:lumMod val="85000"/>
                  <a:lumOff val="15000"/>
                </a:schemeClr>
              </a:buClr>
              <a:buFont typeface="Arial" panose="020B0604020202020204" pitchFamily="34" charset="0"/>
              <a:buChar char="•"/>
            </a:pPr>
            <a:r>
              <a:rPr lang="en-US" b="1" dirty="0"/>
              <a:t>Invoke(…)</a:t>
            </a:r>
          </a:p>
          <a:p>
            <a:pPr marL="742950" lvl="1" indent="-285750">
              <a:lnSpc>
                <a:spcPct val="110000"/>
              </a:lnSpc>
              <a:spcBef>
                <a:spcPts val="800"/>
              </a:spcBef>
              <a:buClr>
                <a:schemeClr val="tx1">
                  <a:lumMod val="85000"/>
                  <a:lumOff val="15000"/>
                </a:schemeClr>
              </a:buClr>
              <a:buFont typeface="Arial" panose="020B0604020202020204" pitchFamily="34" charset="0"/>
              <a:buChar char="•"/>
            </a:pPr>
            <a:r>
              <a:rPr lang="en-US" b="1" kern="1200" dirty="0">
                <a:latin typeface="+mn-lt"/>
                <a:ea typeface="+mn-ea"/>
                <a:cs typeface="+mn-cs"/>
              </a:rPr>
              <a:t>For(…)</a:t>
            </a:r>
          </a:p>
          <a:p>
            <a:pPr marL="742950" lvl="1" indent="-285750">
              <a:lnSpc>
                <a:spcPct val="110000"/>
              </a:lnSpc>
              <a:spcBef>
                <a:spcPts val="800"/>
              </a:spcBef>
              <a:buClr>
                <a:schemeClr val="tx1">
                  <a:lumMod val="85000"/>
                  <a:lumOff val="15000"/>
                </a:schemeClr>
              </a:buClr>
              <a:buFont typeface="Arial" panose="020B0604020202020204" pitchFamily="34" charset="0"/>
              <a:buChar char="•"/>
            </a:pPr>
            <a:r>
              <a:rPr lang="en-US" b="1" dirty="0" err="1"/>
              <a:t>ForEach</a:t>
            </a:r>
            <a:r>
              <a:rPr lang="en-US" b="1" dirty="0"/>
              <a:t>(…)</a:t>
            </a:r>
          </a:p>
          <a:p>
            <a:pPr marL="742950" lvl="1" indent="-285750">
              <a:lnSpc>
                <a:spcPct val="110000"/>
              </a:lnSpc>
              <a:spcBef>
                <a:spcPts val="800"/>
              </a:spcBef>
              <a:buClr>
                <a:schemeClr val="tx1">
                  <a:lumMod val="85000"/>
                  <a:lumOff val="15000"/>
                </a:schemeClr>
              </a:buClr>
              <a:buFont typeface="Arial" panose="020B0604020202020204" pitchFamily="34" charset="0"/>
              <a:buChar char="•"/>
            </a:pPr>
            <a:endParaRPr lang="en-US" kern="1200" dirty="0">
              <a:latin typeface="+mn-lt"/>
              <a:ea typeface="+mn-ea"/>
              <a:cs typeface="+mn-cs"/>
            </a:endParaRPr>
          </a:p>
          <a:p>
            <a:pPr marL="285750" indent="-285750">
              <a:lnSpc>
                <a:spcPct val="110000"/>
              </a:lnSpc>
              <a:spcBef>
                <a:spcPts val="800"/>
              </a:spcBef>
              <a:buClr>
                <a:schemeClr val="tx1">
                  <a:lumMod val="85000"/>
                  <a:lumOff val="15000"/>
                </a:schemeClr>
              </a:buClr>
              <a:buFont typeface="Arial" panose="020B0604020202020204" pitchFamily="34" charset="0"/>
              <a:buChar char="•"/>
            </a:pPr>
            <a:endParaRPr lang="en-US" kern="1200" dirty="0">
              <a:latin typeface="+mn-lt"/>
              <a:ea typeface="+mn-ea"/>
              <a:cs typeface="+mn-cs"/>
            </a:endParaRPr>
          </a:p>
          <a:p>
            <a:pPr marL="285750" indent="-285750">
              <a:lnSpc>
                <a:spcPct val="110000"/>
              </a:lnSpc>
              <a:spcBef>
                <a:spcPts val="800"/>
              </a:spcBef>
              <a:buClr>
                <a:schemeClr val="tx1">
                  <a:lumMod val="85000"/>
                  <a:lumOff val="15000"/>
                </a:schemeClr>
              </a:buClr>
              <a:buFont typeface="Arial" panose="020B0604020202020204" pitchFamily="34" charset="0"/>
              <a:buChar char="•"/>
            </a:pPr>
            <a:r>
              <a:rPr lang="en-US" kern="1200" dirty="0">
                <a:latin typeface="+mn-lt"/>
                <a:ea typeface="+mn-ea"/>
                <a:cs typeface="+mn-cs"/>
              </a:rPr>
              <a:t>Source: </a:t>
            </a:r>
            <a:r>
              <a:rPr lang="en-US" kern="1200" dirty="0">
                <a:latin typeface="+mn-lt"/>
                <a:ea typeface="+mn-ea"/>
                <a:cs typeface="+mn-cs"/>
                <a:hlinkClick r:id="rId3"/>
              </a:rPr>
              <a:t>Parallel Programming in .NET | Microsoft Docs</a:t>
            </a:r>
            <a:endParaRPr lang="en-US" kern="1200" dirty="0">
              <a:latin typeface="+mn-lt"/>
              <a:ea typeface="+mn-ea"/>
              <a:cs typeface="+mn-cs"/>
            </a:endParaRPr>
          </a:p>
        </p:txBody>
      </p:sp>
    </p:spTree>
    <p:extLst>
      <p:ext uri="{BB962C8B-B14F-4D97-AF65-F5344CB8AC3E}">
        <p14:creationId xmlns:p14="http://schemas.microsoft.com/office/powerpoint/2010/main" val="2846210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45FCC-8377-47BF-9DD9-A257527C5242}"/>
              </a:ext>
            </a:extLst>
          </p:cNvPr>
          <p:cNvSpPr>
            <a:spLocks noGrp="1"/>
          </p:cNvSpPr>
          <p:nvPr>
            <p:ph type="title"/>
          </p:nvPr>
        </p:nvSpPr>
        <p:spPr/>
        <p:txBody>
          <a:bodyPr/>
          <a:lstStyle/>
          <a:p>
            <a:r>
              <a:rPr lang="en-US" dirty="0" err="1"/>
              <a:t>JCiP</a:t>
            </a:r>
            <a:r>
              <a:rPr lang="en-US" dirty="0"/>
              <a:t> Annotations</a:t>
            </a:r>
          </a:p>
        </p:txBody>
      </p:sp>
      <p:sp>
        <p:nvSpPr>
          <p:cNvPr id="3" name="Content Placeholder 2">
            <a:extLst>
              <a:ext uri="{FF2B5EF4-FFF2-40B4-BE49-F238E27FC236}">
                <a16:creationId xmlns:a16="http://schemas.microsoft.com/office/drawing/2014/main" id="{7CC217A8-626C-4E8A-B751-D6E948722E4C}"/>
              </a:ext>
            </a:extLst>
          </p:cNvPr>
          <p:cNvSpPr>
            <a:spLocks noGrp="1"/>
          </p:cNvSpPr>
          <p:nvPr>
            <p:ph idx="1"/>
          </p:nvPr>
        </p:nvSpPr>
        <p:spPr/>
        <p:txBody>
          <a:bodyPr/>
          <a:lstStyle/>
          <a:p>
            <a:r>
              <a:rPr lang="en-US" b="1" dirty="0"/>
              <a:t>Coded C# .NET versions of the Java annotations:</a:t>
            </a:r>
          </a:p>
          <a:p>
            <a:pPr lvl="1"/>
            <a:r>
              <a:rPr lang="en-US" b="1" dirty="0" err="1"/>
              <a:t>GuardedBy</a:t>
            </a:r>
            <a:endParaRPr lang="en-US" b="1" dirty="0"/>
          </a:p>
          <a:p>
            <a:pPr lvl="1"/>
            <a:r>
              <a:rPr lang="en-US" b="1" dirty="0"/>
              <a:t>Immutable</a:t>
            </a:r>
          </a:p>
          <a:p>
            <a:pPr lvl="1"/>
            <a:r>
              <a:rPr lang="en-US" b="1" dirty="0" err="1"/>
              <a:t>NotThreadSafe</a:t>
            </a:r>
            <a:endParaRPr lang="en-US" b="1" dirty="0"/>
          </a:p>
          <a:p>
            <a:pPr lvl="1"/>
            <a:r>
              <a:rPr lang="en-US" b="1" dirty="0" err="1"/>
              <a:t>ThreadSafe</a:t>
            </a:r>
            <a:endParaRPr lang="en-US" b="1" dirty="0"/>
          </a:p>
          <a:p>
            <a:pPr lvl="1"/>
            <a:endParaRPr lang="en-US" dirty="0"/>
          </a:p>
          <a:p>
            <a:r>
              <a:rPr lang="en-US" dirty="0"/>
              <a:t>See:</a:t>
            </a:r>
          </a:p>
          <a:p>
            <a:pPr lvl="1"/>
            <a:r>
              <a:rPr lang="en-US" dirty="0"/>
              <a:t>Java Concurrency in Practice</a:t>
            </a:r>
            <a:br>
              <a:rPr lang="en-US" dirty="0"/>
            </a:br>
            <a:r>
              <a:rPr lang="en-US" dirty="0"/>
              <a:t>Brian Goetz, et al</a:t>
            </a:r>
            <a:br>
              <a:rPr lang="en-US" dirty="0"/>
            </a:br>
            <a:r>
              <a:rPr lang="en-US" dirty="0"/>
              <a:t>Addison-Wesley</a:t>
            </a:r>
            <a:br>
              <a:rPr lang="en-US" dirty="0"/>
            </a:br>
            <a:r>
              <a:rPr lang="en-US" dirty="0"/>
              <a:t>Copyright © 2006 Pearson Education, Inc.</a:t>
            </a:r>
            <a:br>
              <a:rPr lang="en-US" dirty="0"/>
            </a:br>
            <a:r>
              <a:rPr lang="en-US" dirty="0"/>
              <a:t>ISBN-10: 0-321-34960-1</a:t>
            </a:r>
          </a:p>
        </p:txBody>
      </p:sp>
    </p:spTree>
    <p:extLst>
      <p:ext uri="{BB962C8B-B14F-4D97-AF65-F5344CB8AC3E}">
        <p14:creationId xmlns:p14="http://schemas.microsoft.com/office/powerpoint/2010/main" val="2562673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7ADAB-359A-4B42-8086-DC7CD98495EB}"/>
              </a:ext>
            </a:extLst>
          </p:cNvPr>
          <p:cNvSpPr>
            <a:spLocks noGrp="1"/>
          </p:cNvSpPr>
          <p:nvPr>
            <p:ph type="title"/>
          </p:nvPr>
        </p:nvSpPr>
        <p:spPr/>
        <p:txBody>
          <a:bodyPr/>
          <a:lstStyle/>
          <a:p>
            <a:r>
              <a:rPr lang="en-US" dirty="0" err="1"/>
              <a:t>Parallel.Invoke</a:t>
            </a:r>
            <a:r>
              <a:rPr lang="en-US" dirty="0"/>
              <a:t>(…)</a:t>
            </a:r>
          </a:p>
        </p:txBody>
      </p:sp>
      <p:sp>
        <p:nvSpPr>
          <p:cNvPr id="3" name="Content Placeholder 2">
            <a:extLst>
              <a:ext uri="{FF2B5EF4-FFF2-40B4-BE49-F238E27FC236}">
                <a16:creationId xmlns:a16="http://schemas.microsoft.com/office/drawing/2014/main" id="{9F2B14E6-F391-4132-9B7B-8C540A64788E}"/>
              </a:ext>
            </a:extLst>
          </p:cNvPr>
          <p:cNvSpPr>
            <a:spLocks noGrp="1"/>
          </p:cNvSpPr>
          <p:nvPr>
            <p:ph idx="1"/>
          </p:nvPr>
        </p:nvSpPr>
        <p:spPr/>
        <p:txBody>
          <a:bodyPr/>
          <a:lstStyle/>
          <a:p>
            <a:r>
              <a:rPr lang="en-US" b="1" i="0" dirty="0">
                <a:solidFill>
                  <a:srgbClr val="171717"/>
                </a:solidFill>
                <a:effectLst/>
                <a:latin typeface="Segoe UI" panose="020B0502040204020203" pitchFamily="34" charset="0"/>
              </a:rPr>
              <a:t>The </a:t>
            </a:r>
            <a:r>
              <a:rPr lang="en-US" b="1" i="0" dirty="0" err="1">
                <a:solidFill>
                  <a:srgbClr val="171717"/>
                </a:solidFill>
                <a:effectLst/>
                <a:latin typeface="Segoe UI" panose="020B0502040204020203" pitchFamily="34" charset="0"/>
              </a:rPr>
              <a:t>Parallel.Invoke</a:t>
            </a:r>
            <a:r>
              <a:rPr lang="en-US" b="1" i="0" dirty="0">
                <a:solidFill>
                  <a:srgbClr val="171717"/>
                </a:solidFill>
                <a:effectLst/>
                <a:latin typeface="Segoe UI" panose="020B0502040204020203" pitchFamily="34" charset="0"/>
              </a:rPr>
              <a:t>(…) method has a single signature.</a:t>
            </a:r>
          </a:p>
          <a:p>
            <a:endParaRPr lang="en-US" b="1" i="0" dirty="0">
              <a:solidFill>
                <a:srgbClr val="171717"/>
              </a:solidFill>
              <a:effectLst/>
              <a:latin typeface="Segoe UI" panose="020B0502040204020203" pitchFamily="34" charset="0"/>
            </a:endParaRPr>
          </a:p>
          <a:p>
            <a:r>
              <a:rPr lang="en-US" b="1" i="0" dirty="0" err="1">
                <a:solidFill>
                  <a:srgbClr val="171717"/>
                </a:solidFill>
                <a:effectLst/>
                <a:latin typeface="Segoe UI" panose="020B0502040204020203" pitchFamily="34" charset="0"/>
              </a:rPr>
              <a:t>Parallel.Invoke</a:t>
            </a:r>
            <a:r>
              <a:rPr lang="en-US" b="1" i="0" dirty="0">
                <a:solidFill>
                  <a:srgbClr val="171717"/>
                </a:solidFill>
                <a:effectLst/>
                <a:latin typeface="Segoe UI" panose="020B0502040204020203" pitchFamily="34" charset="0"/>
              </a:rPr>
              <a:t>(Action[]                        </a:t>
            </a:r>
            <a:r>
              <a:rPr lang="en-US" b="1" i="0" dirty="0">
                <a:solidFill>
                  <a:srgbClr val="00B050"/>
                </a:solidFill>
                <a:effectLst/>
                <a:latin typeface="Segoe UI" panose="020B0502040204020203" pitchFamily="34" charset="0"/>
              </a:rPr>
              <a:t>// params Action[] actions to execute</a:t>
            </a:r>
            <a:br>
              <a:rPr lang="en-US" b="1" i="0" dirty="0">
                <a:solidFill>
                  <a:srgbClr val="171717"/>
                </a:solidFill>
                <a:effectLst/>
                <a:latin typeface="Segoe UI" panose="020B0502040204020203" pitchFamily="34" charset="0"/>
              </a:rPr>
            </a:br>
            <a:r>
              <a:rPr lang="en-US" b="1" i="0" dirty="0">
                <a:solidFill>
                  <a:srgbClr val="171717"/>
                </a:solidFill>
                <a:effectLst/>
                <a:latin typeface="Segoe UI" panose="020B0502040204020203" pitchFamily="34" charset="0"/>
              </a:rPr>
              <a:t>                         );</a:t>
            </a:r>
          </a:p>
          <a:p>
            <a:endParaRPr lang="en-US" b="1" dirty="0">
              <a:solidFill>
                <a:srgbClr val="171717"/>
              </a:solidFill>
              <a:latin typeface="Segoe UI" panose="020B0502040204020203" pitchFamily="34" charset="0"/>
            </a:endParaRPr>
          </a:p>
          <a:p>
            <a:r>
              <a:rPr lang="en-US" b="1" dirty="0"/>
              <a:t>This example will demonstrate invoking three separate actions.</a:t>
            </a:r>
          </a:p>
          <a:p>
            <a:endParaRPr lang="en-US" b="1" dirty="0"/>
          </a:p>
          <a:p>
            <a:r>
              <a:rPr lang="en-US" dirty="0"/>
              <a:t>See: </a:t>
            </a:r>
            <a:r>
              <a:rPr lang="en-US" dirty="0">
                <a:hlinkClick r:id="rId2"/>
              </a:rPr>
              <a:t>How to: Use </a:t>
            </a:r>
            <a:r>
              <a:rPr lang="en-US" dirty="0" err="1">
                <a:hlinkClick r:id="rId2"/>
              </a:rPr>
              <a:t>Parallel.Invoke</a:t>
            </a:r>
            <a:r>
              <a:rPr lang="en-US" dirty="0">
                <a:hlinkClick r:id="rId2"/>
              </a:rPr>
              <a:t> to Execute Parallel Operations | Microsoft Docs</a:t>
            </a:r>
            <a:endParaRPr lang="en-US" dirty="0"/>
          </a:p>
          <a:p>
            <a:endParaRPr lang="en-US" b="1" i="0" dirty="0">
              <a:solidFill>
                <a:srgbClr val="171717"/>
              </a:solidFill>
              <a:effectLst/>
              <a:latin typeface="Segoe UI" panose="020B0502040204020203" pitchFamily="34" charset="0"/>
            </a:endParaRPr>
          </a:p>
          <a:p>
            <a:endParaRPr lang="en-US" dirty="0"/>
          </a:p>
        </p:txBody>
      </p:sp>
    </p:spTree>
    <p:extLst>
      <p:ext uri="{BB962C8B-B14F-4D97-AF65-F5344CB8AC3E}">
        <p14:creationId xmlns:p14="http://schemas.microsoft.com/office/powerpoint/2010/main" val="61770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192EF-6ED8-47E0-906A-BC57CD1E9C04}"/>
              </a:ext>
            </a:extLst>
          </p:cNvPr>
          <p:cNvSpPr>
            <a:spLocks noGrp="1"/>
          </p:cNvSpPr>
          <p:nvPr>
            <p:ph type="title"/>
          </p:nvPr>
        </p:nvSpPr>
        <p:spPr/>
        <p:txBody>
          <a:bodyPr/>
          <a:lstStyle/>
          <a:p>
            <a:r>
              <a:rPr lang="en-US" dirty="0"/>
              <a:t>Loops (for and foreach)</a:t>
            </a:r>
          </a:p>
        </p:txBody>
      </p:sp>
      <p:sp>
        <p:nvSpPr>
          <p:cNvPr id="3" name="Text Placeholder 2">
            <a:extLst>
              <a:ext uri="{FF2B5EF4-FFF2-40B4-BE49-F238E27FC236}">
                <a16:creationId xmlns:a16="http://schemas.microsoft.com/office/drawing/2014/main" id="{AD2CC37C-F3D7-486E-8526-054D492DC6E2}"/>
              </a:ext>
            </a:extLst>
          </p:cNvPr>
          <p:cNvSpPr>
            <a:spLocks noGrp="1"/>
          </p:cNvSpPr>
          <p:nvPr>
            <p:ph type="body" idx="1"/>
          </p:nvPr>
        </p:nvSpPr>
        <p:spPr/>
        <p:txBody>
          <a:bodyPr>
            <a:normAutofit/>
          </a:bodyPr>
          <a:lstStyle/>
          <a:p>
            <a:r>
              <a:rPr lang="en-US" sz="2000" dirty="0"/>
              <a:t>Sequential Loop:</a:t>
            </a:r>
          </a:p>
        </p:txBody>
      </p:sp>
      <p:sp>
        <p:nvSpPr>
          <p:cNvPr id="4" name="Content Placeholder 3">
            <a:extLst>
              <a:ext uri="{FF2B5EF4-FFF2-40B4-BE49-F238E27FC236}">
                <a16:creationId xmlns:a16="http://schemas.microsoft.com/office/drawing/2014/main" id="{8A16A1E7-B170-4215-8D61-C074646FE01B}"/>
              </a:ext>
            </a:extLst>
          </p:cNvPr>
          <p:cNvSpPr>
            <a:spLocks noGrp="1"/>
          </p:cNvSpPr>
          <p:nvPr>
            <p:ph sz="half" idx="2"/>
          </p:nvPr>
        </p:nvSpPr>
        <p:spPr>
          <a:ln>
            <a:solidFill>
              <a:schemeClr val="accent1"/>
            </a:solidFill>
          </a:ln>
        </p:spPr>
        <p:txBody>
          <a:bodyPr>
            <a:normAutofit/>
          </a:bodyPr>
          <a:lstStyle/>
          <a:p>
            <a:pPr marL="0" indent="0">
              <a:buNone/>
            </a:pPr>
            <a:r>
              <a:rPr lang="en-US" sz="2000" b="1" dirty="0">
                <a:latin typeface="Arial Nova Cond Light" panose="020B0604020202020204" pitchFamily="34" charset="0"/>
                <a:cs typeface="Arial" panose="020B0604020202020204" pitchFamily="34" charset="0"/>
              </a:rPr>
              <a:t>int n = 10;</a:t>
            </a:r>
          </a:p>
          <a:p>
            <a:pPr marL="0" indent="0">
              <a:buNone/>
            </a:pPr>
            <a:r>
              <a:rPr lang="en-US" sz="2000" b="1" dirty="0">
                <a:latin typeface="Arial Nova Cond Light" panose="020B0604020202020204" pitchFamily="34" charset="0"/>
                <a:cs typeface="Arial" panose="020B0604020202020204" pitchFamily="34" charset="0"/>
              </a:rPr>
              <a:t>for (int </a:t>
            </a:r>
            <a:r>
              <a:rPr lang="en-US" sz="2000" b="1" dirty="0" err="1">
                <a:latin typeface="Arial Nova Cond Light" panose="020B0604020202020204" pitchFamily="34" charset="0"/>
                <a:cs typeface="Arial" panose="020B0604020202020204" pitchFamily="34" charset="0"/>
              </a:rPr>
              <a:t>i</a:t>
            </a:r>
            <a:r>
              <a:rPr lang="en-US" sz="2000" b="1" dirty="0">
                <a:latin typeface="Arial Nova Cond Light" panose="020B0604020202020204" pitchFamily="34" charset="0"/>
                <a:cs typeface="Arial" panose="020B0604020202020204" pitchFamily="34" charset="0"/>
              </a:rPr>
              <a:t> = 0; </a:t>
            </a:r>
            <a:r>
              <a:rPr lang="en-US" sz="2000" b="1" dirty="0" err="1">
                <a:latin typeface="Arial Nova Cond Light" panose="020B0604020202020204" pitchFamily="34" charset="0"/>
                <a:cs typeface="Arial" panose="020B0604020202020204" pitchFamily="34" charset="0"/>
              </a:rPr>
              <a:t>i</a:t>
            </a:r>
            <a:r>
              <a:rPr lang="en-US" sz="2000" b="1" dirty="0">
                <a:latin typeface="Arial Nova Cond Light" panose="020B0604020202020204" pitchFamily="34" charset="0"/>
                <a:cs typeface="Arial" panose="020B0604020202020204" pitchFamily="34" charset="0"/>
              </a:rPr>
              <a:t> &lt; n; </a:t>
            </a:r>
            <a:r>
              <a:rPr lang="en-US" sz="2000" b="1" dirty="0" err="1">
                <a:latin typeface="Arial Nova Cond Light" panose="020B0604020202020204" pitchFamily="34" charset="0"/>
                <a:cs typeface="Arial" panose="020B0604020202020204" pitchFamily="34" charset="0"/>
              </a:rPr>
              <a:t>i</a:t>
            </a:r>
            <a:r>
              <a:rPr lang="en-US" sz="2000" b="1" dirty="0">
                <a:latin typeface="Arial Nova Cond Light" panose="020B0604020202020204" pitchFamily="34" charset="0"/>
                <a:cs typeface="Arial" panose="020B0604020202020204" pitchFamily="34" charset="0"/>
              </a:rPr>
              <a:t>++)</a:t>
            </a:r>
          </a:p>
          <a:p>
            <a:pPr marL="0" indent="0">
              <a:buNone/>
            </a:pPr>
            <a:r>
              <a:rPr lang="en-US" sz="2000" b="1" dirty="0">
                <a:latin typeface="Arial Nova Cond Light" panose="020B0604020202020204" pitchFamily="34" charset="0"/>
                <a:cs typeface="Arial" panose="020B0604020202020204" pitchFamily="34" charset="0"/>
              </a:rPr>
              <a:t>{</a:t>
            </a:r>
          </a:p>
          <a:p>
            <a:pPr marL="0" indent="0">
              <a:buNone/>
            </a:pPr>
            <a:r>
              <a:rPr lang="en-US" sz="2000" b="1" dirty="0">
                <a:latin typeface="Arial Nova Cond Light" panose="020B0604020202020204" pitchFamily="34" charset="0"/>
                <a:cs typeface="Arial" panose="020B0604020202020204" pitchFamily="34" charset="0"/>
              </a:rPr>
              <a:t>	// … do work 	</a:t>
            </a:r>
          </a:p>
          <a:p>
            <a:pPr marL="0" indent="0">
              <a:buNone/>
            </a:pPr>
            <a:r>
              <a:rPr lang="en-US" sz="2000" b="1" dirty="0">
                <a:latin typeface="Arial Nova Cond Light" panose="020B0604020202020204" pitchFamily="34" charset="0"/>
                <a:cs typeface="Arial" panose="020B0604020202020204" pitchFamily="34" charset="0"/>
              </a:rPr>
              <a:t>}</a:t>
            </a:r>
          </a:p>
        </p:txBody>
      </p:sp>
      <p:sp>
        <p:nvSpPr>
          <p:cNvPr id="5" name="Text Placeholder 4">
            <a:extLst>
              <a:ext uri="{FF2B5EF4-FFF2-40B4-BE49-F238E27FC236}">
                <a16:creationId xmlns:a16="http://schemas.microsoft.com/office/drawing/2014/main" id="{80510B19-D9D0-480C-9628-54A1635D38CA}"/>
              </a:ext>
            </a:extLst>
          </p:cNvPr>
          <p:cNvSpPr>
            <a:spLocks noGrp="1"/>
          </p:cNvSpPr>
          <p:nvPr>
            <p:ph type="body" sz="quarter" idx="3"/>
          </p:nvPr>
        </p:nvSpPr>
        <p:spPr/>
        <p:txBody>
          <a:bodyPr>
            <a:normAutofit/>
          </a:bodyPr>
          <a:lstStyle/>
          <a:p>
            <a:r>
              <a:rPr lang="en-US" sz="2000" dirty="0"/>
              <a:t>Parallel </a:t>
            </a:r>
            <a:r>
              <a:rPr lang="en-US" sz="2000" dirty="0" err="1"/>
              <a:t>Parallel.For</a:t>
            </a:r>
            <a:r>
              <a:rPr lang="en-US" sz="2000" dirty="0"/>
              <a:t>(…) Loop:</a:t>
            </a:r>
          </a:p>
        </p:txBody>
      </p:sp>
      <p:sp>
        <p:nvSpPr>
          <p:cNvPr id="6" name="Content Placeholder 5">
            <a:extLst>
              <a:ext uri="{FF2B5EF4-FFF2-40B4-BE49-F238E27FC236}">
                <a16:creationId xmlns:a16="http://schemas.microsoft.com/office/drawing/2014/main" id="{0089E472-2D9C-40F6-A8C2-01D341DBD25C}"/>
              </a:ext>
            </a:extLst>
          </p:cNvPr>
          <p:cNvSpPr>
            <a:spLocks noGrp="1"/>
          </p:cNvSpPr>
          <p:nvPr>
            <p:ph sz="quarter" idx="4"/>
          </p:nvPr>
        </p:nvSpPr>
        <p:spPr>
          <a:ln>
            <a:solidFill>
              <a:schemeClr val="accent1"/>
            </a:solidFill>
          </a:ln>
        </p:spPr>
        <p:txBody>
          <a:bodyPr>
            <a:normAutofit/>
          </a:bodyPr>
          <a:lstStyle/>
          <a:p>
            <a:pPr marL="0" indent="0">
              <a:buNone/>
            </a:pPr>
            <a:r>
              <a:rPr lang="en-US" sz="2000" b="1" dirty="0">
                <a:latin typeface="Arial Nova Cond Light" panose="020B0604020202020204" pitchFamily="34" charset="0"/>
                <a:cs typeface="Arial" panose="020B0604020202020204" pitchFamily="34" charset="0"/>
              </a:rPr>
              <a:t>int n = 10;</a:t>
            </a:r>
          </a:p>
          <a:p>
            <a:pPr marL="0" indent="0">
              <a:buNone/>
            </a:pPr>
            <a:r>
              <a:rPr lang="en-US" sz="2000" b="1" dirty="0" err="1">
                <a:latin typeface="Arial Nova Cond Light" panose="020B0604020202020204" pitchFamily="34" charset="0"/>
                <a:cs typeface="Arial" panose="020B0604020202020204" pitchFamily="34" charset="0"/>
              </a:rPr>
              <a:t>Parallel.For</a:t>
            </a:r>
            <a:r>
              <a:rPr lang="en-US" sz="2000" b="1" dirty="0">
                <a:latin typeface="Arial Nova Cond Light" panose="020B0604020202020204" pitchFamily="34" charset="0"/>
                <a:cs typeface="Arial" panose="020B0604020202020204" pitchFamily="34" charset="0"/>
              </a:rPr>
              <a:t> (0, n, </a:t>
            </a:r>
            <a:r>
              <a:rPr lang="en-US" sz="2000" b="1" dirty="0" err="1">
                <a:latin typeface="Arial Nova Cond Light" panose="020B0604020202020204" pitchFamily="34" charset="0"/>
                <a:cs typeface="Arial" panose="020B0604020202020204" pitchFamily="34" charset="0"/>
              </a:rPr>
              <a:t>i</a:t>
            </a:r>
            <a:r>
              <a:rPr lang="en-US" sz="2000" b="1" dirty="0">
                <a:latin typeface="Arial Nova Cond Light" panose="020B0604020202020204" pitchFamily="34" charset="0"/>
                <a:cs typeface="Arial" panose="020B0604020202020204" pitchFamily="34" charset="0"/>
              </a:rPr>
              <a:t> =&gt;</a:t>
            </a:r>
          </a:p>
          <a:p>
            <a:pPr marL="0" indent="0">
              <a:buNone/>
            </a:pPr>
            <a:r>
              <a:rPr lang="en-US" sz="2000" b="1" dirty="0">
                <a:latin typeface="Arial Nova Cond Light" panose="020B0604020202020204" pitchFamily="34" charset="0"/>
                <a:cs typeface="Arial" panose="020B0604020202020204" pitchFamily="34" charset="0"/>
              </a:rPr>
              <a:t>                         {</a:t>
            </a:r>
          </a:p>
          <a:p>
            <a:pPr marL="0" indent="0">
              <a:buNone/>
            </a:pPr>
            <a:r>
              <a:rPr lang="en-US" sz="2000" b="1" dirty="0">
                <a:latin typeface="Arial Nova Cond Light" panose="020B0604020202020204" pitchFamily="34" charset="0"/>
                <a:cs typeface="Arial" panose="020B0604020202020204" pitchFamily="34" charset="0"/>
              </a:rPr>
              <a:t>	                      // … do work	</a:t>
            </a:r>
          </a:p>
          <a:p>
            <a:pPr marL="0" indent="0">
              <a:buNone/>
            </a:pPr>
            <a:r>
              <a:rPr lang="en-US" sz="2000" b="1" dirty="0">
                <a:latin typeface="Arial Nova Cond Light" panose="020B0604020202020204" pitchFamily="34" charset="0"/>
                <a:cs typeface="Arial" panose="020B0604020202020204" pitchFamily="34" charset="0"/>
              </a:rPr>
              <a:t>                         }</a:t>
            </a:r>
          </a:p>
          <a:p>
            <a:pPr marL="0" indent="0">
              <a:buNone/>
            </a:pPr>
            <a:r>
              <a:rPr lang="en-US" sz="2000" b="1" dirty="0">
                <a:latin typeface="Arial Nova Cond Light" panose="020B0604020202020204" pitchFamily="34" charset="0"/>
                <a:cs typeface="Arial" panose="020B0604020202020204" pitchFamily="34" charset="0"/>
              </a:rPr>
              <a:t>                 );</a:t>
            </a:r>
          </a:p>
          <a:p>
            <a:pPr marL="0" indent="0">
              <a:buNone/>
            </a:pPr>
            <a:endParaRPr lang="en-US" sz="2000" dirty="0"/>
          </a:p>
        </p:txBody>
      </p:sp>
    </p:spTree>
    <p:extLst>
      <p:ext uri="{BB962C8B-B14F-4D97-AF65-F5344CB8AC3E}">
        <p14:creationId xmlns:p14="http://schemas.microsoft.com/office/powerpoint/2010/main" val="3056102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451C7-C4E7-48E9-8BAE-F5F97200CCD4}"/>
              </a:ext>
            </a:extLst>
          </p:cNvPr>
          <p:cNvSpPr>
            <a:spLocks noGrp="1"/>
          </p:cNvSpPr>
          <p:nvPr>
            <p:ph type="title"/>
          </p:nvPr>
        </p:nvSpPr>
        <p:spPr/>
        <p:txBody>
          <a:bodyPr/>
          <a:lstStyle/>
          <a:p>
            <a:r>
              <a:rPr lang="en-US" dirty="0"/>
              <a:t>Delegate, Anonymous Method and Lambda Expression</a:t>
            </a:r>
          </a:p>
        </p:txBody>
      </p:sp>
      <p:sp>
        <p:nvSpPr>
          <p:cNvPr id="3" name="Content Placeholder 2">
            <a:extLst>
              <a:ext uri="{FF2B5EF4-FFF2-40B4-BE49-F238E27FC236}">
                <a16:creationId xmlns:a16="http://schemas.microsoft.com/office/drawing/2014/main" id="{744DE119-C9E2-4C9C-8D9F-E99A95CF9765}"/>
              </a:ext>
            </a:extLst>
          </p:cNvPr>
          <p:cNvSpPr>
            <a:spLocks noGrp="1"/>
          </p:cNvSpPr>
          <p:nvPr>
            <p:ph idx="1"/>
          </p:nvPr>
        </p:nvSpPr>
        <p:spPr>
          <a:xfrm>
            <a:off x="1066800" y="2103120"/>
            <a:ext cx="10058400" cy="4112286"/>
          </a:xfrm>
        </p:spPr>
        <p:txBody>
          <a:bodyPr>
            <a:normAutofit fontScale="92500" lnSpcReduction="10000"/>
          </a:bodyPr>
          <a:lstStyle/>
          <a:p>
            <a:r>
              <a:rPr lang="en-US" b="1" dirty="0" err="1"/>
              <a:t>Parallel.For</a:t>
            </a:r>
            <a:r>
              <a:rPr lang="en-US" b="1" dirty="0"/>
              <a:t> third parameter: Action&lt;int&gt;</a:t>
            </a:r>
          </a:p>
          <a:p>
            <a:pPr lvl="1"/>
            <a:r>
              <a:rPr lang="en-US" b="1" dirty="0"/>
              <a:t>Named Delegate: </a:t>
            </a:r>
            <a:br>
              <a:rPr lang="en-US" dirty="0"/>
            </a:br>
            <a:r>
              <a:rPr lang="en-US" dirty="0" err="1"/>
              <a:t>Parallel.For</a:t>
            </a:r>
            <a:r>
              <a:rPr lang="en-US" dirty="0"/>
              <a:t>(0, n, </a:t>
            </a:r>
            <a:r>
              <a:rPr lang="en-US" dirty="0" err="1"/>
              <a:t>DoWork</a:t>
            </a:r>
            <a:r>
              <a:rPr lang="en-US" dirty="0"/>
              <a:t>);</a:t>
            </a:r>
            <a:br>
              <a:rPr lang="en-US" dirty="0"/>
            </a:br>
            <a:br>
              <a:rPr lang="en-US" dirty="0"/>
            </a:br>
            <a:r>
              <a:rPr lang="en-US" dirty="0"/>
              <a:t>public void </a:t>
            </a:r>
            <a:r>
              <a:rPr lang="en-US" dirty="0" err="1"/>
              <a:t>DoWork</a:t>
            </a:r>
            <a:r>
              <a:rPr lang="en-US" dirty="0"/>
              <a:t>(int </a:t>
            </a:r>
            <a:r>
              <a:rPr lang="en-US" dirty="0" err="1"/>
              <a:t>i</a:t>
            </a:r>
            <a:r>
              <a:rPr lang="en-US" dirty="0"/>
              <a:t>)</a:t>
            </a:r>
            <a:br>
              <a:rPr lang="en-US" dirty="0"/>
            </a:br>
            <a:r>
              <a:rPr lang="en-US" dirty="0"/>
              <a:t>{</a:t>
            </a:r>
            <a:br>
              <a:rPr lang="en-US" dirty="0"/>
            </a:br>
            <a:r>
              <a:rPr lang="en-US" dirty="0"/>
              <a:t>    // … do work</a:t>
            </a:r>
            <a:br>
              <a:rPr lang="en-US" dirty="0"/>
            </a:br>
            <a:r>
              <a:rPr lang="en-US" dirty="0"/>
              <a:t>}</a:t>
            </a:r>
          </a:p>
          <a:p>
            <a:pPr lvl="1"/>
            <a:r>
              <a:rPr lang="en-US" b="1" dirty="0"/>
              <a:t>Anonymous Method:</a:t>
            </a:r>
            <a:br>
              <a:rPr lang="en-US" b="1" dirty="0"/>
            </a:br>
            <a:r>
              <a:rPr lang="en-US" dirty="0" err="1"/>
              <a:t>Parallel.For</a:t>
            </a:r>
            <a:r>
              <a:rPr lang="en-US" dirty="0"/>
              <a:t>(0, n, delegate(int </a:t>
            </a:r>
            <a:r>
              <a:rPr lang="en-US" dirty="0" err="1"/>
              <a:t>i</a:t>
            </a:r>
            <a:r>
              <a:rPr lang="en-US" dirty="0"/>
              <a:t>)</a:t>
            </a:r>
            <a:br>
              <a:rPr lang="en-US" dirty="0"/>
            </a:br>
            <a:r>
              <a:rPr lang="en-US" dirty="0"/>
              <a:t>                            {</a:t>
            </a:r>
            <a:br>
              <a:rPr lang="en-US" dirty="0"/>
            </a:br>
            <a:r>
              <a:rPr lang="en-US" dirty="0"/>
              <a:t>                                 // … do work</a:t>
            </a:r>
            <a:br>
              <a:rPr lang="en-US" dirty="0"/>
            </a:br>
            <a:r>
              <a:rPr lang="en-US" dirty="0"/>
              <a:t>                            }</a:t>
            </a:r>
            <a:br>
              <a:rPr lang="en-US" dirty="0"/>
            </a:br>
            <a:r>
              <a:rPr lang="en-US" dirty="0"/>
              <a:t>                   );</a:t>
            </a:r>
          </a:p>
          <a:p>
            <a:pPr lvl="1"/>
            <a:r>
              <a:rPr lang="en-US" b="1" dirty="0"/>
              <a:t>Lambda Expression:</a:t>
            </a:r>
            <a:br>
              <a:rPr lang="en-US" b="1" dirty="0"/>
            </a:br>
            <a:r>
              <a:rPr lang="en-US" dirty="0" err="1"/>
              <a:t>Parallel.For</a:t>
            </a:r>
            <a:r>
              <a:rPr lang="en-US" dirty="0"/>
              <a:t>(0, n, (</a:t>
            </a:r>
            <a:r>
              <a:rPr lang="en-US" dirty="0" err="1"/>
              <a:t>i</a:t>
            </a:r>
            <a:r>
              <a:rPr lang="en-US" dirty="0"/>
              <a:t>) =&gt; </a:t>
            </a:r>
            <a:br>
              <a:rPr lang="en-US" dirty="0"/>
            </a:br>
            <a:r>
              <a:rPr lang="en-US" dirty="0"/>
              <a:t>                            {</a:t>
            </a:r>
            <a:br>
              <a:rPr lang="en-US" dirty="0"/>
            </a:br>
            <a:r>
              <a:rPr lang="en-US" dirty="0"/>
              <a:t>                                 // … do work</a:t>
            </a:r>
            <a:br>
              <a:rPr lang="en-US" dirty="0"/>
            </a:br>
            <a:r>
              <a:rPr lang="en-US" dirty="0"/>
              <a:t>                            }</a:t>
            </a:r>
            <a:br>
              <a:rPr lang="en-US" dirty="0"/>
            </a:br>
            <a:r>
              <a:rPr lang="en-US" dirty="0"/>
              <a:t>                   );</a:t>
            </a:r>
          </a:p>
          <a:p>
            <a:r>
              <a:rPr lang="en-US" dirty="0"/>
              <a:t>See: </a:t>
            </a:r>
            <a:r>
              <a:rPr lang="en-US" dirty="0">
                <a:hlinkClick r:id="rId2"/>
              </a:rPr>
              <a:t>Lambda Expressions in PLINQ and TPL | Microsoft Docs</a:t>
            </a:r>
            <a:endParaRPr lang="en-US" dirty="0"/>
          </a:p>
          <a:p>
            <a:pPr lvl="1"/>
            <a:endParaRPr lang="en-US" dirty="0"/>
          </a:p>
        </p:txBody>
      </p:sp>
    </p:spTree>
    <p:extLst>
      <p:ext uri="{BB962C8B-B14F-4D97-AF65-F5344CB8AC3E}">
        <p14:creationId xmlns:p14="http://schemas.microsoft.com/office/powerpoint/2010/main" val="7877783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137651BA-F45C-4845-9AB3-E0A65B39F5E1}">
  <ds:schemaRefs>
    <ds:schemaRef ds:uri="http://purl.org/dc/terms/"/>
    <ds:schemaRef ds:uri="http://schemas.microsoft.com/office/2006/metadata/properties"/>
    <ds:schemaRef ds:uri="http://schemas.microsoft.com/office/2006/documentManagement/types"/>
    <ds:schemaRef ds:uri="http://purl.org/dc/elements/1.1/"/>
    <ds:schemaRef ds:uri="http://www.w3.org/XML/1998/namespace"/>
    <ds:schemaRef ds:uri="http://schemas.openxmlformats.org/package/2006/metadata/core-properties"/>
    <ds:schemaRef ds:uri="71af3243-3dd4-4a8d-8c0d-dd76da1f02a5"/>
    <ds:schemaRef ds:uri="http://schemas.microsoft.com/office/infopath/2007/PartnerControls"/>
    <ds:schemaRef ds:uri="16c05727-aa75-4e4a-9b5f-8a80a1165891"/>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{4CCAAE07-2061-4F07-A145-E316D0E42B00}tf78438558_win32</Template>
  <TotalTime>7447</TotalTime>
  <Words>1452</Words>
  <Application>Microsoft Office PowerPoint</Application>
  <PresentationFormat>Widescreen</PresentationFormat>
  <Paragraphs>137</Paragraphs>
  <Slides>17</Slides>
  <Notes>1</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Arial Nova Cond Light</vt:lpstr>
      <vt:lpstr>Calibri</vt:lpstr>
      <vt:lpstr>Century Gothic</vt:lpstr>
      <vt:lpstr>Garamond</vt:lpstr>
      <vt:lpstr>Merriweather</vt:lpstr>
      <vt:lpstr>Segoe UI</vt:lpstr>
      <vt:lpstr>SavonVTI</vt:lpstr>
      <vt:lpstr>CSC 543 Multiprocessing and  concurrent programming  Spring 2021 Final project</vt:lpstr>
      <vt:lpstr>Project Description</vt:lpstr>
      <vt:lpstr>Threads, Tasks and Thread Pools</vt:lpstr>
      <vt:lpstr>Task Parallel Library (TPL)</vt:lpstr>
      <vt:lpstr>Parallel Programming in .NET</vt:lpstr>
      <vt:lpstr>JCiP Annotations</vt:lpstr>
      <vt:lpstr>Parallel.Invoke(…)</vt:lpstr>
      <vt:lpstr>Loops (for and foreach)</vt:lpstr>
      <vt:lpstr>Delegate, Anonymous Method and Lambda Expression</vt:lpstr>
      <vt:lpstr>Parallel.For(…)</vt:lpstr>
      <vt:lpstr>Parallel.ForEach(…) Simulated Work</vt:lpstr>
      <vt:lpstr>Parallel.ForEach(…) with ThreadLocal</vt:lpstr>
      <vt:lpstr>Parallel Dot Product</vt:lpstr>
      <vt:lpstr>Parallel Matrix Multiplication</vt:lpstr>
      <vt:lpstr>Parallel Pi Calculation</vt:lpstr>
      <vt:lpstr>Parallel Map Reduce</vt:lpstr>
      <vt:lpstr>Books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 543 Multiprocessing and  concurrent programming  Spring 2021 Final project</dc:title>
  <dc:creator>Elward, Robert</dc:creator>
  <cp:lastModifiedBy>Elward, Robert</cp:lastModifiedBy>
  <cp:revision>17</cp:revision>
  <cp:lastPrinted>2021-04-28T20:03:03Z</cp:lastPrinted>
  <dcterms:created xsi:type="dcterms:W3CDTF">2021-04-05T19:48:35Z</dcterms:created>
  <dcterms:modified xsi:type="dcterms:W3CDTF">2021-04-28T21:55:56Z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