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da597a3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da597a3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3da597a3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3da597a3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3da597a3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3da597a3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3a8558d5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3a8558d5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3ad93e76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3ad93e76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3da597a3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3da597a3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3da597a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3da597a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a8558d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a8558d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3a8558d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3a8558d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3da597a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3da597a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3da597a3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3da597a3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3da597a3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3da597a3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da597a3e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da597a3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da597a3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da597a3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087F6"/>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18703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DOORCHAIN</a:t>
            </a:r>
            <a:endParaRPr b="1"/>
          </a:p>
        </p:txBody>
      </p:sp>
      <p:sp>
        <p:nvSpPr>
          <p:cNvPr id="68" name="Google Shape;68;p13"/>
          <p:cNvSpPr txBox="1"/>
          <p:nvPr>
            <p:ph idx="1" type="subTitle"/>
          </p:nvPr>
        </p:nvSpPr>
        <p:spPr>
          <a:xfrm>
            <a:off x="460950" y="28402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contract-based access restriction and control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idx="4294967295" type="ctrTitle"/>
          </p:nvPr>
        </p:nvSpPr>
        <p:spPr>
          <a:xfrm>
            <a:off x="460950" y="353700"/>
            <a:ext cx="82221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upgrades:</a:t>
            </a:r>
            <a:endParaRPr/>
          </a:p>
        </p:txBody>
      </p:sp>
      <p:sp>
        <p:nvSpPr>
          <p:cNvPr id="153" name="Google Shape;153;p22"/>
          <p:cNvSpPr txBox="1"/>
          <p:nvPr/>
        </p:nvSpPr>
        <p:spPr>
          <a:xfrm>
            <a:off x="460950" y="909525"/>
            <a:ext cx="8222100" cy="374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 “light” node (only storing latest N blocks) running on Raspberry PI will decrease the number of possible system entry points and allow the lock module to receive direct calls from the blockchain</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 private blockchain node will allow to:</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Decrease transaction processing speed</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Reduce transaction costs (down to zero)</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Smart contract can be extended to create access level hierarchy, create user groups and assign new users directly to a group</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Voting mechanism to let a group of users decide whether to provide another user with access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Decisions to provide and revoke access can be moved from </a:t>
            </a:r>
            <a:endParaRPr>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087F6"/>
        </a:solidFill>
      </p:bgPr>
    </p:bg>
    <p:spTree>
      <p:nvGrpSpPr>
        <p:cNvPr id="157" name="Shape 157"/>
        <p:cNvGrpSpPr/>
        <p:nvPr/>
      </p:nvGrpSpPr>
      <p:grpSpPr>
        <a:xfrm>
          <a:off x="0" y="0"/>
          <a:ext cx="0" cy="0"/>
          <a:chOff x="0" y="0"/>
          <a:chExt cx="0" cy="0"/>
        </a:xfrm>
      </p:grpSpPr>
      <p:sp>
        <p:nvSpPr>
          <p:cNvPr id="158" name="Google Shape;158;p23"/>
          <p:cNvSpPr txBox="1"/>
          <p:nvPr>
            <p:ph type="ctrTitle"/>
          </p:nvPr>
        </p:nvSpPr>
        <p:spPr>
          <a:xfrm>
            <a:off x="460950" y="18703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POSSIBLE ADAPTATIONS</a:t>
            </a:r>
            <a:endParaRPr b="1"/>
          </a:p>
        </p:txBody>
      </p:sp>
      <p:sp>
        <p:nvSpPr>
          <p:cNvPr id="159" name="Google Shape;159;p23"/>
          <p:cNvSpPr txBox="1"/>
          <p:nvPr>
            <p:ph idx="1" type="subTitle"/>
          </p:nvPr>
        </p:nvSpPr>
        <p:spPr>
          <a:xfrm>
            <a:off x="460950" y="28402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adapt and expand Doorchain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idx="4294967295" type="ctrTitle"/>
          </p:nvPr>
        </p:nvSpPr>
        <p:spPr>
          <a:xfrm>
            <a:off x="460950" y="353700"/>
            <a:ext cx="82221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Hotel management system</a:t>
            </a:r>
            <a:endParaRPr/>
          </a:p>
        </p:txBody>
      </p:sp>
      <p:sp>
        <p:nvSpPr>
          <p:cNvPr id="165" name="Google Shape;165;p24"/>
          <p:cNvSpPr txBox="1"/>
          <p:nvPr/>
        </p:nvSpPr>
        <p:spPr>
          <a:xfrm>
            <a:off x="460950" y="909525"/>
            <a:ext cx="8222100" cy="37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FFFFFF"/>
                </a:solidFill>
                <a:latin typeface="Roboto"/>
                <a:ea typeface="Roboto"/>
                <a:cs typeface="Roboto"/>
                <a:sym typeface="Roboto"/>
              </a:rPr>
              <a:t>It is possible to build a hotel management system based on our prototype. It would include:</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Access (opening a door to the actual room) to a guest’s room executed by smart contract call. A guest would be able to execute this call using their mobile phone.</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Hotel personnel will have access to assigned guest rooms &amp; required service spaces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Hotel guest’s account (existing or newly generated) can be used to pay for other services provided by the hotel. Guest can then be billed in Echo, or, potentially, other cryptocurrencies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Future reservations made by the same user can be tied in to the same existing account belonging to that user</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Hotel manager/owner would be able to add and edit access for different user groups and assign accounts of their employees and guests to this or that role, depending on what access level is required for an employee/what services have been purchased by a guest.</a:t>
            </a:r>
            <a:endParaRPr>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idx="4294967295" type="ctrTitle"/>
          </p:nvPr>
        </p:nvSpPr>
        <p:spPr>
          <a:xfrm>
            <a:off x="460950" y="353700"/>
            <a:ext cx="82221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Parking control &amp; management</a:t>
            </a:r>
            <a:endParaRPr/>
          </a:p>
        </p:txBody>
      </p:sp>
      <p:sp>
        <p:nvSpPr>
          <p:cNvPr id="171" name="Google Shape;171;p25"/>
          <p:cNvSpPr txBox="1"/>
          <p:nvPr/>
        </p:nvSpPr>
        <p:spPr>
          <a:xfrm>
            <a:off x="460950" y="909525"/>
            <a:ext cx="8222100" cy="37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FFFFFF"/>
                </a:solidFill>
                <a:latin typeface="Roboto"/>
                <a:ea typeface="Roboto"/>
                <a:cs typeface="Roboto"/>
                <a:sym typeface="Roboto"/>
              </a:rPr>
              <a:t>Parking space  access provision and restriction can be executed within this system. Functionality would go as follows: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Drivers can book a parking space by calling a smart contract’s function using their phones (via mobile app GUI). Function would return a parking space assigned to a driver. The contract would return the number of the parking space assigned to the driver.</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Upon leaving the lot the driver has to pay for the time spent at the parking space with the currency of the blockchain. Calculation of the amount can be set individually for each parking lot, depending on its owner’s business requirements.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Contract owner can edit the list of parking spaces on the lot (adding new and removing old ones)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Long-term lease functionality would allow the owner of the lot to provide long-term usage of a parking space to a driver. In this case the driver would call a specific payable lease function of the smart contract, which the owner can approve. Opening the parking barrier can be performed with a standard call to the contract.</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call for users with leased spaces can be tied in to the camera that reads the numbers of the car’s license plate</a:t>
            </a:r>
            <a:endParaRPr>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idx="4294967295" type="ctrTitle"/>
          </p:nvPr>
        </p:nvSpPr>
        <p:spPr>
          <a:xfrm>
            <a:off x="460950" y="353700"/>
            <a:ext cx="82221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77" name="Google Shape;177;p26"/>
          <p:cNvSpPr txBox="1"/>
          <p:nvPr/>
        </p:nvSpPr>
        <p:spPr>
          <a:xfrm>
            <a:off x="460950" y="909525"/>
            <a:ext cx="8222100" cy="37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FFFFFF"/>
                </a:solidFill>
                <a:latin typeface="Roboto"/>
                <a:ea typeface="Roboto"/>
                <a:cs typeface="Roboto"/>
                <a:sym typeface="Roboto"/>
              </a:rPr>
              <a:t>We have created a working and functional prototype of an access management system, that involves the following components</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Remote Echo node</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Solidity smart contract running on said node</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Hardware components (Raspberry PI, executing devices and locks themselves)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Operational mobile clients with required functionality and GUI elements</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Echo account login and creation</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Admin section (for contract owner)</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Receiving a list of locks from the contract</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Sending a request to open this or that lock</a:t>
            </a:r>
            <a:endParaRPr>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idx="4294967295" type="ctrTitle"/>
          </p:nvPr>
        </p:nvSpPr>
        <p:spPr>
          <a:xfrm>
            <a:off x="1563750" y="2104950"/>
            <a:ext cx="60165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t>THANK YOU! </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idx="4294967295" type="ctrTitle"/>
          </p:nvPr>
        </p:nvSpPr>
        <p:spPr>
          <a:xfrm>
            <a:off x="460950" y="331400"/>
            <a:ext cx="82221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&amp; opportunities to address:</a:t>
            </a:r>
            <a:endParaRPr/>
          </a:p>
        </p:txBody>
      </p:sp>
      <p:sp>
        <p:nvSpPr>
          <p:cNvPr id="74" name="Google Shape;74;p14"/>
          <p:cNvSpPr txBox="1"/>
          <p:nvPr/>
        </p:nvSpPr>
        <p:spPr>
          <a:xfrm>
            <a:off x="527800" y="940875"/>
            <a:ext cx="2720400" cy="21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 name="Google Shape;75;p14"/>
          <p:cNvSpPr txBox="1"/>
          <p:nvPr/>
        </p:nvSpPr>
        <p:spPr>
          <a:xfrm>
            <a:off x="460950" y="946700"/>
            <a:ext cx="8222100" cy="3710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Combination of payment and access management within the same program module</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Improving security for access means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Multiple possible opportunities for adoption and integration with existing and widely used hardware components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Flexibility, key feature of Solidity smart contracts allows for a wide spectrum of possible solutions to implement, while retaining the key benefits of a blockchain-based system</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Echo (Graphene-based blockchain protocol) allows for much faster transaction processing, which, in turn, presents the opportunity to adopt a blockchain-based application, while keeping processing speed acceptable for IRL usage</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Blockchain nodes that can be run on smaller modules and be directly connected to hardware components, allowing fewer access points and increasing security for the entire</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087F6"/>
        </a:solidFill>
      </p:bgPr>
    </p:bg>
    <p:spTree>
      <p:nvGrpSpPr>
        <p:cNvPr id="79" name="Shape 79"/>
        <p:cNvGrpSpPr/>
        <p:nvPr/>
      </p:nvGrpSpPr>
      <p:grpSpPr>
        <a:xfrm>
          <a:off x="0" y="0"/>
          <a:ext cx="0" cy="0"/>
          <a:chOff x="0" y="0"/>
          <a:chExt cx="0" cy="0"/>
        </a:xfrm>
      </p:grpSpPr>
      <p:sp>
        <p:nvSpPr>
          <p:cNvPr id="80" name="Google Shape;80;p15"/>
          <p:cNvSpPr txBox="1"/>
          <p:nvPr>
            <p:ph type="ctrTitle"/>
          </p:nvPr>
        </p:nvSpPr>
        <p:spPr>
          <a:xfrm>
            <a:off x="460950" y="18703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PROTOTYPE</a:t>
            </a:r>
            <a:endParaRPr b="1"/>
          </a:p>
        </p:txBody>
      </p:sp>
      <p:sp>
        <p:nvSpPr>
          <p:cNvPr id="81" name="Google Shape;81;p15"/>
          <p:cNvSpPr txBox="1"/>
          <p:nvPr>
            <p:ph idx="1" type="subTitle"/>
          </p:nvPr>
        </p:nvSpPr>
        <p:spPr>
          <a:xfrm>
            <a:off x="460950" y="28402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this prototype’s scope and functionality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087F6"/>
        </a:solidFill>
      </p:bgPr>
    </p:bg>
    <p:spTree>
      <p:nvGrpSpPr>
        <p:cNvPr id="85" name="Shape 85"/>
        <p:cNvGrpSpPr/>
        <p:nvPr/>
      </p:nvGrpSpPr>
      <p:grpSpPr>
        <a:xfrm>
          <a:off x="0" y="0"/>
          <a:ext cx="0" cy="0"/>
          <a:chOff x="0" y="0"/>
          <a:chExt cx="0" cy="0"/>
        </a:xfrm>
      </p:grpSpPr>
      <p:sp>
        <p:nvSpPr>
          <p:cNvPr id="86" name="Google Shape;86;p16"/>
          <p:cNvSpPr/>
          <p:nvPr/>
        </p:nvSpPr>
        <p:spPr>
          <a:xfrm>
            <a:off x="145050" y="109450"/>
            <a:ext cx="3254700" cy="1119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636870" y="189438"/>
            <a:ext cx="2407200" cy="42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Echo blockchain node</a:t>
            </a:r>
            <a:endParaRPr b="1">
              <a:solidFill>
                <a:schemeClr val="dk1"/>
              </a:solidFill>
            </a:endParaRPr>
          </a:p>
        </p:txBody>
      </p:sp>
      <p:sp>
        <p:nvSpPr>
          <p:cNvPr id="88" name="Google Shape;88;p16"/>
          <p:cNvSpPr/>
          <p:nvPr/>
        </p:nvSpPr>
        <p:spPr>
          <a:xfrm>
            <a:off x="291592" y="691913"/>
            <a:ext cx="2961600" cy="422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9" name="Google Shape;89;p16"/>
          <p:cNvSpPr txBox="1"/>
          <p:nvPr/>
        </p:nvSpPr>
        <p:spPr>
          <a:xfrm>
            <a:off x="636879" y="737662"/>
            <a:ext cx="2407200" cy="3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Door control contract</a:t>
            </a:r>
            <a:endParaRPr b="1">
              <a:solidFill>
                <a:srgbClr val="FFFFFF"/>
              </a:solidFill>
            </a:endParaRPr>
          </a:p>
        </p:txBody>
      </p:sp>
      <p:sp>
        <p:nvSpPr>
          <p:cNvPr id="90" name="Google Shape;90;p16"/>
          <p:cNvSpPr/>
          <p:nvPr/>
        </p:nvSpPr>
        <p:spPr>
          <a:xfrm>
            <a:off x="6388650" y="109450"/>
            <a:ext cx="2191500" cy="1119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6618050" y="195300"/>
            <a:ext cx="1724700" cy="41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Mobile client</a:t>
            </a:r>
            <a:endParaRPr b="1">
              <a:solidFill>
                <a:schemeClr val="dk1"/>
              </a:solidFill>
            </a:endParaRPr>
          </a:p>
        </p:txBody>
      </p:sp>
      <p:sp>
        <p:nvSpPr>
          <p:cNvPr id="92" name="Google Shape;92;p16"/>
          <p:cNvSpPr/>
          <p:nvPr/>
        </p:nvSpPr>
        <p:spPr>
          <a:xfrm>
            <a:off x="6429050" y="563950"/>
            <a:ext cx="2102700" cy="621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 name="Google Shape;93;p16"/>
          <p:cNvSpPr txBox="1"/>
          <p:nvPr/>
        </p:nvSpPr>
        <p:spPr>
          <a:xfrm>
            <a:off x="6683100" y="663699"/>
            <a:ext cx="1602600" cy="42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iOS &amp; Android</a:t>
            </a:r>
            <a:br>
              <a:rPr b="1" lang="en">
                <a:solidFill>
                  <a:srgbClr val="FFFFFF"/>
                </a:solidFill>
              </a:rPr>
            </a:br>
            <a:r>
              <a:rPr b="1" lang="en">
                <a:solidFill>
                  <a:srgbClr val="FFFFFF"/>
                </a:solidFill>
              </a:rPr>
              <a:t>Client apps</a:t>
            </a:r>
            <a:endParaRPr b="1">
              <a:solidFill>
                <a:srgbClr val="FFFFFF"/>
              </a:solidFill>
            </a:endParaRPr>
          </a:p>
        </p:txBody>
      </p:sp>
      <p:cxnSp>
        <p:nvCxnSpPr>
          <p:cNvPr id="94" name="Google Shape;94;p16"/>
          <p:cNvCxnSpPr>
            <a:stCxn id="86" idx="3"/>
            <a:endCxn id="90" idx="1"/>
          </p:cNvCxnSpPr>
          <p:nvPr/>
        </p:nvCxnSpPr>
        <p:spPr>
          <a:xfrm>
            <a:off x="3399750" y="669400"/>
            <a:ext cx="2988900" cy="600"/>
          </a:xfrm>
          <a:prstGeom prst="bentConnector3">
            <a:avLst>
              <a:gd fmla="val 49998" name="adj1"/>
            </a:avLst>
          </a:prstGeom>
          <a:noFill/>
          <a:ln cap="flat" cmpd="sng" w="38100">
            <a:solidFill>
              <a:srgbClr val="FFFFFF"/>
            </a:solidFill>
            <a:prstDash val="solid"/>
            <a:round/>
            <a:headEnd len="med" w="med" type="triangle"/>
            <a:tailEnd len="med" w="med" type="triangle"/>
          </a:ln>
        </p:spPr>
      </p:cxnSp>
      <p:sp>
        <p:nvSpPr>
          <p:cNvPr id="95" name="Google Shape;95;p16"/>
          <p:cNvSpPr txBox="1"/>
          <p:nvPr/>
        </p:nvSpPr>
        <p:spPr>
          <a:xfrm>
            <a:off x="4013100" y="241950"/>
            <a:ext cx="17622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WiFi/GSM, Web Socket</a:t>
            </a:r>
            <a:endParaRPr sz="1100">
              <a:solidFill>
                <a:srgbClr val="FFFFFF"/>
              </a:solidFill>
            </a:endParaRPr>
          </a:p>
        </p:txBody>
      </p:sp>
      <p:sp>
        <p:nvSpPr>
          <p:cNvPr id="96" name="Google Shape;96;p16"/>
          <p:cNvSpPr/>
          <p:nvPr/>
        </p:nvSpPr>
        <p:spPr>
          <a:xfrm>
            <a:off x="990975" y="3311450"/>
            <a:ext cx="1561200" cy="1687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1074300" y="3373825"/>
            <a:ext cx="1396800" cy="3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Raspberry PI</a:t>
            </a:r>
            <a:endParaRPr b="1">
              <a:solidFill>
                <a:schemeClr val="dk1"/>
              </a:solidFill>
            </a:endParaRPr>
          </a:p>
        </p:txBody>
      </p:sp>
      <p:sp>
        <p:nvSpPr>
          <p:cNvPr id="98" name="Google Shape;98;p16"/>
          <p:cNvSpPr/>
          <p:nvPr/>
        </p:nvSpPr>
        <p:spPr>
          <a:xfrm>
            <a:off x="3532400" y="2571750"/>
            <a:ext cx="1396800" cy="366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nvSpPr>
        <p:spPr>
          <a:xfrm>
            <a:off x="3532400" y="2620350"/>
            <a:ext cx="1396800" cy="2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GPIO bus line</a:t>
            </a:r>
            <a:endParaRPr b="1">
              <a:solidFill>
                <a:schemeClr val="dk1"/>
              </a:solidFill>
            </a:endParaRPr>
          </a:p>
        </p:txBody>
      </p:sp>
      <p:cxnSp>
        <p:nvCxnSpPr>
          <p:cNvPr id="100" name="Google Shape;100;p16"/>
          <p:cNvCxnSpPr>
            <a:stCxn id="96" idx="0"/>
            <a:endCxn id="86" idx="2"/>
          </p:cNvCxnSpPr>
          <p:nvPr/>
        </p:nvCxnSpPr>
        <p:spPr>
          <a:xfrm rot="-5400000">
            <a:off x="731025" y="2270000"/>
            <a:ext cx="2082000" cy="900"/>
          </a:xfrm>
          <a:prstGeom prst="bentConnector3">
            <a:avLst>
              <a:gd fmla="val 50002" name="adj1"/>
            </a:avLst>
          </a:prstGeom>
          <a:noFill/>
          <a:ln cap="flat" cmpd="sng" w="38100">
            <a:solidFill>
              <a:srgbClr val="FFFFFF"/>
            </a:solidFill>
            <a:prstDash val="solid"/>
            <a:round/>
            <a:headEnd len="med" w="med" type="triangle"/>
            <a:tailEnd len="med" w="med" type="none"/>
          </a:ln>
        </p:spPr>
      </p:cxnSp>
      <p:sp>
        <p:nvSpPr>
          <p:cNvPr id="101" name="Google Shape;101;p16"/>
          <p:cNvSpPr txBox="1"/>
          <p:nvPr/>
        </p:nvSpPr>
        <p:spPr>
          <a:xfrm>
            <a:off x="1773000" y="1452363"/>
            <a:ext cx="265200" cy="146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E</a:t>
            </a:r>
            <a:br>
              <a:rPr lang="en" sz="1100">
                <a:solidFill>
                  <a:srgbClr val="FFFFFF"/>
                </a:solidFill>
              </a:rPr>
            </a:br>
            <a:r>
              <a:rPr lang="en" sz="1100">
                <a:solidFill>
                  <a:srgbClr val="FFFFFF"/>
                </a:solidFill>
              </a:rPr>
              <a:t>T</a:t>
            </a:r>
            <a:br>
              <a:rPr lang="en" sz="1100">
                <a:solidFill>
                  <a:srgbClr val="FFFFFF"/>
                </a:solidFill>
              </a:rPr>
            </a:br>
            <a:r>
              <a:rPr lang="en" sz="1100">
                <a:solidFill>
                  <a:srgbClr val="FFFFFF"/>
                </a:solidFill>
              </a:rPr>
              <a:t>H</a:t>
            </a:r>
            <a:br>
              <a:rPr lang="en" sz="1100">
                <a:solidFill>
                  <a:srgbClr val="FFFFFF"/>
                </a:solidFill>
              </a:rPr>
            </a:br>
            <a:r>
              <a:rPr lang="en" sz="1100">
                <a:solidFill>
                  <a:srgbClr val="FFFFFF"/>
                </a:solidFill>
              </a:rPr>
              <a:t>E</a:t>
            </a:r>
            <a:br>
              <a:rPr lang="en" sz="1100">
                <a:solidFill>
                  <a:srgbClr val="FFFFFF"/>
                </a:solidFill>
              </a:rPr>
            </a:br>
            <a:r>
              <a:rPr lang="en" sz="1100">
                <a:solidFill>
                  <a:srgbClr val="FFFFFF"/>
                </a:solidFill>
              </a:rPr>
              <a:t>R</a:t>
            </a:r>
            <a:br>
              <a:rPr lang="en" sz="1100">
                <a:solidFill>
                  <a:srgbClr val="FFFFFF"/>
                </a:solidFill>
              </a:rPr>
            </a:br>
            <a:r>
              <a:rPr lang="en" sz="1100">
                <a:solidFill>
                  <a:srgbClr val="FFFFFF"/>
                </a:solidFill>
              </a:rPr>
              <a:t>N</a:t>
            </a:r>
            <a:br>
              <a:rPr lang="en" sz="1100">
                <a:solidFill>
                  <a:srgbClr val="FFFFFF"/>
                </a:solidFill>
              </a:rPr>
            </a:br>
            <a:r>
              <a:rPr lang="en" sz="1100">
                <a:solidFill>
                  <a:srgbClr val="FFFFFF"/>
                </a:solidFill>
              </a:rPr>
              <a:t>E</a:t>
            </a:r>
            <a:br>
              <a:rPr lang="en" sz="1100">
                <a:solidFill>
                  <a:srgbClr val="FFFFFF"/>
                </a:solidFill>
              </a:rPr>
            </a:br>
            <a:r>
              <a:rPr lang="en" sz="1100">
                <a:solidFill>
                  <a:srgbClr val="FFFFFF"/>
                </a:solidFill>
              </a:rPr>
              <a:t>T</a:t>
            </a:r>
            <a:endParaRPr sz="1100">
              <a:solidFill>
                <a:srgbClr val="FFFFFF"/>
              </a:solidFill>
            </a:endParaRPr>
          </a:p>
        </p:txBody>
      </p:sp>
      <p:sp>
        <p:nvSpPr>
          <p:cNvPr id="102" name="Google Shape;102;p16"/>
          <p:cNvSpPr/>
          <p:nvPr/>
        </p:nvSpPr>
        <p:spPr>
          <a:xfrm>
            <a:off x="1074300" y="3691225"/>
            <a:ext cx="1396800" cy="1227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Scripts watch node blocks for contract calls and state updates. </a:t>
            </a:r>
            <a:endParaRPr sz="1100">
              <a:solidFill>
                <a:srgbClr val="FFFFFF"/>
              </a:solidFill>
            </a:endParaRPr>
          </a:p>
        </p:txBody>
      </p:sp>
      <p:cxnSp>
        <p:nvCxnSpPr>
          <p:cNvPr id="103" name="Google Shape;103;p16"/>
          <p:cNvCxnSpPr>
            <a:stCxn id="96" idx="3"/>
            <a:endCxn id="98" idx="1"/>
          </p:cNvCxnSpPr>
          <p:nvPr/>
        </p:nvCxnSpPr>
        <p:spPr>
          <a:xfrm flipH="1" rot="10800000">
            <a:off x="2552175" y="2754650"/>
            <a:ext cx="980100" cy="1400400"/>
          </a:xfrm>
          <a:prstGeom prst="bentConnector3">
            <a:avLst>
              <a:gd fmla="val 49995" name="adj1"/>
            </a:avLst>
          </a:prstGeom>
          <a:noFill/>
          <a:ln cap="flat" cmpd="sng" w="38100">
            <a:solidFill>
              <a:srgbClr val="FFFFFF"/>
            </a:solidFill>
            <a:prstDash val="solid"/>
            <a:round/>
            <a:headEnd len="med" w="med" type="none"/>
            <a:tailEnd len="med" w="med" type="triangle"/>
          </a:ln>
        </p:spPr>
      </p:cxnSp>
      <p:sp>
        <p:nvSpPr>
          <p:cNvPr id="104" name="Google Shape;104;p16"/>
          <p:cNvSpPr/>
          <p:nvPr/>
        </p:nvSpPr>
        <p:spPr>
          <a:xfrm>
            <a:off x="4929200" y="1759975"/>
            <a:ext cx="1396800" cy="366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4929200" y="1808575"/>
            <a:ext cx="1396800" cy="2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Exec device 1</a:t>
            </a:r>
            <a:endParaRPr b="1">
              <a:solidFill>
                <a:schemeClr val="dk1"/>
              </a:solidFill>
            </a:endParaRPr>
          </a:p>
        </p:txBody>
      </p:sp>
      <p:cxnSp>
        <p:nvCxnSpPr>
          <p:cNvPr id="106" name="Google Shape;106;p16"/>
          <p:cNvCxnSpPr>
            <a:stCxn id="99" idx="0"/>
            <a:endCxn id="105" idx="1"/>
          </p:cNvCxnSpPr>
          <p:nvPr/>
        </p:nvCxnSpPr>
        <p:spPr>
          <a:xfrm rot="-5400000">
            <a:off x="4241300" y="1932450"/>
            <a:ext cx="677400" cy="698400"/>
          </a:xfrm>
          <a:prstGeom prst="bentConnector2">
            <a:avLst/>
          </a:prstGeom>
          <a:noFill/>
          <a:ln cap="flat" cmpd="sng" w="38100">
            <a:solidFill>
              <a:srgbClr val="FFFFFF"/>
            </a:solidFill>
            <a:prstDash val="solid"/>
            <a:round/>
            <a:headEnd len="med" w="med" type="none"/>
            <a:tailEnd len="med" w="med" type="triangle"/>
          </a:ln>
        </p:spPr>
      </p:cxnSp>
      <p:sp>
        <p:nvSpPr>
          <p:cNvPr id="107" name="Google Shape;107;p16"/>
          <p:cNvSpPr/>
          <p:nvPr/>
        </p:nvSpPr>
        <p:spPr>
          <a:xfrm>
            <a:off x="4929200" y="3432125"/>
            <a:ext cx="1396800" cy="366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nvSpPr>
        <p:spPr>
          <a:xfrm>
            <a:off x="4929200" y="3480725"/>
            <a:ext cx="1396800" cy="26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Exec device 2</a:t>
            </a:r>
            <a:endParaRPr b="1">
              <a:solidFill>
                <a:schemeClr val="dk1"/>
              </a:solidFill>
            </a:endParaRPr>
          </a:p>
        </p:txBody>
      </p:sp>
      <p:cxnSp>
        <p:nvCxnSpPr>
          <p:cNvPr id="109" name="Google Shape;109;p16"/>
          <p:cNvCxnSpPr>
            <a:stCxn id="98" idx="2"/>
            <a:endCxn id="108" idx="1"/>
          </p:cNvCxnSpPr>
          <p:nvPr/>
        </p:nvCxnSpPr>
        <p:spPr>
          <a:xfrm flipH="1" rot="-5400000">
            <a:off x="4241300" y="2927250"/>
            <a:ext cx="677400" cy="698400"/>
          </a:xfrm>
          <a:prstGeom prst="bentConnector2">
            <a:avLst/>
          </a:prstGeom>
          <a:noFill/>
          <a:ln cap="flat" cmpd="sng" w="38100">
            <a:solidFill>
              <a:srgbClr val="FFFFFF"/>
            </a:solidFill>
            <a:prstDash val="solid"/>
            <a:round/>
            <a:headEnd len="med" w="med" type="none"/>
            <a:tailEnd len="med" w="med" type="triangle"/>
          </a:ln>
        </p:spPr>
      </p:cxnSp>
      <p:sp>
        <p:nvSpPr>
          <p:cNvPr id="110" name="Google Shape;110;p16"/>
          <p:cNvSpPr/>
          <p:nvPr/>
        </p:nvSpPr>
        <p:spPr>
          <a:xfrm>
            <a:off x="7183350" y="1759975"/>
            <a:ext cx="1396800" cy="366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nvSpPr>
        <p:spPr>
          <a:xfrm>
            <a:off x="7183350" y="1841125"/>
            <a:ext cx="1396800" cy="2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Lock 1</a:t>
            </a:r>
            <a:endParaRPr b="1">
              <a:solidFill>
                <a:schemeClr val="dk1"/>
              </a:solidFill>
            </a:endParaRPr>
          </a:p>
        </p:txBody>
      </p:sp>
      <p:sp>
        <p:nvSpPr>
          <p:cNvPr id="112" name="Google Shape;112;p16"/>
          <p:cNvSpPr/>
          <p:nvPr/>
        </p:nvSpPr>
        <p:spPr>
          <a:xfrm>
            <a:off x="7210675" y="3432125"/>
            <a:ext cx="1396800" cy="366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nvSpPr>
        <p:spPr>
          <a:xfrm>
            <a:off x="7210675" y="3513275"/>
            <a:ext cx="1396800" cy="2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Lock 2</a:t>
            </a:r>
            <a:endParaRPr b="1">
              <a:solidFill>
                <a:schemeClr val="dk1"/>
              </a:solidFill>
            </a:endParaRPr>
          </a:p>
        </p:txBody>
      </p:sp>
      <p:cxnSp>
        <p:nvCxnSpPr>
          <p:cNvPr id="114" name="Google Shape;114;p16"/>
          <p:cNvCxnSpPr>
            <a:stCxn id="108" idx="3"/>
            <a:endCxn id="113" idx="1"/>
          </p:cNvCxnSpPr>
          <p:nvPr/>
        </p:nvCxnSpPr>
        <p:spPr>
          <a:xfrm>
            <a:off x="6326000" y="3615125"/>
            <a:ext cx="884700" cy="600"/>
          </a:xfrm>
          <a:prstGeom prst="bentConnector3">
            <a:avLst>
              <a:gd fmla="val 49997" name="adj1"/>
            </a:avLst>
          </a:prstGeom>
          <a:noFill/>
          <a:ln cap="flat" cmpd="sng" w="38100">
            <a:solidFill>
              <a:srgbClr val="FFFFFF"/>
            </a:solidFill>
            <a:prstDash val="solid"/>
            <a:round/>
            <a:headEnd len="med" w="med" type="none"/>
            <a:tailEnd len="med" w="med" type="triangle"/>
          </a:ln>
        </p:spPr>
      </p:cxnSp>
      <p:cxnSp>
        <p:nvCxnSpPr>
          <p:cNvPr id="115" name="Google Shape;115;p16"/>
          <p:cNvCxnSpPr>
            <a:stCxn id="105" idx="3"/>
            <a:endCxn id="111" idx="1"/>
          </p:cNvCxnSpPr>
          <p:nvPr/>
        </p:nvCxnSpPr>
        <p:spPr>
          <a:xfrm>
            <a:off x="6326000" y="1942975"/>
            <a:ext cx="857400" cy="600"/>
          </a:xfrm>
          <a:prstGeom prst="bentConnector3">
            <a:avLst>
              <a:gd fmla="val 49997" name="adj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nvSpPr>
        <p:spPr>
          <a:xfrm>
            <a:off x="460950" y="946700"/>
            <a:ext cx="8222100" cy="3710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Opening a magnetic lock</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Smart contract with a set of user and owner functions</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Client mobile apps for easier access request and mgmt</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Access and lock mgmt</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Granting and revoking access</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Adding and removing doors from the contract</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Elements:</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Echo node</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Door access &amp; management smart contract</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Mobile clients</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Raspberry-to-node connection</a:t>
            </a:r>
            <a:endParaRPr>
              <a:solidFill>
                <a:srgbClr val="FFFFFF"/>
              </a:solidFill>
              <a:latin typeface="Roboto"/>
              <a:ea typeface="Roboto"/>
              <a:cs typeface="Roboto"/>
              <a:sym typeface="Roboto"/>
            </a:endParaRPr>
          </a:p>
        </p:txBody>
      </p:sp>
      <p:sp>
        <p:nvSpPr>
          <p:cNvPr id="121" name="Google Shape;121;p17"/>
          <p:cNvSpPr txBox="1"/>
          <p:nvPr>
            <p:ph idx="4294967295" type="ctrTitle"/>
          </p:nvPr>
        </p:nvSpPr>
        <p:spPr>
          <a:xfrm>
            <a:off x="460950" y="331400"/>
            <a:ext cx="82221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 functionality: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idx="4294967295" type="ctrTitle"/>
          </p:nvPr>
        </p:nvSpPr>
        <p:spPr>
          <a:xfrm>
            <a:off x="460950" y="331400"/>
            <a:ext cx="82221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Hardware:</a:t>
            </a:r>
            <a:endParaRPr/>
          </a:p>
        </p:txBody>
      </p:sp>
      <p:sp>
        <p:nvSpPr>
          <p:cNvPr id="127" name="Google Shape;127;p18"/>
          <p:cNvSpPr txBox="1"/>
          <p:nvPr/>
        </p:nvSpPr>
        <p:spPr>
          <a:xfrm>
            <a:off x="550100" y="1126700"/>
            <a:ext cx="1612800" cy="15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8" name="Google Shape;128;p18"/>
          <p:cNvSpPr txBox="1"/>
          <p:nvPr/>
        </p:nvSpPr>
        <p:spPr>
          <a:xfrm>
            <a:off x="460950" y="909525"/>
            <a:ext cx="8222100" cy="374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Raspberry PI</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Holds a node.js script, that watches Echo devnet blocks for contract calls</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Calls a change to relay state</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GPIO bus line</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Executing device</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Stops power feed to the lock on calls from Raspberry</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Magnetic lock</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Opens on contract call, closes after 10 seconds (unlock duration can be configured on Raspberry)</a:t>
            </a:r>
            <a:endParaRPr>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idx="4294967295" type="ctrTitle"/>
          </p:nvPr>
        </p:nvSpPr>
        <p:spPr>
          <a:xfrm>
            <a:off x="460950" y="331400"/>
            <a:ext cx="82221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a:t>
            </a:r>
            <a:r>
              <a:rPr lang="en"/>
              <a:t>:</a:t>
            </a:r>
            <a:endParaRPr/>
          </a:p>
        </p:txBody>
      </p:sp>
      <p:sp>
        <p:nvSpPr>
          <p:cNvPr id="134" name="Google Shape;134;p19"/>
          <p:cNvSpPr txBox="1"/>
          <p:nvPr/>
        </p:nvSpPr>
        <p:spPr>
          <a:xfrm>
            <a:off x="550100" y="1126700"/>
            <a:ext cx="1612800" cy="15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5" name="Google Shape;135;p19"/>
          <p:cNvSpPr txBox="1"/>
          <p:nvPr/>
        </p:nvSpPr>
        <p:spPr>
          <a:xfrm>
            <a:off x="460950" y="909525"/>
            <a:ext cx="8222100" cy="374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Solidity smart contract (running on Echo node)</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Node.js script</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Monitors Echo blocks</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Detects smart contract calls</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Calls Raspberry to switch off the relay (if a contract call is valid)</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Android &amp; iOS apps</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Kotlin</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Swift</a:t>
            </a:r>
            <a:endParaRPr>
              <a:solidFill>
                <a:srgbClr val="FFFFFF"/>
              </a:solidFill>
              <a:latin typeface="Roboto"/>
              <a:ea typeface="Roboto"/>
              <a:cs typeface="Roboto"/>
              <a:sym typeface="Roboto"/>
            </a:endParaRPr>
          </a:p>
          <a:p>
            <a:pPr indent="-317500" lvl="1" marL="9144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Echo frameworks (Android &amp; iOS, in Kotlin &amp; Swift respectively)</a:t>
            </a:r>
            <a:endParaRPr>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087F6"/>
        </a:solidFill>
      </p:bgPr>
    </p:bg>
    <p:spTree>
      <p:nvGrpSpPr>
        <p:cNvPr id="139" name="Shape 139"/>
        <p:cNvGrpSpPr/>
        <p:nvPr/>
      </p:nvGrpSpPr>
      <p:grpSpPr>
        <a:xfrm>
          <a:off x="0" y="0"/>
          <a:ext cx="0" cy="0"/>
          <a:chOff x="0" y="0"/>
          <a:chExt cx="0" cy="0"/>
        </a:xfrm>
      </p:grpSpPr>
      <p:sp>
        <p:nvSpPr>
          <p:cNvPr id="140" name="Google Shape;140;p20"/>
          <p:cNvSpPr txBox="1"/>
          <p:nvPr>
            <p:ph type="ctrTitle"/>
          </p:nvPr>
        </p:nvSpPr>
        <p:spPr>
          <a:xfrm>
            <a:off x="460950" y="18703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PROTOTYPE UPGRADES</a:t>
            </a:r>
            <a:endParaRPr b="1"/>
          </a:p>
        </p:txBody>
      </p:sp>
      <p:sp>
        <p:nvSpPr>
          <p:cNvPr id="141" name="Google Shape;141;p20"/>
          <p:cNvSpPr txBox="1"/>
          <p:nvPr>
            <p:ph idx="1" type="subTitle"/>
          </p:nvPr>
        </p:nvSpPr>
        <p:spPr>
          <a:xfrm>
            <a:off x="460950" y="28402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improve the existing prototype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idx="4294967295" type="ctrTitle"/>
          </p:nvPr>
        </p:nvSpPr>
        <p:spPr>
          <a:xfrm>
            <a:off x="460950" y="331400"/>
            <a:ext cx="82221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Hardware upgrades</a:t>
            </a:r>
            <a:endParaRPr/>
          </a:p>
        </p:txBody>
      </p:sp>
      <p:sp>
        <p:nvSpPr>
          <p:cNvPr id="147" name="Google Shape;147;p21"/>
          <p:cNvSpPr txBox="1"/>
          <p:nvPr/>
        </p:nvSpPr>
        <p:spPr>
          <a:xfrm>
            <a:off x="460950" y="909525"/>
            <a:ext cx="8222100" cy="374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Reserve power source (accumulator &amp; power controller) will help keep the system operational in case of power outages</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Lock computer with integrated Internet connection module (WiFi/GSM) will allow the lock to operate w/o Ethernet connection, or may serve as a backup Internet connection method</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