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a2b2f20eb9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a2b2f20eb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a2b2f20eb9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a2b2f20eb9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a2b2f20eb9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a2b2f20eb9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a2b2f20eb9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a2b2f20eb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a2b2f20eb9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a2b2f20eb9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a2b2f20eb9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a2b2f20eb9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a2b2f20eb9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a2b2f20eb9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a2b2f20eb9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a2b2f20eb9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a2b2f20eb9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a2b2f20eb9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a2b2f20eb9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a2b2f20eb9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0d4e2cc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0d4e2cc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a2b2f20eb9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a2b2f20eb9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a2b2f20eb9_2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a2b2f20eb9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a2b2f20eb9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a2b2f20eb9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a2b2f20eb9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a2b2f20eb9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a2b2f20eb9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a2b2f20eb9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a2b2f20eb9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a2b2f20eb9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a2b2f20eb9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a2b2f20eb9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a2b2f20eb9_2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a2b2f20eb9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a2b2f20eb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a2b2f20eb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a2b2f20eb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a2b2f20eb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a0d4e2cc27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a0d4e2cc2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2b2f20eb9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a2b2f20eb9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a2b2f20eb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a2b2f20eb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a2b2f20eb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a2b2f20eb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a2b2f20eb9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a2b2f20eb9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a2b2f20eb9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a2b2f20eb9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0d4e2cc27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0d4e2cc27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RCHGfn9JJyyReAh8PIIoF8Ch0H3miP0u/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code/atillasilva/sentiment-analysis-using-neural-network"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s://www.kaggle.com/code/jth359/imbalanced-target-variable-with-text-data/notebook?scriptVersionId=53696145" TargetMode="External"/><Relationship Id="rId4" Type="http://schemas.openxmlformats.org/officeDocument/2006/relationships/hyperlink" Target="https://www.kaggle.com/code/ngyptr/lstm-sentiment-analysis-ker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05953" y="1074008"/>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Clr>
                <a:schemeClr val="dk1"/>
              </a:buClr>
              <a:buSzPct val="45833"/>
              <a:buFont typeface="Arial"/>
              <a:buNone/>
            </a:pPr>
            <a:r>
              <a:rPr lang="id" sz="2400" b="1">
                <a:latin typeface="Montserrat"/>
                <a:ea typeface="Montserrat"/>
                <a:cs typeface="Montserrat"/>
                <a:sym typeface="Montserrat"/>
              </a:rPr>
              <a:t>Membuat API untuk Analisis Sentimen dan Laporan Analisis Data berdasarkan Sentimen.</a:t>
            </a:r>
            <a:endParaRPr sz="2400" b="1">
              <a:latin typeface="Montserrat"/>
              <a:ea typeface="Montserrat"/>
              <a:cs typeface="Montserrat"/>
              <a:sym typeface="Montserrat"/>
            </a:endParaRPr>
          </a:p>
          <a:p>
            <a:pPr marL="0" lvl="0" indent="0" algn="ctr" rtl="0">
              <a:spcBef>
                <a:spcPts val="0"/>
              </a:spcBef>
              <a:spcAft>
                <a:spcPts val="0"/>
              </a:spcAft>
              <a:buNone/>
            </a:pPr>
            <a:endParaRPr sz="2400" b="1"/>
          </a:p>
        </p:txBody>
      </p:sp>
      <p:sp>
        <p:nvSpPr>
          <p:cNvPr id="129" name="Google Shape;129;p13"/>
          <p:cNvSpPr txBox="1">
            <a:spLocks noGrp="1"/>
          </p:cNvSpPr>
          <p:nvPr>
            <p:ph type="subTitle" idx="1"/>
          </p:nvPr>
        </p:nvSpPr>
        <p:spPr>
          <a:xfrm>
            <a:off x="448825" y="2913175"/>
            <a:ext cx="8520600" cy="792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88"/>
              <a:buNone/>
            </a:pPr>
            <a:r>
              <a:rPr lang="id" sz="1250">
                <a:solidFill>
                  <a:schemeClr val="dk2"/>
                </a:solidFill>
                <a:latin typeface="Arial"/>
                <a:ea typeface="Arial"/>
                <a:cs typeface="Arial"/>
                <a:sym typeface="Arial"/>
              </a:rPr>
              <a:t>Di Presentasikan Oleh:</a:t>
            </a:r>
            <a:endParaRPr sz="1250">
              <a:solidFill>
                <a:schemeClr val="dk2"/>
              </a:solidFill>
              <a:latin typeface="Arial"/>
              <a:ea typeface="Arial"/>
              <a:cs typeface="Arial"/>
              <a:sym typeface="Arial"/>
            </a:endParaRPr>
          </a:p>
          <a:p>
            <a:pPr marL="0" lvl="0" indent="0" algn="l" rtl="0">
              <a:lnSpc>
                <a:spcPct val="80000"/>
              </a:lnSpc>
              <a:spcBef>
                <a:spcPts val="0"/>
              </a:spcBef>
              <a:spcAft>
                <a:spcPts val="0"/>
              </a:spcAft>
              <a:buSzPts val="688"/>
              <a:buNone/>
            </a:pPr>
            <a:endParaRPr sz="1250">
              <a:solidFill>
                <a:schemeClr val="dk2"/>
              </a:solidFill>
              <a:latin typeface="Arial"/>
              <a:ea typeface="Arial"/>
              <a:cs typeface="Arial"/>
              <a:sym typeface="Arial"/>
            </a:endParaRPr>
          </a:p>
          <a:p>
            <a:pPr marL="0" lvl="0" indent="0" algn="l" rtl="0">
              <a:lnSpc>
                <a:spcPct val="80000"/>
              </a:lnSpc>
              <a:spcBef>
                <a:spcPts val="0"/>
              </a:spcBef>
              <a:spcAft>
                <a:spcPts val="0"/>
              </a:spcAft>
              <a:buSzPts val="688"/>
              <a:buNone/>
            </a:pPr>
            <a:r>
              <a:rPr lang="id" sz="1250">
                <a:solidFill>
                  <a:schemeClr val="dk2"/>
                </a:solidFill>
                <a:latin typeface="Arial"/>
                <a:ea typeface="Arial"/>
                <a:cs typeface="Arial"/>
                <a:sym typeface="Arial"/>
              </a:rPr>
              <a:t>Boby Z</a:t>
            </a:r>
            <a:endParaRPr sz="1250">
              <a:solidFill>
                <a:schemeClr val="dk2"/>
              </a:solidFill>
              <a:latin typeface="Arial"/>
              <a:ea typeface="Arial"/>
              <a:cs typeface="Arial"/>
              <a:sym typeface="Arial"/>
            </a:endParaRPr>
          </a:p>
          <a:p>
            <a:pPr marL="0" lvl="0" indent="0" algn="l" rtl="0">
              <a:lnSpc>
                <a:spcPct val="80000"/>
              </a:lnSpc>
              <a:spcBef>
                <a:spcPts val="0"/>
              </a:spcBef>
              <a:spcAft>
                <a:spcPts val="0"/>
              </a:spcAft>
              <a:buSzPts val="688"/>
              <a:buNone/>
            </a:pPr>
            <a:r>
              <a:rPr lang="id" sz="1250">
                <a:solidFill>
                  <a:schemeClr val="dk2"/>
                </a:solidFill>
                <a:latin typeface="Arial"/>
                <a:ea typeface="Arial"/>
                <a:cs typeface="Arial"/>
                <a:sym typeface="Arial"/>
              </a:rPr>
              <a:t>Muhammad Ilham Zakaria</a:t>
            </a:r>
            <a:endParaRPr sz="1250">
              <a:solidFill>
                <a:schemeClr val="dk2"/>
              </a:solidFill>
              <a:latin typeface="Arial"/>
              <a:ea typeface="Arial"/>
              <a:cs typeface="Arial"/>
              <a:sym typeface="Arial"/>
            </a:endParaRPr>
          </a:p>
          <a:p>
            <a:pPr marL="0" lvl="0" indent="0" algn="l" rtl="0">
              <a:lnSpc>
                <a:spcPct val="80000"/>
              </a:lnSpc>
              <a:spcBef>
                <a:spcPts val="0"/>
              </a:spcBef>
              <a:spcAft>
                <a:spcPts val="0"/>
              </a:spcAft>
              <a:buSzPts val="688"/>
              <a:buNone/>
            </a:pPr>
            <a:r>
              <a:rPr lang="id" sz="1250">
                <a:solidFill>
                  <a:schemeClr val="dk2"/>
                </a:solidFill>
                <a:latin typeface="Arial"/>
                <a:ea typeface="Arial"/>
                <a:cs typeface="Arial"/>
                <a:sym typeface="Arial"/>
              </a:rPr>
              <a:t>Muhammad Ramadhani Jatmika</a:t>
            </a:r>
            <a:endParaRPr sz="1250">
              <a:solidFill>
                <a:schemeClr val="dk2"/>
              </a:solidFill>
              <a:latin typeface="Arial"/>
              <a:ea typeface="Arial"/>
              <a:cs typeface="Arial"/>
              <a:sym typeface="Arial"/>
            </a:endParaRPr>
          </a:p>
          <a:p>
            <a:pPr marL="0" lvl="0" indent="0" algn="l" rtl="0">
              <a:lnSpc>
                <a:spcPct val="80000"/>
              </a:lnSpc>
              <a:spcBef>
                <a:spcPts val="0"/>
              </a:spcBef>
              <a:spcAft>
                <a:spcPts val="0"/>
              </a:spcAft>
              <a:buSzPts val="688"/>
              <a:buNone/>
            </a:pPr>
            <a:endParaRPr sz="750">
              <a:solidFill>
                <a:schemeClr val="dk1"/>
              </a:solidFill>
            </a:endParaRPr>
          </a:p>
        </p:txBody>
      </p:sp>
      <p:pic>
        <p:nvPicPr>
          <p:cNvPr id="130" name="Google Shape;130;p13"/>
          <p:cNvPicPr preferRelativeResize="0"/>
          <p:nvPr/>
        </p:nvPicPr>
        <p:blipFill>
          <a:blip r:embed="rId3">
            <a:alphaModFix/>
          </a:blip>
          <a:stretch>
            <a:fillRect/>
          </a:stretch>
        </p:blipFill>
        <p:spPr>
          <a:xfrm>
            <a:off x="5996650" y="2733038"/>
            <a:ext cx="2571750" cy="1781175"/>
          </a:xfrm>
          <a:prstGeom prst="rect">
            <a:avLst/>
          </a:prstGeom>
          <a:noFill/>
          <a:ln>
            <a:noFill/>
          </a:ln>
        </p:spPr>
      </p:pic>
      <p:pic>
        <p:nvPicPr>
          <p:cNvPr id="131" name="Google Shape;131;p13"/>
          <p:cNvPicPr preferRelativeResize="0"/>
          <p:nvPr/>
        </p:nvPicPr>
        <p:blipFill>
          <a:blip r:embed="rId4">
            <a:alphaModFix/>
          </a:blip>
          <a:stretch>
            <a:fillRect/>
          </a:stretch>
        </p:blipFill>
        <p:spPr>
          <a:xfrm>
            <a:off x="4462846" y="2987971"/>
            <a:ext cx="1760025" cy="1171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755850" y="5081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b="1"/>
              <a:t>Hasil dan Kesimpulan</a:t>
            </a:r>
            <a:endParaRPr b="1"/>
          </a:p>
          <a:p>
            <a:pPr marL="0" lvl="0" indent="0" algn="l" rtl="0">
              <a:spcBef>
                <a:spcPts val="0"/>
              </a:spcBef>
              <a:spcAft>
                <a:spcPts val="0"/>
              </a:spcAft>
              <a:buSzPts val="990"/>
              <a:buNone/>
            </a:pPr>
            <a:endParaRPr sz="2700"/>
          </a:p>
        </p:txBody>
      </p:sp>
      <p:sp>
        <p:nvSpPr>
          <p:cNvPr id="192" name="Google Shape;192;p22"/>
          <p:cNvSpPr txBox="1">
            <a:spLocks noGrp="1"/>
          </p:cNvSpPr>
          <p:nvPr>
            <p:ph type="body" idx="1"/>
          </p:nvPr>
        </p:nvSpPr>
        <p:spPr>
          <a:xfrm>
            <a:off x="692575" y="1505575"/>
            <a:ext cx="8010600" cy="2924100"/>
          </a:xfrm>
          <a:prstGeom prst="rect">
            <a:avLst/>
          </a:prstGeom>
        </p:spPr>
        <p:txBody>
          <a:bodyPr spcFirstLastPara="1" wrap="square" lIns="91425" tIns="91425" rIns="91425" bIns="91425" anchor="t" anchorCtr="0">
            <a:noAutofit/>
          </a:bodyPr>
          <a:lstStyle/>
          <a:p>
            <a:pPr marL="0" lvl="0" indent="0" algn="l" rtl="0">
              <a:lnSpc>
                <a:spcPct val="95000"/>
              </a:lnSpc>
              <a:spcBef>
                <a:spcPts val="1000"/>
              </a:spcBef>
              <a:spcAft>
                <a:spcPts val="0"/>
              </a:spcAft>
              <a:buClr>
                <a:srgbClr val="000000"/>
              </a:buClr>
              <a:buSzPts val="1260"/>
              <a:buFont typeface="Arial"/>
              <a:buNone/>
            </a:pPr>
            <a:r>
              <a:rPr lang="id" sz="870" b="1">
                <a:solidFill>
                  <a:srgbClr val="292929"/>
                </a:solidFill>
                <a:latin typeface="Montserrat"/>
                <a:ea typeface="Montserrat"/>
                <a:cs typeface="Montserrat"/>
                <a:sym typeface="Montserrat"/>
              </a:rPr>
              <a:t>Langkah Ketiga</a:t>
            </a:r>
            <a:endParaRPr sz="870" b="1">
              <a:solidFill>
                <a:srgbClr val="292929"/>
              </a:solidFill>
              <a:latin typeface="Montserrat"/>
              <a:ea typeface="Montserrat"/>
              <a:cs typeface="Montserrat"/>
              <a:sym typeface="Montserrat"/>
            </a:endParaRPr>
          </a:p>
          <a:p>
            <a:pPr marL="0" lvl="0" indent="0" algn="l" rtl="0">
              <a:lnSpc>
                <a:spcPct val="75000"/>
              </a:lnSpc>
              <a:spcBef>
                <a:spcPts val="1000"/>
              </a:spcBef>
              <a:spcAft>
                <a:spcPts val="0"/>
              </a:spcAft>
              <a:buSzPts val="770"/>
              <a:buNone/>
            </a:pPr>
            <a:r>
              <a:rPr lang="id" sz="884">
                <a:solidFill>
                  <a:srgbClr val="000000"/>
                </a:solidFill>
                <a:latin typeface="Montserrat"/>
                <a:ea typeface="Montserrat"/>
                <a:cs typeface="Montserrat"/>
                <a:sym typeface="Montserrat"/>
              </a:rPr>
              <a:t>Kami melakukan cleansing data pada dataset Analisis Sentimen menggunakan Pandas dan RegEx dengan langkah-langkah berikut :</a:t>
            </a:r>
            <a:endParaRPr sz="870" b="1">
              <a:solidFill>
                <a:srgbClr val="292929"/>
              </a:solidFill>
              <a:latin typeface="Montserrat"/>
              <a:ea typeface="Montserrat"/>
              <a:cs typeface="Montserrat"/>
              <a:sym typeface="Montserrat"/>
            </a:endParaRPr>
          </a:p>
          <a:p>
            <a:pPr marL="457200" lvl="0" indent="-283845" algn="l" rtl="0">
              <a:lnSpc>
                <a:spcPct val="95000"/>
              </a:lnSpc>
              <a:spcBef>
                <a:spcPts val="1000"/>
              </a:spcBef>
              <a:spcAft>
                <a:spcPts val="0"/>
              </a:spcAft>
              <a:buClr>
                <a:srgbClr val="292929"/>
              </a:buClr>
              <a:buSzPts val="870"/>
              <a:buFont typeface="Montserrat"/>
              <a:buChar char="-"/>
            </a:pPr>
            <a:r>
              <a:rPr lang="id" sz="870">
                <a:solidFill>
                  <a:srgbClr val="292929"/>
                </a:solidFill>
                <a:latin typeface="Montserrat"/>
                <a:ea typeface="Montserrat"/>
                <a:cs typeface="Montserrat"/>
                <a:sym typeface="Montserrat"/>
              </a:rPr>
              <a:t>Prepare Data</a:t>
            </a:r>
            <a:endParaRPr sz="870">
              <a:solidFill>
                <a:srgbClr val="292929"/>
              </a:solidFill>
              <a:latin typeface="Montserrat"/>
              <a:ea typeface="Montserrat"/>
              <a:cs typeface="Montserrat"/>
              <a:sym typeface="Montserrat"/>
            </a:endParaRPr>
          </a:p>
          <a:p>
            <a:pPr marL="457200" lvl="0" indent="0" algn="l" rtl="0">
              <a:lnSpc>
                <a:spcPct val="95000"/>
              </a:lnSpc>
              <a:spcBef>
                <a:spcPts val="1000"/>
              </a:spcBef>
              <a:spcAft>
                <a:spcPts val="0"/>
              </a:spcAft>
              <a:buSzPts val="770"/>
              <a:buNone/>
            </a:pPr>
            <a:r>
              <a:rPr lang="id" sz="870">
                <a:solidFill>
                  <a:srgbClr val="292929"/>
                </a:solidFill>
                <a:latin typeface="Montserrat"/>
                <a:ea typeface="Montserrat"/>
                <a:cs typeface="Montserrat"/>
                <a:sym typeface="Montserrat"/>
              </a:rPr>
              <a:t>Dataset yang kami gunakan adalah dataset yang kami ambil dari dokumen challenge </a:t>
            </a:r>
            <a:r>
              <a:rPr lang="id" sz="870" u="sng">
                <a:solidFill>
                  <a:schemeClr val="hlink"/>
                </a:solidFill>
                <a:latin typeface="Montserrat"/>
                <a:ea typeface="Montserrat"/>
                <a:cs typeface="Montserrat"/>
                <a:sym typeface="Montserrat"/>
                <a:hlinkClick r:id="rId3"/>
              </a:rPr>
              <a:t>https://drive.google.com/file/d/1RCHGfn9JJyyReAh8PIIoF8Ch0H3miP0u/view?usp=sharing</a:t>
            </a:r>
            <a:r>
              <a:rPr lang="id" sz="870">
                <a:solidFill>
                  <a:srgbClr val="292929"/>
                </a:solidFill>
                <a:latin typeface="Montserrat"/>
                <a:ea typeface="Montserrat"/>
                <a:cs typeface="Montserrat"/>
                <a:sym typeface="Montserrat"/>
              </a:rPr>
              <a:t>. Setelah kami eksplorasi data tersebut ternyata hasilnya imbalanced, oleh karena itu kami melakukan </a:t>
            </a:r>
            <a:r>
              <a:rPr lang="id" sz="870" i="1">
                <a:solidFill>
                  <a:srgbClr val="292929"/>
                </a:solidFill>
                <a:latin typeface="Montserrat"/>
                <a:ea typeface="Montserrat"/>
                <a:cs typeface="Montserrat"/>
                <a:sym typeface="Montserrat"/>
              </a:rPr>
              <a:t>text augmentation</a:t>
            </a:r>
            <a:r>
              <a:rPr lang="id" sz="870">
                <a:solidFill>
                  <a:srgbClr val="292929"/>
                </a:solidFill>
                <a:latin typeface="Montserrat"/>
                <a:ea typeface="Montserrat"/>
                <a:cs typeface="Montserrat"/>
                <a:sym typeface="Montserrat"/>
              </a:rPr>
              <a:t> untuk mengatasi problem data imbalanced tersebut. Teknik ini praktis dilakukan dengan mentranslasi teks yang berkategori tertentu yang jumlahnya relatif lebih sedikit dibandingkan dengan teks yang berkategori dominan, dari bahasa indonesia ke bahasa lain kemudian ditranslasi kembali ke bahasa indonesia. Hal ini dilakukan untuk menyeimbangkan jumlah teks untuk semua kategori.</a:t>
            </a:r>
            <a:endParaRPr sz="870">
              <a:solidFill>
                <a:srgbClr val="292929"/>
              </a:solidFill>
              <a:latin typeface="Montserrat"/>
              <a:ea typeface="Montserrat"/>
              <a:cs typeface="Montserrat"/>
              <a:sym typeface="Montserrat"/>
            </a:endParaRPr>
          </a:p>
          <a:p>
            <a:pPr marL="457200" lvl="0" indent="-283845" algn="l" rtl="0">
              <a:lnSpc>
                <a:spcPct val="95000"/>
              </a:lnSpc>
              <a:spcBef>
                <a:spcPts val="1000"/>
              </a:spcBef>
              <a:spcAft>
                <a:spcPts val="0"/>
              </a:spcAft>
              <a:buClr>
                <a:srgbClr val="292929"/>
              </a:buClr>
              <a:buSzPts val="870"/>
              <a:buFont typeface="Montserrat"/>
              <a:buChar char="-"/>
            </a:pPr>
            <a:r>
              <a:rPr lang="id" sz="870">
                <a:solidFill>
                  <a:srgbClr val="292929"/>
                </a:solidFill>
                <a:latin typeface="Montserrat"/>
                <a:ea typeface="Montserrat"/>
                <a:cs typeface="Montserrat"/>
                <a:sym typeface="Montserrat"/>
              </a:rPr>
              <a:t>Load Data</a:t>
            </a:r>
            <a:endParaRPr sz="870">
              <a:solidFill>
                <a:srgbClr val="292929"/>
              </a:solidFill>
              <a:latin typeface="Montserrat"/>
              <a:ea typeface="Montserrat"/>
              <a:cs typeface="Montserrat"/>
              <a:sym typeface="Montserrat"/>
            </a:endParaRPr>
          </a:p>
          <a:p>
            <a:pPr marL="457200" lvl="0" indent="0" algn="l" rtl="0">
              <a:lnSpc>
                <a:spcPct val="95000"/>
              </a:lnSpc>
              <a:spcBef>
                <a:spcPts val="1000"/>
              </a:spcBef>
              <a:spcAft>
                <a:spcPts val="0"/>
              </a:spcAft>
              <a:buSzPts val="770"/>
              <a:buNone/>
            </a:pPr>
            <a:r>
              <a:rPr lang="id" sz="870">
                <a:solidFill>
                  <a:srgbClr val="292929"/>
                </a:solidFill>
                <a:latin typeface="Montserrat"/>
                <a:ea typeface="Montserrat"/>
                <a:cs typeface="Montserrat"/>
                <a:sym typeface="Montserrat"/>
              </a:rPr>
              <a:t>Setelah dataset diunduh kemudian dimasukan kedalam dataframe dengan menggunakan library Pandas Python.</a:t>
            </a:r>
            <a:endParaRPr sz="870">
              <a:solidFill>
                <a:srgbClr val="292929"/>
              </a:solidFill>
              <a:latin typeface="Montserrat"/>
              <a:ea typeface="Montserrat"/>
              <a:cs typeface="Montserrat"/>
              <a:sym typeface="Montserrat"/>
            </a:endParaRPr>
          </a:p>
          <a:p>
            <a:pPr marL="457200" lvl="0" indent="-283845" algn="l" rtl="0">
              <a:lnSpc>
                <a:spcPct val="95000"/>
              </a:lnSpc>
              <a:spcBef>
                <a:spcPts val="1000"/>
              </a:spcBef>
              <a:spcAft>
                <a:spcPts val="0"/>
              </a:spcAft>
              <a:buClr>
                <a:srgbClr val="292929"/>
              </a:buClr>
              <a:buSzPts val="870"/>
              <a:buFont typeface="Montserrat"/>
              <a:buChar char="-"/>
            </a:pPr>
            <a:r>
              <a:rPr lang="id" sz="870">
                <a:solidFill>
                  <a:srgbClr val="292929"/>
                </a:solidFill>
                <a:latin typeface="Montserrat"/>
                <a:ea typeface="Montserrat"/>
                <a:cs typeface="Montserrat"/>
                <a:sym typeface="Montserrat"/>
              </a:rPr>
              <a:t>Clean Data</a:t>
            </a:r>
            <a:endParaRPr sz="870">
              <a:solidFill>
                <a:srgbClr val="292929"/>
              </a:solidFill>
              <a:latin typeface="Montserrat"/>
              <a:ea typeface="Montserrat"/>
              <a:cs typeface="Montserrat"/>
              <a:sym typeface="Montserrat"/>
            </a:endParaRPr>
          </a:p>
          <a:p>
            <a:pPr marL="457200" lvl="0" indent="0" algn="l" rtl="0">
              <a:lnSpc>
                <a:spcPct val="95000"/>
              </a:lnSpc>
              <a:spcBef>
                <a:spcPts val="1000"/>
              </a:spcBef>
              <a:spcAft>
                <a:spcPts val="0"/>
              </a:spcAft>
              <a:buSzPts val="770"/>
              <a:buNone/>
            </a:pPr>
            <a:r>
              <a:rPr lang="id" sz="870">
                <a:solidFill>
                  <a:srgbClr val="292929"/>
                </a:solidFill>
                <a:latin typeface="Montserrat"/>
                <a:ea typeface="Montserrat"/>
                <a:cs typeface="Montserrat"/>
                <a:sym typeface="Montserrat"/>
              </a:rPr>
              <a:t>Proses pembersihan data dilakukan dengan mengubah seluruh teks ke format lowercase, menghilangkan karakter non alpha numeric, normalisasi kata-kata “alay”, menghilangkan stopword dan terakhir proses stemming.</a:t>
            </a:r>
            <a:endParaRPr sz="870">
              <a:solidFill>
                <a:srgbClr val="292929"/>
              </a:solidFill>
              <a:latin typeface="Montserrat"/>
              <a:ea typeface="Montserrat"/>
              <a:cs typeface="Montserrat"/>
              <a:sym typeface="Montserrat"/>
            </a:endParaRPr>
          </a:p>
          <a:p>
            <a:pPr marL="457200" lvl="0" indent="0" algn="l" rtl="0">
              <a:lnSpc>
                <a:spcPct val="95000"/>
              </a:lnSpc>
              <a:spcBef>
                <a:spcPts val="1000"/>
              </a:spcBef>
              <a:spcAft>
                <a:spcPts val="1000"/>
              </a:spcAft>
              <a:buSzPts val="770"/>
              <a:buNone/>
            </a:pPr>
            <a:endParaRPr sz="870">
              <a:solidFill>
                <a:srgbClr val="292929"/>
              </a:solidFill>
              <a:latin typeface="Montserrat"/>
              <a:ea typeface="Montserrat"/>
              <a:cs typeface="Montserrat"/>
              <a:sym typeface="Montserrat"/>
            </a:endParaRPr>
          </a:p>
        </p:txBody>
      </p:sp>
      <p:pic>
        <p:nvPicPr>
          <p:cNvPr id="193" name="Google Shape;193;p22"/>
          <p:cNvPicPr preferRelativeResize="0"/>
          <p:nvPr/>
        </p:nvPicPr>
        <p:blipFill>
          <a:blip r:embed="rId4">
            <a:alphaModFix/>
          </a:blip>
          <a:stretch>
            <a:fillRect/>
          </a:stretch>
        </p:blipFill>
        <p:spPr>
          <a:xfrm>
            <a:off x="7091625" y="376499"/>
            <a:ext cx="1169925" cy="121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99" name="Google Shape;199;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0" name="Google Shape;200;p23"/>
          <p:cNvPicPr preferRelativeResize="0"/>
          <p:nvPr/>
        </p:nvPicPr>
        <p:blipFill>
          <a:blip r:embed="rId3">
            <a:alphaModFix/>
          </a:blip>
          <a:stretch>
            <a:fillRect/>
          </a:stretch>
        </p:blipFill>
        <p:spPr>
          <a:xfrm>
            <a:off x="819150" y="845600"/>
            <a:ext cx="3483278" cy="2448000"/>
          </a:xfrm>
          <a:prstGeom prst="rect">
            <a:avLst/>
          </a:prstGeom>
          <a:noFill/>
          <a:ln>
            <a:noFill/>
          </a:ln>
        </p:spPr>
      </p:pic>
      <p:pic>
        <p:nvPicPr>
          <p:cNvPr id="201" name="Google Shape;201;p23"/>
          <p:cNvPicPr preferRelativeResize="0"/>
          <p:nvPr/>
        </p:nvPicPr>
        <p:blipFill>
          <a:blip r:embed="rId4">
            <a:alphaModFix/>
          </a:blip>
          <a:stretch>
            <a:fillRect/>
          </a:stretch>
        </p:blipFill>
        <p:spPr>
          <a:xfrm>
            <a:off x="4572000" y="836075"/>
            <a:ext cx="3752850" cy="245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7" name="Google Shape;207;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8" name="Google Shape;208;p24"/>
          <p:cNvPicPr preferRelativeResize="0"/>
          <p:nvPr/>
        </p:nvPicPr>
        <p:blipFill>
          <a:blip r:embed="rId3">
            <a:alphaModFix/>
          </a:blip>
          <a:stretch>
            <a:fillRect/>
          </a:stretch>
        </p:blipFill>
        <p:spPr>
          <a:xfrm>
            <a:off x="49893" y="0"/>
            <a:ext cx="9044213"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4" name="Google Shape;214;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5" name="Google Shape;215;p25"/>
          <p:cNvPicPr preferRelativeResize="0"/>
          <p:nvPr/>
        </p:nvPicPr>
        <p:blipFill>
          <a:blip r:embed="rId3">
            <a:alphaModFix/>
          </a:blip>
          <a:stretch>
            <a:fillRect/>
          </a:stretch>
        </p:blipFill>
        <p:spPr>
          <a:xfrm>
            <a:off x="819150" y="845599"/>
            <a:ext cx="7456350" cy="349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b="1"/>
              <a:t>Hasil dan Kesimpulan</a:t>
            </a:r>
            <a:endParaRPr b="1"/>
          </a:p>
          <a:p>
            <a:pPr marL="0" lvl="0" indent="0" algn="l" rtl="0">
              <a:spcBef>
                <a:spcPts val="0"/>
              </a:spcBef>
              <a:spcAft>
                <a:spcPts val="0"/>
              </a:spcAft>
              <a:buSzPts val="990"/>
              <a:buNone/>
            </a:pPr>
            <a:endParaRPr sz="2700"/>
          </a:p>
        </p:txBody>
      </p:sp>
      <p:sp>
        <p:nvSpPr>
          <p:cNvPr id="221" name="Google Shape;221;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rgbClr val="000000"/>
              </a:buClr>
              <a:buSzPts val="1800"/>
              <a:buFont typeface="Arial"/>
              <a:buNone/>
            </a:pPr>
            <a:r>
              <a:rPr lang="id" sz="1100" b="1">
                <a:solidFill>
                  <a:srgbClr val="292929"/>
                </a:solidFill>
                <a:latin typeface="Montserrat"/>
                <a:ea typeface="Montserrat"/>
                <a:cs typeface="Montserrat"/>
                <a:sym typeface="Montserrat"/>
              </a:rPr>
              <a:t>Langkah Keempat</a:t>
            </a:r>
            <a:endParaRPr sz="1100" b="1">
              <a:solidFill>
                <a:srgbClr val="292929"/>
              </a:solidFill>
              <a:latin typeface="Montserrat"/>
              <a:ea typeface="Montserrat"/>
              <a:cs typeface="Montserrat"/>
              <a:sym typeface="Montserrat"/>
            </a:endParaRPr>
          </a:p>
          <a:p>
            <a:pPr marL="0" lvl="0" indent="0" algn="l" rtl="0">
              <a:lnSpc>
                <a:spcPct val="95000"/>
              </a:lnSpc>
              <a:spcBef>
                <a:spcPts val="1000"/>
              </a:spcBef>
              <a:spcAft>
                <a:spcPts val="0"/>
              </a:spcAft>
              <a:buNone/>
            </a:pPr>
            <a:r>
              <a:rPr lang="id" sz="1120">
                <a:solidFill>
                  <a:srgbClr val="000000"/>
                </a:solidFill>
                <a:latin typeface="Montserrat"/>
                <a:ea typeface="Montserrat"/>
                <a:cs typeface="Montserrat"/>
                <a:sym typeface="Montserrat"/>
              </a:rPr>
              <a:t>Kami melakukan feature extraction untuk model neural network (MLP Classifier) dengan menggunakan CountVectorizer() dan menggunakan TfidfVectorizer().  Kami menemukan penggunaan TfidfVectorizer() menghasilkan nilai akurasi yang sedikit lebih baik dibandingkan dengan CountVectorizer(). Sehingga untuk model neural network (MLP Classifier) kami memilih menggunakan TfidfVectorizer().</a:t>
            </a:r>
            <a:endParaRPr sz="1120">
              <a:solidFill>
                <a:srgbClr val="000000"/>
              </a:solidFill>
              <a:latin typeface="Montserrat"/>
              <a:ea typeface="Montserrat"/>
              <a:cs typeface="Montserrat"/>
              <a:sym typeface="Montserrat"/>
            </a:endParaRPr>
          </a:p>
          <a:p>
            <a:pPr marL="0" lvl="0" indent="0" algn="l" rtl="0">
              <a:lnSpc>
                <a:spcPct val="95000"/>
              </a:lnSpc>
              <a:spcBef>
                <a:spcPts val="0"/>
              </a:spcBef>
              <a:spcAft>
                <a:spcPts val="0"/>
              </a:spcAft>
              <a:buNone/>
            </a:pPr>
            <a:r>
              <a:rPr lang="id" sz="1120">
                <a:solidFill>
                  <a:srgbClr val="000000"/>
                </a:solidFill>
                <a:latin typeface="Montserrat"/>
                <a:ea typeface="Montserrat"/>
                <a:cs typeface="Montserrat"/>
                <a:sym typeface="Montserrat"/>
              </a:rPr>
              <a:t>Sedangkan untuk model LSTM (Long Short Term Memory) kami melakukan feature extraction menggunakan Tokenizer() dan pad_sequences().</a:t>
            </a:r>
            <a:endParaRPr sz="1120">
              <a:solidFill>
                <a:srgbClr val="000000"/>
              </a:solidFill>
              <a:latin typeface="Montserrat"/>
              <a:ea typeface="Montserrat"/>
              <a:cs typeface="Montserrat"/>
              <a:sym typeface="Montserrat"/>
            </a:endParaRPr>
          </a:p>
          <a:p>
            <a:pPr marL="0" lvl="0" indent="0" algn="l" rtl="0">
              <a:lnSpc>
                <a:spcPct val="95000"/>
              </a:lnSpc>
              <a:spcBef>
                <a:spcPts val="0"/>
              </a:spcBef>
              <a:spcAft>
                <a:spcPts val="0"/>
              </a:spcAft>
              <a:buNone/>
            </a:pPr>
            <a:endParaRPr sz="1120">
              <a:solidFill>
                <a:srgbClr val="000000"/>
              </a:solidFill>
              <a:latin typeface="Montserrat"/>
              <a:ea typeface="Montserrat"/>
              <a:cs typeface="Montserrat"/>
              <a:sym typeface="Montserrat"/>
            </a:endParaRPr>
          </a:p>
          <a:p>
            <a:pPr marL="0" lvl="0" indent="0" algn="l" rtl="0">
              <a:lnSpc>
                <a:spcPct val="95000"/>
              </a:lnSpc>
              <a:spcBef>
                <a:spcPts val="0"/>
              </a:spcBef>
              <a:spcAft>
                <a:spcPts val="0"/>
              </a:spcAft>
              <a:buNone/>
            </a:pPr>
            <a:endParaRPr sz="1120">
              <a:solidFill>
                <a:srgbClr val="000000"/>
              </a:solidFill>
              <a:latin typeface="Montserrat"/>
              <a:ea typeface="Montserrat"/>
              <a:cs typeface="Montserrat"/>
              <a:sym typeface="Montserrat"/>
            </a:endParaRPr>
          </a:p>
          <a:p>
            <a:pPr marL="0" lvl="0" indent="0" algn="l" rtl="0">
              <a:lnSpc>
                <a:spcPct val="95000"/>
              </a:lnSpc>
              <a:spcBef>
                <a:spcPts val="0"/>
              </a:spcBef>
              <a:spcAft>
                <a:spcPts val="0"/>
              </a:spcAft>
              <a:buNone/>
            </a:pPr>
            <a:endParaRPr sz="1120">
              <a:solidFill>
                <a:srgbClr val="000000"/>
              </a:solidFill>
              <a:latin typeface="Montserrat"/>
              <a:ea typeface="Montserrat"/>
              <a:cs typeface="Montserrat"/>
              <a:sym typeface="Montserrat"/>
            </a:endParaRPr>
          </a:p>
          <a:p>
            <a:pPr marL="457200" lvl="0" indent="0" algn="l" rtl="0">
              <a:spcBef>
                <a:spcPts val="1000"/>
              </a:spcBef>
              <a:spcAft>
                <a:spcPts val="1000"/>
              </a:spcAft>
              <a:buNone/>
            </a:pPr>
            <a:endParaRPr sz="1100">
              <a:solidFill>
                <a:srgbClr val="292929"/>
              </a:solidFill>
              <a:latin typeface="Montserrat"/>
              <a:ea typeface="Montserrat"/>
              <a:cs typeface="Montserrat"/>
              <a:sym typeface="Montserrat"/>
            </a:endParaRPr>
          </a:p>
        </p:txBody>
      </p:sp>
      <p:pic>
        <p:nvPicPr>
          <p:cNvPr id="222" name="Google Shape;222;p26"/>
          <p:cNvPicPr preferRelativeResize="0"/>
          <p:nvPr/>
        </p:nvPicPr>
        <p:blipFill>
          <a:blip r:embed="rId3">
            <a:alphaModFix/>
          </a:blip>
          <a:stretch>
            <a:fillRect/>
          </a:stretch>
        </p:blipFill>
        <p:spPr>
          <a:xfrm>
            <a:off x="6528425" y="450575"/>
            <a:ext cx="1941625" cy="1494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28" name="Google Shape;228;p27"/>
          <p:cNvPicPr preferRelativeResize="0"/>
          <p:nvPr/>
        </p:nvPicPr>
        <p:blipFill>
          <a:blip r:embed="rId3">
            <a:alphaModFix/>
          </a:blip>
          <a:stretch>
            <a:fillRect/>
          </a:stretch>
        </p:blipFill>
        <p:spPr>
          <a:xfrm>
            <a:off x="819150" y="845600"/>
            <a:ext cx="4495800" cy="1590825"/>
          </a:xfrm>
          <a:prstGeom prst="rect">
            <a:avLst/>
          </a:prstGeom>
          <a:noFill/>
          <a:ln>
            <a:noFill/>
          </a:ln>
        </p:spPr>
      </p:pic>
      <p:pic>
        <p:nvPicPr>
          <p:cNvPr id="229" name="Google Shape;229;p27"/>
          <p:cNvPicPr preferRelativeResize="0"/>
          <p:nvPr/>
        </p:nvPicPr>
        <p:blipFill>
          <a:blip r:embed="rId4">
            <a:alphaModFix/>
          </a:blip>
          <a:stretch>
            <a:fillRect/>
          </a:stretch>
        </p:blipFill>
        <p:spPr>
          <a:xfrm>
            <a:off x="4572000" y="845600"/>
            <a:ext cx="3752850" cy="1590825"/>
          </a:xfrm>
          <a:prstGeom prst="rect">
            <a:avLst/>
          </a:prstGeom>
          <a:noFill/>
          <a:ln>
            <a:noFill/>
          </a:ln>
        </p:spPr>
      </p:pic>
      <p:pic>
        <p:nvPicPr>
          <p:cNvPr id="230" name="Google Shape;230;p27"/>
          <p:cNvPicPr preferRelativeResize="0"/>
          <p:nvPr/>
        </p:nvPicPr>
        <p:blipFill>
          <a:blip r:embed="rId5">
            <a:alphaModFix/>
          </a:blip>
          <a:stretch>
            <a:fillRect/>
          </a:stretch>
        </p:blipFill>
        <p:spPr>
          <a:xfrm>
            <a:off x="2714625" y="2436425"/>
            <a:ext cx="3267076" cy="2002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36" name="Google Shape;236;p28"/>
          <p:cNvPicPr preferRelativeResize="0"/>
          <p:nvPr/>
        </p:nvPicPr>
        <p:blipFill>
          <a:blip r:embed="rId3">
            <a:alphaModFix/>
          </a:blip>
          <a:stretch>
            <a:fillRect/>
          </a:stretch>
        </p:blipFill>
        <p:spPr>
          <a:xfrm>
            <a:off x="819148" y="845600"/>
            <a:ext cx="4158100" cy="1449925"/>
          </a:xfrm>
          <a:prstGeom prst="rect">
            <a:avLst/>
          </a:prstGeom>
          <a:noFill/>
          <a:ln>
            <a:noFill/>
          </a:ln>
        </p:spPr>
      </p:pic>
      <p:pic>
        <p:nvPicPr>
          <p:cNvPr id="237" name="Google Shape;237;p28"/>
          <p:cNvPicPr preferRelativeResize="0"/>
          <p:nvPr/>
        </p:nvPicPr>
        <p:blipFill>
          <a:blip r:embed="rId4">
            <a:alphaModFix/>
          </a:blip>
          <a:stretch>
            <a:fillRect/>
          </a:stretch>
        </p:blipFill>
        <p:spPr>
          <a:xfrm>
            <a:off x="4838700" y="845600"/>
            <a:ext cx="3486150" cy="1449925"/>
          </a:xfrm>
          <a:prstGeom prst="rect">
            <a:avLst/>
          </a:prstGeom>
          <a:noFill/>
          <a:ln>
            <a:noFill/>
          </a:ln>
        </p:spPr>
      </p:pic>
      <p:pic>
        <p:nvPicPr>
          <p:cNvPr id="238" name="Google Shape;238;p28"/>
          <p:cNvPicPr preferRelativeResize="0"/>
          <p:nvPr/>
        </p:nvPicPr>
        <p:blipFill>
          <a:blip r:embed="rId5">
            <a:alphaModFix/>
          </a:blip>
          <a:stretch>
            <a:fillRect/>
          </a:stretch>
        </p:blipFill>
        <p:spPr>
          <a:xfrm>
            <a:off x="2876550" y="2295525"/>
            <a:ext cx="3486149" cy="21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44" name="Google Shape;244;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5" name="Google Shape;245;p29"/>
          <p:cNvPicPr preferRelativeResize="0"/>
          <p:nvPr/>
        </p:nvPicPr>
        <p:blipFill>
          <a:blip r:embed="rId3">
            <a:alphaModFix/>
          </a:blip>
          <a:stretch>
            <a:fillRect/>
          </a:stretch>
        </p:blipFill>
        <p:spPr>
          <a:xfrm>
            <a:off x="819150" y="845600"/>
            <a:ext cx="4092342" cy="3593125"/>
          </a:xfrm>
          <a:prstGeom prst="rect">
            <a:avLst/>
          </a:prstGeom>
          <a:noFill/>
          <a:ln>
            <a:noFill/>
          </a:ln>
        </p:spPr>
      </p:pic>
      <p:pic>
        <p:nvPicPr>
          <p:cNvPr id="3" name="Picture 2">
            <a:extLst>
              <a:ext uri="{FF2B5EF4-FFF2-40B4-BE49-F238E27FC236}">
                <a16:creationId xmlns:a16="http://schemas.microsoft.com/office/drawing/2014/main" id="{C5AA433F-9ADD-09ED-2CC4-C5EFDCAA296C}"/>
              </a:ext>
            </a:extLst>
          </p:cNvPr>
          <p:cNvPicPr>
            <a:picLocks noChangeAspect="1"/>
          </p:cNvPicPr>
          <p:nvPr/>
        </p:nvPicPr>
        <p:blipFill>
          <a:blip r:embed="rId4"/>
          <a:stretch>
            <a:fillRect/>
          </a:stretch>
        </p:blipFill>
        <p:spPr>
          <a:xfrm>
            <a:off x="4911491" y="823672"/>
            <a:ext cx="3413359" cy="1821666"/>
          </a:xfrm>
          <a:prstGeom prst="rect">
            <a:avLst/>
          </a:prstGeom>
        </p:spPr>
      </p:pic>
      <p:pic>
        <p:nvPicPr>
          <p:cNvPr id="5" name="Picture 4">
            <a:extLst>
              <a:ext uri="{FF2B5EF4-FFF2-40B4-BE49-F238E27FC236}">
                <a16:creationId xmlns:a16="http://schemas.microsoft.com/office/drawing/2014/main" id="{BA013E29-72E6-6DFC-67A1-F8B849EEDD78}"/>
              </a:ext>
            </a:extLst>
          </p:cNvPr>
          <p:cNvPicPr>
            <a:picLocks noChangeAspect="1"/>
          </p:cNvPicPr>
          <p:nvPr/>
        </p:nvPicPr>
        <p:blipFill>
          <a:blip r:embed="rId5"/>
          <a:stretch>
            <a:fillRect/>
          </a:stretch>
        </p:blipFill>
        <p:spPr>
          <a:xfrm>
            <a:off x="4911493" y="2667263"/>
            <a:ext cx="3413358" cy="17714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b="1"/>
              <a:t>Hasil dan Kesimpulan</a:t>
            </a:r>
            <a:endParaRPr b="1"/>
          </a:p>
          <a:p>
            <a:pPr marL="0" lvl="0" indent="0" algn="l" rtl="0">
              <a:spcBef>
                <a:spcPts val="0"/>
              </a:spcBef>
              <a:spcAft>
                <a:spcPts val="0"/>
              </a:spcAft>
              <a:buSzPts val="990"/>
              <a:buNone/>
            </a:pPr>
            <a:endParaRPr sz="2700"/>
          </a:p>
        </p:txBody>
      </p:sp>
      <p:sp>
        <p:nvSpPr>
          <p:cNvPr id="253" name="Google Shape;253;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1000"/>
              </a:spcBef>
              <a:spcAft>
                <a:spcPts val="0"/>
              </a:spcAft>
              <a:buClr>
                <a:srgbClr val="000000"/>
              </a:buClr>
              <a:buSzPts val="1800"/>
              <a:buFont typeface="Arial"/>
              <a:buNone/>
            </a:pPr>
            <a:r>
              <a:rPr lang="id" sz="1100" b="1">
                <a:solidFill>
                  <a:srgbClr val="292929"/>
                </a:solidFill>
                <a:latin typeface="Montserrat"/>
                <a:ea typeface="Montserrat"/>
                <a:cs typeface="Montserrat"/>
                <a:sym typeface="Montserrat"/>
              </a:rPr>
              <a:t>Langkah Kelima</a:t>
            </a:r>
            <a:endParaRPr sz="1100" b="1">
              <a:solidFill>
                <a:srgbClr val="292929"/>
              </a:solidFill>
              <a:latin typeface="Montserrat"/>
              <a:ea typeface="Montserrat"/>
              <a:cs typeface="Montserrat"/>
              <a:sym typeface="Montserrat"/>
            </a:endParaRPr>
          </a:p>
          <a:p>
            <a:pPr marL="0" lvl="0" indent="0" algn="l" rtl="0">
              <a:spcBef>
                <a:spcPts val="1000"/>
              </a:spcBef>
              <a:spcAft>
                <a:spcPts val="0"/>
              </a:spcAft>
              <a:buClr>
                <a:srgbClr val="000000"/>
              </a:buClr>
              <a:buSzPts val="1800"/>
              <a:buFont typeface="Arial"/>
              <a:buNone/>
            </a:pPr>
            <a:r>
              <a:rPr lang="id" sz="1120">
                <a:solidFill>
                  <a:srgbClr val="000000"/>
                </a:solidFill>
                <a:latin typeface="Montserrat"/>
                <a:ea typeface="Montserrat"/>
                <a:cs typeface="Montserrat"/>
                <a:sym typeface="Montserrat"/>
              </a:rPr>
              <a:t>Melakukan training menggunakan 2 metode:</a:t>
            </a:r>
            <a:endParaRPr sz="1120">
              <a:solidFill>
                <a:srgbClr val="000000"/>
              </a:solidFill>
              <a:latin typeface="Montserrat"/>
              <a:ea typeface="Montserrat"/>
              <a:cs typeface="Montserrat"/>
              <a:sym typeface="Montserrat"/>
            </a:endParaRPr>
          </a:p>
          <a:p>
            <a:pPr marL="457200" lvl="0" indent="-299720" algn="l" rtl="0">
              <a:lnSpc>
                <a:spcPct val="95000"/>
              </a:lnSpc>
              <a:spcBef>
                <a:spcPts val="1000"/>
              </a:spcBef>
              <a:spcAft>
                <a:spcPts val="0"/>
              </a:spcAft>
              <a:buClr>
                <a:srgbClr val="000000"/>
              </a:buClr>
              <a:buSzPts val="1120"/>
              <a:buFont typeface="Montserrat"/>
              <a:buAutoNum type="alphaLcPeriod"/>
            </a:pPr>
            <a:r>
              <a:rPr lang="id" sz="1120">
                <a:solidFill>
                  <a:srgbClr val="000000"/>
                </a:solidFill>
                <a:latin typeface="Montserrat"/>
                <a:ea typeface="Montserrat"/>
                <a:cs typeface="Montserrat"/>
                <a:sym typeface="Montserrat"/>
              </a:rPr>
              <a:t>Neural network (memakai tool Sklearn)</a:t>
            </a:r>
            <a:endParaRPr sz="1120">
              <a:solidFill>
                <a:srgbClr val="000000"/>
              </a:solidFill>
              <a:latin typeface="Montserrat"/>
              <a:ea typeface="Montserrat"/>
              <a:cs typeface="Montserrat"/>
              <a:sym typeface="Montserrat"/>
            </a:endParaRPr>
          </a:p>
          <a:p>
            <a:pPr marL="457200" lvl="0" indent="-299720" algn="l" rtl="0">
              <a:lnSpc>
                <a:spcPct val="95000"/>
              </a:lnSpc>
              <a:spcBef>
                <a:spcPts val="0"/>
              </a:spcBef>
              <a:spcAft>
                <a:spcPts val="0"/>
              </a:spcAft>
              <a:buClr>
                <a:srgbClr val="000000"/>
              </a:buClr>
              <a:buSzPts val="1120"/>
              <a:buFont typeface="Montserrat"/>
              <a:buAutoNum type="alphaLcPeriod"/>
            </a:pPr>
            <a:r>
              <a:rPr lang="id" sz="1120">
                <a:solidFill>
                  <a:srgbClr val="000000"/>
                </a:solidFill>
                <a:latin typeface="Montserrat"/>
                <a:ea typeface="Montserrat"/>
                <a:cs typeface="Montserrat"/>
                <a:sym typeface="Montserrat"/>
              </a:rPr>
              <a:t>LSTM (memakai tool Tensorflow)</a:t>
            </a:r>
            <a:endParaRPr sz="1120">
              <a:solidFill>
                <a:srgbClr val="000000"/>
              </a:solidFill>
              <a:latin typeface="Montserrat"/>
              <a:ea typeface="Montserrat"/>
              <a:cs typeface="Montserrat"/>
              <a:sym typeface="Montserrat"/>
            </a:endParaRPr>
          </a:p>
          <a:p>
            <a:pPr marL="0" lvl="0" indent="0" algn="l" rtl="0">
              <a:spcBef>
                <a:spcPts val="1000"/>
              </a:spcBef>
              <a:spcAft>
                <a:spcPts val="0"/>
              </a:spcAft>
              <a:buClr>
                <a:srgbClr val="000000"/>
              </a:buClr>
              <a:buSzPts val="1800"/>
              <a:buFont typeface="Arial"/>
              <a:buNone/>
            </a:pPr>
            <a:endParaRPr sz="1100" b="1">
              <a:solidFill>
                <a:srgbClr val="292929"/>
              </a:solidFill>
              <a:latin typeface="Montserrat"/>
              <a:ea typeface="Montserrat"/>
              <a:cs typeface="Montserrat"/>
              <a:sym typeface="Montserrat"/>
            </a:endParaRPr>
          </a:p>
          <a:p>
            <a:pPr marL="0" lvl="0" indent="0" algn="l" rtl="0">
              <a:lnSpc>
                <a:spcPct val="95000"/>
              </a:lnSpc>
              <a:spcBef>
                <a:spcPts val="1000"/>
              </a:spcBef>
              <a:spcAft>
                <a:spcPts val="0"/>
              </a:spcAft>
              <a:buNone/>
            </a:pPr>
            <a:endParaRPr sz="1120">
              <a:solidFill>
                <a:srgbClr val="000000"/>
              </a:solidFill>
              <a:latin typeface="Montserrat"/>
              <a:ea typeface="Montserrat"/>
              <a:cs typeface="Montserrat"/>
              <a:sym typeface="Montserrat"/>
            </a:endParaRPr>
          </a:p>
          <a:p>
            <a:pPr marL="0" lvl="0" indent="0" algn="l" rtl="0">
              <a:lnSpc>
                <a:spcPct val="95000"/>
              </a:lnSpc>
              <a:spcBef>
                <a:spcPts val="0"/>
              </a:spcBef>
              <a:spcAft>
                <a:spcPts val="0"/>
              </a:spcAft>
              <a:buNone/>
            </a:pPr>
            <a:endParaRPr sz="1120">
              <a:solidFill>
                <a:srgbClr val="000000"/>
              </a:solidFill>
              <a:latin typeface="Montserrat"/>
              <a:ea typeface="Montserrat"/>
              <a:cs typeface="Montserrat"/>
              <a:sym typeface="Montserrat"/>
            </a:endParaRPr>
          </a:p>
          <a:p>
            <a:pPr marL="0" lvl="0" indent="0" algn="l" rtl="0">
              <a:lnSpc>
                <a:spcPct val="95000"/>
              </a:lnSpc>
              <a:spcBef>
                <a:spcPts val="0"/>
              </a:spcBef>
              <a:spcAft>
                <a:spcPts val="0"/>
              </a:spcAft>
              <a:buNone/>
            </a:pPr>
            <a:endParaRPr sz="1120">
              <a:solidFill>
                <a:srgbClr val="000000"/>
              </a:solidFill>
              <a:latin typeface="Montserrat"/>
              <a:ea typeface="Montserrat"/>
              <a:cs typeface="Montserrat"/>
              <a:sym typeface="Montserrat"/>
            </a:endParaRPr>
          </a:p>
          <a:p>
            <a:pPr marL="0" lvl="0" indent="0" algn="l" rtl="0">
              <a:lnSpc>
                <a:spcPct val="95000"/>
              </a:lnSpc>
              <a:spcBef>
                <a:spcPts val="0"/>
              </a:spcBef>
              <a:spcAft>
                <a:spcPts val="0"/>
              </a:spcAft>
              <a:buNone/>
            </a:pPr>
            <a:endParaRPr sz="1120">
              <a:solidFill>
                <a:srgbClr val="000000"/>
              </a:solidFill>
              <a:latin typeface="Montserrat"/>
              <a:ea typeface="Montserrat"/>
              <a:cs typeface="Montserrat"/>
              <a:sym typeface="Montserrat"/>
            </a:endParaRPr>
          </a:p>
          <a:p>
            <a:pPr marL="457200" lvl="0" indent="0" algn="l" rtl="0">
              <a:spcBef>
                <a:spcPts val="1000"/>
              </a:spcBef>
              <a:spcAft>
                <a:spcPts val="1000"/>
              </a:spcAft>
              <a:buNone/>
            </a:pPr>
            <a:endParaRPr sz="1100">
              <a:solidFill>
                <a:srgbClr val="292929"/>
              </a:solidFill>
              <a:latin typeface="Montserrat"/>
              <a:ea typeface="Montserrat"/>
              <a:cs typeface="Montserrat"/>
              <a:sym typeface="Montserrat"/>
            </a:endParaRPr>
          </a:p>
        </p:txBody>
      </p:sp>
      <p:pic>
        <p:nvPicPr>
          <p:cNvPr id="254" name="Google Shape;254;p30"/>
          <p:cNvPicPr preferRelativeResize="0"/>
          <p:nvPr/>
        </p:nvPicPr>
        <p:blipFill>
          <a:blip r:embed="rId3">
            <a:alphaModFix/>
          </a:blip>
          <a:stretch>
            <a:fillRect/>
          </a:stretch>
        </p:blipFill>
        <p:spPr>
          <a:xfrm>
            <a:off x="5620974" y="1803275"/>
            <a:ext cx="2552750" cy="153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body" idx="1"/>
          </p:nvPr>
        </p:nvSpPr>
        <p:spPr>
          <a:xfrm>
            <a:off x="653925" y="671475"/>
            <a:ext cx="7505700" cy="2448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d" sz="1500" b="1"/>
              <a:t>Neural Network</a:t>
            </a:r>
            <a:endParaRPr sz="1500" b="1"/>
          </a:p>
        </p:txBody>
      </p:sp>
      <p:pic>
        <p:nvPicPr>
          <p:cNvPr id="260" name="Google Shape;260;p31"/>
          <p:cNvPicPr preferRelativeResize="0"/>
          <p:nvPr/>
        </p:nvPicPr>
        <p:blipFill>
          <a:blip r:embed="rId3">
            <a:alphaModFix/>
          </a:blip>
          <a:stretch>
            <a:fillRect/>
          </a:stretch>
        </p:blipFill>
        <p:spPr>
          <a:xfrm>
            <a:off x="2609850" y="1438275"/>
            <a:ext cx="3924300" cy="914400"/>
          </a:xfrm>
          <a:prstGeom prst="rect">
            <a:avLst/>
          </a:prstGeom>
          <a:noFill/>
          <a:ln>
            <a:noFill/>
          </a:ln>
        </p:spPr>
      </p:pic>
      <p:pic>
        <p:nvPicPr>
          <p:cNvPr id="261" name="Google Shape;261;p31"/>
          <p:cNvPicPr preferRelativeResize="0"/>
          <p:nvPr/>
        </p:nvPicPr>
        <p:blipFill>
          <a:blip r:embed="rId4">
            <a:alphaModFix/>
          </a:blip>
          <a:stretch>
            <a:fillRect/>
          </a:stretch>
        </p:blipFill>
        <p:spPr>
          <a:xfrm>
            <a:off x="2609850" y="2524125"/>
            <a:ext cx="3924300" cy="98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b="1"/>
              <a:t>Pendahuluan </a:t>
            </a:r>
            <a:endParaRPr b="1"/>
          </a:p>
        </p:txBody>
      </p:sp>
      <p:sp>
        <p:nvSpPr>
          <p:cNvPr id="137" name="Google Shape;137;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id" sz="1200">
                <a:solidFill>
                  <a:srgbClr val="292929"/>
                </a:solidFill>
                <a:highlight>
                  <a:schemeClr val="dk1"/>
                </a:highlight>
              </a:rPr>
              <a:t>LATAR BELAKANG MASALAH</a:t>
            </a:r>
            <a:endParaRPr sz="1200">
              <a:solidFill>
                <a:srgbClr val="292929"/>
              </a:solidFill>
              <a:highlight>
                <a:schemeClr val="dk1"/>
              </a:highlight>
            </a:endParaRPr>
          </a:p>
          <a:p>
            <a:pPr marL="0" lvl="0" indent="0" algn="l" rtl="0">
              <a:spcBef>
                <a:spcPts val="1200"/>
              </a:spcBef>
              <a:spcAft>
                <a:spcPts val="0"/>
              </a:spcAft>
              <a:buNone/>
            </a:pPr>
            <a:r>
              <a:rPr lang="id" sz="1200">
                <a:solidFill>
                  <a:srgbClr val="292929"/>
                </a:solidFill>
                <a:highlight>
                  <a:schemeClr val="dk1"/>
                </a:highlight>
              </a:rPr>
              <a:t>Indonesia merupakan negara dengan pengguna internet terbanyak ke empat di dunia. Jumlah pengguna media sosial di Indonesia merupakan urutan ke 5 terbesar di dunia. Dalam era internet ini banyak sekali konten-konten atau informasi apapun khususnya didalam sosial media baik twitter, instagram ataupun yang lainnya. </a:t>
            </a:r>
            <a:endParaRPr sz="1200">
              <a:solidFill>
                <a:srgbClr val="292929"/>
              </a:solidFill>
              <a:highlight>
                <a:schemeClr val="dk1"/>
              </a:highlight>
            </a:endParaRPr>
          </a:p>
          <a:p>
            <a:pPr marL="0" lvl="0" indent="0" algn="l" rtl="0">
              <a:spcBef>
                <a:spcPts val="1200"/>
              </a:spcBef>
              <a:spcAft>
                <a:spcPts val="0"/>
              </a:spcAft>
              <a:buNone/>
            </a:pPr>
            <a:r>
              <a:rPr lang="id" sz="1200">
                <a:solidFill>
                  <a:srgbClr val="292929"/>
                </a:solidFill>
                <a:highlight>
                  <a:schemeClr val="dk1"/>
                </a:highlight>
              </a:rPr>
              <a:t>RUMUSAN MASALAH</a:t>
            </a:r>
            <a:endParaRPr sz="1200">
              <a:solidFill>
                <a:srgbClr val="292929"/>
              </a:solidFill>
              <a:highlight>
                <a:schemeClr val="dk1"/>
              </a:highlight>
            </a:endParaRPr>
          </a:p>
          <a:p>
            <a:pPr marL="0" lvl="0" indent="0" algn="l" rtl="0">
              <a:spcBef>
                <a:spcPts val="1200"/>
              </a:spcBef>
              <a:spcAft>
                <a:spcPts val="0"/>
              </a:spcAft>
              <a:buNone/>
            </a:pPr>
            <a:r>
              <a:rPr lang="id" sz="1200">
                <a:solidFill>
                  <a:srgbClr val="292929"/>
                </a:solidFill>
                <a:highlight>
                  <a:schemeClr val="dk1"/>
                </a:highlight>
              </a:rPr>
              <a:t>Berdasarkan latar belakang di atas, diketahui bahwa keaktifan pengguna sosial media di Indonesia sangat tinggi. Ini terlihat dari banyaknya komentar-komentar berbahasa Indonesia di media sosial. Oleh karena itu kita rasa perlu untuk membuat sebuah sistem analisis sentiment komentar-komentar tersebut untuk mengantisipasi keperluan-keperluan lebih lanjut yang mungkin muncul dimasa mendatang.</a:t>
            </a:r>
            <a:endParaRPr sz="1200">
              <a:solidFill>
                <a:srgbClr val="292929"/>
              </a:solidFill>
              <a:highlight>
                <a:schemeClr val="dk1"/>
              </a:highlight>
            </a:endParaRPr>
          </a:p>
          <a:p>
            <a:pPr marL="0" lvl="0" indent="0" algn="l" rtl="0">
              <a:spcBef>
                <a:spcPts val="1200"/>
              </a:spcBef>
              <a:spcAft>
                <a:spcPts val="0"/>
              </a:spcAft>
              <a:buNone/>
            </a:pPr>
            <a:r>
              <a:rPr lang="id" sz="1200">
                <a:solidFill>
                  <a:srgbClr val="292929"/>
                </a:solidFill>
                <a:highlight>
                  <a:schemeClr val="dk1"/>
                </a:highlight>
              </a:rPr>
              <a:t>TUJUAN </a:t>
            </a:r>
            <a:endParaRPr sz="1200">
              <a:solidFill>
                <a:srgbClr val="292929"/>
              </a:solidFill>
              <a:highlight>
                <a:schemeClr val="dk1"/>
              </a:highlight>
            </a:endParaRPr>
          </a:p>
          <a:p>
            <a:pPr marL="0" lvl="0" indent="0" algn="l" rtl="0">
              <a:spcBef>
                <a:spcPts val="1200"/>
              </a:spcBef>
              <a:spcAft>
                <a:spcPts val="0"/>
              </a:spcAft>
              <a:buNone/>
            </a:pPr>
            <a:r>
              <a:rPr lang="id" sz="1200">
                <a:solidFill>
                  <a:srgbClr val="292929"/>
                </a:solidFill>
                <a:highlight>
                  <a:schemeClr val="dk1"/>
                </a:highlight>
              </a:rPr>
              <a:t>Proyek ini bertujuan untuk membuat sebuah engine/API yang bisa memilah komentar positif, netral, dan negatif dari komentar netizen dari teks non-formal dengan menggunakan 2 model machine learning yaitu model neural network (MLPClassifier) dan model LSTM (Long Short Term Memory).</a:t>
            </a:r>
            <a:endParaRPr sz="1200">
              <a:solidFill>
                <a:srgbClr val="292929"/>
              </a:solidFill>
              <a:highlight>
                <a:schemeClr val="dk1"/>
              </a:highlight>
            </a:endParaRPr>
          </a:p>
          <a:p>
            <a:pPr marL="0" lvl="0" indent="0" algn="l" rtl="0">
              <a:spcBef>
                <a:spcPts val="1200"/>
              </a:spcBef>
              <a:spcAft>
                <a:spcPts val="1200"/>
              </a:spcAft>
              <a:buNone/>
            </a:pPr>
            <a:endParaRPr/>
          </a:p>
        </p:txBody>
      </p:sp>
      <p:pic>
        <p:nvPicPr>
          <p:cNvPr id="138" name="Google Shape;138;p14"/>
          <p:cNvPicPr preferRelativeResize="0"/>
          <p:nvPr/>
        </p:nvPicPr>
        <p:blipFill>
          <a:blip r:embed="rId3">
            <a:alphaModFix/>
          </a:blip>
          <a:stretch>
            <a:fillRect/>
          </a:stretch>
        </p:blipFill>
        <p:spPr>
          <a:xfrm>
            <a:off x="5916700" y="557225"/>
            <a:ext cx="2056624" cy="13702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body" idx="1"/>
          </p:nvPr>
        </p:nvSpPr>
        <p:spPr>
          <a:xfrm>
            <a:off x="1195400" y="539675"/>
            <a:ext cx="8422200" cy="396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d" sz="1600" b="1"/>
              <a:t>LSTM</a:t>
            </a:r>
            <a:endParaRPr sz="1600" b="1"/>
          </a:p>
        </p:txBody>
      </p:sp>
      <p:pic>
        <p:nvPicPr>
          <p:cNvPr id="3" name="Picture 2">
            <a:extLst>
              <a:ext uri="{FF2B5EF4-FFF2-40B4-BE49-F238E27FC236}">
                <a16:creationId xmlns:a16="http://schemas.microsoft.com/office/drawing/2014/main" id="{51F1724E-5DC3-293D-04EB-638C870700C7}"/>
              </a:ext>
            </a:extLst>
          </p:cNvPr>
          <p:cNvPicPr>
            <a:picLocks noChangeAspect="1"/>
          </p:cNvPicPr>
          <p:nvPr/>
        </p:nvPicPr>
        <p:blipFill>
          <a:blip r:embed="rId3"/>
          <a:stretch>
            <a:fillRect/>
          </a:stretch>
        </p:blipFill>
        <p:spPr>
          <a:xfrm>
            <a:off x="887703" y="993483"/>
            <a:ext cx="7395294" cy="352690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b="1"/>
              <a:t>Hasil dan Kesimpulan</a:t>
            </a:r>
            <a:endParaRPr b="1"/>
          </a:p>
          <a:p>
            <a:pPr marL="0" lvl="0" indent="0" algn="l" rtl="0">
              <a:spcBef>
                <a:spcPts val="0"/>
              </a:spcBef>
              <a:spcAft>
                <a:spcPts val="0"/>
              </a:spcAft>
              <a:buSzPts val="990"/>
              <a:buNone/>
            </a:pPr>
            <a:endParaRPr sz="2700"/>
          </a:p>
        </p:txBody>
      </p:sp>
      <p:sp>
        <p:nvSpPr>
          <p:cNvPr id="273" name="Google Shape;273;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rgbClr val="000000"/>
              </a:buClr>
              <a:buSzPts val="1800"/>
              <a:buFont typeface="Arial"/>
              <a:buNone/>
            </a:pPr>
            <a:r>
              <a:rPr lang="id" sz="1100" b="1">
                <a:solidFill>
                  <a:srgbClr val="292929"/>
                </a:solidFill>
                <a:latin typeface="Montserrat"/>
                <a:ea typeface="Montserrat"/>
                <a:cs typeface="Montserrat"/>
                <a:sym typeface="Montserrat"/>
              </a:rPr>
              <a:t>Langkah Keenam</a:t>
            </a:r>
            <a:endParaRPr sz="1100" b="1">
              <a:solidFill>
                <a:srgbClr val="292929"/>
              </a:solidFill>
              <a:latin typeface="Montserrat"/>
              <a:ea typeface="Montserrat"/>
              <a:cs typeface="Montserrat"/>
              <a:sym typeface="Montserrat"/>
            </a:endParaRPr>
          </a:p>
          <a:p>
            <a:pPr marL="0" lvl="0" indent="0" algn="l" rtl="0">
              <a:lnSpc>
                <a:spcPct val="95000"/>
              </a:lnSpc>
              <a:spcBef>
                <a:spcPts val="1000"/>
              </a:spcBef>
              <a:spcAft>
                <a:spcPts val="0"/>
              </a:spcAft>
              <a:buNone/>
            </a:pPr>
            <a:r>
              <a:rPr lang="id" sz="1120">
                <a:solidFill>
                  <a:srgbClr val="000000"/>
                </a:solidFill>
                <a:latin typeface="Montserrat"/>
                <a:ea typeface="Montserrat"/>
                <a:cs typeface="Montserrat"/>
                <a:sym typeface="Montserrat"/>
              </a:rPr>
              <a:t>Melakukan evaluasi pada model Neural Network dan LSTM  yang sudah di-training dengan Sklearn</a:t>
            </a:r>
            <a:endParaRPr sz="1100">
              <a:solidFill>
                <a:srgbClr val="000000"/>
              </a:solidFill>
              <a:latin typeface="Montserrat"/>
              <a:ea typeface="Montserrat"/>
              <a:cs typeface="Montserrat"/>
              <a:sym typeface="Montserrat"/>
            </a:endParaRPr>
          </a:p>
          <a:p>
            <a:pPr marL="0" lvl="0" indent="0" algn="just" rtl="0">
              <a:spcBef>
                <a:spcPts val="0"/>
              </a:spcBef>
              <a:spcAft>
                <a:spcPts val="0"/>
              </a:spcAft>
              <a:buNone/>
            </a:pPr>
            <a:endParaRPr sz="1100">
              <a:solidFill>
                <a:srgbClr val="000000"/>
              </a:solidFill>
              <a:latin typeface="Montserrat"/>
              <a:ea typeface="Montserrat"/>
              <a:cs typeface="Montserrat"/>
              <a:sym typeface="Montserrat"/>
            </a:endParaRPr>
          </a:p>
          <a:p>
            <a:pPr marL="457200" lvl="0" indent="0" algn="l" rtl="0">
              <a:spcBef>
                <a:spcPts val="1000"/>
              </a:spcBef>
              <a:spcAft>
                <a:spcPts val="1000"/>
              </a:spcAft>
              <a:buNone/>
            </a:pPr>
            <a:endParaRPr sz="1100">
              <a:solidFill>
                <a:srgbClr val="292929"/>
              </a:solidFill>
              <a:latin typeface="Montserrat"/>
              <a:ea typeface="Montserrat"/>
              <a:cs typeface="Montserrat"/>
              <a:sym typeface="Montserrat"/>
            </a:endParaRPr>
          </a:p>
        </p:txBody>
      </p:sp>
      <p:pic>
        <p:nvPicPr>
          <p:cNvPr id="274" name="Google Shape;274;p33"/>
          <p:cNvPicPr preferRelativeResize="0"/>
          <p:nvPr/>
        </p:nvPicPr>
        <p:blipFill>
          <a:blip r:embed="rId3">
            <a:alphaModFix/>
          </a:blip>
          <a:stretch>
            <a:fillRect/>
          </a:stretch>
        </p:blipFill>
        <p:spPr>
          <a:xfrm>
            <a:off x="5783000" y="3157013"/>
            <a:ext cx="2914650" cy="157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body" idx="1"/>
          </p:nvPr>
        </p:nvSpPr>
        <p:spPr>
          <a:xfrm>
            <a:off x="819150" y="22860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d"/>
              <a:t>Neural Network</a:t>
            </a:r>
            <a:endParaRPr/>
          </a:p>
        </p:txBody>
      </p:sp>
      <p:pic>
        <p:nvPicPr>
          <p:cNvPr id="280" name="Google Shape;280;p34"/>
          <p:cNvPicPr preferRelativeResize="0"/>
          <p:nvPr/>
        </p:nvPicPr>
        <p:blipFill>
          <a:blip r:embed="rId3">
            <a:alphaModFix/>
          </a:blip>
          <a:stretch>
            <a:fillRect/>
          </a:stretch>
        </p:blipFill>
        <p:spPr>
          <a:xfrm>
            <a:off x="819150" y="1385275"/>
            <a:ext cx="3063331" cy="2783575"/>
          </a:xfrm>
          <a:prstGeom prst="rect">
            <a:avLst/>
          </a:prstGeom>
          <a:noFill/>
          <a:ln>
            <a:noFill/>
          </a:ln>
        </p:spPr>
      </p:pic>
      <p:pic>
        <p:nvPicPr>
          <p:cNvPr id="281" name="Google Shape;281;p34"/>
          <p:cNvPicPr preferRelativeResize="0"/>
          <p:nvPr/>
        </p:nvPicPr>
        <p:blipFill>
          <a:blip r:embed="rId4">
            <a:alphaModFix/>
          </a:blip>
          <a:stretch>
            <a:fillRect/>
          </a:stretch>
        </p:blipFill>
        <p:spPr>
          <a:xfrm>
            <a:off x="3936725" y="1428211"/>
            <a:ext cx="4388125" cy="2697700"/>
          </a:xfrm>
          <a:prstGeom prst="rect">
            <a:avLst/>
          </a:prstGeom>
          <a:noFill/>
          <a:ln>
            <a:noFill/>
          </a:ln>
        </p:spPr>
      </p:pic>
      <p:sp>
        <p:nvSpPr>
          <p:cNvPr id="282" name="Google Shape;282;p34"/>
          <p:cNvSpPr txBox="1"/>
          <p:nvPr/>
        </p:nvSpPr>
        <p:spPr>
          <a:xfrm>
            <a:off x="5400675" y="3228975"/>
            <a:ext cx="376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83" name="Google Shape;283;p34"/>
          <p:cNvSpPr txBox="1"/>
          <p:nvPr/>
        </p:nvSpPr>
        <p:spPr>
          <a:xfrm>
            <a:off x="1484400" y="559425"/>
            <a:ext cx="548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d" b="1">
                <a:latin typeface="Calibri"/>
                <a:ea typeface="Calibri"/>
                <a:cs typeface="Calibri"/>
                <a:sym typeface="Calibri"/>
              </a:rPr>
              <a:t>Neural Network</a:t>
            </a:r>
            <a:endParaRPr b="1">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body" idx="1"/>
          </p:nvPr>
        </p:nvSpPr>
        <p:spPr>
          <a:xfrm>
            <a:off x="698000" y="22860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289" name="Google Shape;289;p35"/>
          <p:cNvSpPr txBox="1"/>
          <p:nvPr/>
        </p:nvSpPr>
        <p:spPr>
          <a:xfrm>
            <a:off x="5400675" y="3228975"/>
            <a:ext cx="376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0" name="Google Shape;290;p35"/>
          <p:cNvSpPr txBox="1"/>
          <p:nvPr/>
        </p:nvSpPr>
        <p:spPr>
          <a:xfrm>
            <a:off x="1344175" y="548400"/>
            <a:ext cx="548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d" b="1">
                <a:latin typeface="Calibri"/>
                <a:ea typeface="Calibri"/>
                <a:cs typeface="Calibri"/>
                <a:sym typeface="Calibri"/>
              </a:rPr>
              <a:t>LSTM</a:t>
            </a:r>
            <a:endParaRPr b="1">
              <a:latin typeface="Calibri"/>
              <a:ea typeface="Calibri"/>
              <a:cs typeface="Calibri"/>
              <a:sym typeface="Calibri"/>
            </a:endParaRPr>
          </a:p>
        </p:txBody>
      </p:sp>
      <p:pic>
        <p:nvPicPr>
          <p:cNvPr id="3" name="Picture 2">
            <a:extLst>
              <a:ext uri="{FF2B5EF4-FFF2-40B4-BE49-F238E27FC236}">
                <a16:creationId xmlns:a16="http://schemas.microsoft.com/office/drawing/2014/main" id="{8E7C47C6-6238-8513-929B-1FF9E3B9FD20}"/>
              </a:ext>
            </a:extLst>
          </p:cNvPr>
          <p:cNvPicPr>
            <a:picLocks noChangeAspect="1"/>
          </p:cNvPicPr>
          <p:nvPr/>
        </p:nvPicPr>
        <p:blipFill>
          <a:blip r:embed="rId3"/>
          <a:stretch>
            <a:fillRect/>
          </a:stretch>
        </p:blipFill>
        <p:spPr>
          <a:xfrm>
            <a:off x="513801" y="1545292"/>
            <a:ext cx="3779761" cy="2052916"/>
          </a:xfrm>
          <a:prstGeom prst="rect">
            <a:avLst/>
          </a:prstGeom>
        </p:spPr>
      </p:pic>
      <p:pic>
        <p:nvPicPr>
          <p:cNvPr id="5" name="Picture 4">
            <a:extLst>
              <a:ext uri="{FF2B5EF4-FFF2-40B4-BE49-F238E27FC236}">
                <a16:creationId xmlns:a16="http://schemas.microsoft.com/office/drawing/2014/main" id="{72DE76F6-038F-42AD-32EF-D4EF31A671A6}"/>
              </a:ext>
            </a:extLst>
          </p:cNvPr>
          <p:cNvPicPr>
            <a:picLocks noChangeAspect="1"/>
          </p:cNvPicPr>
          <p:nvPr/>
        </p:nvPicPr>
        <p:blipFill>
          <a:blip r:embed="rId4"/>
          <a:stretch>
            <a:fillRect/>
          </a:stretch>
        </p:blipFill>
        <p:spPr>
          <a:xfrm>
            <a:off x="4293562" y="1545292"/>
            <a:ext cx="3953911" cy="205291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b="1"/>
              <a:t>Hasil dan Kesimpulan</a:t>
            </a:r>
            <a:endParaRPr b="1"/>
          </a:p>
          <a:p>
            <a:pPr marL="0" lvl="0" indent="0" algn="l" rtl="0">
              <a:spcBef>
                <a:spcPts val="0"/>
              </a:spcBef>
              <a:spcAft>
                <a:spcPts val="0"/>
              </a:spcAft>
              <a:buSzPts val="990"/>
              <a:buNone/>
            </a:pPr>
            <a:endParaRPr sz="2700"/>
          </a:p>
        </p:txBody>
      </p:sp>
      <p:sp>
        <p:nvSpPr>
          <p:cNvPr id="298" name="Google Shape;298;p3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rgbClr val="000000"/>
              </a:buClr>
              <a:buSzPts val="1800"/>
              <a:buFont typeface="Arial"/>
              <a:buNone/>
            </a:pPr>
            <a:r>
              <a:rPr lang="id" sz="1100" b="1">
                <a:solidFill>
                  <a:srgbClr val="292929"/>
                </a:solidFill>
                <a:latin typeface="Montserrat"/>
                <a:ea typeface="Montserrat"/>
                <a:cs typeface="Montserrat"/>
                <a:sym typeface="Montserrat"/>
              </a:rPr>
              <a:t>Langkah Ketujuh</a:t>
            </a:r>
            <a:endParaRPr sz="1100" b="1">
              <a:solidFill>
                <a:srgbClr val="292929"/>
              </a:solidFill>
              <a:latin typeface="Montserrat"/>
              <a:ea typeface="Montserrat"/>
              <a:cs typeface="Montserrat"/>
              <a:sym typeface="Montserrat"/>
            </a:endParaRPr>
          </a:p>
          <a:p>
            <a:pPr marL="0" lvl="0" indent="0" algn="l" rtl="0">
              <a:lnSpc>
                <a:spcPct val="95000"/>
              </a:lnSpc>
              <a:spcBef>
                <a:spcPts val="1000"/>
              </a:spcBef>
              <a:spcAft>
                <a:spcPts val="0"/>
              </a:spcAft>
              <a:buNone/>
            </a:pPr>
            <a:r>
              <a:rPr lang="id" sz="1120">
                <a:solidFill>
                  <a:srgbClr val="000000"/>
                </a:solidFill>
                <a:latin typeface="Montserrat"/>
                <a:ea typeface="Montserrat"/>
                <a:cs typeface="Montserrat"/>
                <a:sym typeface="Montserrat"/>
              </a:rPr>
              <a:t>Membangun API untuk prediksi sentimen menggunakan model Neural Network dan LSTM dengan menggunakan Flask dan Swagger UI dengan 2 endpoint untuk masing-masing model.</a:t>
            </a:r>
            <a:endParaRPr sz="1120">
              <a:solidFill>
                <a:srgbClr val="000000"/>
              </a:solidFill>
              <a:latin typeface="Montserrat"/>
              <a:ea typeface="Montserrat"/>
              <a:cs typeface="Montserrat"/>
              <a:sym typeface="Montserrat"/>
            </a:endParaRPr>
          </a:p>
          <a:p>
            <a:pPr marL="0" lvl="0" indent="0" algn="l" rtl="0">
              <a:lnSpc>
                <a:spcPct val="95000"/>
              </a:lnSpc>
              <a:spcBef>
                <a:spcPts val="0"/>
              </a:spcBef>
              <a:spcAft>
                <a:spcPts val="0"/>
              </a:spcAft>
              <a:buNone/>
            </a:pPr>
            <a:endParaRPr sz="1120">
              <a:solidFill>
                <a:srgbClr val="000000"/>
              </a:solidFill>
              <a:latin typeface="Montserrat"/>
              <a:ea typeface="Montserrat"/>
              <a:cs typeface="Montserrat"/>
              <a:sym typeface="Montserrat"/>
            </a:endParaRPr>
          </a:p>
          <a:p>
            <a:pPr marL="0" lvl="0" indent="0" algn="just" rtl="0">
              <a:spcBef>
                <a:spcPts val="0"/>
              </a:spcBef>
              <a:spcAft>
                <a:spcPts val="0"/>
              </a:spcAft>
              <a:buNone/>
            </a:pPr>
            <a:endParaRPr sz="1100">
              <a:solidFill>
                <a:srgbClr val="000000"/>
              </a:solidFill>
              <a:latin typeface="Montserrat"/>
              <a:ea typeface="Montserrat"/>
              <a:cs typeface="Montserrat"/>
              <a:sym typeface="Montserrat"/>
            </a:endParaRPr>
          </a:p>
          <a:p>
            <a:pPr marL="457200" lvl="0" indent="0" algn="l" rtl="0">
              <a:spcBef>
                <a:spcPts val="1000"/>
              </a:spcBef>
              <a:spcAft>
                <a:spcPts val="1000"/>
              </a:spcAft>
              <a:buNone/>
            </a:pPr>
            <a:endParaRPr sz="1100">
              <a:solidFill>
                <a:srgbClr val="292929"/>
              </a:solidFill>
              <a:latin typeface="Montserrat"/>
              <a:ea typeface="Montserrat"/>
              <a:cs typeface="Montserrat"/>
              <a:sym typeface="Montserrat"/>
            </a:endParaRPr>
          </a:p>
        </p:txBody>
      </p:sp>
      <p:pic>
        <p:nvPicPr>
          <p:cNvPr id="299" name="Google Shape;299;p36"/>
          <p:cNvPicPr preferRelativeResize="0"/>
          <p:nvPr/>
        </p:nvPicPr>
        <p:blipFill>
          <a:blip r:embed="rId3">
            <a:alphaModFix/>
          </a:blip>
          <a:stretch>
            <a:fillRect/>
          </a:stretch>
        </p:blipFill>
        <p:spPr>
          <a:xfrm>
            <a:off x="5399925" y="3110125"/>
            <a:ext cx="3248399" cy="1487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05" name="Google Shape;305;p3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6" name="Google Shape;306;p37"/>
          <p:cNvPicPr preferRelativeResize="0"/>
          <p:nvPr/>
        </p:nvPicPr>
        <p:blipFill>
          <a:blip r:embed="rId3">
            <a:alphaModFix/>
          </a:blip>
          <a:stretch>
            <a:fillRect/>
          </a:stretch>
        </p:blipFill>
        <p:spPr>
          <a:xfrm>
            <a:off x="819150" y="845600"/>
            <a:ext cx="4150898" cy="3593125"/>
          </a:xfrm>
          <a:prstGeom prst="rect">
            <a:avLst/>
          </a:prstGeom>
          <a:noFill/>
          <a:ln>
            <a:noFill/>
          </a:ln>
        </p:spPr>
      </p:pic>
      <p:pic>
        <p:nvPicPr>
          <p:cNvPr id="307" name="Google Shape;307;p37"/>
          <p:cNvPicPr preferRelativeResize="0"/>
          <p:nvPr/>
        </p:nvPicPr>
        <p:blipFill>
          <a:blip r:embed="rId4">
            <a:alphaModFix/>
          </a:blip>
          <a:stretch>
            <a:fillRect/>
          </a:stretch>
        </p:blipFill>
        <p:spPr>
          <a:xfrm>
            <a:off x="4970050" y="845600"/>
            <a:ext cx="3458696" cy="359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3" name="Google Shape;313;p38"/>
          <p:cNvPicPr preferRelativeResize="0"/>
          <p:nvPr/>
        </p:nvPicPr>
        <p:blipFill>
          <a:blip r:embed="rId3">
            <a:alphaModFix/>
          </a:blip>
          <a:stretch>
            <a:fillRect/>
          </a:stretch>
        </p:blipFill>
        <p:spPr>
          <a:xfrm>
            <a:off x="819150" y="1324142"/>
            <a:ext cx="7505699" cy="270455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b="1"/>
              <a:t>Hasil dan Kesimpulan</a:t>
            </a:r>
            <a:endParaRPr b="1"/>
          </a:p>
        </p:txBody>
      </p:sp>
      <p:sp>
        <p:nvSpPr>
          <p:cNvPr id="319" name="Google Shape;319;p39"/>
          <p:cNvSpPr txBox="1">
            <a:spLocks noGrp="1"/>
          </p:cNvSpPr>
          <p:nvPr>
            <p:ph type="body" idx="1"/>
          </p:nvPr>
        </p:nvSpPr>
        <p:spPr>
          <a:xfrm>
            <a:off x="561975" y="1743075"/>
            <a:ext cx="8172300" cy="3029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id"/>
              <a:t>Dari hasil pengerjaan dan analisis yang dilakukan, berikut beberapa hal yang dapat kami simpulkan:</a:t>
            </a:r>
            <a:endParaRPr/>
          </a:p>
          <a:p>
            <a:pPr marL="457200" lvl="0" indent="-292576" algn="l" rtl="0">
              <a:spcBef>
                <a:spcPts val="1200"/>
              </a:spcBef>
              <a:spcAft>
                <a:spcPts val="0"/>
              </a:spcAft>
              <a:buSzPct val="100000"/>
              <a:buAutoNum type="arabicPeriod"/>
            </a:pPr>
            <a:r>
              <a:rPr lang="id"/>
              <a:t>Neural network bekerja dengan mengkombinasikan proses </a:t>
            </a:r>
            <a:r>
              <a:rPr lang="id" i="1"/>
              <a:t>forward propagation</a:t>
            </a:r>
            <a:r>
              <a:rPr lang="id"/>
              <a:t> dan </a:t>
            </a:r>
            <a:r>
              <a:rPr lang="id" i="1"/>
              <a:t>backward propagation</a:t>
            </a:r>
            <a:r>
              <a:rPr lang="id"/>
              <a:t>. Proses </a:t>
            </a:r>
            <a:r>
              <a:rPr lang="id" i="1"/>
              <a:t>forward propagation</a:t>
            </a:r>
            <a:r>
              <a:rPr lang="id"/>
              <a:t> berjalan dengan menginisiasi nilai awal dari </a:t>
            </a:r>
            <a:r>
              <a:rPr lang="id" i="1"/>
              <a:t>weight</a:t>
            </a:r>
            <a:r>
              <a:rPr lang="id"/>
              <a:t> dan </a:t>
            </a:r>
            <a:r>
              <a:rPr lang="id" i="1"/>
              <a:t>bias</a:t>
            </a:r>
            <a:r>
              <a:rPr lang="id"/>
              <a:t> dari setiap koneksi dan </a:t>
            </a:r>
            <a:r>
              <a:rPr lang="id" i="1"/>
              <a:t>node</a:t>
            </a:r>
            <a:r>
              <a:rPr lang="id"/>
              <a:t> neural network. Lalu proses</a:t>
            </a:r>
            <a:r>
              <a:rPr lang="id" i="1"/>
              <a:t> backward propagation </a:t>
            </a:r>
            <a:r>
              <a:rPr lang="id"/>
              <a:t>dilakukan untuk memperbaharui nilai </a:t>
            </a:r>
            <a:r>
              <a:rPr lang="id" i="1"/>
              <a:t>weight </a:t>
            </a:r>
            <a:r>
              <a:rPr lang="id"/>
              <a:t>dan </a:t>
            </a:r>
            <a:r>
              <a:rPr lang="id" i="1"/>
              <a:t>bias</a:t>
            </a:r>
            <a:r>
              <a:rPr lang="id"/>
              <a:t> dari neural network dalam upaya mereduksi nilai </a:t>
            </a:r>
            <a:r>
              <a:rPr lang="id" i="1"/>
              <a:t>error/loss</a:t>
            </a:r>
            <a:r>
              <a:rPr lang="id"/>
              <a:t>. Proses ini dilakukan berulang-ulang hingga mencapai nilai </a:t>
            </a:r>
            <a:r>
              <a:rPr lang="id" i="1"/>
              <a:t>minimum</a:t>
            </a:r>
            <a:r>
              <a:rPr lang="id"/>
              <a:t> atau hingga </a:t>
            </a:r>
            <a:r>
              <a:rPr lang="id" i="1"/>
              <a:t>epoch</a:t>
            </a:r>
            <a:r>
              <a:rPr lang="id"/>
              <a:t> berakhir.</a:t>
            </a:r>
            <a:endParaRPr/>
          </a:p>
          <a:p>
            <a:pPr marL="457200" lvl="0" indent="-292576" algn="l" rtl="0">
              <a:spcBef>
                <a:spcPts val="0"/>
              </a:spcBef>
              <a:spcAft>
                <a:spcPts val="0"/>
              </a:spcAft>
              <a:buSzPct val="100000"/>
              <a:buAutoNum type="arabicPeriod"/>
            </a:pPr>
            <a:r>
              <a:rPr lang="id"/>
              <a:t>Dataset awal yang kita unduh memiliki ketidak seimbangan jumlah data antara label positif, netral dan negatif. Hal ini dapat diperbaiki salah satunya dengan cara </a:t>
            </a:r>
            <a:r>
              <a:rPr lang="id" i="1"/>
              <a:t>text augmentation</a:t>
            </a:r>
            <a:r>
              <a:rPr lang="id"/>
              <a:t>. </a:t>
            </a:r>
            <a:endParaRPr/>
          </a:p>
          <a:p>
            <a:pPr marL="457200" lvl="0" indent="-292576" algn="l" rtl="0">
              <a:spcBef>
                <a:spcPts val="0"/>
              </a:spcBef>
              <a:spcAft>
                <a:spcPts val="0"/>
              </a:spcAft>
              <a:buSzPct val="100000"/>
              <a:buAutoNum type="arabicPeriod"/>
            </a:pPr>
            <a:r>
              <a:rPr lang="id"/>
              <a:t>Proses </a:t>
            </a:r>
            <a:r>
              <a:rPr lang="id" i="1"/>
              <a:t>data cleansing </a:t>
            </a:r>
            <a:r>
              <a:rPr lang="id"/>
              <a:t>perlu dilakukan untuk menormalisasi dan menstandarisasi data.</a:t>
            </a:r>
            <a:endParaRPr/>
          </a:p>
          <a:p>
            <a:pPr marL="457200" lvl="0" indent="-292576" algn="l" rtl="0">
              <a:spcBef>
                <a:spcPts val="0"/>
              </a:spcBef>
              <a:spcAft>
                <a:spcPts val="0"/>
              </a:spcAft>
              <a:buSzPct val="100000"/>
              <a:buAutoNum type="arabicPeriod"/>
            </a:pPr>
            <a:r>
              <a:rPr lang="id"/>
              <a:t>Terdapat perbedaan akurasi model yang menggunakan teknik </a:t>
            </a:r>
            <a:r>
              <a:rPr lang="id" i="1"/>
              <a:t>feature extraction </a:t>
            </a:r>
            <a:r>
              <a:rPr lang="id"/>
              <a:t>CountVectorizer dan TfidfVectorizer. TfidfVectorizer menghasilkan tingkat akurasi yang sedikit lebih baik.</a:t>
            </a:r>
            <a:endParaRPr/>
          </a:p>
          <a:p>
            <a:pPr marL="457200" lvl="0" indent="-292576" algn="l" rtl="0">
              <a:spcBef>
                <a:spcPts val="0"/>
              </a:spcBef>
              <a:spcAft>
                <a:spcPts val="0"/>
              </a:spcAft>
              <a:buSzPct val="100000"/>
              <a:buAutoNum type="arabicPeriod"/>
            </a:pPr>
            <a:r>
              <a:rPr lang="id"/>
              <a:t>Proses </a:t>
            </a:r>
            <a:r>
              <a:rPr lang="id" i="1"/>
              <a:t>training </a:t>
            </a:r>
            <a:r>
              <a:rPr lang="id"/>
              <a:t>model merupakan proses dari </a:t>
            </a:r>
            <a:r>
              <a:rPr lang="id" i="1"/>
              <a:t>forward propagation </a:t>
            </a:r>
            <a:r>
              <a:rPr lang="id"/>
              <a:t>dan </a:t>
            </a:r>
            <a:r>
              <a:rPr lang="id" i="1"/>
              <a:t>backward propagation</a:t>
            </a:r>
            <a:r>
              <a:rPr lang="id"/>
              <a:t> yang dilakukan berulang-ulang hingga mencapai nilai </a:t>
            </a:r>
            <a:r>
              <a:rPr lang="id" i="1"/>
              <a:t>error</a:t>
            </a:r>
            <a:r>
              <a:rPr lang="id"/>
              <a:t> minimum atau hingga </a:t>
            </a:r>
            <a:r>
              <a:rPr lang="id" i="1"/>
              <a:t>epoch </a:t>
            </a:r>
            <a:r>
              <a:rPr lang="id"/>
              <a:t>berakhir.</a:t>
            </a:r>
            <a:endParaRPr/>
          </a:p>
          <a:p>
            <a:pPr marL="457200" lvl="0" indent="-292576" algn="l" rtl="0">
              <a:spcBef>
                <a:spcPts val="0"/>
              </a:spcBef>
              <a:spcAft>
                <a:spcPts val="0"/>
              </a:spcAft>
              <a:buSzPct val="100000"/>
              <a:buAutoNum type="arabicPeriod"/>
            </a:pPr>
            <a:r>
              <a:rPr lang="id"/>
              <a:t>Hasil evaluasi</a:t>
            </a:r>
            <a:r>
              <a:rPr lang="id" i="1"/>
              <a:t> </a:t>
            </a:r>
            <a:r>
              <a:rPr lang="id"/>
              <a:t>model LSTM (Long Short Term Memory) memiliki tingkat akurasi yang lebih tinggi dari hasil evaluasi</a:t>
            </a:r>
            <a:r>
              <a:rPr lang="id" i="1"/>
              <a:t> </a:t>
            </a:r>
            <a:r>
              <a:rPr lang="id"/>
              <a:t>model</a:t>
            </a:r>
            <a:r>
              <a:rPr lang="id" i="1"/>
              <a:t> </a:t>
            </a:r>
            <a:r>
              <a:rPr lang="id"/>
              <a:t>neural network (MLP Classifier).</a:t>
            </a:r>
            <a:endParaRPr/>
          </a:p>
          <a:p>
            <a:pPr marL="457200" lvl="0" indent="-292576" algn="l" rtl="0">
              <a:spcBef>
                <a:spcPts val="0"/>
              </a:spcBef>
              <a:spcAft>
                <a:spcPts val="0"/>
              </a:spcAft>
              <a:buSzPct val="100000"/>
              <a:buAutoNum type="arabicPeriod"/>
            </a:pPr>
            <a:r>
              <a:rPr lang="id"/>
              <a:t>Proses </a:t>
            </a:r>
            <a:r>
              <a:rPr lang="id" i="1"/>
              <a:t>deployment</a:t>
            </a:r>
            <a:r>
              <a:rPr lang="id"/>
              <a:t> model yang telah di </a:t>
            </a:r>
            <a:r>
              <a:rPr lang="id" i="1"/>
              <a:t>train</a:t>
            </a:r>
            <a:r>
              <a:rPr lang="id"/>
              <a:t> dapat dilakukan dengan mudah menggunakan Flask API dan  Swagger.</a:t>
            </a:r>
            <a:endParaRPr/>
          </a:p>
          <a:p>
            <a:pPr marL="0" lvl="0" indent="0" algn="l" rtl="0">
              <a:spcBef>
                <a:spcPts val="1200"/>
              </a:spcBef>
              <a:spcAft>
                <a:spcPts val="1200"/>
              </a:spcAft>
              <a:buNone/>
            </a:pPr>
            <a:endParaRPr/>
          </a:p>
        </p:txBody>
      </p:sp>
      <p:pic>
        <p:nvPicPr>
          <p:cNvPr id="320" name="Google Shape;320;p39"/>
          <p:cNvPicPr preferRelativeResize="0"/>
          <p:nvPr/>
        </p:nvPicPr>
        <p:blipFill>
          <a:blip r:embed="rId3">
            <a:alphaModFix/>
          </a:blip>
          <a:stretch>
            <a:fillRect/>
          </a:stretch>
        </p:blipFill>
        <p:spPr>
          <a:xfrm>
            <a:off x="6662800" y="462600"/>
            <a:ext cx="1662050" cy="13850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b="1"/>
              <a:t>Saran</a:t>
            </a:r>
            <a:endParaRPr b="1"/>
          </a:p>
        </p:txBody>
      </p:sp>
      <p:sp>
        <p:nvSpPr>
          <p:cNvPr id="326" name="Google Shape;326;p40"/>
          <p:cNvSpPr txBox="1">
            <a:spLocks noGrp="1"/>
          </p:cNvSpPr>
          <p:nvPr>
            <p:ph type="body" idx="1"/>
          </p:nvPr>
        </p:nvSpPr>
        <p:spPr>
          <a:xfrm>
            <a:off x="819150" y="211187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Berdasarkan hasil pengerjaan proyek ini berikut beberapa hal yang dapat kami sarankan untuk proyek-proyek sejenis dimasa mendatang:</a:t>
            </a:r>
            <a:endParaRPr/>
          </a:p>
          <a:p>
            <a:pPr marL="457200" lvl="0" indent="-311150" algn="l" rtl="0">
              <a:spcBef>
                <a:spcPts val="1200"/>
              </a:spcBef>
              <a:spcAft>
                <a:spcPts val="0"/>
              </a:spcAft>
              <a:buSzPts val="1300"/>
              <a:buAutoNum type="arabicPeriod"/>
            </a:pPr>
            <a:r>
              <a:rPr lang="id"/>
              <a:t>Kita perlu mengeksplorasi teknik-teknik lain untuk menyikapi fenomena </a:t>
            </a:r>
            <a:r>
              <a:rPr lang="id" i="1"/>
              <a:t>unbalanced </a:t>
            </a:r>
            <a:r>
              <a:rPr lang="id"/>
              <a:t>dataset.</a:t>
            </a:r>
            <a:endParaRPr/>
          </a:p>
          <a:p>
            <a:pPr marL="457200" lvl="0" indent="-311150" algn="l" rtl="0">
              <a:spcBef>
                <a:spcPts val="0"/>
              </a:spcBef>
              <a:spcAft>
                <a:spcPts val="0"/>
              </a:spcAft>
              <a:buSzPts val="1300"/>
              <a:buAutoNum type="arabicPeriod"/>
            </a:pPr>
            <a:r>
              <a:rPr lang="id"/>
              <a:t>Kita perlu mengeksplorasi teknik-teknik lain untuk proses </a:t>
            </a:r>
            <a:r>
              <a:rPr lang="id" i="1"/>
              <a:t>feature extraction</a:t>
            </a:r>
            <a:r>
              <a:rPr lang="id"/>
              <a:t>.</a:t>
            </a:r>
            <a:endParaRPr/>
          </a:p>
          <a:p>
            <a:pPr marL="457200" lvl="0" indent="-311150" algn="l" rtl="0">
              <a:spcBef>
                <a:spcPts val="0"/>
              </a:spcBef>
              <a:spcAft>
                <a:spcPts val="0"/>
              </a:spcAft>
              <a:buSzPts val="1300"/>
              <a:buAutoNum type="arabicPeriod"/>
            </a:pPr>
            <a:r>
              <a:rPr lang="id"/>
              <a:t>Kita perlu mengeksplorasi teknik </a:t>
            </a:r>
            <a:r>
              <a:rPr lang="id" i="1"/>
              <a:t>hyper parameter tuning</a:t>
            </a:r>
            <a:r>
              <a:rPr lang="id"/>
              <a:t> untuk meningkatkan akurasi model.</a:t>
            </a:r>
            <a:endParaRPr/>
          </a:p>
          <a:p>
            <a:pPr marL="457200" lvl="0" indent="-311150" algn="l" rtl="0">
              <a:spcBef>
                <a:spcPts val="0"/>
              </a:spcBef>
              <a:spcAft>
                <a:spcPts val="0"/>
              </a:spcAft>
              <a:buSzPts val="1300"/>
              <a:buAutoNum type="arabicPeriod"/>
            </a:pPr>
            <a:r>
              <a:rPr lang="id"/>
              <a:t>Kita perlu mengeksplorasi penggunaan model-model lain untuk keperluan </a:t>
            </a:r>
            <a:r>
              <a:rPr lang="id" i="1"/>
              <a:t>sentiment</a:t>
            </a:r>
            <a:r>
              <a:rPr lang="id"/>
              <a:t> </a:t>
            </a:r>
            <a:r>
              <a:rPr lang="id" i="1"/>
              <a:t>analysis</a:t>
            </a:r>
            <a:r>
              <a:rPr lang="id"/>
              <a:t>.</a:t>
            </a:r>
            <a:endParaRPr/>
          </a:p>
          <a:p>
            <a:pPr marL="457200" lvl="0" indent="-311150" algn="l" rtl="0">
              <a:spcBef>
                <a:spcPts val="0"/>
              </a:spcBef>
              <a:spcAft>
                <a:spcPts val="0"/>
              </a:spcAft>
              <a:buSzPts val="1300"/>
              <a:buAutoNum type="arabicPeriod"/>
            </a:pPr>
            <a:r>
              <a:rPr lang="id"/>
              <a:t>Kita perlu mengeksplotasi penggunaan </a:t>
            </a:r>
            <a:r>
              <a:rPr lang="id" i="1"/>
              <a:t>tools</a:t>
            </a:r>
            <a:r>
              <a:rPr lang="id"/>
              <a:t> lain untuk </a:t>
            </a:r>
            <a:r>
              <a:rPr lang="id" i="1"/>
              <a:t>deployment</a:t>
            </a:r>
            <a:r>
              <a:rPr lang="id"/>
              <a:t> model yang telah di </a:t>
            </a:r>
            <a:r>
              <a:rPr lang="id" i="1"/>
              <a:t>train</a:t>
            </a:r>
            <a:r>
              <a:rPr lang="id"/>
              <a:t>.</a:t>
            </a:r>
            <a:endParaRPr/>
          </a:p>
        </p:txBody>
      </p:sp>
      <p:pic>
        <p:nvPicPr>
          <p:cNvPr id="327" name="Google Shape;327;p40"/>
          <p:cNvPicPr preferRelativeResize="0"/>
          <p:nvPr/>
        </p:nvPicPr>
        <p:blipFill>
          <a:blip r:embed="rId3">
            <a:alphaModFix/>
          </a:blip>
          <a:stretch>
            <a:fillRect/>
          </a:stretch>
        </p:blipFill>
        <p:spPr>
          <a:xfrm>
            <a:off x="4979525" y="407065"/>
            <a:ext cx="2665875" cy="139313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title"/>
          </p:nvPr>
        </p:nvSpPr>
        <p:spPr>
          <a:xfrm>
            <a:off x="819150" y="9887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b="1"/>
              <a:t>Penutup</a:t>
            </a:r>
            <a:endParaRPr b="1"/>
          </a:p>
        </p:txBody>
      </p:sp>
      <p:sp>
        <p:nvSpPr>
          <p:cNvPr id="333" name="Google Shape;333;p41"/>
          <p:cNvSpPr txBox="1">
            <a:spLocks noGrp="1"/>
          </p:cNvSpPr>
          <p:nvPr>
            <p:ph type="body" idx="1"/>
          </p:nvPr>
        </p:nvSpPr>
        <p:spPr>
          <a:xfrm>
            <a:off x="781050" y="21669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Sebagai penutup presentasi ini, kami ini mengucap terimakasih kepada:</a:t>
            </a:r>
            <a:endParaRPr/>
          </a:p>
          <a:p>
            <a:pPr marL="457200" lvl="0" indent="-311150" algn="l" rtl="0">
              <a:spcBef>
                <a:spcPts val="1200"/>
              </a:spcBef>
              <a:spcAft>
                <a:spcPts val="0"/>
              </a:spcAft>
              <a:buSzPts val="1300"/>
              <a:buAutoNum type="arabicPeriod"/>
            </a:pPr>
            <a:r>
              <a:rPr lang="id"/>
              <a:t>Binar Academy</a:t>
            </a:r>
            <a:endParaRPr/>
          </a:p>
          <a:p>
            <a:pPr marL="457200" lvl="0" indent="-311150" algn="l" rtl="0">
              <a:spcBef>
                <a:spcPts val="0"/>
              </a:spcBef>
              <a:spcAft>
                <a:spcPts val="0"/>
              </a:spcAft>
              <a:buSzPts val="1300"/>
              <a:buAutoNum type="arabicPeriod"/>
            </a:pPr>
            <a:r>
              <a:rPr lang="id"/>
              <a:t>Fasilitator</a:t>
            </a:r>
            <a:endParaRPr/>
          </a:p>
          <a:p>
            <a:pPr marL="457200" lvl="0" indent="-311150" algn="l" rtl="0">
              <a:spcBef>
                <a:spcPts val="0"/>
              </a:spcBef>
              <a:spcAft>
                <a:spcPts val="0"/>
              </a:spcAft>
              <a:buSzPts val="1300"/>
              <a:buAutoNum type="arabicPeriod"/>
            </a:pPr>
            <a:r>
              <a:rPr lang="id"/>
              <a:t>Teman-teman sekelas</a:t>
            </a:r>
            <a:endParaRPr/>
          </a:p>
          <a:p>
            <a:pPr marL="457200" lvl="0" indent="-311150" algn="l" rtl="0">
              <a:spcBef>
                <a:spcPts val="0"/>
              </a:spcBef>
              <a:spcAft>
                <a:spcPts val="0"/>
              </a:spcAft>
              <a:buSzPts val="1300"/>
              <a:buAutoNum type="arabicPeriod"/>
            </a:pPr>
            <a:r>
              <a:rPr lang="id"/>
              <a:t>Teman-teman satu tim</a:t>
            </a:r>
            <a:endParaRPr/>
          </a:p>
          <a:p>
            <a:pPr marL="457200" lvl="0" indent="-311150" algn="l" rtl="0">
              <a:spcBef>
                <a:spcPts val="0"/>
              </a:spcBef>
              <a:spcAft>
                <a:spcPts val="0"/>
              </a:spcAft>
              <a:buSzPts val="1300"/>
              <a:buAutoNum type="arabicPeriod"/>
            </a:pPr>
            <a:r>
              <a:rPr lang="id"/>
              <a:t>Dan </a:t>
            </a:r>
            <a:r>
              <a:rPr lang="id" i="1"/>
              <a:t>support system </a:t>
            </a:r>
            <a:r>
              <a:rPr lang="id"/>
              <a:t>lainnya.</a:t>
            </a:r>
            <a:endParaRPr/>
          </a:p>
          <a:p>
            <a:pPr marL="457200" lvl="0" indent="0" algn="l" rtl="0">
              <a:spcBef>
                <a:spcPts val="1200"/>
              </a:spcBef>
              <a:spcAft>
                <a:spcPts val="1200"/>
              </a:spcAft>
              <a:buNone/>
            </a:pPr>
            <a:endParaRPr/>
          </a:p>
        </p:txBody>
      </p:sp>
      <p:pic>
        <p:nvPicPr>
          <p:cNvPr id="334" name="Google Shape;334;p41"/>
          <p:cNvPicPr preferRelativeResize="0"/>
          <p:nvPr/>
        </p:nvPicPr>
        <p:blipFill>
          <a:blip r:embed="rId3">
            <a:alphaModFix/>
          </a:blip>
          <a:stretch>
            <a:fillRect/>
          </a:stretch>
        </p:blipFill>
        <p:spPr>
          <a:xfrm>
            <a:off x="5595075" y="428175"/>
            <a:ext cx="2663550" cy="1423725"/>
          </a:xfrm>
          <a:prstGeom prst="rect">
            <a:avLst/>
          </a:prstGeom>
          <a:noFill/>
          <a:ln>
            <a:noFill/>
          </a:ln>
        </p:spPr>
      </p:pic>
      <p:pic>
        <p:nvPicPr>
          <p:cNvPr id="335" name="Google Shape;335;p41"/>
          <p:cNvPicPr preferRelativeResize="0"/>
          <p:nvPr/>
        </p:nvPicPr>
        <p:blipFill rotWithShape="1">
          <a:blip r:embed="rId4">
            <a:alphaModFix/>
          </a:blip>
          <a:srcRect t="-9721"/>
          <a:stretch/>
        </p:blipFill>
        <p:spPr>
          <a:xfrm>
            <a:off x="3151275" y="428175"/>
            <a:ext cx="2317225" cy="142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1020550" y="511175"/>
            <a:ext cx="7505700" cy="75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b="1"/>
              <a:t>Metodologi </a:t>
            </a:r>
            <a:endParaRPr b="1"/>
          </a:p>
        </p:txBody>
      </p:sp>
      <p:sp>
        <p:nvSpPr>
          <p:cNvPr id="144" name="Google Shape;144;p15"/>
          <p:cNvSpPr txBox="1">
            <a:spLocks noGrp="1"/>
          </p:cNvSpPr>
          <p:nvPr>
            <p:ph type="body" idx="1"/>
          </p:nvPr>
        </p:nvSpPr>
        <p:spPr>
          <a:xfrm>
            <a:off x="903525" y="1560925"/>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id" sz="1120">
                <a:solidFill>
                  <a:srgbClr val="000000"/>
                </a:solidFill>
                <a:latin typeface="Montserrat"/>
                <a:ea typeface="Montserrat"/>
                <a:cs typeface="Montserrat"/>
                <a:sym typeface="Montserrat"/>
              </a:rPr>
              <a:t>Berdasarkan dari rumusan masalah yang ada dan tujuan yang telah didefinisikan, serta sesuai dengan rekomendasi yang diberikan oleh Binar Academy. Kami menyusun langkah-langkah pengerjaan proyek ini sebagai berikut:</a:t>
            </a:r>
            <a:endParaRPr sz="1120">
              <a:solidFill>
                <a:srgbClr val="000000"/>
              </a:solidFill>
              <a:latin typeface="Montserrat"/>
              <a:ea typeface="Montserrat"/>
              <a:cs typeface="Montserrat"/>
              <a:sym typeface="Montserrat"/>
            </a:endParaRPr>
          </a:p>
          <a:p>
            <a:pPr marL="457200" lvl="0" indent="-312420" algn="l" rtl="0">
              <a:spcBef>
                <a:spcPts val="0"/>
              </a:spcBef>
              <a:spcAft>
                <a:spcPts val="0"/>
              </a:spcAft>
              <a:buClr>
                <a:srgbClr val="000000"/>
              </a:buClr>
              <a:buSzPts val="1320"/>
              <a:buFont typeface="Montserrat"/>
              <a:buAutoNum type="arabicPeriod"/>
            </a:pPr>
            <a:r>
              <a:rPr lang="id" sz="1100">
                <a:solidFill>
                  <a:srgbClr val="000000"/>
                </a:solidFill>
                <a:latin typeface="Montserrat"/>
                <a:ea typeface="Montserrat"/>
                <a:cs typeface="Montserrat"/>
                <a:sym typeface="Montserrat"/>
              </a:rPr>
              <a:t>Melakukan kalkulasi analisis sentimen menggunakan Neural Network</a:t>
            </a:r>
            <a:endParaRPr sz="1320">
              <a:solidFill>
                <a:srgbClr val="000000"/>
              </a:solidFill>
              <a:latin typeface="Montserrat"/>
              <a:ea typeface="Montserrat"/>
              <a:cs typeface="Montserrat"/>
              <a:sym typeface="Montserrat"/>
            </a:endParaRPr>
          </a:p>
          <a:p>
            <a:pPr marL="457200" lvl="0" indent="-299720" algn="l" rtl="0">
              <a:lnSpc>
                <a:spcPct val="95000"/>
              </a:lnSpc>
              <a:spcBef>
                <a:spcPts val="0"/>
              </a:spcBef>
              <a:spcAft>
                <a:spcPts val="0"/>
              </a:spcAft>
              <a:buClr>
                <a:srgbClr val="000000"/>
              </a:buClr>
              <a:buSzPts val="1120"/>
              <a:buFont typeface="Montserrat"/>
              <a:buAutoNum type="arabicPeriod"/>
            </a:pPr>
            <a:r>
              <a:rPr lang="id" sz="1120">
                <a:solidFill>
                  <a:srgbClr val="000000"/>
                </a:solidFill>
                <a:latin typeface="Montserrat"/>
                <a:ea typeface="Montserrat"/>
                <a:cs typeface="Montserrat"/>
                <a:sym typeface="Montserrat"/>
              </a:rPr>
              <a:t>Membaca dan memahami studi kasus yang diberikan</a:t>
            </a:r>
            <a:endParaRPr sz="1120">
              <a:solidFill>
                <a:srgbClr val="000000"/>
              </a:solidFill>
              <a:latin typeface="Montserrat"/>
              <a:ea typeface="Montserrat"/>
              <a:cs typeface="Montserrat"/>
              <a:sym typeface="Montserrat"/>
            </a:endParaRPr>
          </a:p>
          <a:p>
            <a:pPr marL="457200" lvl="0" indent="-299720" algn="l" rtl="0">
              <a:lnSpc>
                <a:spcPct val="95000"/>
              </a:lnSpc>
              <a:spcBef>
                <a:spcPts val="0"/>
              </a:spcBef>
              <a:spcAft>
                <a:spcPts val="0"/>
              </a:spcAft>
              <a:buClr>
                <a:srgbClr val="000000"/>
              </a:buClr>
              <a:buSzPts val="1120"/>
              <a:buFont typeface="Montserrat"/>
              <a:buAutoNum type="arabicPeriod"/>
            </a:pPr>
            <a:r>
              <a:rPr lang="id" sz="1120">
                <a:solidFill>
                  <a:srgbClr val="000000"/>
                </a:solidFill>
                <a:latin typeface="Montserrat"/>
                <a:ea typeface="Montserrat"/>
                <a:cs typeface="Montserrat"/>
                <a:sym typeface="Montserrat"/>
              </a:rPr>
              <a:t>Melakukan cleansing data pada dataset Analisis Sentimen menggunakan Pandas dan RegEx</a:t>
            </a:r>
            <a:endParaRPr sz="1120">
              <a:solidFill>
                <a:srgbClr val="000000"/>
              </a:solidFill>
              <a:latin typeface="Montserrat"/>
              <a:ea typeface="Montserrat"/>
              <a:cs typeface="Montserrat"/>
              <a:sym typeface="Montserrat"/>
            </a:endParaRPr>
          </a:p>
          <a:p>
            <a:pPr marL="457200" lvl="0" indent="-299720" algn="l" rtl="0">
              <a:lnSpc>
                <a:spcPct val="95000"/>
              </a:lnSpc>
              <a:spcBef>
                <a:spcPts val="0"/>
              </a:spcBef>
              <a:spcAft>
                <a:spcPts val="0"/>
              </a:spcAft>
              <a:buClr>
                <a:srgbClr val="000000"/>
              </a:buClr>
              <a:buSzPts val="1120"/>
              <a:buFont typeface="Montserrat"/>
              <a:buAutoNum type="arabicPeriod"/>
            </a:pPr>
            <a:r>
              <a:rPr lang="id" sz="1120">
                <a:solidFill>
                  <a:srgbClr val="000000"/>
                </a:solidFill>
                <a:latin typeface="Montserrat"/>
                <a:ea typeface="Montserrat"/>
                <a:cs typeface="Montserrat"/>
                <a:sym typeface="Montserrat"/>
              </a:rPr>
              <a:t>Melakukan feature extraction pada dataset Analisis Sentimen menggunakan Sklearn</a:t>
            </a:r>
            <a:endParaRPr sz="1120">
              <a:solidFill>
                <a:srgbClr val="000000"/>
              </a:solidFill>
              <a:latin typeface="Montserrat"/>
              <a:ea typeface="Montserrat"/>
              <a:cs typeface="Montserrat"/>
              <a:sym typeface="Montserrat"/>
            </a:endParaRPr>
          </a:p>
          <a:p>
            <a:pPr marL="457200" lvl="0" indent="-299720" algn="l" rtl="0">
              <a:lnSpc>
                <a:spcPct val="95000"/>
              </a:lnSpc>
              <a:spcBef>
                <a:spcPts val="0"/>
              </a:spcBef>
              <a:spcAft>
                <a:spcPts val="0"/>
              </a:spcAft>
              <a:buClr>
                <a:srgbClr val="000000"/>
              </a:buClr>
              <a:buSzPts val="1120"/>
              <a:buFont typeface="Montserrat"/>
              <a:buAutoNum type="arabicPeriod"/>
            </a:pPr>
            <a:r>
              <a:rPr lang="id" sz="1120">
                <a:solidFill>
                  <a:srgbClr val="000000"/>
                </a:solidFill>
                <a:latin typeface="Montserrat"/>
                <a:ea typeface="Montserrat"/>
                <a:cs typeface="Montserrat"/>
                <a:sym typeface="Montserrat"/>
              </a:rPr>
              <a:t>Melakukan training menggunakan 2 metode:</a:t>
            </a:r>
            <a:endParaRPr sz="1120">
              <a:solidFill>
                <a:srgbClr val="000000"/>
              </a:solidFill>
              <a:latin typeface="Montserrat"/>
              <a:ea typeface="Montserrat"/>
              <a:cs typeface="Montserrat"/>
              <a:sym typeface="Montserrat"/>
            </a:endParaRPr>
          </a:p>
          <a:p>
            <a:pPr marL="914400" lvl="1" indent="-299719" algn="l" rtl="0">
              <a:lnSpc>
                <a:spcPct val="95000"/>
              </a:lnSpc>
              <a:spcBef>
                <a:spcPts val="0"/>
              </a:spcBef>
              <a:spcAft>
                <a:spcPts val="0"/>
              </a:spcAft>
              <a:buClr>
                <a:srgbClr val="000000"/>
              </a:buClr>
              <a:buSzPts val="1120"/>
              <a:buFont typeface="Montserrat"/>
              <a:buAutoNum type="alphaLcPeriod"/>
            </a:pPr>
            <a:r>
              <a:rPr lang="id" sz="1120">
                <a:solidFill>
                  <a:srgbClr val="000000"/>
                </a:solidFill>
                <a:latin typeface="Montserrat"/>
                <a:ea typeface="Montserrat"/>
                <a:cs typeface="Montserrat"/>
                <a:sym typeface="Montserrat"/>
              </a:rPr>
              <a:t>Neural network (memakai tool Sklearn)</a:t>
            </a:r>
            <a:endParaRPr sz="1120">
              <a:solidFill>
                <a:srgbClr val="000000"/>
              </a:solidFill>
              <a:latin typeface="Montserrat"/>
              <a:ea typeface="Montserrat"/>
              <a:cs typeface="Montserrat"/>
              <a:sym typeface="Montserrat"/>
            </a:endParaRPr>
          </a:p>
          <a:p>
            <a:pPr marL="914400" lvl="1" indent="-299719" algn="l" rtl="0">
              <a:lnSpc>
                <a:spcPct val="95000"/>
              </a:lnSpc>
              <a:spcBef>
                <a:spcPts val="0"/>
              </a:spcBef>
              <a:spcAft>
                <a:spcPts val="0"/>
              </a:spcAft>
              <a:buClr>
                <a:srgbClr val="000000"/>
              </a:buClr>
              <a:buSzPts val="1120"/>
              <a:buFont typeface="Montserrat"/>
              <a:buAutoNum type="alphaLcPeriod"/>
            </a:pPr>
            <a:r>
              <a:rPr lang="id" sz="1120">
                <a:solidFill>
                  <a:srgbClr val="000000"/>
                </a:solidFill>
                <a:latin typeface="Montserrat"/>
                <a:ea typeface="Montserrat"/>
                <a:cs typeface="Montserrat"/>
                <a:sym typeface="Montserrat"/>
              </a:rPr>
              <a:t>LSTM (memakai tool Tensorflow)</a:t>
            </a:r>
            <a:endParaRPr sz="1120">
              <a:solidFill>
                <a:srgbClr val="000000"/>
              </a:solidFill>
              <a:latin typeface="Montserrat"/>
              <a:ea typeface="Montserrat"/>
              <a:cs typeface="Montserrat"/>
              <a:sym typeface="Montserrat"/>
            </a:endParaRPr>
          </a:p>
          <a:p>
            <a:pPr marL="457200" lvl="0" indent="-299720" algn="l" rtl="0">
              <a:lnSpc>
                <a:spcPct val="95000"/>
              </a:lnSpc>
              <a:spcBef>
                <a:spcPts val="0"/>
              </a:spcBef>
              <a:spcAft>
                <a:spcPts val="0"/>
              </a:spcAft>
              <a:buClr>
                <a:srgbClr val="000000"/>
              </a:buClr>
              <a:buSzPts val="1120"/>
              <a:buFont typeface="Montserrat"/>
              <a:buAutoNum type="arabicPeriod"/>
            </a:pPr>
            <a:r>
              <a:rPr lang="id" sz="1120">
                <a:solidFill>
                  <a:srgbClr val="000000"/>
                </a:solidFill>
                <a:latin typeface="Montserrat"/>
                <a:ea typeface="Montserrat"/>
                <a:cs typeface="Montserrat"/>
                <a:sym typeface="Montserrat"/>
              </a:rPr>
              <a:t>Melakukan evaluasi pada model Neural Network dan LSTM  yang sudah di-training dengan Sklearn</a:t>
            </a:r>
            <a:endParaRPr sz="1120">
              <a:solidFill>
                <a:srgbClr val="000000"/>
              </a:solidFill>
              <a:latin typeface="Montserrat"/>
              <a:ea typeface="Montserrat"/>
              <a:cs typeface="Montserrat"/>
              <a:sym typeface="Montserrat"/>
            </a:endParaRPr>
          </a:p>
          <a:p>
            <a:pPr marL="457200" lvl="0" indent="-299720" algn="l" rtl="0">
              <a:lnSpc>
                <a:spcPct val="95000"/>
              </a:lnSpc>
              <a:spcBef>
                <a:spcPts val="0"/>
              </a:spcBef>
              <a:spcAft>
                <a:spcPts val="0"/>
              </a:spcAft>
              <a:buClr>
                <a:srgbClr val="000000"/>
              </a:buClr>
              <a:buSzPts val="1120"/>
              <a:buFont typeface="Montserrat"/>
              <a:buAutoNum type="arabicPeriod"/>
            </a:pPr>
            <a:r>
              <a:rPr lang="id" sz="1120">
                <a:solidFill>
                  <a:srgbClr val="000000"/>
                </a:solidFill>
                <a:latin typeface="Montserrat"/>
                <a:ea typeface="Montserrat"/>
                <a:cs typeface="Montserrat"/>
                <a:sym typeface="Montserrat"/>
              </a:rPr>
              <a:t>Membangun API untuk prediksi sentimen menggunakan model Neural Network dan LSTM dengan menggunakan Flask dan Swagger UI dengan 2 endpoint untuk masing-masing model.</a:t>
            </a:r>
            <a:endParaRPr sz="1120">
              <a:solidFill>
                <a:srgbClr val="000000"/>
              </a:solidFill>
              <a:latin typeface="Montserrat"/>
              <a:ea typeface="Montserrat"/>
              <a:cs typeface="Montserrat"/>
              <a:sym typeface="Montserrat"/>
            </a:endParaRPr>
          </a:p>
          <a:p>
            <a:pPr marL="457200" lvl="0" indent="-299720" algn="l" rtl="0">
              <a:lnSpc>
                <a:spcPct val="95000"/>
              </a:lnSpc>
              <a:spcBef>
                <a:spcPts val="0"/>
              </a:spcBef>
              <a:spcAft>
                <a:spcPts val="0"/>
              </a:spcAft>
              <a:buClr>
                <a:srgbClr val="000000"/>
              </a:buClr>
              <a:buSzPts val="1120"/>
              <a:buFont typeface="Montserrat"/>
              <a:buAutoNum type="arabicPeriod"/>
            </a:pPr>
            <a:r>
              <a:rPr lang="id" sz="1120">
                <a:solidFill>
                  <a:srgbClr val="000000"/>
                </a:solidFill>
                <a:latin typeface="Montserrat"/>
                <a:ea typeface="Montserrat"/>
                <a:cs typeface="Montserrat"/>
                <a:sym typeface="Montserrat"/>
              </a:rPr>
              <a:t>Membuat laporan hasil pengerjaan proyek </a:t>
            </a:r>
            <a:endParaRPr sz="1120">
              <a:solidFill>
                <a:srgbClr val="000000"/>
              </a:solidFill>
              <a:latin typeface="Montserrat"/>
              <a:ea typeface="Montserrat"/>
              <a:cs typeface="Montserrat"/>
              <a:sym typeface="Montserrat"/>
            </a:endParaRPr>
          </a:p>
          <a:p>
            <a:pPr marL="457200" lvl="0" indent="-299720" algn="l" rtl="0">
              <a:lnSpc>
                <a:spcPct val="95000"/>
              </a:lnSpc>
              <a:spcBef>
                <a:spcPts val="0"/>
              </a:spcBef>
              <a:spcAft>
                <a:spcPts val="0"/>
              </a:spcAft>
              <a:buClr>
                <a:srgbClr val="000000"/>
              </a:buClr>
              <a:buSzPts val="1120"/>
              <a:buFont typeface="Montserrat"/>
              <a:buAutoNum type="arabicPeriod"/>
            </a:pPr>
            <a:r>
              <a:rPr lang="id" sz="1120">
                <a:solidFill>
                  <a:srgbClr val="000000"/>
                </a:solidFill>
                <a:latin typeface="Montserrat"/>
                <a:ea typeface="Montserrat"/>
                <a:cs typeface="Montserrat"/>
                <a:sym typeface="Montserrat"/>
              </a:rPr>
              <a:t>Mendokumentasikan hasil koding (source code) termasuk API dan laporan dengan mengunggahnya di Git dan Github.</a:t>
            </a:r>
            <a:endParaRPr sz="1120">
              <a:solidFill>
                <a:srgbClr val="000000"/>
              </a:solidFill>
              <a:latin typeface="Montserrat"/>
              <a:ea typeface="Montserrat"/>
              <a:cs typeface="Montserrat"/>
              <a:sym typeface="Montserrat"/>
            </a:endParaRPr>
          </a:p>
          <a:p>
            <a:pPr marL="0" lvl="0" indent="0" algn="l" rtl="0">
              <a:lnSpc>
                <a:spcPct val="95000"/>
              </a:lnSpc>
              <a:spcBef>
                <a:spcPts val="0"/>
              </a:spcBef>
              <a:spcAft>
                <a:spcPts val="1200"/>
              </a:spcAft>
              <a:buSzPts val="440"/>
              <a:buNone/>
            </a:pPr>
            <a:endParaRPr sz="520"/>
          </a:p>
        </p:txBody>
      </p:sp>
      <p:pic>
        <p:nvPicPr>
          <p:cNvPr id="145" name="Google Shape;145;p15"/>
          <p:cNvPicPr preferRelativeResize="0"/>
          <p:nvPr/>
        </p:nvPicPr>
        <p:blipFill>
          <a:blip r:embed="rId3">
            <a:alphaModFix/>
          </a:blip>
          <a:stretch>
            <a:fillRect/>
          </a:stretch>
        </p:blipFill>
        <p:spPr>
          <a:xfrm>
            <a:off x="7445974" y="325651"/>
            <a:ext cx="1023050" cy="102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b="1"/>
              <a:t>Hasil dan Kesimpulan</a:t>
            </a:r>
            <a:endParaRPr b="1"/>
          </a:p>
          <a:p>
            <a:pPr marL="0" lvl="0" indent="0" algn="l" rtl="0">
              <a:spcBef>
                <a:spcPts val="0"/>
              </a:spcBef>
              <a:spcAft>
                <a:spcPts val="0"/>
              </a:spcAft>
              <a:buSzPts val="990"/>
              <a:buNone/>
            </a:pPr>
            <a:endParaRPr sz="2700"/>
          </a:p>
        </p:txBody>
      </p:sp>
      <p:sp>
        <p:nvSpPr>
          <p:cNvPr id="151" name="Google Shape;151;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rgbClr val="000000"/>
              </a:buClr>
              <a:buSzPts val="1800"/>
              <a:buFont typeface="Arial"/>
              <a:buNone/>
            </a:pPr>
            <a:r>
              <a:rPr lang="id" sz="1100" b="1">
                <a:solidFill>
                  <a:srgbClr val="292929"/>
                </a:solidFill>
                <a:latin typeface="Montserrat"/>
                <a:ea typeface="Montserrat"/>
                <a:cs typeface="Montserrat"/>
                <a:sym typeface="Montserrat"/>
              </a:rPr>
              <a:t>Langkah Pertama</a:t>
            </a:r>
            <a:endParaRPr sz="1100" b="1">
              <a:solidFill>
                <a:srgbClr val="292929"/>
              </a:solidFill>
              <a:latin typeface="Montserrat"/>
              <a:ea typeface="Montserrat"/>
              <a:cs typeface="Montserrat"/>
              <a:sym typeface="Montserrat"/>
            </a:endParaRPr>
          </a:p>
          <a:p>
            <a:pPr marL="0" lvl="0" indent="0" algn="just" rtl="0">
              <a:spcBef>
                <a:spcPts val="1000"/>
              </a:spcBef>
              <a:spcAft>
                <a:spcPts val="0"/>
              </a:spcAft>
              <a:buNone/>
            </a:pPr>
            <a:r>
              <a:rPr lang="id" sz="1100">
                <a:solidFill>
                  <a:srgbClr val="000000"/>
                </a:solidFill>
                <a:latin typeface="Montserrat"/>
                <a:ea typeface="Montserrat"/>
                <a:cs typeface="Montserrat"/>
                <a:sym typeface="Montserrat"/>
              </a:rPr>
              <a:t>Dalam rangka memahami bagaimana sebuah neural network bekerja pertama-tama kita perlu melakukan perhitungan backward propagation yang merupakan sebuah teknik untuk memperbaharui weight dan bias yang digunakan untuk mereduksi nilai error sampai ke level minimum. Proses inilah yang menjadi inti bagaimana neural network bekerja. </a:t>
            </a:r>
            <a:endParaRPr sz="1100">
              <a:solidFill>
                <a:srgbClr val="000000"/>
              </a:solidFill>
              <a:latin typeface="Montserrat"/>
              <a:ea typeface="Montserrat"/>
              <a:cs typeface="Montserrat"/>
              <a:sym typeface="Montserrat"/>
            </a:endParaRPr>
          </a:p>
          <a:p>
            <a:pPr marL="0" lvl="0" indent="0" algn="just" rtl="0">
              <a:spcBef>
                <a:spcPts val="0"/>
              </a:spcBef>
              <a:spcAft>
                <a:spcPts val="0"/>
              </a:spcAft>
              <a:buNone/>
            </a:pPr>
            <a:r>
              <a:rPr lang="id" sz="1100">
                <a:solidFill>
                  <a:srgbClr val="000000"/>
                </a:solidFill>
                <a:latin typeface="Montserrat"/>
                <a:ea typeface="Montserrat"/>
                <a:cs typeface="Montserrat"/>
                <a:sym typeface="Montserrat"/>
              </a:rPr>
              <a:t>Arsitektur neural network yang akan dihitung telah disediakan oleh Binar Academy. Kami melakukan perhitungan ini dalam file Ms. Excel dan memindahkan hasilnya ke dalam Ms. Word</a:t>
            </a:r>
            <a:endParaRPr sz="1100">
              <a:solidFill>
                <a:srgbClr val="000000"/>
              </a:solidFill>
              <a:latin typeface="Montserrat"/>
              <a:ea typeface="Montserrat"/>
              <a:cs typeface="Montserrat"/>
              <a:sym typeface="Montserrat"/>
            </a:endParaRPr>
          </a:p>
          <a:p>
            <a:pPr marL="0" lvl="0" indent="0" algn="just" rtl="0">
              <a:spcBef>
                <a:spcPts val="0"/>
              </a:spcBef>
              <a:spcAft>
                <a:spcPts val="0"/>
              </a:spcAft>
              <a:buNone/>
            </a:pPr>
            <a:endParaRPr sz="1100">
              <a:solidFill>
                <a:srgbClr val="000000"/>
              </a:solidFill>
              <a:latin typeface="Montserrat"/>
              <a:ea typeface="Montserrat"/>
              <a:cs typeface="Montserrat"/>
              <a:sym typeface="Montserrat"/>
            </a:endParaRPr>
          </a:p>
          <a:p>
            <a:pPr marL="457200" lvl="0" indent="0" algn="l" rtl="0">
              <a:spcBef>
                <a:spcPts val="1000"/>
              </a:spcBef>
              <a:spcAft>
                <a:spcPts val="1000"/>
              </a:spcAft>
              <a:buNone/>
            </a:pPr>
            <a:endParaRPr sz="1100">
              <a:solidFill>
                <a:srgbClr val="292929"/>
              </a:solidFill>
              <a:latin typeface="Montserrat"/>
              <a:ea typeface="Montserrat"/>
              <a:cs typeface="Montserrat"/>
              <a:sym typeface="Montserrat"/>
            </a:endParaRPr>
          </a:p>
        </p:txBody>
      </p:sp>
      <p:pic>
        <p:nvPicPr>
          <p:cNvPr id="152" name="Google Shape;152;p16"/>
          <p:cNvPicPr preferRelativeResize="0"/>
          <p:nvPr/>
        </p:nvPicPr>
        <p:blipFill>
          <a:blip r:embed="rId3">
            <a:alphaModFix/>
          </a:blip>
          <a:stretch>
            <a:fillRect/>
          </a:stretch>
        </p:blipFill>
        <p:spPr>
          <a:xfrm>
            <a:off x="6038399" y="464049"/>
            <a:ext cx="2448325" cy="162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58" name="Google Shape;158;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9" name="Google Shape;159;p17"/>
          <p:cNvPicPr preferRelativeResize="0"/>
          <p:nvPr/>
        </p:nvPicPr>
        <p:blipFill>
          <a:blip r:embed="rId3">
            <a:alphaModFix/>
          </a:blip>
          <a:stretch>
            <a:fillRect/>
          </a:stretch>
        </p:blipFill>
        <p:spPr>
          <a:xfrm>
            <a:off x="819150" y="845600"/>
            <a:ext cx="7505701" cy="3593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65" name="Google Shape;165;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6" name="Google Shape;166;p18"/>
          <p:cNvPicPr preferRelativeResize="0"/>
          <p:nvPr/>
        </p:nvPicPr>
        <p:blipFill>
          <a:blip r:embed="rId3">
            <a:alphaModFix/>
          </a:blip>
          <a:stretch>
            <a:fillRect/>
          </a:stretch>
        </p:blipFill>
        <p:spPr>
          <a:xfrm>
            <a:off x="819150" y="845600"/>
            <a:ext cx="7505699" cy="365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72" name="Google Shape;172;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19"/>
          <p:cNvPicPr preferRelativeResize="0"/>
          <p:nvPr/>
        </p:nvPicPr>
        <p:blipFill>
          <a:blip r:embed="rId3">
            <a:alphaModFix/>
          </a:blip>
          <a:stretch>
            <a:fillRect/>
          </a:stretch>
        </p:blipFill>
        <p:spPr>
          <a:xfrm>
            <a:off x="819150" y="419100"/>
            <a:ext cx="7505700" cy="401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20"/>
          <p:cNvPicPr preferRelativeResize="0"/>
          <p:nvPr/>
        </p:nvPicPr>
        <p:blipFill>
          <a:blip r:embed="rId3">
            <a:alphaModFix/>
          </a:blip>
          <a:stretch>
            <a:fillRect/>
          </a:stretch>
        </p:blipFill>
        <p:spPr>
          <a:xfrm>
            <a:off x="819150" y="1169450"/>
            <a:ext cx="7505701" cy="298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b="1"/>
              <a:t>Hasil dan Kesimpulan</a:t>
            </a:r>
            <a:endParaRPr b="1"/>
          </a:p>
          <a:p>
            <a:pPr marL="0" lvl="0" indent="0" algn="l" rtl="0">
              <a:spcBef>
                <a:spcPts val="0"/>
              </a:spcBef>
              <a:spcAft>
                <a:spcPts val="0"/>
              </a:spcAft>
              <a:buSzPts val="990"/>
              <a:buNone/>
            </a:pPr>
            <a:endParaRPr sz="2700"/>
          </a:p>
        </p:txBody>
      </p:sp>
      <p:sp>
        <p:nvSpPr>
          <p:cNvPr id="185" name="Google Shape;185;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rgbClr val="000000"/>
              </a:buClr>
              <a:buSzPts val="1800"/>
              <a:buFont typeface="Arial"/>
              <a:buNone/>
            </a:pPr>
            <a:r>
              <a:rPr lang="id" sz="1100" b="1">
                <a:solidFill>
                  <a:srgbClr val="292929"/>
                </a:solidFill>
                <a:latin typeface="Montserrat"/>
                <a:ea typeface="Montserrat"/>
                <a:cs typeface="Montserrat"/>
                <a:sym typeface="Montserrat"/>
              </a:rPr>
              <a:t>Langkah Kedua</a:t>
            </a:r>
            <a:endParaRPr sz="1100" b="1">
              <a:solidFill>
                <a:srgbClr val="292929"/>
              </a:solidFill>
              <a:latin typeface="Montserrat"/>
              <a:ea typeface="Montserrat"/>
              <a:cs typeface="Montserrat"/>
              <a:sym typeface="Montserrat"/>
            </a:endParaRPr>
          </a:p>
          <a:p>
            <a:pPr marL="0" lvl="0" indent="0" algn="l" rtl="0">
              <a:spcBef>
                <a:spcPts val="1000"/>
              </a:spcBef>
              <a:spcAft>
                <a:spcPts val="0"/>
              </a:spcAft>
              <a:buClr>
                <a:srgbClr val="000000"/>
              </a:buClr>
              <a:buSzPts val="1800"/>
              <a:buFont typeface="Arial"/>
              <a:buNone/>
            </a:pPr>
            <a:r>
              <a:rPr lang="id" sz="1100">
                <a:solidFill>
                  <a:srgbClr val="292929"/>
                </a:solidFill>
                <a:latin typeface="Montserrat"/>
                <a:ea typeface="Montserrat"/>
                <a:cs typeface="Montserrat"/>
                <a:sym typeface="Montserrat"/>
              </a:rPr>
              <a:t>Membaca dan memahami studi kasus yang telah kita pelajari dari hasil penelitian-penelitian sebelumnya yang berhubungan dengan kasus yang akan kita pecahkan. Beberapa hasil penelitian-penelitian sebelumnya yang telah kami pelajari adalah sebagai berikut: </a:t>
            </a:r>
            <a:endParaRPr sz="1100">
              <a:solidFill>
                <a:srgbClr val="292929"/>
              </a:solidFill>
              <a:latin typeface="Montserrat"/>
              <a:ea typeface="Montserrat"/>
              <a:cs typeface="Montserrat"/>
              <a:sym typeface="Montserrat"/>
            </a:endParaRPr>
          </a:p>
          <a:p>
            <a:pPr marL="457200" lvl="0" indent="-298450" algn="l" rtl="0">
              <a:spcBef>
                <a:spcPts val="1000"/>
              </a:spcBef>
              <a:spcAft>
                <a:spcPts val="0"/>
              </a:spcAft>
              <a:buSzPts val="1100"/>
              <a:buFont typeface="Montserrat"/>
              <a:buChar char="-"/>
            </a:pPr>
            <a:r>
              <a:rPr lang="id" sz="1100" u="sng">
                <a:solidFill>
                  <a:schemeClr val="hlink"/>
                </a:solidFill>
                <a:latin typeface="Montserrat"/>
                <a:ea typeface="Montserrat"/>
                <a:cs typeface="Montserrat"/>
                <a:sym typeface="Montserrat"/>
                <a:hlinkClick r:id="rId3"/>
              </a:rPr>
              <a:t>https://www.kaggle.com/code/atillasilva/sentiment-analysis-using-neural-network</a:t>
            </a:r>
            <a:endParaRPr sz="1100">
              <a:solidFill>
                <a:srgbClr val="292929"/>
              </a:solidFill>
              <a:latin typeface="Montserrat"/>
              <a:ea typeface="Montserrat"/>
              <a:cs typeface="Montserrat"/>
              <a:sym typeface="Montserrat"/>
            </a:endParaRPr>
          </a:p>
          <a:p>
            <a:pPr marL="457200" lvl="0" indent="-298450" algn="l" rtl="0">
              <a:spcBef>
                <a:spcPts val="0"/>
              </a:spcBef>
              <a:spcAft>
                <a:spcPts val="0"/>
              </a:spcAft>
              <a:buSzPts val="1100"/>
              <a:buFont typeface="Montserrat"/>
              <a:buChar char="-"/>
            </a:pPr>
            <a:r>
              <a:rPr lang="id" sz="1100" u="sng">
                <a:solidFill>
                  <a:schemeClr val="hlink"/>
                </a:solidFill>
                <a:latin typeface="Montserrat"/>
                <a:ea typeface="Montserrat"/>
                <a:cs typeface="Montserrat"/>
                <a:sym typeface="Montserrat"/>
                <a:hlinkClick r:id="rId4"/>
              </a:rPr>
              <a:t>https://www.kaggle.com/code/ngyptr/lstm-sentiment-analysis-keras</a:t>
            </a:r>
            <a:r>
              <a:rPr lang="id" sz="1100">
                <a:solidFill>
                  <a:srgbClr val="292929"/>
                </a:solidFill>
                <a:latin typeface="Montserrat"/>
                <a:ea typeface="Montserrat"/>
                <a:cs typeface="Montserrat"/>
                <a:sym typeface="Montserrat"/>
              </a:rPr>
              <a:t> </a:t>
            </a:r>
            <a:endParaRPr sz="1100">
              <a:solidFill>
                <a:srgbClr val="292929"/>
              </a:solidFill>
              <a:latin typeface="Montserrat"/>
              <a:ea typeface="Montserrat"/>
              <a:cs typeface="Montserrat"/>
              <a:sym typeface="Montserrat"/>
            </a:endParaRPr>
          </a:p>
          <a:p>
            <a:pPr marL="457200" lvl="0" indent="-298450" algn="l" rtl="0">
              <a:spcBef>
                <a:spcPts val="0"/>
              </a:spcBef>
              <a:spcAft>
                <a:spcPts val="0"/>
              </a:spcAft>
              <a:buClr>
                <a:srgbClr val="292929"/>
              </a:buClr>
              <a:buSzPts val="1100"/>
              <a:buFont typeface="Montserrat"/>
              <a:buChar char="-"/>
            </a:pPr>
            <a:r>
              <a:rPr lang="id" sz="1100" u="sng">
                <a:solidFill>
                  <a:schemeClr val="hlink"/>
                </a:solidFill>
                <a:latin typeface="Montserrat"/>
                <a:ea typeface="Montserrat"/>
                <a:cs typeface="Montserrat"/>
                <a:sym typeface="Montserrat"/>
                <a:hlinkClick r:id="rId5"/>
              </a:rPr>
              <a:t>https://www.kaggle.com/code/jth359/imbalanced-target-variable-with-text-data/notebook?scriptVersionId=53696145</a:t>
            </a:r>
            <a:r>
              <a:rPr lang="id" sz="1100">
                <a:solidFill>
                  <a:srgbClr val="292929"/>
                </a:solidFill>
                <a:latin typeface="Montserrat"/>
                <a:ea typeface="Montserrat"/>
                <a:cs typeface="Montserrat"/>
                <a:sym typeface="Montserrat"/>
              </a:rPr>
              <a:t> </a:t>
            </a:r>
            <a:endParaRPr sz="1100">
              <a:solidFill>
                <a:srgbClr val="292929"/>
              </a:solidFill>
              <a:latin typeface="Montserrat"/>
              <a:ea typeface="Montserrat"/>
              <a:cs typeface="Montserrat"/>
              <a:sym typeface="Montserrat"/>
            </a:endParaRPr>
          </a:p>
        </p:txBody>
      </p:sp>
      <p:pic>
        <p:nvPicPr>
          <p:cNvPr id="186" name="Google Shape;186;p21"/>
          <p:cNvPicPr preferRelativeResize="0"/>
          <p:nvPr/>
        </p:nvPicPr>
        <p:blipFill>
          <a:blip r:embed="rId6">
            <a:alphaModFix/>
          </a:blip>
          <a:stretch>
            <a:fillRect/>
          </a:stretch>
        </p:blipFill>
        <p:spPr>
          <a:xfrm>
            <a:off x="6454572" y="436047"/>
            <a:ext cx="1656925" cy="165692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1131</Words>
  <Application>Microsoft Office PowerPoint</Application>
  <PresentationFormat>On-screen Show (16:9)</PresentationFormat>
  <Paragraphs>95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Montserrat</vt:lpstr>
      <vt:lpstr>Nunito</vt:lpstr>
      <vt:lpstr>Shift</vt:lpstr>
      <vt:lpstr>Membuat API untuk Analisis Sentimen dan Laporan Analisis Data berdasarkan Sentimen. </vt:lpstr>
      <vt:lpstr>Pendahuluan </vt:lpstr>
      <vt:lpstr>Metodologi </vt:lpstr>
      <vt:lpstr>Hasil dan Kesimpulan </vt:lpstr>
      <vt:lpstr>PowerPoint Presentation</vt:lpstr>
      <vt:lpstr>PowerPoint Presentation</vt:lpstr>
      <vt:lpstr>PowerPoint Presentation</vt:lpstr>
      <vt:lpstr>PowerPoint Presentation</vt:lpstr>
      <vt:lpstr>Hasil dan Kesimpulan </vt:lpstr>
      <vt:lpstr>Hasil dan Kesimpulan </vt:lpstr>
      <vt:lpstr>PowerPoint Presentation</vt:lpstr>
      <vt:lpstr>PowerPoint Presentation</vt:lpstr>
      <vt:lpstr>PowerPoint Presentation</vt:lpstr>
      <vt:lpstr>Hasil dan Kesimpulan </vt:lpstr>
      <vt:lpstr>PowerPoint Presentation</vt:lpstr>
      <vt:lpstr>PowerPoint Presentation</vt:lpstr>
      <vt:lpstr>PowerPoint Presentation</vt:lpstr>
      <vt:lpstr>Hasil dan Kesimpulan </vt:lpstr>
      <vt:lpstr>PowerPoint Presentation</vt:lpstr>
      <vt:lpstr>PowerPoint Presentation</vt:lpstr>
      <vt:lpstr>Hasil dan Kesimpulan </vt:lpstr>
      <vt:lpstr>PowerPoint Presentation</vt:lpstr>
      <vt:lpstr>PowerPoint Presentation</vt:lpstr>
      <vt:lpstr>Hasil dan Kesimpulan </vt:lpstr>
      <vt:lpstr>PowerPoint Presentation</vt:lpstr>
      <vt:lpstr>PowerPoint Presentation</vt:lpstr>
      <vt:lpstr>Hasil dan Kesimpulan</vt:lpstr>
      <vt:lpstr>Saran</vt:lpstr>
      <vt:lpstr>Penutup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Membuat API untuk Analisis Sentimen dan Laporan Analisis Data berdasarkan Sentimen. </dc:title>
  <dc:creator>B</dc:creator>
  <cp:lastModifiedBy>B</cp:lastModifiedBy>
  <cp:revision>3</cp:revision>
  <dcterms:modified xsi:type="dcterms:W3CDTF">2022-12-03T13:03:29Z</dcterms:modified>
</cp:coreProperties>
</file>