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3" r:id="rId7"/>
    <p:sldId id="262" r:id="rId8"/>
    <p:sldId id="264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4295"/>
    <a:srgbClr val="E3B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14" autoAdjust="0"/>
  </p:normalViewPr>
  <p:slideViewPr>
    <p:cSldViewPr>
      <p:cViewPr varScale="1">
        <p:scale>
          <a:sx n="76" d="100"/>
          <a:sy n="76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C51E-34CC-4A19-998D-1285AECD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F8BBD-3D04-4A2D-A7A3-BC46D43B3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25B7-9511-4A27-BEF9-F84A802C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E5C8-8CE9-4FCF-AECD-3E3660FF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8FB4-C2D2-47F5-A063-0FF4A761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16D5A-11EC-4E9D-8BE9-07AE44F3B5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43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7963-3418-431C-B528-2AAE22A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9F1DB-836E-4A4E-9B3A-BDE2DF92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0B85-F92B-4EA1-83C9-0F3224B7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EBF3-2A8B-4165-A457-BB33264A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4B20-2302-4107-917D-D7C1B4B7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F1CD2-DE27-48AC-B58C-AABE3B166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78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A5906-C1CB-4D64-8394-BB422B3E3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1BF60-AD6E-46A8-BB23-A05C0C61F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492-AF83-46FA-A97B-B9D890B5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D50C-2A83-402B-B9DE-BF80BD22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DF3C-1AFA-4C2E-9D6F-5A5CB2CA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2996B-369A-4A51-8CDE-8EC14F5606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84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94A7-53F2-4741-81B8-FBC7ACA0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0520-B615-4D57-8EFE-E4683249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55644-A23C-424A-827E-12FACAF3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046-2D83-44B1-8F9F-69BAAD7F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C474-3B87-4264-ABB2-CE394C5E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3F661-AEED-4AFC-93E4-5D1B23F28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79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0738-1C4F-4FF9-8D50-ADAFA39C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93C7-5E94-4D4A-8758-BD0BD7A9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3140-DCC4-4C9C-90DB-942DE730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285C-6B15-40FA-ABCA-CD8CEEC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C6EE-76F5-4660-B82E-806E50A3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ADEA1-8E9A-4DD1-86DE-8F62ABAAB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3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E5AB-AE2F-45CA-AA63-9EA1688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5528-274B-4F1A-A34A-3F4FD95AE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09FB1-02BE-4A32-B973-27B2B50A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50470-3394-4859-A7E1-F19A89A9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40BF-5113-4A01-9E9D-CB3F920A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3C98-786D-48ED-A147-F610B95B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A2E34-1474-4677-9DFE-DE00B2C1F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4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6DC7-DBF4-4F56-BB27-D60B14D4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7C4C-9148-41C9-B30D-6477ADD4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69652-5A86-458F-8B35-73692980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FE65A-6673-4D27-9E4C-53B8A48F8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3F0B5-73B4-4117-AB9D-77528B26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0C577-94E0-4876-9E05-31C9E2E6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829F7-3E75-4FC2-8B33-0CB2D4BD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451D3-43A5-49F8-B80A-5F51B4AC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7B8E2-A960-40D8-9925-77FAA2CAA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80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85E0-F432-4112-B19C-8C908008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FFC26-6641-4792-B9DC-1CB0B7A3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515DD-E29A-48BB-88B8-4389DB11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004CB-268F-448F-BE75-045088B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02BE1-8932-4E27-BF64-B93F8F46DA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39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06313-0EA2-4CD0-A42B-C93B5870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703C-C88F-457B-B5FD-6BF331A1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1565-EE02-4FA7-AE86-67C43D1D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064C2-A540-4B30-860B-1AF4C575B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97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8AA2-6E61-477C-B607-83C7130F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1FCC-ECE6-4055-B573-0BAEE1A8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6620-6CAD-4AAE-AB22-446464B8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459EB-D863-46C3-868D-A52F451C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CE02-3FB9-4D27-B234-F4FB728B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F8B7-47C8-48F5-A06A-1E76CA25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F2AD0-8B1F-46E3-85DE-5617B37AC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DB69-68EB-449D-8CCF-1F20B895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96329-92BC-44A3-8F46-BE8F397AC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746C3-4E32-4546-BFDD-5C388663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CE3D6-76E3-4ADB-9695-8309DA5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81F6-7CC6-4837-8BF4-1725A12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FC90C-9847-4C64-8F92-1CDF805F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3709-A2DF-4060-93F6-2E2EDF788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C1A462D-15E2-4D88-950E-19A0FEF41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510E4F-DD87-43BC-AB17-CC714BF2C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7B4755E-4A1D-4F1B-B1D5-27EEF146F5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8EF6CB3-2E61-47BF-9DDD-64D08F6232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43F2AE8-2841-46B1-8F5C-8DC00731B3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FBD0EF-C42B-4951-A996-A17A68DF50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genapps.com/blog/what-is-tableau-its-use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nterworks.com/blog/dmurray/2014/12/29/what-tableau-and-no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7B1BB-7DCB-43B6-B658-C9BE89642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52" y="3364891"/>
            <a:ext cx="7902696" cy="3481018"/>
          </a:xfrm>
          <a:prstGeom prst="rect">
            <a:avLst/>
          </a:prstGeom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A37356F-1DB1-440B-BEB7-F3BF0F46E3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381000"/>
            <a:ext cx="7772400" cy="1470025"/>
          </a:xfr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anchor="ctr"/>
          <a:lstStyle/>
          <a:p>
            <a:r>
              <a:rPr lang="en-US" altLang="en-US" sz="4400" dirty="0"/>
              <a:t>Becky Matthews-Pease</a:t>
            </a:r>
            <a:br>
              <a:rPr lang="en-US" altLang="en-US" sz="4400" dirty="0"/>
            </a:br>
            <a:r>
              <a:rPr lang="en-US" altLang="en-US" sz="4400" dirty="0"/>
              <a:t>IST 719: Information Visualization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B6F58FC-1799-4E92-99F1-6D215812B4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362200"/>
            <a:ext cx="6400800" cy="175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Tableau can “gather and extract data that are stored in various places. It drags data from any platform imaginable.”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C740DA-557A-489E-A453-F0FF4ED3C726}"/>
              </a:ext>
            </a:extLst>
          </p:cNvPr>
          <p:cNvSpPr/>
          <p:nvPr/>
        </p:nvSpPr>
        <p:spPr>
          <a:xfrm>
            <a:off x="2284026" y="2043663"/>
            <a:ext cx="4578895" cy="203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kern="1200" dirty="0">
                <a:solidFill>
                  <a:srgbClr val="FFFFFF"/>
                </a:solidFill>
                <a:latin typeface="Edwardian Script ITC" panose="030303020407070D0804" pitchFamily="66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61408-6320-4294-B8AC-015389FAC608}"/>
              </a:ext>
            </a:extLst>
          </p:cNvPr>
          <p:cNvSpPr txBox="1"/>
          <p:nvPr/>
        </p:nvSpPr>
        <p:spPr>
          <a:xfrm>
            <a:off x="2209800" y="63246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Becky Matthews-Pease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9DE7C-A001-42BB-A1A6-872A9D05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74613"/>
            <a:ext cx="2971800" cy="1583266"/>
          </a:xfrm>
          <a:prstGeom prst="rect">
            <a:avLst/>
          </a:prstGeom>
        </p:spPr>
      </p:pic>
      <p:sp>
        <p:nvSpPr>
          <p:cNvPr id="3076" name="Text Box 4">
            <a:extLst>
              <a:ext uri="{FF2B5EF4-FFF2-40B4-BE49-F238E27FC236}">
                <a16:creationId xmlns:a16="http://schemas.microsoft.com/office/drawing/2014/main" id="{CB79E61F-9559-4ED4-8B80-14B880252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621"/>
            <a:ext cx="46482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Tableau Public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A cost-effective option for individuals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Files are stored in the cloud and can’t be saved locally.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Files are also available publicly. </a:t>
            </a:r>
          </a:p>
          <a:p>
            <a:pPr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B5CB9A26-FCFD-4E96-AC17-A63C8E20F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843" y="1464954"/>
            <a:ext cx="533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Tableau Desktop (</a:t>
            </a:r>
            <a:r>
              <a:rPr lang="en-US" altLang="en-US" b="1" dirty="0">
                <a:solidFill>
                  <a:srgbClr val="FF0000"/>
                </a:solidFill>
              </a:rPr>
              <a:t>Professional</a:t>
            </a:r>
            <a:r>
              <a:rPr lang="en-US" altLang="en-US" b="1" dirty="0"/>
              <a:t> and Personal)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5ACA3368-1B2E-4FB8-B015-07F87D6A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" y="3161430"/>
            <a:ext cx="52125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Tableau Online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Items are stored in the cloud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Enables users to share interactive Tableau work with anyone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604B9794-DECD-48F2-A2E5-ADAC312D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513" y="4899326"/>
            <a:ext cx="62484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Tableau Server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Allows sharing between organizations.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Works published on Tableau desktop can be made available to the licensed users who can view via browser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4E94C1A1-2C2E-4B95-8178-24E512EC5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19800"/>
            <a:ext cx="5562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Tableau Reader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Lets a user view and/or share Tableau documents and dashboards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262582B9-AA04-49DD-ACA5-2BEE392C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443" y="2160832"/>
            <a:ext cx="3581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Intended for businesses/organizations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Full access to all data types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Work can be published in Tableau server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2035AE3A-CE90-45D9-983F-9728D6307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57" y="2162020"/>
            <a:ext cx="32766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Workbooks are private and can’t be posted online.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More limited access than Desktop Pro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69D4521C-595E-48D3-99B9-560FBD0CE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6613525"/>
            <a:ext cx="4503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>
                <a:hlinkClick r:id="rId3"/>
              </a:rPr>
              <a:t>https://www.newgenapps.com/blog/what-is-tableau-its-uses-and-applications/</a:t>
            </a:r>
            <a:endParaRPr lang="en-US" altLang="en-US" sz="1000"/>
          </a:p>
        </p:txBody>
      </p:sp>
      <p:pic>
        <p:nvPicPr>
          <p:cNvPr id="3085" name="Picture 13" descr="Census data in Tableau">
            <a:extLst>
              <a:ext uri="{FF2B5EF4-FFF2-40B4-BE49-F238E27FC236}">
                <a16:creationId xmlns:a16="http://schemas.microsoft.com/office/drawing/2014/main" id="{31156A33-DF41-44E3-AB51-D8DFE7E7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87757"/>
            <a:ext cx="1793875" cy="183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1266DB87-32F5-4D25-8B5F-620FD7AF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81" y="3057014"/>
            <a:ext cx="3434028" cy="247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F1B3E7-A347-4190-AE97-B465B1BF2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1552575"/>
            <a:ext cx="1563210" cy="153616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C298C44-AAB9-466D-A305-65A9A970981A}"/>
              </a:ext>
            </a:extLst>
          </p:cNvPr>
          <p:cNvSpPr/>
          <p:nvPr/>
        </p:nvSpPr>
        <p:spPr>
          <a:xfrm rot="5400000">
            <a:off x="5356562" y="-117752"/>
            <a:ext cx="160636" cy="4216318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38EC772-BA04-49AC-8858-E8378B17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53"/>
            <a:ext cx="9143163" cy="684854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E5742A9-A1B2-4A67-BB6C-AF148F44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6848"/>
            <a:ext cx="8644904" cy="473250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2B2367-7479-495D-8DF8-05A89193C968}"/>
              </a:ext>
            </a:extLst>
          </p:cNvPr>
          <p:cNvSpPr/>
          <p:nvPr/>
        </p:nvSpPr>
        <p:spPr>
          <a:xfrm>
            <a:off x="3114345" y="298599"/>
            <a:ext cx="58324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Workbooks are similar to Excel spreadsheets, where a data set can be viewed, edited and filtered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924717C-1AA3-4DD4-80D2-238BB5893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7" y="62127"/>
            <a:ext cx="39629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/>
          <a:p>
            <a:r>
              <a:rPr lang="en-US" altLang="en-US" b="1" dirty="0"/>
              <a:t>Features of Tableau</a:t>
            </a:r>
          </a:p>
          <a:p>
            <a:r>
              <a:rPr lang="en-US" altLang="en-US" sz="1400" dirty="0"/>
              <a:t>Toggle view and drag-and-drop</a:t>
            </a:r>
          </a:p>
          <a:p>
            <a:r>
              <a:rPr lang="en-US" altLang="en-US" sz="1400" dirty="0"/>
              <a:t>  Dashboard commenting</a:t>
            </a:r>
          </a:p>
          <a:p>
            <a:r>
              <a:rPr lang="en-US" altLang="en-US" sz="1400" dirty="0"/>
              <a:t>    Translate queries to visualizations</a:t>
            </a:r>
          </a:p>
          <a:p>
            <a:r>
              <a:rPr lang="en-US" altLang="en-US" sz="1400" dirty="0"/>
              <a:t>       Import all ranges and sizes of data</a:t>
            </a:r>
          </a:p>
          <a:p>
            <a:r>
              <a:rPr lang="en-US" altLang="en-US" sz="1400" dirty="0"/>
              <a:t>Highlight and filter data</a:t>
            </a:r>
          </a:p>
          <a:p>
            <a:r>
              <a:rPr lang="en-US" altLang="en-US" sz="1400" dirty="0"/>
              <a:t>   Security permissions at any level</a:t>
            </a:r>
          </a:p>
          <a:p>
            <a:endParaRPr lang="en-US" altLang="en-US" sz="1400" dirty="0"/>
          </a:p>
          <a:p>
            <a:endParaRPr lang="en-US" altLang="en-US" sz="1400" dirty="0"/>
          </a:p>
          <a:p>
            <a:endParaRPr lang="en-US" altLang="en-US" sz="1400" dirty="0"/>
          </a:p>
          <a:p>
            <a:endParaRPr lang="en-US" altLang="en-US" dirty="0"/>
          </a:p>
          <a:p>
            <a:pPr eaLnBrk="0" hangingPunct="0"/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3676E-F1AE-4477-8E25-6068BF48805F}"/>
              </a:ext>
            </a:extLst>
          </p:cNvPr>
          <p:cNvSpPr/>
          <p:nvPr/>
        </p:nvSpPr>
        <p:spPr>
          <a:xfrm>
            <a:off x="2593696" y="62127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/>
              <a:t>Not well suited for data creation or clean up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E29142E-2AF9-43F9-BC23-249778DAA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177" y="796681"/>
            <a:ext cx="5726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Can combine public and proprietary data. For example, census data with company proprietary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986D1E-AAAC-4EA4-8DD9-1FB1E487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932" y="2025655"/>
            <a:ext cx="6004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Connects with 60+ data resources such as Microsoft SQL server, Amazon Redshift, Salesforce.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B9AC640-D4CD-4B8F-8195-E7DC2806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76" y="1648765"/>
            <a:ext cx="5605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400" dirty="0"/>
              <a:t>Create charts and interactive dashboards tracking and reflecting company </a:t>
            </a:r>
            <a:r>
              <a:rPr lang="en-US" altLang="en-US" sz="1400" dirty="0" err="1"/>
              <a:t>KPIs</a:t>
            </a:r>
            <a:r>
              <a:rPr lang="en-US" altLang="en-US" sz="1400" dirty="0"/>
              <a:t> in real time 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18A5F7D-AA43-4826-86CA-A3794C3C1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3525"/>
            <a:ext cx="41132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 dirty="0">
                <a:hlinkClick r:id="rId4"/>
              </a:rPr>
              <a:t>https://interworks.com/blog/dmurray/2014/12/29/what-tableau-and-not/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380D9A51-FA3B-42DC-8C53-ED9F04F04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8831" cy="6858000"/>
          </a:xfrm>
          <a:prstGeom prst="rect">
            <a:avLst/>
          </a:prstGeom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6CD6ECBC-5548-4D1F-B083-80B8D93D7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1447800"/>
            <a:ext cx="91440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B8684-6719-4586-B289-3BCEBFF0193B}"/>
              </a:ext>
            </a:extLst>
          </p:cNvPr>
          <p:cNvSpPr txBox="1"/>
          <p:nvPr/>
        </p:nvSpPr>
        <p:spPr>
          <a:xfrm>
            <a:off x="-14235" y="152400"/>
            <a:ext cx="8977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can be arranged in a similar manner to Excel Pivot Tables:</a:t>
            </a:r>
          </a:p>
          <a:p>
            <a:r>
              <a:rPr lang="en-US" dirty="0"/>
              <a:t>         Variables from the “Tables” column placed in the columns and row categories via</a:t>
            </a:r>
          </a:p>
          <a:p>
            <a:r>
              <a:rPr lang="en-US" dirty="0"/>
              <a:t>  drag and drop. Values are dropped under “Marks” box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D197B-B270-40A9-9A01-18E69DB9739D}"/>
              </a:ext>
            </a:extLst>
          </p:cNvPr>
          <p:cNvCxnSpPr>
            <a:cxnSpLocks/>
          </p:cNvCxnSpPr>
          <p:nvPr/>
        </p:nvCxnSpPr>
        <p:spPr>
          <a:xfrm flipH="1">
            <a:off x="1752600" y="1075730"/>
            <a:ext cx="304800" cy="2505670"/>
          </a:xfrm>
          <a:prstGeom prst="straightConnector1">
            <a:avLst/>
          </a:prstGeom>
          <a:ln w="857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6D4296-18B4-4058-ABC0-C7F32C3CF9A4}"/>
              </a:ext>
            </a:extLst>
          </p:cNvPr>
          <p:cNvCxnSpPr>
            <a:cxnSpLocks/>
          </p:cNvCxnSpPr>
          <p:nvPr/>
        </p:nvCxnSpPr>
        <p:spPr>
          <a:xfrm>
            <a:off x="3226777" y="1070706"/>
            <a:ext cx="126023" cy="834294"/>
          </a:xfrm>
          <a:prstGeom prst="straightConnector1">
            <a:avLst/>
          </a:prstGeom>
          <a:ln w="857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B140A42-5C93-4F9B-972F-EB1D084B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36" y="4014787"/>
            <a:ext cx="3052734" cy="1395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06CA56-96D9-4BC3-A5B0-734A39680DCD}"/>
              </a:ext>
            </a:extLst>
          </p:cNvPr>
          <p:cNvSpPr txBox="1"/>
          <p:nvPr/>
        </p:nvSpPr>
        <p:spPr>
          <a:xfrm>
            <a:off x="4953000" y="4405558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Clicking on a variable in the value field gives the option to change to sum, mean, median, and other various calculations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DB8CF408-C08F-41F4-84AB-9FDAC473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257800" cy="683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AE03023F-5B63-40E7-9D67-490272E17E51}"/>
              </a:ext>
            </a:extLst>
          </p:cNvPr>
          <p:cNvSpPr/>
          <p:nvPr/>
        </p:nvSpPr>
        <p:spPr>
          <a:xfrm>
            <a:off x="1296081" y="200497"/>
            <a:ext cx="381000" cy="304800"/>
          </a:xfrm>
          <a:prstGeom prst="mathPlus">
            <a:avLst/>
          </a:prstGeom>
          <a:solidFill>
            <a:srgbClr val="A04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0F9B0079-249F-4760-BCF1-46B3050CB484}"/>
              </a:ext>
            </a:extLst>
          </p:cNvPr>
          <p:cNvSpPr/>
          <p:nvPr/>
        </p:nvSpPr>
        <p:spPr>
          <a:xfrm>
            <a:off x="4280860" y="553393"/>
            <a:ext cx="381000" cy="304800"/>
          </a:xfrm>
          <a:prstGeom prst="mathPlus">
            <a:avLst/>
          </a:prstGeom>
          <a:solidFill>
            <a:srgbClr val="A04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A8C63C6C-98C5-4600-978C-132B6D4F8537}"/>
              </a:ext>
            </a:extLst>
          </p:cNvPr>
          <p:cNvSpPr/>
          <p:nvPr/>
        </p:nvSpPr>
        <p:spPr>
          <a:xfrm>
            <a:off x="6186749" y="5655915"/>
            <a:ext cx="381000" cy="304800"/>
          </a:xfrm>
          <a:prstGeom prst="mathPlus">
            <a:avLst/>
          </a:prstGeom>
          <a:solidFill>
            <a:srgbClr val="A04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427D737C-2A19-4E2D-AC34-A64E1699BBFE}"/>
              </a:ext>
            </a:extLst>
          </p:cNvPr>
          <p:cNvSpPr/>
          <p:nvPr/>
        </p:nvSpPr>
        <p:spPr>
          <a:xfrm>
            <a:off x="2681201" y="5808315"/>
            <a:ext cx="381000" cy="304800"/>
          </a:xfrm>
          <a:prstGeom prst="mathPlus">
            <a:avLst/>
          </a:prstGeom>
          <a:solidFill>
            <a:srgbClr val="A04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EF033B64-43A8-4C70-B067-79DBFF63CA2C}"/>
              </a:ext>
            </a:extLst>
          </p:cNvPr>
          <p:cNvSpPr/>
          <p:nvPr/>
        </p:nvSpPr>
        <p:spPr>
          <a:xfrm>
            <a:off x="3147753" y="4572000"/>
            <a:ext cx="381000" cy="304800"/>
          </a:xfrm>
          <a:prstGeom prst="mathPlus">
            <a:avLst/>
          </a:prstGeom>
          <a:solidFill>
            <a:srgbClr val="A04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08E3B-BB2C-45D1-9ECB-FC9B2481FB26}"/>
              </a:ext>
            </a:extLst>
          </p:cNvPr>
          <p:cNvSpPr/>
          <p:nvPr/>
        </p:nvSpPr>
        <p:spPr>
          <a:xfrm>
            <a:off x="2576253" y="2915593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can easily be redefined as categorical, discrete and continuous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F50C6-76EA-4A6A-99BD-1397450F6C3C}"/>
              </a:ext>
            </a:extLst>
          </p:cNvPr>
          <p:cNvSpPr/>
          <p:nvPr/>
        </p:nvSpPr>
        <p:spPr>
          <a:xfrm>
            <a:off x="6077297" y="3641860"/>
            <a:ext cx="2209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 calculations ca be performed with data categories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256E6-39F1-4070-8923-E0709BF5C360}"/>
              </a:ext>
            </a:extLst>
          </p:cNvPr>
          <p:cNvSpPr/>
          <p:nvPr/>
        </p:nvSpPr>
        <p:spPr>
          <a:xfrm>
            <a:off x="6324600" y="4572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are dragged and dropped into row, column, or value fields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EE45B-5342-40A8-92CC-3FEE437AE869}"/>
              </a:ext>
            </a:extLst>
          </p:cNvPr>
          <p:cNvSpPr/>
          <p:nvPr/>
        </p:nvSpPr>
        <p:spPr>
          <a:xfrm>
            <a:off x="228600" y="4572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 data sources can be pulled in, and data refreshed as needed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7BFD35-AEEF-485B-ACB0-C6D67D4748D6}"/>
              </a:ext>
            </a:extLst>
          </p:cNvPr>
          <p:cNvSpPr/>
          <p:nvPr/>
        </p:nvSpPr>
        <p:spPr>
          <a:xfrm>
            <a:off x="228600" y="4724400"/>
            <a:ext cx="2347653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 workbooks can be viewed by clicking the tabs along the bottom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3051B90-6E80-4235-8025-E0378B354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8831" cy="6858000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D6869E3-56CA-4E4B-9161-73D3B770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19" y="92728"/>
            <a:ext cx="2888426" cy="676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C83E2D1A-8269-40CD-A862-7B215F6CF39F}"/>
              </a:ext>
            </a:extLst>
          </p:cNvPr>
          <p:cNvSpPr/>
          <p:nvPr/>
        </p:nvSpPr>
        <p:spPr>
          <a:xfrm>
            <a:off x="3276600" y="5531427"/>
            <a:ext cx="38100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9AA33FF-B31E-4AD0-9237-2F361D1C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23" y="1261604"/>
            <a:ext cx="3015635" cy="48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23AC99-713A-4370-8267-01A1FBFC4F64}"/>
              </a:ext>
            </a:extLst>
          </p:cNvPr>
          <p:cNvSpPr/>
          <p:nvPr/>
        </p:nvSpPr>
        <p:spPr>
          <a:xfrm>
            <a:off x="3848100" y="4406458"/>
            <a:ext cx="4191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Clicking each graph will tell users what type of information would be needed to use each graph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B6B917-4D72-4584-9771-22D78284158D}"/>
              </a:ext>
            </a:extLst>
          </p:cNvPr>
          <p:cNvSpPr/>
          <p:nvPr/>
        </p:nvSpPr>
        <p:spPr>
          <a:xfrm>
            <a:off x="3300884" y="21550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 left side of the application shows different graph options. Users can select any graph type not greyed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D5922-9182-440E-A8AB-7B3C6EF4109E}"/>
              </a:ext>
            </a:extLst>
          </p:cNvPr>
          <p:cNvSpPr txBox="1"/>
          <p:nvPr/>
        </p:nvSpPr>
        <p:spPr>
          <a:xfrm>
            <a:off x="5715000" y="622199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Box 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8FEA607-D082-48C5-BBE9-F2E3474D0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"/>
            <a:ext cx="9144000" cy="7322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F7707-1894-4750-8847-440D327A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0391"/>
            <a:ext cx="9150415" cy="4724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CA70DE-3039-4203-B7CD-7F59C23831F2}"/>
              </a:ext>
            </a:extLst>
          </p:cNvPr>
          <p:cNvSpPr txBox="1"/>
          <p:nvPr/>
        </p:nvSpPr>
        <p:spPr>
          <a:xfrm>
            <a:off x="36007" y="232843"/>
            <a:ext cx="778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Publicly Available Interactive Dashboard: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5D2D11B-4C87-454B-B6B8-80E14271B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4" y="-970"/>
            <a:ext cx="8546123" cy="68368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B61881-372B-4F78-BC4F-FD10F579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73" y="914400"/>
            <a:ext cx="8726827" cy="5921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7D5446-3BB0-478E-886C-C16A9449586A}"/>
              </a:ext>
            </a:extLst>
          </p:cNvPr>
          <p:cNvSpPr txBox="1"/>
          <p:nvPr/>
        </p:nvSpPr>
        <p:spPr>
          <a:xfrm>
            <a:off x="304800" y="287122"/>
            <a:ext cx="507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Combine graphs into dashboards: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EA1D09B-3908-427E-8DA3-0767A0B7E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" y="-134512"/>
            <a:ext cx="9120581" cy="69958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69E68C-ED86-4D51-967B-62F52ED2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" y="951813"/>
            <a:ext cx="9120582" cy="4823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16890A-3D1F-4344-BBD5-E79820EF02B0}"/>
              </a:ext>
            </a:extLst>
          </p:cNvPr>
          <p:cNvSpPr txBox="1"/>
          <p:nvPr/>
        </p:nvSpPr>
        <p:spPr>
          <a:xfrm>
            <a:off x="381000" y="59436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Publicly Available Interactive Graph: College Admissions</a:t>
            </a:r>
          </a:p>
        </p:txBody>
      </p:sp>
    </p:spTree>
    <p:extLst>
      <p:ext uri="{BB962C8B-B14F-4D97-AF65-F5344CB8AC3E}">
        <p14:creationId xmlns:p14="http://schemas.microsoft.com/office/powerpoint/2010/main" val="29806030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469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Edwardian Script ITC</vt:lpstr>
      <vt:lpstr>Default Design</vt:lpstr>
      <vt:lpstr>Becky Matthews-Pease IST 719: Information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Becky Matthews-Pease IST 719: Information Visualization</dc:title>
  <dc:creator>Becky Matthews-pease</dc:creator>
  <cp:lastModifiedBy>Becky Matthews-pease</cp:lastModifiedBy>
  <cp:revision>5</cp:revision>
  <dcterms:created xsi:type="dcterms:W3CDTF">2020-11-23T03:24:05Z</dcterms:created>
  <dcterms:modified xsi:type="dcterms:W3CDTF">2020-11-29T17:34:39Z</dcterms:modified>
</cp:coreProperties>
</file>