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1" r:id="rId6"/>
    <p:sldId id="259" r:id="rId7"/>
    <p:sldId id="278" r:id="rId8"/>
    <p:sldId id="266" r:id="rId9"/>
    <p:sldId id="275" r:id="rId10"/>
    <p:sldId id="277" r:id="rId11"/>
    <p:sldId id="272" r:id="rId12"/>
    <p:sldId id="261" r:id="rId13"/>
    <p:sldId id="262" r:id="rId14"/>
    <p:sldId id="263" r:id="rId15"/>
    <p:sldId id="264" r:id="rId16"/>
    <p:sldId id="260" r:id="rId17"/>
    <p:sldId id="273" r:id="rId18"/>
    <p:sldId id="267" r:id="rId19"/>
    <p:sldId id="27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82"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cky\Documents\A-Grad%20School\MBC%20638%20M404-38291\A-Project\Recruiting%20Time%20Tracker%20Repo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cky\Documents\A-Grad%20School\MBC%20638%20M404-38291\A-Project\Recruiting%20Time%20Tracker%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cky\Documents\A-Grad%20School\MBC%20638%20M404-38291\A-Project\Recruiting%20Time%20Tracker%20Repo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becky\Documents\A-Grad%20School\MBC%20638%20M404-38291\A-Project\Recruiting%20Time%20Tracker%20Rep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a:t>Average Length of Time to Schedule by Interview Type </a:t>
            </a:r>
          </a:p>
          <a:p>
            <a:pPr>
              <a:defRPr sz="900"/>
            </a:pPr>
            <a:r>
              <a:rPr lang="en-US" sz="900"/>
              <a:t>(in Minutes)</a:t>
            </a:r>
          </a:p>
        </c:rich>
      </c:tx>
      <c:layout>
        <c:manualLayout>
          <c:xMode val="edge"/>
          <c:yMode val="edge"/>
          <c:x val="0.14016275982743537"/>
          <c:y val="5.7189542483660129E-2"/>
        </c:manualLayout>
      </c:layout>
      <c:overlay val="0"/>
      <c:spPr>
        <a:noFill/>
        <a:ln>
          <a:solidFill>
            <a:schemeClr val="tx1"/>
          </a:solid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Sheet2!$K$47</c:f>
              <c:strCache>
                <c:ptCount val="1"/>
                <c:pt idx="0">
                  <c:v>Onsite</c:v>
                </c:pt>
              </c:strCache>
            </c:strRef>
          </c:tx>
          <c:spPr>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0" scaled="1"/>
              <a:tileRect/>
            </a:gradFill>
            <a:ln w="15875">
              <a:solidFill>
                <a:srgbClr val="0070C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Sheet2!$L$47</c:f>
              <c:numCache>
                <c:formatCode>General</c:formatCode>
                <c:ptCount val="1"/>
                <c:pt idx="0">
                  <c:v>18.02</c:v>
                </c:pt>
              </c:numCache>
            </c:numRef>
          </c:val>
          <c:extLst>
            <c:ext xmlns:c16="http://schemas.microsoft.com/office/drawing/2014/chart" uri="{C3380CC4-5D6E-409C-BE32-E72D297353CC}">
              <c16:uniqueId val="{00000000-3458-4692-8AD2-BC9FB1EA623E}"/>
            </c:ext>
          </c:extLst>
        </c:ser>
        <c:ser>
          <c:idx val="1"/>
          <c:order val="1"/>
          <c:tx>
            <c:strRef>
              <c:f>Sheet2!$K$48</c:f>
              <c:strCache>
                <c:ptCount val="1"/>
                <c:pt idx="0">
                  <c:v>Phone</c:v>
                </c:pt>
              </c:strCache>
            </c:strRef>
          </c:tx>
          <c:spPr>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0" scaled="1"/>
              <a:tileRect/>
            </a:gradFill>
            <a:ln w="15875">
              <a:solidFill>
                <a:schemeClr val="accent6">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Sheet2!$L$48</c:f>
              <c:numCache>
                <c:formatCode>General</c:formatCode>
                <c:ptCount val="1"/>
                <c:pt idx="0">
                  <c:v>12.45</c:v>
                </c:pt>
              </c:numCache>
            </c:numRef>
          </c:val>
          <c:extLst>
            <c:ext xmlns:c16="http://schemas.microsoft.com/office/drawing/2014/chart" uri="{C3380CC4-5D6E-409C-BE32-E72D297353CC}">
              <c16:uniqueId val="{00000001-3458-4692-8AD2-BC9FB1EA623E}"/>
            </c:ext>
          </c:extLst>
        </c:ser>
        <c:ser>
          <c:idx val="2"/>
          <c:order val="2"/>
          <c:tx>
            <c:strRef>
              <c:f>Sheet2!$K$49</c:f>
              <c:strCache>
                <c:ptCount val="1"/>
                <c:pt idx="0">
                  <c:v>Skype Phone</c:v>
                </c:pt>
              </c:strCache>
            </c:strRef>
          </c:tx>
          <c:spPr>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a:ln w="15875">
              <a:solidFill>
                <a:schemeClr val="accent5">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Sheet2!$L$49</c:f>
              <c:numCache>
                <c:formatCode>General</c:formatCode>
                <c:ptCount val="1"/>
                <c:pt idx="0">
                  <c:v>14.64</c:v>
                </c:pt>
              </c:numCache>
            </c:numRef>
          </c:val>
          <c:extLst>
            <c:ext xmlns:c16="http://schemas.microsoft.com/office/drawing/2014/chart" uri="{C3380CC4-5D6E-409C-BE32-E72D297353CC}">
              <c16:uniqueId val="{00000002-3458-4692-8AD2-BC9FB1EA623E}"/>
            </c:ext>
          </c:extLst>
        </c:ser>
        <c:dLbls>
          <c:showLegendKey val="0"/>
          <c:showVal val="0"/>
          <c:showCatName val="0"/>
          <c:showSerName val="0"/>
          <c:showPercent val="0"/>
          <c:showBubbleSize val="0"/>
        </c:dLbls>
        <c:gapWidth val="219"/>
        <c:overlap val="-27"/>
        <c:axId val="1145600815"/>
        <c:axId val="1244869839"/>
      </c:barChart>
      <c:catAx>
        <c:axId val="1145600815"/>
        <c:scaling>
          <c:orientation val="minMax"/>
        </c:scaling>
        <c:delete val="1"/>
        <c:axPos val="b"/>
        <c:numFmt formatCode="General" sourceLinked="1"/>
        <c:majorTickMark val="none"/>
        <c:minorTickMark val="none"/>
        <c:tickLblPos val="nextTo"/>
        <c:crossAx val="1244869839"/>
        <c:crosses val="autoZero"/>
        <c:auto val="1"/>
        <c:lblAlgn val="ctr"/>
        <c:lblOffset val="100"/>
        <c:noMultiLvlLbl val="0"/>
      </c:catAx>
      <c:valAx>
        <c:axId val="1244869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00" b="0" i="0" u="none" strike="noStrike" kern="1200" baseline="0">
                <a:solidFill>
                  <a:schemeClr val="tx1">
                    <a:lumMod val="65000"/>
                    <a:lumOff val="35000"/>
                  </a:schemeClr>
                </a:solidFill>
                <a:latin typeface="+mn-lt"/>
                <a:ea typeface="+mn-ea"/>
                <a:cs typeface="+mn-cs"/>
              </a:defRPr>
            </a:pPr>
            <a:endParaRPr lang="en-US"/>
          </a:p>
        </c:txPr>
        <c:crossAx val="114560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Number of Each Call Type in the Samples Measured</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Sheet2!$K$42</c:f>
              <c:strCache>
                <c:ptCount val="1"/>
                <c:pt idx="0">
                  <c:v>Onsite</c:v>
                </c:pt>
              </c:strCache>
            </c:strRef>
          </c:tx>
          <c:spPr>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0" scaled="1"/>
              <a:tileRect/>
            </a:gradFill>
            <a:ln w="19050">
              <a:solidFill>
                <a:srgbClr val="7030A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Sheet2!$L$42</c:f>
              <c:numCache>
                <c:formatCode>General</c:formatCode>
                <c:ptCount val="1"/>
                <c:pt idx="0">
                  <c:v>45</c:v>
                </c:pt>
              </c:numCache>
            </c:numRef>
          </c:val>
          <c:extLst>
            <c:ext xmlns:c16="http://schemas.microsoft.com/office/drawing/2014/chart" uri="{C3380CC4-5D6E-409C-BE32-E72D297353CC}">
              <c16:uniqueId val="{00000000-33B6-4AA5-85F9-34CCA6692029}"/>
            </c:ext>
          </c:extLst>
        </c:ser>
        <c:ser>
          <c:idx val="1"/>
          <c:order val="1"/>
          <c:tx>
            <c:strRef>
              <c:f>Sheet2!$K$43</c:f>
              <c:strCache>
                <c:ptCount val="1"/>
                <c:pt idx="0">
                  <c:v>Phone</c:v>
                </c:pt>
              </c:strCache>
            </c:strRef>
          </c:tx>
          <c:spPr>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0" scaled="1"/>
              <a:tileRect/>
            </a:gradFill>
            <a:ln w="19050">
              <a:solidFill>
                <a:schemeClr val="accent6">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Sheet2!$L$43</c:f>
              <c:numCache>
                <c:formatCode>General</c:formatCode>
                <c:ptCount val="1"/>
                <c:pt idx="0">
                  <c:v>20</c:v>
                </c:pt>
              </c:numCache>
            </c:numRef>
          </c:val>
          <c:extLst>
            <c:ext xmlns:c16="http://schemas.microsoft.com/office/drawing/2014/chart" uri="{C3380CC4-5D6E-409C-BE32-E72D297353CC}">
              <c16:uniqueId val="{00000001-33B6-4AA5-85F9-34CCA6692029}"/>
            </c:ext>
          </c:extLst>
        </c:ser>
        <c:ser>
          <c:idx val="2"/>
          <c:order val="2"/>
          <c:tx>
            <c:strRef>
              <c:f>Sheet2!$K$44</c:f>
              <c:strCache>
                <c:ptCount val="1"/>
                <c:pt idx="0">
                  <c:v>Skype Phone</c:v>
                </c:pt>
              </c:strCache>
            </c:strRef>
          </c:tx>
          <c:spPr>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0" scaled="1"/>
              <a:tileRect/>
            </a:gradFill>
            <a:ln w="19050">
              <a:solidFill>
                <a:srgbClr val="0070C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Sheet2!$L$44</c:f>
              <c:numCache>
                <c:formatCode>General</c:formatCode>
                <c:ptCount val="1"/>
                <c:pt idx="0">
                  <c:v>11</c:v>
                </c:pt>
              </c:numCache>
            </c:numRef>
          </c:val>
          <c:extLst>
            <c:ext xmlns:c16="http://schemas.microsoft.com/office/drawing/2014/chart" uri="{C3380CC4-5D6E-409C-BE32-E72D297353CC}">
              <c16:uniqueId val="{00000002-33B6-4AA5-85F9-34CCA6692029}"/>
            </c:ext>
          </c:extLst>
        </c:ser>
        <c:dLbls>
          <c:showLegendKey val="0"/>
          <c:showVal val="0"/>
          <c:showCatName val="0"/>
          <c:showSerName val="0"/>
          <c:showPercent val="0"/>
          <c:showBubbleSize val="0"/>
        </c:dLbls>
        <c:gapWidth val="219"/>
        <c:overlap val="-27"/>
        <c:axId val="1145579215"/>
        <c:axId val="1147748879"/>
      </c:barChart>
      <c:catAx>
        <c:axId val="1145579215"/>
        <c:scaling>
          <c:orientation val="minMax"/>
        </c:scaling>
        <c:delete val="1"/>
        <c:axPos val="b"/>
        <c:numFmt formatCode="General" sourceLinked="1"/>
        <c:majorTickMark val="none"/>
        <c:minorTickMark val="none"/>
        <c:tickLblPos val="nextTo"/>
        <c:crossAx val="1147748879"/>
        <c:crosses val="autoZero"/>
        <c:auto val="1"/>
        <c:lblAlgn val="ctr"/>
        <c:lblOffset val="100"/>
        <c:noMultiLvlLbl val="0"/>
      </c:catAx>
      <c:valAx>
        <c:axId val="11477488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45579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accent6">
            <a:lumMod val="8000"/>
            <a:lumOff val="92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lgn="ctr">
      <a:solidFill>
        <a:srgbClr val="00B050"/>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Average Length of Time to Schedule by Interview Type </a:t>
            </a:r>
          </a:p>
          <a:p>
            <a:pPr>
              <a:defRPr sz="2400"/>
            </a:pPr>
            <a:r>
              <a:rPr lang="en-US" sz="2400"/>
              <a:t>(in Minutes)</a:t>
            </a:r>
          </a:p>
        </c:rich>
      </c:tx>
      <c:layout>
        <c:manualLayout>
          <c:xMode val="edge"/>
          <c:yMode val="edge"/>
          <c:x val="0.14016275982743537"/>
          <c:y val="5.7189542483660129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Sheet2!$K$47</c:f>
              <c:strCache>
                <c:ptCount val="1"/>
                <c:pt idx="0">
                  <c:v>Onsite</c:v>
                </c:pt>
              </c:strCache>
            </c:strRef>
          </c:tx>
          <c:spPr>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0" scaled="1"/>
              <a:tileRect/>
            </a:gradFill>
            <a:ln w="15875">
              <a:solidFill>
                <a:srgbClr val="0070C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Sheet2!$L$47</c:f>
              <c:numCache>
                <c:formatCode>General</c:formatCode>
                <c:ptCount val="1"/>
                <c:pt idx="0">
                  <c:v>18.02</c:v>
                </c:pt>
              </c:numCache>
            </c:numRef>
          </c:val>
          <c:extLst>
            <c:ext xmlns:c16="http://schemas.microsoft.com/office/drawing/2014/chart" uri="{C3380CC4-5D6E-409C-BE32-E72D297353CC}">
              <c16:uniqueId val="{00000000-CF19-45FB-9EA0-6FD2C3DD8CD8}"/>
            </c:ext>
          </c:extLst>
        </c:ser>
        <c:ser>
          <c:idx val="1"/>
          <c:order val="1"/>
          <c:tx>
            <c:strRef>
              <c:f>Sheet2!$K$48</c:f>
              <c:strCache>
                <c:ptCount val="1"/>
                <c:pt idx="0">
                  <c:v>Phone</c:v>
                </c:pt>
              </c:strCache>
            </c:strRef>
          </c:tx>
          <c:spPr>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0" scaled="1"/>
              <a:tileRect/>
            </a:gradFill>
            <a:ln w="15875">
              <a:solidFill>
                <a:schemeClr val="accent6">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Sheet2!$L$48</c:f>
              <c:numCache>
                <c:formatCode>General</c:formatCode>
                <c:ptCount val="1"/>
                <c:pt idx="0">
                  <c:v>12.45</c:v>
                </c:pt>
              </c:numCache>
            </c:numRef>
          </c:val>
          <c:extLst>
            <c:ext xmlns:c16="http://schemas.microsoft.com/office/drawing/2014/chart" uri="{C3380CC4-5D6E-409C-BE32-E72D297353CC}">
              <c16:uniqueId val="{00000001-CF19-45FB-9EA0-6FD2C3DD8CD8}"/>
            </c:ext>
          </c:extLst>
        </c:ser>
        <c:ser>
          <c:idx val="2"/>
          <c:order val="2"/>
          <c:tx>
            <c:strRef>
              <c:f>Sheet2!$K$49</c:f>
              <c:strCache>
                <c:ptCount val="1"/>
                <c:pt idx="0">
                  <c:v>Skype Phone</c:v>
                </c:pt>
              </c:strCache>
            </c:strRef>
          </c:tx>
          <c:spPr>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lin ang="0" scaled="1"/>
              <a:tileRect/>
            </a:gradFill>
            <a:ln w="15875">
              <a:solidFill>
                <a:schemeClr val="accent5">
                  <a:lumMod val="5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Sheet2!$L$49</c:f>
              <c:numCache>
                <c:formatCode>General</c:formatCode>
                <c:ptCount val="1"/>
                <c:pt idx="0">
                  <c:v>14.64</c:v>
                </c:pt>
              </c:numCache>
            </c:numRef>
          </c:val>
          <c:extLst>
            <c:ext xmlns:c16="http://schemas.microsoft.com/office/drawing/2014/chart" uri="{C3380CC4-5D6E-409C-BE32-E72D297353CC}">
              <c16:uniqueId val="{00000002-CF19-45FB-9EA0-6FD2C3DD8CD8}"/>
            </c:ext>
          </c:extLst>
        </c:ser>
        <c:dLbls>
          <c:showLegendKey val="0"/>
          <c:showVal val="0"/>
          <c:showCatName val="0"/>
          <c:showSerName val="0"/>
          <c:showPercent val="0"/>
          <c:showBubbleSize val="0"/>
        </c:dLbls>
        <c:gapWidth val="219"/>
        <c:overlap val="-27"/>
        <c:axId val="1145600815"/>
        <c:axId val="1244869839"/>
      </c:barChart>
      <c:catAx>
        <c:axId val="1145600815"/>
        <c:scaling>
          <c:orientation val="minMax"/>
        </c:scaling>
        <c:delete val="1"/>
        <c:axPos val="b"/>
        <c:numFmt formatCode="General" sourceLinked="1"/>
        <c:majorTickMark val="none"/>
        <c:minorTickMark val="none"/>
        <c:tickLblPos val="nextTo"/>
        <c:crossAx val="1244869839"/>
        <c:crosses val="autoZero"/>
        <c:auto val="1"/>
        <c:lblAlgn val="ctr"/>
        <c:lblOffset val="100"/>
        <c:noMultiLvlLbl val="0"/>
      </c:catAx>
      <c:valAx>
        <c:axId val="1244869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4560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a:t>Active Time Working Regression</a:t>
            </a:r>
          </a:p>
        </c:rich>
      </c:tx>
      <c:overlay val="0"/>
    </c:title>
    <c:autoTitleDeleted val="0"/>
    <c:plotArea>
      <c:layout>
        <c:manualLayout>
          <c:layoutTarget val="inner"/>
          <c:xMode val="edge"/>
          <c:yMode val="edge"/>
          <c:x val="6.784506382020894E-2"/>
          <c:y val="0.11141160433554621"/>
          <c:w val="0.81158804008664931"/>
          <c:h val="0.74964034529093782"/>
        </c:manualLayout>
      </c:layout>
      <c:scatterChart>
        <c:scatterStyle val="lineMarker"/>
        <c:varyColors val="0"/>
        <c:ser>
          <c:idx val="0"/>
          <c:order val="0"/>
          <c:tx>
            <c:v>Order?</c:v>
          </c:tx>
          <c:spPr>
            <a:ln w="19050">
              <a:noFill/>
            </a:ln>
          </c:spPr>
          <c:marker>
            <c:spPr>
              <a:solidFill>
                <a:srgbClr val="92D050"/>
              </a:solidFill>
            </c:spPr>
          </c:marker>
          <c:xVal>
            <c:numRef>
              <c:f>'Regression Order'!$B$2:$B$77</c:f>
              <c:numCache>
                <c:formatCode>0</c:formatCode>
                <c:ptCount val="76"/>
                <c:pt idx="0">
                  <c:v>26</c:v>
                </c:pt>
                <c:pt idx="1">
                  <c:v>120</c:v>
                </c:pt>
                <c:pt idx="2">
                  <c:v>40</c:v>
                </c:pt>
                <c:pt idx="3">
                  <c:v>20</c:v>
                </c:pt>
                <c:pt idx="4">
                  <c:v>10</c:v>
                </c:pt>
                <c:pt idx="5">
                  <c:v>10</c:v>
                </c:pt>
                <c:pt idx="6">
                  <c:v>5</c:v>
                </c:pt>
                <c:pt idx="7">
                  <c:v>5</c:v>
                </c:pt>
                <c:pt idx="8">
                  <c:v>16</c:v>
                </c:pt>
                <c:pt idx="9">
                  <c:v>7</c:v>
                </c:pt>
                <c:pt idx="10">
                  <c:v>16</c:v>
                </c:pt>
                <c:pt idx="11">
                  <c:v>18</c:v>
                </c:pt>
                <c:pt idx="12">
                  <c:v>25</c:v>
                </c:pt>
                <c:pt idx="13">
                  <c:v>10</c:v>
                </c:pt>
                <c:pt idx="14">
                  <c:v>10</c:v>
                </c:pt>
                <c:pt idx="15">
                  <c:v>5</c:v>
                </c:pt>
                <c:pt idx="16">
                  <c:v>6</c:v>
                </c:pt>
                <c:pt idx="17">
                  <c:v>6</c:v>
                </c:pt>
                <c:pt idx="18">
                  <c:v>9</c:v>
                </c:pt>
                <c:pt idx="19">
                  <c:v>20</c:v>
                </c:pt>
                <c:pt idx="20">
                  <c:v>20</c:v>
                </c:pt>
                <c:pt idx="21">
                  <c:v>48</c:v>
                </c:pt>
                <c:pt idx="22">
                  <c:v>12</c:v>
                </c:pt>
                <c:pt idx="23">
                  <c:v>15</c:v>
                </c:pt>
                <c:pt idx="24">
                  <c:v>6</c:v>
                </c:pt>
                <c:pt idx="25">
                  <c:v>29</c:v>
                </c:pt>
                <c:pt idx="26">
                  <c:v>7</c:v>
                </c:pt>
                <c:pt idx="27">
                  <c:v>7</c:v>
                </c:pt>
                <c:pt idx="28">
                  <c:v>7</c:v>
                </c:pt>
                <c:pt idx="29">
                  <c:v>5</c:v>
                </c:pt>
                <c:pt idx="30">
                  <c:v>7</c:v>
                </c:pt>
                <c:pt idx="31">
                  <c:v>8</c:v>
                </c:pt>
                <c:pt idx="32">
                  <c:v>26</c:v>
                </c:pt>
                <c:pt idx="33">
                  <c:v>26</c:v>
                </c:pt>
                <c:pt idx="34">
                  <c:v>8</c:v>
                </c:pt>
                <c:pt idx="35">
                  <c:v>15</c:v>
                </c:pt>
                <c:pt idx="36">
                  <c:v>20</c:v>
                </c:pt>
                <c:pt idx="37">
                  <c:v>8</c:v>
                </c:pt>
                <c:pt idx="38">
                  <c:v>8</c:v>
                </c:pt>
                <c:pt idx="39">
                  <c:v>9</c:v>
                </c:pt>
                <c:pt idx="40">
                  <c:v>9</c:v>
                </c:pt>
                <c:pt idx="41">
                  <c:v>9</c:v>
                </c:pt>
                <c:pt idx="42">
                  <c:v>12</c:v>
                </c:pt>
                <c:pt idx="43">
                  <c:v>10</c:v>
                </c:pt>
                <c:pt idx="44">
                  <c:v>10</c:v>
                </c:pt>
                <c:pt idx="45">
                  <c:v>10</c:v>
                </c:pt>
                <c:pt idx="46">
                  <c:v>11</c:v>
                </c:pt>
                <c:pt idx="47">
                  <c:v>37</c:v>
                </c:pt>
                <c:pt idx="48">
                  <c:v>19</c:v>
                </c:pt>
                <c:pt idx="49">
                  <c:v>11</c:v>
                </c:pt>
                <c:pt idx="50">
                  <c:v>11</c:v>
                </c:pt>
                <c:pt idx="51">
                  <c:v>12</c:v>
                </c:pt>
                <c:pt idx="52">
                  <c:v>12</c:v>
                </c:pt>
                <c:pt idx="53">
                  <c:v>24</c:v>
                </c:pt>
                <c:pt idx="54">
                  <c:v>13</c:v>
                </c:pt>
                <c:pt idx="55">
                  <c:v>13</c:v>
                </c:pt>
                <c:pt idx="56">
                  <c:v>14</c:v>
                </c:pt>
                <c:pt idx="57">
                  <c:v>10</c:v>
                </c:pt>
                <c:pt idx="58">
                  <c:v>14</c:v>
                </c:pt>
                <c:pt idx="59">
                  <c:v>14</c:v>
                </c:pt>
                <c:pt idx="60">
                  <c:v>14</c:v>
                </c:pt>
                <c:pt idx="61">
                  <c:v>15</c:v>
                </c:pt>
                <c:pt idx="62">
                  <c:v>15</c:v>
                </c:pt>
                <c:pt idx="63">
                  <c:v>15</c:v>
                </c:pt>
                <c:pt idx="64">
                  <c:v>50</c:v>
                </c:pt>
                <c:pt idx="65">
                  <c:v>16</c:v>
                </c:pt>
                <c:pt idx="66">
                  <c:v>16</c:v>
                </c:pt>
                <c:pt idx="67">
                  <c:v>17</c:v>
                </c:pt>
                <c:pt idx="68">
                  <c:v>20</c:v>
                </c:pt>
                <c:pt idx="69">
                  <c:v>8</c:v>
                </c:pt>
                <c:pt idx="70">
                  <c:v>15</c:v>
                </c:pt>
                <c:pt idx="71">
                  <c:v>12</c:v>
                </c:pt>
                <c:pt idx="72">
                  <c:v>7</c:v>
                </c:pt>
                <c:pt idx="73">
                  <c:v>20</c:v>
                </c:pt>
                <c:pt idx="74">
                  <c:v>21</c:v>
                </c:pt>
                <c:pt idx="75">
                  <c:v>10</c:v>
                </c:pt>
              </c:numCache>
            </c:numRef>
          </c:xVal>
          <c:yVal>
            <c:numRef>
              <c:f>'Regression Order'!$F$2:$F$77</c:f>
              <c:numCache>
                <c:formatCode>General</c:formatCode>
                <c:ptCount val="76"/>
                <c:pt idx="0">
                  <c:v>0</c:v>
                </c:pt>
                <c:pt idx="1">
                  <c:v>0</c:v>
                </c:pt>
                <c:pt idx="2">
                  <c:v>0</c:v>
                </c:pt>
                <c:pt idx="3">
                  <c:v>0</c:v>
                </c:pt>
                <c:pt idx="4">
                  <c:v>0</c:v>
                </c:pt>
                <c:pt idx="5">
                  <c:v>0</c:v>
                </c:pt>
                <c:pt idx="6">
                  <c:v>1</c:v>
                </c:pt>
                <c:pt idx="7">
                  <c:v>2</c:v>
                </c:pt>
                <c:pt idx="8">
                  <c:v>0</c:v>
                </c:pt>
                <c:pt idx="9">
                  <c:v>0</c:v>
                </c:pt>
                <c:pt idx="10">
                  <c:v>0</c:v>
                </c:pt>
                <c:pt idx="11">
                  <c:v>0</c:v>
                </c:pt>
                <c:pt idx="12">
                  <c:v>0</c:v>
                </c:pt>
                <c:pt idx="13">
                  <c:v>0</c:v>
                </c:pt>
                <c:pt idx="14">
                  <c:v>0</c:v>
                </c:pt>
                <c:pt idx="15">
                  <c:v>1</c:v>
                </c:pt>
                <c:pt idx="16">
                  <c:v>2</c:v>
                </c:pt>
                <c:pt idx="17">
                  <c:v>3</c:v>
                </c:pt>
                <c:pt idx="18">
                  <c:v>0</c:v>
                </c:pt>
                <c:pt idx="19">
                  <c:v>0</c:v>
                </c:pt>
                <c:pt idx="20">
                  <c:v>0</c:v>
                </c:pt>
                <c:pt idx="21">
                  <c:v>0</c:v>
                </c:pt>
                <c:pt idx="22">
                  <c:v>0</c:v>
                </c:pt>
                <c:pt idx="23">
                  <c:v>0</c:v>
                </c:pt>
                <c:pt idx="24">
                  <c:v>1</c:v>
                </c:pt>
                <c:pt idx="25">
                  <c:v>2</c:v>
                </c:pt>
                <c:pt idx="26">
                  <c:v>3</c:v>
                </c:pt>
                <c:pt idx="27">
                  <c:v>1</c:v>
                </c:pt>
                <c:pt idx="28">
                  <c:v>2</c:v>
                </c:pt>
                <c:pt idx="29">
                  <c:v>0</c:v>
                </c:pt>
                <c:pt idx="30">
                  <c:v>1</c:v>
                </c:pt>
                <c:pt idx="31">
                  <c:v>2</c:v>
                </c:pt>
                <c:pt idx="32">
                  <c:v>0</c:v>
                </c:pt>
                <c:pt idx="33">
                  <c:v>1</c:v>
                </c:pt>
                <c:pt idx="34">
                  <c:v>2</c:v>
                </c:pt>
                <c:pt idx="35">
                  <c:v>0</c:v>
                </c:pt>
                <c:pt idx="36">
                  <c:v>0</c:v>
                </c:pt>
                <c:pt idx="37">
                  <c:v>1</c:v>
                </c:pt>
                <c:pt idx="38">
                  <c:v>2</c:v>
                </c:pt>
                <c:pt idx="39">
                  <c:v>3</c:v>
                </c:pt>
                <c:pt idx="40">
                  <c:v>1</c:v>
                </c:pt>
                <c:pt idx="41">
                  <c:v>2</c:v>
                </c:pt>
                <c:pt idx="42">
                  <c:v>0</c:v>
                </c:pt>
                <c:pt idx="43">
                  <c:v>1</c:v>
                </c:pt>
                <c:pt idx="44">
                  <c:v>2</c:v>
                </c:pt>
                <c:pt idx="45">
                  <c:v>1</c:v>
                </c:pt>
                <c:pt idx="46">
                  <c:v>2</c:v>
                </c:pt>
                <c:pt idx="47">
                  <c:v>0</c:v>
                </c:pt>
                <c:pt idx="48">
                  <c:v>0</c:v>
                </c:pt>
                <c:pt idx="49">
                  <c:v>1</c:v>
                </c:pt>
                <c:pt idx="50">
                  <c:v>2</c:v>
                </c:pt>
                <c:pt idx="51">
                  <c:v>3</c:v>
                </c:pt>
                <c:pt idx="52">
                  <c:v>1</c:v>
                </c:pt>
                <c:pt idx="53">
                  <c:v>2</c:v>
                </c:pt>
                <c:pt idx="54">
                  <c:v>1</c:v>
                </c:pt>
                <c:pt idx="55">
                  <c:v>2</c:v>
                </c:pt>
                <c:pt idx="56">
                  <c:v>3</c:v>
                </c:pt>
                <c:pt idx="57">
                  <c:v>0</c:v>
                </c:pt>
                <c:pt idx="58">
                  <c:v>1</c:v>
                </c:pt>
                <c:pt idx="59">
                  <c:v>2</c:v>
                </c:pt>
                <c:pt idx="60">
                  <c:v>3</c:v>
                </c:pt>
                <c:pt idx="61">
                  <c:v>4</c:v>
                </c:pt>
                <c:pt idx="62">
                  <c:v>5</c:v>
                </c:pt>
                <c:pt idx="63">
                  <c:v>6</c:v>
                </c:pt>
                <c:pt idx="64">
                  <c:v>0</c:v>
                </c:pt>
                <c:pt idx="65">
                  <c:v>1</c:v>
                </c:pt>
                <c:pt idx="66">
                  <c:v>2</c:v>
                </c:pt>
                <c:pt idx="67">
                  <c:v>5</c:v>
                </c:pt>
                <c:pt idx="68">
                  <c:v>4</c:v>
                </c:pt>
                <c:pt idx="69">
                  <c:v>0</c:v>
                </c:pt>
                <c:pt idx="70">
                  <c:v>0</c:v>
                </c:pt>
                <c:pt idx="71">
                  <c:v>0</c:v>
                </c:pt>
                <c:pt idx="72">
                  <c:v>0</c:v>
                </c:pt>
                <c:pt idx="73">
                  <c:v>1</c:v>
                </c:pt>
                <c:pt idx="74">
                  <c:v>2</c:v>
                </c:pt>
                <c:pt idx="75">
                  <c:v>0</c:v>
                </c:pt>
              </c:numCache>
            </c:numRef>
          </c:yVal>
          <c:smooth val="0"/>
          <c:extLst>
            <c:ext xmlns:c16="http://schemas.microsoft.com/office/drawing/2014/chart" uri="{C3380CC4-5D6E-409C-BE32-E72D297353CC}">
              <c16:uniqueId val="{00000000-307E-4F07-9961-A0D074CD2A7A}"/>
            </c:ext>
          </c:extLst>
        </c:ser>
        <c:ser>
          <c:idx val="1"/>
          <c:order val="1"/>
          <c:tx>
            <c:v>Predicted Order?</c:v>
          </c:tx>
          <c:spPr>
            <a:ln w="19050">
              <a:noFill/>
            </a:ln>
          </c:spPr>
          <c:marker>
            <c:spPr>
              <a:solidFill>
                <a:srgbClr val="7030A0"/>
              </a:solidFill>
            </c:spPr>
          </c:marker>
          <c:xVal>
            <c:numRef>
              <c:f>'Regression Order'!$B$2:$B$77</c:f>
              <c:numCache>
                <c:formatCode>0</c:formatCode>
                <c:ptCount val="76"/>
                <c:pt idx="0">
                  <c:v>26</c:v>
                </c:pt>
                <c:pt idx="1">
                  <c:v>120</c:v>
                </c:pt>
                <c:pt idx="2">
                  <c:v>40</c:v>
                </c:pt>
                <c:pt idx="3">
                  <c:v>20</c:v>
                </c:pt>
                <c:pt idx="4">
                  <c:v>10</c:v>
                </c:pt>
                <c:pt idx="5">
                  <c:v>10</c:v>
                </c:pt>
                <c:pt idx="6">
                  <c:v>5</c:v>
                </c:pt>
                <c:pt idx="7">
                  <c:v>5</c:v>
                </c:pt>
                <c:pt idx="8">
                  <c:v>16</c:v>
                </c:pt>
                <c:pt idx="9">
                  <c:v>7</c:v>
                </c:pt>
                <c:pt idx="10">
                  <c:v>16</c:v>
                </c:pt>
                <c:pt idx="11">
                  <c:v>18</c:v>
                </c:pt>
                <c:pt idx="12">
                  <c:v>25</c:v>
                </c:pt>
                <c:pt idx="13">
                  <c:v>10</c:v>
                </c:pt>
                <c:pt idx="14">
                  <c:v>10</c:v>
                </c:pt>
                <c:pt idx="15">
                  <c:v>5</c:v>
                </c:pt>
                <c:pt idx="16">
                  <c:v>6</c:v>
                </c:pt>
                <c:pt idx="17">
                  <c:v>6</c:v>
                </c:pt>
                <c:pt idx="18">
                  <c:v>9</c:v>
                </c:pt>
                <c:pt idx="19">
                  <c:v>20</c:v>
                </c:pt>
                <c:pt idx="20">
                  <c:v>20</c:v>
                </c:pt>
                <c:pt idx="21">
                  <c:v>48</c:v>
                </c:pt>
                <c:pt idx="22">
                  <c:v>12</c:v>
                </c:pt>
                <c:pt idx="23">
                  <c:v>15</c:v>
                </c:pt>
                <c:pt idx="24">
                  <c:v>6</c:v>
                </c:pt>
                <c:pt idx="25">
                  <c:v>29</c:v>
                </c:pt>
                <c:pt idx="26">
                  <c:v>7</c:v>
                </c:pt>
                <c:pt idx="27">
                  <c:v>7</c:v>
                </c:pt>
                <c:pt idx="28">
                  <c:v>7</c:v>
                </c:pt>
                <c:pt idx="29">
                  <c:v>5</c:v>
                </c:pt>
                <c:pt idx="30">
                  <c:v>7</c:v>
                </c:pt>
                <c:pt idx="31">
                  <c:v>8</c:v>
                </c:pt>
                <c:pt idx="32">
                  <c:v>26</c:v>
                </c:pt>
                <c:pt idx="33">
                  <c:v>26</c:v>
                </c:pt>
                <c:pt idx="34">
                  <c:v>8</c:v>
                </c:pt>
                <c:pt idx="35">
                  <c:v>15</c:v>
                </c:pt>
                <c:pt idx="36">
                  <c:v>20</c:v>
                </c:pt>
                <c:pt idx="37">
                  <c:v>8</c:v>
                </c:pt>
                <c:pt idx="38">
                  <c:v>8</c:v>
                </c:pt>
                <c:pt idx="39">
                  <c:v>9</c:v>
                </c:pt>
                <c:pt idx="40">
                  <c:v>9</c:v>
                </c:pt>
                <c:pt idx="41">
                  <c:v>9</c:v>
                </c:pt>
                <c:pt idx="42">
                  <c:v>12</c:v>
                </c:pt>
                <c:pt idx="43">
                  <c:v>10</c:v>
                </c:pt>
                <c:pt idx="44">
                  <c:v>10</c:v>
                </c:pt>
                <c:pt idx="45">
                  <c:v>10</c:v>
                </c:pt>
                <c:pt idx="46">
                  <c:v>11</c:v>
                </c:pt>
                <c:pt idx="47">
                  <c:v>37</c:v>
                </c:pt>
                <c:pt idx="48">
                  <c:v>19</c:v>
                </c:pt>
                <c:pt idx="49">
                  <c:v>11</c:v>
                </c:pt>
                <c:pt idx="50">
                  <c:v>11</c:v>
                </c:pt>
                <c:pt idx="51">
                  <c:v>12</c:v>
                </c:pt>
                <c:pt idx="52">
                  <c:v>12</c:v>
                </c:pt>
                <c:pt idx="53">
                  <c:v>24</c:v>
                </c:pt>
                <c:pt idx="54">
                  <c:v>13</c:v>
                </c:pt>
                <c:pt idx="55">
                  <c:v>13</c:v>
                </c:pt>
                <c:pt idx="56">
                  <c:v>14</c:v>
                </c:pt>
                <c:pt idx="57">
                  <c:v>10</c:v>
                </c:pt>
                <c:pt idx="58">
                  <c:v>14</c:v>
                </c:pt>
                <c:pt idx="59">
                  <c:v>14</c:v>
                </c:pt>
                <c:pt idx="60">
                  <c:v>14</c:v>
                </c:pt>
                <c:pt idx="61">
                  <c:v>15</c:v>
                </c:pt>
                <c:pt idx="62">
                  <c:v>15</c:v>
                </c:pt>
                <c:pt idx="63">
                  <c:v>15</c:v>
                </c:pt>
                <c:pt idx="64">
                  <c:v>50</c:v>
                </c:pt>
                <c:pt idx="65">
                  <c:v>16</c:v>
                </c:pt>
                <c:pt idx="66">
                  <c:v>16</c:v>
                </c:pt>
                <c:pt idx="67">
                  <c:v>17</c:v>
                </c:pt>
                <c:pt idx="68">
                  <c:v>20</c:v>
                </c:pt>
                <c:pt idx="69">
                  <c:v>8</c:v>
                </c:pt>
                <c:pt idx="70">
                  <c:v>15</c:v>
                </c:pt>
                <c:pt idx="71">
                  <c:v>12</c:v>
                </c:pt>
                <c:pt idx="72">
                  <c:v>7</c:v>
                </c:pt>
                <c:pt idx="73">
                  <c:v>20</c:v>
                </c:pt>
                <c:pt idx="74">
                  <c:v>21</c:v>
                </c:pt>
                <c:pt idx="75">
                  <c:v>10</c:v>
                </c:pt>
              </c:numCache>
            </c:numRef>
          </c:xVal>
          <c:yVal>
            <c:numRef>
              <c:f>'Regression Order'!$I$25:$I$100</c:f>
              <c:numCache>
                <c:formatCode>General</c:formatCode>
                <c:ptCount val="76"/>
                <c:pt idx="0">
                  <c:v>1.0148704731521194</c:v>
                </c:pt>
                <c:pt idx="1">
                  <c:v>-0.58746772526014346</c:v>
                </c:pt>
                <c:pt idx="2">
                  <c:v>0.77622435849497384</c:v>
                </c:pt>
                <c:pt idx="3">
                  <c:v>1.1171473794337532</c:v>
                </c:pt>
                <c:pt idx="4">
                  <c:v>1.2876088899031428</c:v>
                </c:pt>
                <c:pt idx="5">
                  <c:v>1.2876088899031428</c:v>
                </c:pt>
                <c:pt idx="6">
                  <c:v>1.3728396451378375</c:v>
                </c:pt>
                <c:pt idx="7">
                  <c:v>1.3728396451378375</c:v>
                </c:pt>
                <c:pt idx="8">
                  <c:v>1.185331983621509</c:v>
                </c:pt>
                <c:pt idx="9">
                  <c:v>1.3387473430439596</c:v>
                </c:pt>
                <c:pt idx="10">
                  <c:v>1.185331983621509</c:v>
                </c:pt>
                <c:pt idx="11">
                  <c:v>1.1512396815276311</c:v>
                </c:pt>
                <c:pt idx="12">
                  <c:v>1.0319166241990583</c:v>
                </c:pt>
                <c:pt idx="13">
                  <c:v>1.2876088899031428</c:v>
                </c:pt>
                <c:pt idx="14">
                  <c:v>1.2876088899031428</c:v>
                </c:pt>
                <c:pt idx="15">
                  <c:v>1.3728396451378375</c:v>
                </c:pt>
                <c:pt idx="16">
                  <c:v>1.3557934940908987</c:v>
                </c:pt>
                <c:pt idx="17">
                  <c:v>1.3557934940908987</c:v>
                </c:pt>
                <c:pt idx="18">
                  <c:v>1.3046550409500817</c:v>
                </c:pt>
                <c:pt idx="19">
                  <c:v>1.1171473794337532</c:v>
                </c:pt>
                <c:pt idx="20">
                  <c:v>1.1171473794337532</c:v>
                </c:pt>
                <c:pt idx="21">
                  <c:v>0.63985515011946204</c:v>
                </c:pt>
                <c:pt idx="22">
                  <c:v>1.2535165878092649</c:v>
                </c:pt>
                <c:pt idx="23">
                  <c:v>1.2023781346684479</c:v>
                </c:pt>
                <c:pt idx="24">
                  <c:v>1.3557934940908987</c:v>
                </c:pt>
                <c:pt idx="25">
                  <c:v>0.96373202001130243</c:v>
                </c:pt>
                <c:pt idx="26">
                  <c:v>1.3387473430439596</c:v>
                </c:pt>
                <c:pt idx="27">
                  <c:v>1.3387473430439596</c:v>
                </c:pt>
                <c:pt idx="28">
                  <c:v>1.3387473430439596</c:v>
                </c:pt>
                <c:pt idx="29">
                  <c:v>1.3728396451378375</c:v>
                </c:pt>
                <c:pt idx="30">
                  <c:v>1.3387473430439596</c:v>
                </c:pt>
                <c:pt idx="31">
                  <c:v>1.3217011919970207</c:v>
                </c:pt>
                <c:pt idx="32">
                  <c:v>1.0148704731521194</c:v>
                </c:pt>
                <c:pt idx="33">
                  <c:v>1.0148704731521194</c:v>
                </c:pt>
                <c:pt idx="34">
                  <c:v>1.3217011919970207</c:v>
                </c:pt>
                <c:pt idx="35">
                  <c:v>1.2023781346684479</c:v>
                </c:pt>
                <c:pt idx="36">
                  <c:v>1.1171473794337532</c:v>
                </c:pt>
                <c:pt idx="37">
                  <c:v>1.3217011919970207</c:v>
                </c:pt>
                <c:pt idx="38">
                  <c:v>1.3217011919970207</c:v>
                </c:pt>
                <c:pt idx="39">
                  <c:v>1.3046550409500817</c:v>
                </c:pt>
                <c:pt idx="40">
                  <c:v>1.3046550409500817</c:v>
                </c:pt>
                <c:pt idx="41">
                  <c:v>1.3046550409500817</c:v>
                </c:pt>
                <c:pt idx="42">
                  <c:v>1.2535165878092649</c:v>
                </c:pt>
                <c:pt idx="43">
                  <c:v>1.2876088899031428</c:v>
                </c:pt>
                <c:pt idx="44">
                  <c:v>1.2876088899031428</c:v>
                </c:pt>
                <c:pt idx="45">
                  <c:v>1.2876088899031428</c:v>
                </c:pt>
                <c:pt idx="46">
                  <c:v>1.2705627388562037</c:v>
                </c:pt>
                <c:pt idx="47">
                  <c:v>0.82736281163579073</c:v>
                </c:pt>
                <c:pt idx="48">
                  <c:v>1.134193530480692</c:v>
                </c:pt>
                <c:pt idx="49">
                  <c:v>1.2705627388562037</c:v>
                </c:pt>
                <c:pt idx="50">
                  <c:v>1.2705627388562037</c:v>
                </c:pt>
                <c:pt idx="51">
                  <c:v>1.2535165878092649</c:v>
                </c:pt>
                <c:pt idx="52">
                  <c:v>1.2535165878092649</c:v>
                </c:pt>
                <c:pt idx="53">
                  <c:v>1.0489627752459971</c:v>
                </c:pt>
                <c:pt idx="54">
                  <c:v>1.2364704367623258</c:v>
                </c:pt>
                <c:pt idx="55">
                  <c:v>1.2364704367623258</c:v>
                </c:pt>
                <c:pt idx="56">
                  <c:v>1.219424285715387</c:v>
                </c:pt>
                <c:pt idx="57">
                  <c:v>1.2876088899031428</c:v>
                </c:pt>
                <c:pt idx="58">
                  <c:v>1.219424285715387</c:v>
                </c:pt>
                <c:pt idx="59">
                  <c:v>1.219424285715387</c:v>
                </c:pt>
                <c:pt idx="60">
                  <c:v>1.219424285715387</c:v>
                </c:pt>
                <c:pt idx="61">
                  <c:v>1.2023781346684479</c:v>
                </c:pt>
                <c:pt idx="62">
                  <c:v>1.2023781346684479</c:v>
                </c:pt>
                <c:pt idx="63">
                  <c:v>1.2023781346684479</c:v>
                </c:pt>
                <c:pt idx="64">
                  <c:v>0.60576284802558411</c:v>
                </c:pt>
                <c:pt idx="65">
                  <c:v>1.185331983621509</c:v>
                </c:pt>
                <c:pt idx="66">
                  <c:v>1.185331983621509</c:v>
                </c:pt>
                <c:pt idx="67">
                  <c:v>1.16828583257457</c:v>
                </c:pt>
                <c:pt idx="68">
                  <c:v>1.1171473794337532</c:v>
                </c:pt>
                <c:pt idx="69">
                  <c:v>1.3217011919970207</c:v>
                </c:pt>
                <c:pt idx="70">
                  <c:v>1.2023781346684479</c:v>
                </c:pt>
                <c:pt idx="71">
                  <c:v>1.2535165878092649</c:v>
                </c:pt>
                <c:pt idx="72">
                  <c:v>1.3387473430439596</c:v>
                </c:pt>
                <c:pt idx="73">
                  <c:v>1.1171473794337532</c:v>
                </c:pt>
                <c:pt idx="74">
                  <c:v>1.1001012283868141</c:v>
                </c:pt>
                <c:pt idx="75">
                  <c:v>1.2876088899031428</c:v>
                </c:pt>
              </c:numCache>
            </c:numRef>
          </c:yVal>
          <c:smooth val="0"/>
          <c:extLst>
            <c:ext xmlns:c16="http://schemas.microsoft.com/office/drawing/2014/chart" uri="{C3380CC4-5D6E-409C-BE32-E72D297353CC}">
              <c16:uniqueId val="{00000001-307E-4F07-9961-A0D074CD2A7A}"/>
            </c:ext>
          </c:extLst>
        </c:ser>
        <c:dLbls>
          <c:showLegendKey val="0"/>
          <c:showVal val="0"/>
          <c:showCatName val="0"/>
          <c:showSerName val="0"/>
          <c:showPercent val="0"/>
          <c:showBubbleSize val="0"/>
        </c:dLbls>
        <c:axId val="1123638367"/>
        <c:axId val="1074283119"/>
      </c:scatterChart>
      <c:valAx>
        <c:axId val="1123638367"/>
        <c:scaling>
          <c:orientation val="minMax"/>
          <c:max val="60"/>
        </c:scaling>
        <c:delete val="0"/>
        <c:axPos val="b"/>
        <c:minorGridlines/>
        <c:title>
          <c:tx>
            <c:rich>
              <a:bodyPr/>
              <a:lstStyle/>
              <a:p>
                <a:pPr>
                  <a:defRPr sz="1400"/>
                </a:pPr>
                <a:r>
                  <a:rPr lang="en-US" sz="1400"/>
                  <a:t>Active Time Working</a:t>
                </a:r>
              </a:p>
            </c:rich>
          </c:tx>
          <c:overlay val="0"/>
        </c:title>
        <c:numFmt formatCode="0" sourceLinked="1"/>
        <c:majorTickMark val="out"/>
        <c:minorTickMark val="none"/>
        <c:tickLblPos val="nextTo"/>
        <c:txPr>
          <a:bodyPr/>
          <a:lstStyle/>
          <a:p>
            <a:pPr>
              <a:defRPr sz="1400"/>
            </a:pPr>
            <a:endParaRPr lang="en-US"/>
          </a:p>
        </c:txPr>
        <c:crossAx val="1074283119"/>
        <c:crosses val="autoZero"/>
        <c:crossBetween val="midCat"/>
      </c:valAx>
      <c:valAx>
        <c:axId val="1074283119"/>
        <c:scaling>
          <c:orientation val="minMax"/>
          <c:min val="0"/>
        </c:scaling>
        <c:delete val="0"/>
        <c:axPos val="l"/>
        <c:title>
          <c:tx>
            <c:rich>
              <a:bodyPr/>
              <a:lstStyle/>
              <a:p>
                <a:pPr>
                  <a:defRPr sz="1400"/>
                </a:pPr>
                <a:r>
                  <a:rPr lang="en-US" sz="1400"/>
                  <a:t>Order?</a:t>
                </a:r>
              </a:p>
            </c:rich>
          </c:tx>
          <c:overlay val="0"/>
        </c:title>
        <c:numFmt formatCode="General" sourceLinked="1"/>
        <c:majorTickMark val="out"/>
        <c:minorTickMark val="none"/>
        <c:tickLblPos val="nextTo"/>
        <c:txPr>
          <a:bodyPr/>
          <a:lstStyle/>
          <a:p>
            <a:pPr>
              <a:defRPr sz="1400"/>
            </a:pPr>
            <a:endParaRPr lang="en-US"/>
          </a:p>
        </c:txPr>
        <c:crossAx val="1123638367"/>
        <c:crosses val="autoZero"/>
        <c:crossBetween val="midCat"/>
      </c:valAx>
    </c:plotArea>
    <c:legend>
      <c:legendPos val="r"/>
      <c:overlay val="0"/>
      <c:txPr>
        <a:bodyPr/>
        <a:lstStyle/>
        <a:p>
          <a:pPr>
            <a:defRPr sz="1200"/>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c:spPr>
  <c:txPr>
    <a:bodyPr/>
    <a:lstStyle/>
    <a:p>
      <a:pPr>
        <a:defRPr sz="1100"/>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0.42857</cdr:x>
      <cdr:y>0.18941</cdr:y>
    </cdr:from>
    <cdr:to>
      <cdr:x>0.80235</cdr:x>
      <cdr:y>0.47251</cdr:y>
    </cdr:to>
    <cdr:sp macro="" textlink="">
      <cdr:nvSpPr>
        <cdr:cNvPr id="2" name="TextBox 1">
          <a:extLst xmlns:a="http://schemas.openxmlformats.org/drawingml/2006/main">
            <a:ext uri="{FF2B5EF4-FFF2-40B4-BE49-F238E27FC236}">
              <a16:creationId xmlns:a16="http://schemas.microsoft.com/office/drawing/2014/main" id="{B6AEF71F-D7C3-4DC4-8C7A-0BAC5C514B58}"/>
            </a:ext>
          </a:extLst>
        </cdr:cNvPr>
        <cdr:cNvSpPr txBox="1"/>
      </cdr:nvSpPr>
      <cdr:spPr>
        <a:xfrm xmlns:a="http://schemas.openxmlformats.org/drawingml/2006/main">
          <a:off x="4171950" y="885825"/>
          <a:ext cx="3638550" cy="13239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0.51928</cdr:x>
      <cdr:y>0.11452</cdr:y>
    </cdr:from>
    <cdr:to>
      <cdr:x>0.85523</cdr:x>
      <cdr:y>0.61922</cdr:y>
    </cdr:to>
    <cdr:sp macro="" textlink="">
      <cdr:nvSpPr>
        <cdr:cNvPr id="3" name="Oval 2">
          <a:extLst xmlns:a="http://schemas.openxmlformats.org/drawingml/2006/main">
            <a:ext uri="{FF2B5EF4-FFF2-40B4-BE49-F238E27FC236}">
              <a16:creationId xmlns:a16="http://schemas.microsoft.com/office/drawing/2014/main" id="{CA39F842-FE48-4C98-9491-C4A75D6BBF0B}"/>
            </a:ext>
          </a:extLst>
        </cdr:cNvPr>
        <cdr:cNvSpPr/>
      </cdr:nvSpPr>
      <cdr:spPr>
        <a:xfrm xmlns:a="http://schemas.openxmlformats.org/drawingml/2006/main">
          <a:off x="6286501" y="613052"/>
          <a:ext cx="4067175" cy="2701647"/>
        </a:xfrm>
        <a:prstGeom xmlns:a="http://schemas.openxmlformats.org/drawingml/2006/main" prst="ellipse">
          <a:avLst/>
        </a:prstGeom>
        <a:solidFill xmlns:a="http://schemas.openxmlformats.org/drawingml/2006/main">
          <a:srgbClr val="92D050"/>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solidFill>
                <a:schemeClr val="tx1"/>
              </a:solidFill>
            </a:rPr>
            <a:t>There is a steady correlation between the length of time it takes to schedule an interview and the grouping of scheduling within the same requisition. While there is noticeable difference in the decrease in time between the first and second interview in a grouping, the decrease is smaller between the second and third, eventually evening out for all subsequent interviews being scheduled together. </a:t>
          </a:r>
        </a:p>
      </cdr:txBody>
    </cdr:sp>
  </cdr:relSizeAnchor>
  <cdr:relSizeAnchor xmlns:cdr="http://schemas.openxmlformats.org/drawingml/2006/chartDrawing">
    <cdr:from>
      <cdr:x>0</cdr:x>
      <cdr:y>0.88632</cdr:y>
    </cdr:from>
    <cdr:to>
      <cdr:x>0.25391</cdr:x>
      <cdr:y>1</cdr:y>
    </cdr:to>
    <cdr:sp macro="" textlink="">
      <cdr:nvSpPr>
        <cdr:cNvPr id="4" name="TextBox 3">
          <a:extLst xmlns:a="http://schemas.openxmlformats.org/drawingml/2006/main">
            <a:ext uri="{FF2B5EF4-FFF2-40B4-BE49-F238E27FC236}">
              <a16:creationId xmlns:a16="http://schemas.microsoft.com/office/drawing/2014/main" id="{C9211D14-562C-4E7F-8F6E-79FE53C65E78}"/>
            </a:ext>
          </a:extLst>
        </cdr:cNvPr>
        <cdr:cNvSpPr txBox="1"/>
      </cdr:nvSpPr>
      <cdr:spPr>
        <a:xfrm xmlns:a="http://schemas.openxmlformats.org/drawingml/2006/main">
          <a:off x="0" y="4752974"/>
          <a:ext cx="3095624" cy="60960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Numbers on the Y-axis refer to the number of </a:t>
          </a:r>
          <a:r>
            <a:rPr lang="en-US" dirty="0"/>
            <a:t>subsequent interviews for the same requisition an interviewer scheduled in a row.</a:t>
          </a:r>
          <a:endParaRPr lang="en-US" sz="1100" dirty="0"/>
        </a:p>
      </cdr:txBody>
    </cdr:sp>
  </cdr:relSizeAnchor>
  <cdr:relSizeAnchor xmlns:cdr="http://schemas.openxmlformats.org/drawingml/2006/chartDrawing">
    <cdr:from>
      <cdr:x>0.14634</cdr:x>
      <cdr:y>0.57829</cdr:y>
    </cdr:from>
    <cdr:to>
      <cdr:x>0.42722</cdr:x>
      <cdr:y>0.90214</cdr:y>
    </cdr:to>
    <cdr:sp macro="" textlink="">
      <cdr:nvSpPr>
        <cdr:cNvPr id="5" name="Speech Bubble: Oval 4">
          <a:extLst xmlns:a="http://schemas.openxmlformats.org/drawingml/2006/main">
            <a:ext uri="{FF2B5EF4-FFF2-40B4-BE49-F238E27FC236}">
              <a16:creationId xmlns:a16="http://schemas.microsoft.com/office/drawing/2014/main" id="{FBE0370C-3974-4922-8E61-263A9C5A6484}"/>
            </a:ext>
          </a:extLst>
        </cdr:cNvPr>
        <cdr:cNvSpPr/>
      </cdr:nvSpPr>
      <cdr:spPr>
        <a:xfrm xmlns:a="http://schemas.openxmlformats.org/drawingml/2006/main">
          <a:off x="1771651" y="3095626"/>
          <a:ext cx="3400425" cy="1733550"/>
        </a:xfrm>
        <a:prstGeom xmlns:a="http://schemas.openxmlformats.org/drawingml/2006/main" prst="wedgeEllipseCallout">
          <a:avLst/>
        </a:prstGeom>
        <a:solidFill xmlns:a="http://schemas.openxmlformats.org/drawingml/2006/main">
          <a:schemeClr val="accent1">
            <a:lumMod val="20000"/>
            <a:lumOff val="80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dirty="0">
              <a:solidFill>
                <a:schemeClr val="tx1"/>
              </a:solidFill>
            </a:rPr>
            <a:t>Zero represents those interviews which where the sole interview from a given requisition being scheduled and that time by that associate. One represents those that were first in a grouping, two, those that were 2</a:t>
          </a:r>
          <a:r>
            <a:rPr lang="en-US" baseline="30000" dirty="0">
              <a:solidFill>
                <a:schemeClr val="tx1"/>
              </a:solidFill>
            </a:rPr>
            <a:t>nd</a:t>
          </a:r>
          <a:r>
            <a:rPr lang="en-US" dirty="0">
              <a:solidFill>
                <a:schemeClr val="tx1"/>
              </a:solidFill>
            </a:rPr>
            <a:t> in a grouping, etc.</a:t>
          </a:r>
        </a:p>
      </cdr:txBody>
    </cdr:sp>
  </cdr:relSizeAnchor>
  <cdr:relSizeAnchor xmlns:cdr="http://schemas.openxmlformats.org/drawingml/2006/chartDrawing">
    <cdr:from>
      <cdr:x>0.14883</cdr:x>
      <cdr:y>0.10088</cdr:y>
    </cdr:from>
    <cdr:to>
      <cdr:x>0.1957</cdr:x>
      <cdr:y>0.25791</cdr:y>
    </cdr:to>
    <cdr:sp macro="" textlink="">
      <cdr:nvSpPr>
        <cdr:cNvPr id="6" name="Arrow: Right 5">
          <a:extLst xmlns:a="http://schemas.openxmlformats.org/drawingml/2006/main">
            <a:ext uri="{FF2B5EF4-FFF2-40B4-BE49-F238E27FC236}">
              <a16:creationId xmlns:a16="http://schemas.microsoft.com/office/drawing/2014/main" id="{B88532CD-FF5D-4AC9-AFC6-D6BA3558BAA7}"/>
            </a:ext>
          </a:extLst>
        </cdr:cNvPr>
        <cdr:cNvSpPr/>
      </cdr:nvSpPr>
      <cdr:spPr>
        <a:xfrm xmlns:a="http://schemas.openxmlformats.org/drawingml/2006/main" rot="5400000">
          <a:off x="1679231" y="676271"/>
          <a:ext cx="842061" cy="571500"/>
        </a:xfrm>
        <a:prstGeom xmlns:a="http://schemas.openxmlformats.org/drawingml/2006/main" prst="righ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0AE4-7EA7-496B-A819-F7CDBA822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83AF9-78AC-4580-B51D-2B1A4B885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947CA-FAB9-433E-81F8-8598D5CE0ACA}"/>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5" name="Footer Placeholder 4">
            <a:extLst>
              <a:ext uri="{FF2B5EF4-FFF2-40B4-BE49-F238E27FC236}">
                <a16:creationId xmlns:a16="http://schemas.microsoft.com/office/drawing/2014/main" id="{6795EF3D-ED62-4E6B-8C4F-0F1503D36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0560B-8132-4A83-8EE4-99529BE3D5AE}"/>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210543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A18-6DAC-4D8D-8C5A-1C98BF3100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11EF57-ACF4-4B49-87E9-4E796304A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EE2B6-8315-44C5-B75F-F739E541A7AE}"/>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5" name="Footer Placeholder 4">
            <a:extLst>
              <a:ext uri="{FF2B5EF4-FFF2-40B4-BE49-F238E27FC236}">
                <a16:creationId xmlns:a16="http://schemas.microsoft.com/office/drawing/2014/main" id="{8437570E-72A2-4D16-93D9-5CBFCCC25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D79C8-AA4C-4EF2-87E2-CE6DD8FF7AEC}"/>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21374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F64B4-4105-4FC1-87C9-74A8FA1015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53E652-BE15-4330-8B63-01FFE5353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BF7B5-60D4-4750-A59E-91ABE2EB44E0}"/>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5" name="Footer Placeholder 4">
            <a:extLst>
              <a:ext uri="{FF2B5EF4-FFF2-40B4-BE49-F238E27FC236}">
                <a16:creationId xmlns:a16="http://schemas.microsoft.com/office/drawing/2014/main" id="{AEB67FBE-FFD6-46C3-B5C7-3AD457CF6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FFAB9-F5AF-46A9-A646-042CCD4E3F0F}"/>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366288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269C-0647-4A38-AB82-8FC776E80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D3887-539A-437E-8BE6-4F528943F4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480DD-4832-48C8-8E1D-15B7C1DD820A}"/>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5" name="Footer Placeholder 4">
            <a:extLst>
              <a:ext uri="{FF2B5EF4-FFF2-40B4-BE49-F238E27FC236}">
                <a16:creationId xmlns:a16="http://schemas.microsoft.com/office/drawing/2014/main" id="{6699D8DF-2E25-4D51-8826-752101BDB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6A9EF-5000-4781-8B10-6390B7A22B60}"/>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325725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A5DD-FEFE-406D-9847-A2306A32F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8913D2-CF8E-484D-BDE1-307DA8291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EB9E6-9AE1-45FB-8810-5849D95D0584}"/>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5" name="Footer Placeholder 4">
            <a:extLst>
              <a:ext uri="{FF2B5EF4-FFF2-40B4-BE49-F238E27FC236}">
                <a16:creationId xmlns:a16="http://schemas.microsoft.com/office/drawing/2014/main" id="{8550A673-83FB-425B-B3CD-C03BAC4F1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5A1BC-73C2-49EC-89FC-BAAC06D49F43}"/>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56083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CF89-FBFC-40BB-A427-5C88DDBFD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0E8BE-223B-4D2D-A017-D167888C15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F8505-AA38-4BF4-8E9A-F1EB73384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CEB11B-E18F-4A6D-9D3D-DF123F2DEED1}"/>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6" name="Footer Placeholder 5">
            <a:extLst>
              <a:ext uri="{FF2B5EF4-FFF2-40B4-BE49-F238E27FC236}">
                <a16:creationId xmlns:a16="http://schemas.microsoft.com/office/drawing/2014/main" id="{7EA94AE6-3D11-4CAA-A616-F281981F6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A1801-4332-4AC1-B841-A7FD1D8C5F45}"/>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30434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8738-3451-41FE-ABBD-89CE6F3F2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DBA96E-09F7-47BC-BED2-0880E6EF7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9CEF2-B71C-47E7-93C7-4D85EE6DE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E4F59-880C-4AC6-AA3A-BF2DE0CD2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FE78F-6D97-462B-B673-A778C16ECC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709A0C-225C-4F46-AA49-25DDCDE44066}"/>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8" name="Footer Placeholder 7">
            <a:extLst>
              <a:ext uri="{FF2B5EF4-FFF2-40B4-BE49-F238E27FC236}">
                <a16:creationId xmlns:a16="http://schemas.microsoft.com/office/drawing/2014/main" id="{8A3912E0-3A06-43F8-A85C-BFFD2957F1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F0F21-E69F-49FC-809F-29D0B49F75AC}"/>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63595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3A04-0E0C-4A6E-880F-496C0778D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41F04-F9F9-4F9E-B14A-4D4D9771A277}"/>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4" name="Footer Placeholder 3">
            <a:extLst>
              <a:ext uri="{FF2B5EF4-FFF2-40B4-BE49-F238E27FC236}">
                <a16:creationId xmlns:a16="http://schemas.microsoft.com/office/drawing/2014/main" id="{B5AD0283-FAA8-4611-9AC6-4CCCD7F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7EEF1F-DE8E-48F5-A74E-FD6289A0ABC7}"/>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17011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D9A6C-D0E8-4D6F-8E61-2CC43A5479CB}"/>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3" name="Footer Placeholder 2">
            <a:extLst>
              <a:ext uri="{FF2B5EF4-FFF2-40B4-BE49-F238E27FC236}">
                <a16:creationId xmlns:a16="http://schemas.microsoft.com/office/drawing/2014/main" id="{2989E3F5-C78F-4122-8D72-E0E7DA96AB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76D10-DB84-4B07-95EF-D885506A3FFC}"/>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180850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FB06-4373-4467-BAA6-27544486A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969677-581E-4BDF-A265-14B582216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10F495-5B71-487F-91FE-F4B35E3EF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3A63B-1127-4BD0-8A63-458FD7B6F30B}"/>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6" name="Footer Placeholder 5">
            <a:extLst>
              <a:ext uri="{FF2B5EF4-FFF2-40B4-BE49-F238E27FC236}">
                <a16:creationId xmlns:a16="http://schemas.microsoft.com/office/drawing/2014/main" id="{27327607-3A01-43F4-8269-4BD1065E6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A9255-0B5D-41F9-8138-2D0466AD2735}"/>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173239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2111-F086-46ED-BF80-6EE6D5FAB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12CA8-63F1-4A3B-BF1C-AF9CEBCEA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0156FE-3032-4FC1-A651-22636E59F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5223F-1E4C-402A-9088-4BD7AF69B387}"/>
              </a:ext>
            </a:extLst>
          </p:cNvPr>
          <p:cNvSpPr>
            <a:spLocks noGrp="1"/>
          </p:cNvSpPr>
          <p:nvPr>
            <p:ph type="dt" sz="half" idx="10"/>
          </p:nvPr>
        </p:nvSpPr>
        <p:spPr/>
        <p:txBody>
          <a:bodyPr/>
          <a:lstStyle/>
          <a:p>
            <a:fld id="{693959AD-2CF5-495F-9125-D47EA82D40B9}" type="datetimeFigureOut">
              <a:rPr lang="en-US" smtClean="0"/>
              <a:t>3/18/2020</a:t>
            </a:fld>
            <a:endParaRPr lang="en-US"/>
          </a:p>
        </p:txBody>
      </p:sp>
      <p:sp>
        <p:nvSpPr>
          <p:cNvPr id="6" name="Footer Placeholder 5">
            <a:extLst>
              <a:ext uri="{FF2B5EF4-FFF2-40B4-BE49-F238E27FC236}">
                <a16:creationId xmlns:a16="http://schemas.microsoft.com/office/drawing/2014/main" id="{E084CADC-7B9B-42FA-B6C2-12825A7F2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F6C42-AD02-4A71-86E2-C2EC47E5FA70}"/>
              </a:ext>
            </a:extLst>
          </p:cNvPr>
          <p:cNvSpPr>
            <a:spLocks noGrp="1"/>
          </p:cNvSpPr>
          <p:nvPr>
            <p:ph type="sldNum" sz="quarter" idx="12"/>
          </p:nvPr>
        </p:nvSpPr>
        <p:spPr/>
        <p:txBody>
          <a:bodyPr/>
          <a:lstStyle/>
          <a:p>
            <a:fld id="{CFEB704A-3483-494A-831D-B2F6BA6EF400}" type="slidenum">
              <a:rPr lang="en-US" smtClean="0"/>
              <a:t>‹#›</a:t>
            </a:fld>
            <a:endParaRPr lang="en-US"/>
          </a:p>
        </p:txBody>
      </p:sp>
    </p:spTree>
    <p:extLst>
      <p:ext uri="{BB962C8B-B14F-4D97-AF65-F5344CB8AC3E}">
        <p14:creationId xmlns:p14="http://schemas.microsoft.com/office/powerpoint/2010/main" val="132100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160F2-F3E1-491B-A7B9-0EE89C8AA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95673-7EA8-423B-BD53-6F0439413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D0CAA-CD98-49FB-B4BC-51C2E9E47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959AD-2CF5-495F-9125-D47EA82D40B9}" type="datetimeFigureOut">
              <a:rPr lang="en-US" smtClean="0"/>
              <a:t>3/18/2020</a:t>
            </a:fld>
            <a:endParaRPr lang="en-US"/>
          </a:p>
        </p:txBody>
      </p:sp>
      <p:sp>
        <p:nvSpPr>
          <p:cNvPr id="5" name="Footer Placeholder 4">
            <a:extLst>
              <a:ext uri="{FF2B5EF4-FFF2-40B4-BE49-F238E27FC236}">
                <a16:creationId xmlns:a16="http://schemas.microsoft.com/office/drawing/2014/main" id="{8B24AE7A-40B1-4703-A735-70792B8A2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C352AC-3284-4DF0-8279-1A15D7B44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B704A-3483-494A-831D-B2F6BA6EF400}" type="slidenum">
              <a:rPr lang="en-US" smtClean="0"/>
              <a:t>‹#›</a:t>
            </a:fld>
            <a:endParaRPr lang="en-US"/>
          </a:p>
        </p:txBody>
      </p:sp>
    </p:spTree>
    <p:extLst>
      <p:ext uri="{BB962C8B-B14F-4D97-AF65-F5344CB8AC3E}">
        <p14:creationId xmlns:p14="http://schemas.microsoft.com/office/powerpoint/2010/main" val="261783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chart" Target="../charts/chart1.xml"/><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3">
            <a:extLst>
              <a:ext uri="{FF2B5EF4-FFF2-40B4-BE49-F238E27FC236}">
                <a16:creationId xmlns:a16="http://schemas.microsoft.com/office/drawing/2014/main" id="{7967949B-B958-45CC-AEA6-A6F8028B04D6}"/>
              </a:ext>
            </a:extLst>
          </p:cNvPr>
          <p:cNvSpPr txBox="1">
            <a:spLocks/>
          </p:cNvSpPr>
          <p:nvPr/>
        </p:nvSpPr>
        <p:spPr>
          <a:xfrm>
            <a:off x="7515164" y="1024238"/>
            <a:ext cx="2338418" cy="58626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a:t>
            </a:r>
            <a:r>
              <a:rPr lang="en-US" sz="2000" dirty="0"/>
              <a:t>mprove</a:t>
            </a:r>
            <a:endParaRPr lang="en-US" dirty="0"/>
          </a:p>
        </p:txBody>
      </p:sp>
      <p:sp>
        <p:nvSpPr>
          <p:cNvPr id="2" name="Title 1">
            <a:extLst>
              <a:ext uri="{FF2B5EF4-FFF2-40B4-BE49-F238E27FC236}">
                <a16:creationId xmlns:a16="http://schemas.microsoft.com/office/drawing/2014/main" id="{F837BA05-0C69-4B44-A250-4501A50B990A}"/>
              </a:ext>
            </a:extLst>
          </p:cNvPr>
          <p:cNvSpPr>
            <a:spLocks noGrp="1"/>
          </p:cNvSpPr>
          <p:nvPr>
            <p:ph type="title"/>
          </p:nvPr>
        </p:nvSpPr>
        <p:spPr>
          <a:xfrm>
            <a:off x="0" y="0"/>
            <a:ext cx="12192000" cy="646929"/>
          </a:xfrm>
        </p:spPr>
        <p:txBody>
          <a:bodyPr>
            <a:normAutofit fontScale="90000"/>
          </a:bodyPr>
          <a:lstStyle/>
          <a:p>
            <a:pPr algn="ctr"/>
            <a:r>
              <a:rPr lang="en-US" b="1" dirty="0"/>
              <a:t>Process Improvement Project: Story Board</a:t>
            </a:r>
          </a:p>
        </p:txBody>
      </p:sp>
      <p:sp>
        <p:nvSpPr>
          <p:cNvPr id="3" name="Subtitle 2">
            <a:extLst>
              <a:ext uri="{FF2B5EF4-FFF2-40B4-BE49-F238E27FC236}">
                <a16:creationId xmlns:a16="http://schemas.microsoft.com/office/drawing/2014/main" id="{D5716900-E161-490B-94A0-A8E49B76FDEA}"/>
              </a:ext>
            </a:extLst>
          </p:cNvPr>
          <p:cNvSpPr>
            <a:spLocks noGrp="1"/>
          </p:cNvSpPr>
          <p:nvPr>
            <p:ph type="body" idx="1"/>
          </p:nvPr>
        </p:nvSpPr>
        <p:spPr>
          <a:xfrm>
            <a:off x="0" y="489774"/>
            <a:ext cx="12192000" cy="432494"/>
          </a:xfrm>
        </p:spPr>
        <p:txBody>
          <a:bodyPr>
            <a:normAutofit fontScale="92500"/>
          </a:bodyPr>
          <a:lstStyle/>
          <a:p>
            <a:r>
              <a:rPr lang="en-US" b="0" dirty="0"/>
              <a:t>Project: How can we decrease the amount of time HR personnel spend scheduling candidate interviews?</a:t>
            </a:r>
          </a:p>
        </p:txBody>
      </p:sp>
      <p:sp>
        <p:nvSpPr>
          <p:cNvPr id="4" name="Content Placeholder 3">
            <a:extLst>
              <a:ext uri="{FF2B5EF4-FFF2-40B4-BE49-F238E27FC236}">
                <a16:creationId xmlns:a16="http://schemas.microsoft.com/office/drawing/2014/main" id="{8C1245CF-6403-48A8-99EA-3D57F3AC2931}"/>
              </a:ext>
            </a:extLst>
          </p:cNvPr>
          <p:cNvSpPr>
            <a:spLocks noGrp="1"/>
          </p:cNvSpPr>
          <p:nvPr>
            <p:ph sz="half" idx="2"/>
          </p:nvPr>
        </p:nvSpPr>
        <p:spPr>
          <a:xfrm>
            <a:off x="0" y="995370"/>
            <a:ext cx="2654423" cy="586263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D</a:t>
            </a:r>
            <a:r>
              <a:rPr lang="en-US" sz="2000" dirty="0"/>
              <a:t>efine</a:t>
            </a:r>
            <a:endParaRPr lang="en-US" dirty="0"/>
          </a:p>
        </p:txBody>
      </p:sp>
      <p:sp>
        <p:nvSpPr>
          <p:cNvPr id="9" name="Content Placeholder 3">
            <a:extLst>
              <a:ext uri="{FF2B5EF4-FFF2-40B4-BE49-F238E27FC236}">
                <a16:creationId xmlns:a16="http://schemas.microsoft.com/office/drawing/2014/main" id="{A2E0CDED-AEC2-453C-9D31-DBBDECBEAA94}"/>
              </a:ext>
            </a:extLst>
          </p:cNvPr>
          <p:cNvSpPr txBox="1">
            <a:spLocks/>
          </p:cNvSpPr>
          <p:nvPr/>
        </p:nvSpPr>
        <p:spPr>
          <a:xfrm>
            <a:off x="2654423" y="995370"/>
            <a:ext cx="2338418" cy="586263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
            </a:r>
            <a:r>
              <a:rPr lang="en-US" sz="2000" dirty="0"/>
              <a:t>easure</a:t>
            </a:r>
            <a:endParaRPr lang="en-US" dirty="0"/>
          </a:p>
        </p:txBody>
      </p:sp>
      <p:sp>
        <p:nvSpPr>
          <p:cNvPr id="10" name="Content Placeholder 3">
            <a:extLst>
              <a:ext uri="{FF2B5EF4-FFF2-40B4-BE49-F238E27FC236}">
                <a16:creationId xmlns:a16="http://schemas.microsoft.com/office/drawing/2014/main" id="{C4B056E0-E041-468D-8095-456AD27D79AB}"/>
              </a:ext>
            </a:extLst>
          </p:cNvPr>
          <p:cNvSpPr txBox="1">
            <a:spLocks/>
          </p:cNvSpPr>
          <p:nvPr/>
        </p:nvSpPr>
        <p:spPr>
          <a:xfrm>
            <a:off x="4992840" y="995370"/>
            <a:ext cx="2624499" cy="588403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a:t>
            </a:r>
            <a:r>
              <a:rPr lang="en-US" sz="2000" dirty="0"/>
              <a:t>nalyze</a:t>
            </a:r>
            <a:endParaRPr lang="en-US" dirty="0"/>
          </a:p>
        </p:txBody>
      </p:sp>
      <p:sp>
        <p:nvSpPr>
          <p:cNvPr id="12" name="Content Placeholder 3">
            <a:extLst>
              <a:ext uri="{FF2B5EF4-FFF2-40B4-BE49-F238E27FC236}">
                <a16:creationId xmlns:a16="http://schemas.microsoft.com/office/drawing/2014/main" id="{22F6524F-8DE1-407E-B41A-8DF85B18CAB6}"/>
              </a:ext>
            </a:extLst>
          </p:cNvPr>
          <p:cNvSpPr txBox="1">
            <a:spLocks/>
          </p:cNvSpPr>
          <p:nvPr/>
        </p:nvSpPr>
        <p:spPr>
          <a:xfrm>
            <a:off x="9853582" y="1006074"/>
            <a:ext cx="2338418" cy="587333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t>
            </a:r>
            <a:r>
              <a:rPr lang="en-US" sz="2000" dirty="0"/>
              <a:t>ontrol</a:t>
            </a:r>
            <a:endParaRPr lang="en-US" dirty="0"/>
          </a:p>
        </p:txBody>
      </p:sp>
      <p:pic>
        <p:nvPicPr>
          <p:cNvPr id="13" name="Picture 12" descr="A close up of a map&#10;&#10;Description automatically generated">
            <a:extLst>
              <a:ext uri="{FF2B5EF4-FFF2-40B4-BE49-F238E27FC236}">
                <a16:creationId xmlns:a16="http://schemas.microsoft.com/office/drawing/2014/main" id="{FB318433-6D7B-4CF1-A8B7-062B3C26A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00" y="1369106"/>
            <a:ext cx="1607552" cy="3515646"/>
          </a:xfrm>
          <a:prstGeom prst="rect">
            <a:avLst/>
          </a:prstGeom>
          <a:ln>
            <a:solidFill>
              <a:schemeClr val="tx1"/>
            </a:solidFill>
          </a:ln>
        </p:spPr>
      </p:pic>
      <p:pic>
        <p:nvPicPr>
          <p:cNvPr id="14" name="Picture 13">
            <a:extLst>
              <a:ext uri="{FF2B5EF4-FFF2-40B4-BE49-F238E27FC236}">
                <a16:creationId xmlns:a16="http://schemas.microsoft.com/office/drawing/2014/main" id="{5D15C51C-94E6-43BE-AB55-EA12C2C7A8E7}"/>
              </a:ext>
            </a:extLst>
          </p:cNvPr>
          <p:cNvPicPr>
            <a:picLocks noChangeAspect="1"/>
          </p:cNvPicPr>
          <p:nvPr/>
        </p:nvPicPr>
        <p:blipFill>
          <a:blip r:embed="rId3"/>
          <a:stretch>
            <a:fillRect/>
          </a:stretch>
        </p:blipFill>
        <p:spPr>
          <a:xfrm>
            <a:off x="824027" y="5295044"/>
            <a:ext cx="1830395" cy="1562956"/>
          </a:xfrm>
          <a:prstGeom prst="rect">
            <a:avLst/>
          </a:prstGeom>
        </p:spPr>
      </p:pic>
      <p:sp>
        <p:nvSpPr>
          <p:cNvPr id="15" name="Speech Bubble: Oval 14">
            <a:extLst>
              <a:ext uri="{FF2B5EF4-FFF2-40B4-BE49-F238E27FC236}">
                <a16:creationId xmlns:a16="http://schemas.microsoft.com/office/drawing/2014/main" id="{8677DA0F-C8A9-41CB-BDF8-9B5CCB065298}"/>
              </a:ext>
            </a:extLst>
          </p:cNvPr>
          <p:cNvSpPr/>
          <p:nvPr/>
        </p:nvSpPr>
        <p:spPr>
          <a:xfrm>
            <a:off x="57344" y="4514850"/>
            <a:ext cx="2206317" cy="1419225"/>
          </a:xfrm>
          <a:prstGeom prst="wedgeEllipseCallout">
            <a:avLst>
              <a:gd name="adj1" fmla="val 37097"/>
              <a:gd name="adj2" fmla="val 7420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With recruiting cases making 30% of HR’s cases, cutting down the amount of time spent, especially as hiring increases, is important.</a:t>
            </a:r>
          </a:p>
        </p:txBody>
      </p:sp>
      <p:pic>
        <p:nvPicPr>
          <p:cNvPr id="17" name="Picture 16">
            <a:extLst>
              <a:ext uri="{FF2B5EF4-FFF2-40B4-BE49-F238E27FC236}">
                <a16:creationId xmlns:a16="http://schemas.microsoft.com/office/drawing/2014/main" id="{73851659-E7AA-4E25-BC3E-47A477F43227}"/>
              </a:ext>
            </a:extLst>
          </p:cNvPr>
          <p:cNvPicPr>
            <a:picLocks noChangeAspect="1"/>
          </p:cNvPicPr>
          <p:nvPr/>
        </p:nvPicPr>
        <p:blipFill>
          <a:blip r:embed="rId4"/>
          <a:stretch>
            <a:fillRect/>
          </a:stretch>
        </p:blipFill>
        <p:spPr>
          <a:xfrm>
            <a:off x="2369" y="1845535"/>
            <a:ext cx="1040128" cy="742949"/>
          </a:xfrm>
          <a:prstGeom prst="rect">
            <a:avLst/>
          </a:prstGeom>
        </p:spPr>
      </p:pic>
      <p:pic>
        <p:nvPicPr>
          <p:cNvPr id="18" name="Picture 17">
            <a:extLst>
              <a:ext uri="{FF2B5EF4-FFF2-40B4-BE49-F238E27FC236}">
                <a16:creationId xmlns:a16="http://schemas.microsoft.com/office/drawing/2014/main" id="{3E4A457C-859F-46C7-997D-9672B4DBA82F}"/>
              </a:ext>
            </a:extLst>
          </p:cNvPr>
          <p:cNvPicPr>
            <a:picLocks noChangeAspect="1"/>
          </p:cNvPicPr>
          <p:nvPr/>
        </p:nvPicPr>
        <p:blipFill>
          <a:blip r:embed="rId5"/>
          <a:stretch>
            <a:fillRect/>
          </a:stretch>
        </p:blipFill>
        <p:spPr>
          <a:xfrm>
            <a:off x="-10406" y="2630995"/>
            <a:ext cx="1332608" cy="426255"/>
          </a:xfrm>
          <a:prstGeom prst="rect">
            <a:avLst/>
          </a:prstGeom>
        </p:spPr>
      </p:pic>
      <p:sp>
        <p:nvSpPr>
          <p:cNvPr id="19" name="Speech Bubble: Oval 18">
            <a:extLst>
              <a:ext uri="{FF2B5EF4-FFF2-40B4-BE49-F238E27FC236}">
                <a16:creationId xmlns:a16="http://schemas.microsoft.com/office/drawing/2014/main" id="{2F088A41-5FE0-4AE7-A1FB-988E830947EE}"/>
              </a:ext>
            </a:extLst>
          </p:cNvPr>
          <p:cNvSpPr/>
          <p:nvPr/>
        </p:nvSpPr>
        <p:spPr>
          <a:xfrm>
            <a:off x="-29559" y="3191302"/>
            <a:ext cx="1332608" cy="1123951"/>
          </a:xfrm>
          <a:prstGeom prst="wedgeEllipseCallout">
            <a:avLst>
              <a:gd name="adj1" fmla="val 15585"/>
              <a:gd name="adj2" fmla="val -6804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Stats from the sample of interviews scheduled by interview mode</a:t>
            </a:r>
          </a:p>
        </p:txBody>
      </p:sp>
      <p:sp>
        <p:nvSpPr>
          <p:cNvPr id="20" name="Rectangle 19">
            <a:extLst>
              <a:ext uri="{FF2B5EF4-FFF2-40B4-BE49-F238E27FC236}">
                <a16:creationId xmlns:a16="http://schemas.microsoft.com/office/drawing/2014/main" id="{2B89ABAB-C155-4986-AF6A-6AADBFD39F02}"/>
              </a:ext>
            </a:extLst>
          </p:cNvPr>
          <p:cNvSpPr/>
          <p:nvPr/>
        </p:nvSpPr>
        <p:spPr>
          <a:xfrm>
            <a:off x="2663806" y="1564035"/>
            <a:ext cx="2338417" cy="158127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We look at different variables: number of interruptions</a:t>
            </a:r>
          </a:p>
          <a:p>
            <a:pPr algn="ctr"/>
            <a:r>
              <a:rPr lang="en-US" sz="1400" dirty="0">
                <a:solidFill>
                  <a:schemeClr val="tx1"/>
                </a:solidFill>
              </a:rPr>
              <a:t>Grouping of schedules, recruiter, hiring manager, number of interviewers, and interview type.</a:t>
            </a:r>
          </a:p>
        </p:txBody>
      </p:sp>
      <p:graphicFrame>
        <p:nvGraphicFramePr>
          <p:cNvPr id="21" name="Chart 20">
            <a:extLst>
              <a:ext uri="{FF2B5EF4-FFF2-40B4-BE49-F238E27FC236}">
                <a16:creationId xmlns:a16="http://schemas.microsoft.com/office/drawing/2014/main" id="{DE322AA6-0A8E-45F0-B9F9-19797FE67217}"/>
              </a:ext>
            </a:extLst>
          </p:cNvPr>
          <p:cNvGraphicFramePr>
            <a:graphicFrameLocks/>
          </p:cNvGraphicFramePr>
          <p:nvPr>
            <p:extLst>
              <p:ext uri="{D42A27DB-BD31-4B8C-83A1-F6EECF244321}">
                <p14:modId xmlns:p14="http://schemas.microsoft.com/office/powerpoint/2010/main" val="1272233754"/>
              </p:ext>
            </p:extLst>
          </p:nvPr>
        </p:nvGraphicFramePr>
        <p:xfrm>
          <a:off x="2664481" y="3575435"/>
          <a:ext cx="2338418" cy="2195513"/>
        </p:xfrm>
        <a:graphic>
          <a:graphicData uri="http://schemas.openxmlformats.org/drawingml/2006/chart">
            <c:chart xmlns:c="http://schemas.openxmlformats.org/drawingml/2006/chart" xmlns:r="http://schemas.openxmlformats.org/officeDocument/2006/relationships" r:id="rId6"/>
          </a:graphicData>
        </a:graphic>
      </p:graphicFrame>
      <p:pic>
        <p:nvPicPr>
          <p:cNvPr id="22" name="Picture 21">
            <a:extLst>
              <a:ext uri="{FF2B5EF4-FFF2-40B4-BE49-F238E27FC236}">
                <a16:creationId xmlns:a16="http://schemas.microsoft.com/office/drawing/2014/main" id="{9CD9F76A-C943-4A3B-9C1B-6D056D7F5E1A}"/>
              </a:ext>
            </a:extLst>
          </p:cNvPr>
          <p:cNvPicPr>
            <a:picLocks noChangeAspect="1"/>
          </p:cNvPicPr>
          <p:nvPr/>
        </p:nvPicPr>
        <p:blipFill>
          <a:blip r:embed="rId7"/>
          <a:stretch>
            <a:fillRect/>
          </a:stretch>
        </p:blipFill>
        <p:spPr>
          <a:xfrm>
            <a:off x="5002899" y="1458601"/>
            <a:ext cx="2614440" cy="1512802"/>
          </a:xfrm>
          <a:prstGeom prst="rect">
            <a:avLst/>
          </a:prstGeom>
          <a:ln>
            <a:solidFill>
              <a:schemeClr val="tx1"/>
            </a:solidFill>
          </a:ln>
        </p:spPr>
      </p:pic>
      <p:pic>
        <p:nvPicPr>
          <p:cNvPr id="23" name="Picture 22">
            <a:extLst>
              <a:ext uri="{FF2B5EF4-FFF2-40B4-BE49-F238E27FC236}">
                <a16:creationId xmlns:a16="http://schemas.microsoft.com/office/drawing/2014/main" id="{90C8EC47-7EE5-4950-BF90-42AE17C2E2C9}"/>
              </a:ext>
            </a:extLst>
          </p:cNvPr>
          <p:cNvPicPr>
            <a:picLocks noChangeAspect="1"/>
          </p:cNvPicPr>
          <p:nvPr/>
        </p:nvPicPr>
        <p:blipFill>
          <a:blip r:embed="rId8"/>
          <a:stretch>
            <a:fillRect/>
          </a:stretch>
        </p:blipFill>
        <p:spPr>
          <a:xfrm>
            <a:off x="6248858" y="1181872"/>
            <a:ext cx="1352496" cy="130703"/>
          </a:xfrm>
          <a:prstGeom prst="rect">
            <a:avLst/>
          </a:prstGeom>
        </p:spPr>
      </p:pic>
      <p:pic>
        <p:nvPicPr>
          <p:cNvPr id="24" name="Picture 23">
            <a:extLst>
              <a:ext uri="{FF2B5EF4-FFF2-40B4-BE49-F238E27FC236}">
                <a16:creationId xmlns:a16="http://schemas.microsoft.com/office/drawing/2014/main" id="{C3073E18-1F7C-4CC8-9F27-B4CEA176A3F6}"/>
              </a:ext>
            </a:extLst>
          </p:cNvPr>
          <p:cNvPicPr>
            <a:picLocks noChangeAspect="1"/>
          </p:cNvPicPr>
          <p:nvPr/>
        </p:nvPicPr>
        <p:blipFill>
          <a:blip r:embed="rId9"/>
          <a:stretch>
            <a:fillRect/>
          </a:stretch>
        </p:blipFill>
        <p:spPr>
          <a:xfrm>
            <a:off x="5998150" y="1368069"/>
            <a:ext cx="1619189" cy="233698"/>
          </a:xfrm>
          <a:prstGeom prst="rect">
            <a:avLst/>
          </a:prstGeom>
        </p:spPr>
      </p:pic>
      <p:sp>
        <p:nvSpPr>
          <p:cNvPr id="25" name="Oval 24">
            <a:extLst>
              <a:ext uri="{FF2B5EF4-FFF2-40B4-BE49-F238E27FC236}">
                <a16:creationId xmlns:a16="http://schemas.microsoft.com/office/drawing/2014/main" id="{FD65D912-A94A-43C3-BDE5-9B43F0AB9756}"/>
              </a:ext>
            </a:extLst>
          </p:cNvPr>
          <p:cNvSpPr/>
          <p:nvPr/>
        </p:nvSpPr>
        <p:spPr>
          <a:xfrm>
            <a:off x="5763078" y="2455869"/>
            <a:ext cx="1864319" cy="1308757"/>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Using a regression chart, we find a significant correlation between the length of time spent scheduling and the number of interruptions</a:t>
            </a:r>
          </a:p>
        </p:txBody>
      </p:sp>
      <p:pic>
        <p:nvPicPr>
          <p:cNvPr id="6" name="Picture 5">
            <a:extLst>
              <a:ext uri="{FF2B5EF4-FFF2-40B4-BE49-F238E27FC236}">
                <a16:creationId xmlns:a16="http://schemas.microsoft.com/office/drawing/2014/main" id="{3928CD8E-EB78-49E8-A7ED-DEDFC2727930}"/>
              </a:ext>
            </a:extLst>
          </p:cNvPr>
          <p:cNvPicPr>
            <a:picLocks noChangeAspect="1"/>
          </p:cNvPicPr>
          <p:nvPr/>
        </p:nvPicPr>
        <p:blipFill>
          <a:blip r:embed="rId10"/>
          <a:stretch>
            <a:fillRect/>
          </a:stretch>
        </p:blipFill>
        <p:spPr>
          <a:xfrm>
            <a:off x="9853582" y="1458601"/>
            <a:ext cx="1432163" cy="1278386"/>
          </a:xfrm>
          <a:prstGeom prst="rect">
            <a:avLst/>
          </a:prstGeom>
        </p:spPr>
      </p:pic>
      <p:pic>
        <p:nvPicPr>
          <p:cNvPr id="7" name="Picture 6">
            <a:extLst>
              <a:ext uri="{FF2B5EF4-FFF2-40B4-BE49-F238E27FC236}">
                <a16:creationId xmlns:a16="http://schemas.microsoft.com/office/drawing/2014/main" id="{C421FD4C-7940-4C60-8DF6-572B40EAF86B}"/>
              </a:ext>
            </a:extLst>
          </p:cNvPr>
          <p:cNvPicPr>
            <a:picLocks noChangeAspect="1"/>
          </p:cNvPicPr>
          <p:nvPr/>
        </p:nvPicPr>
        <p:blipFill>
          <a:blip r:embed="rId11"/>
          <a:stretch>
            <a:fillRect/>
          </a:stretch>
        </p:blipFill>
        <p:spPr>
          <a:xfrm>
            <a:off x="10781383" y="2673354"/>
            <a:ext cx="1409941" cy="1333072"/>
          </a:xfrm>
          <a:prstGeom prst="rect">
            <a:avLst/>
          </a:prstGeom>
        </p:spPr>
      </p:pic>
      <p:pic>
        <p:nvPicPr>
          <p:cNvPr id="8" name="Picture 7">
            <a:extLst>
              <a:ext uri="{FF2B5EF4-FFF2-40B4-BE49-F238E27FC236}">
                <a16:creationId xmlns:a16="http://schemas.microsoft.com/office/drawing/2014/main" id="{5D90AABF-A834-4DD5-A2BB-20F64F1E7568}"/>
              </a:ext>
            </a:extLst>
          </p:cNvPr>
          <p:cNvPicPr>
            <a:picLocks noChangeAspect="1"/>
          </p:cNvPicPr>
          <p:nvPr/>
        </p:nvPicPr>
        <p:blipFill>
          <a:blip r:embed="rId12"/>
          <a:stretch>
            <a:fillRect/>
          </a:stretch>
        </p:blipFill>
        <p:spPr>
          <a:xfrm>
            <a:off x="9853582" y="3789345"/>
            <a:ext cx="1409941" cy="1431834"/>
          </a:xfrm>
          <a:prstGeom prst="rect">
            <a:avLst/>
          </a:prstGeom>
        </p:spPr>
      </p:pic>
      <p:sp>
        <p:nvSpPr>
          <p:cNvPr id="16" name="Speech Bubble: Oval 15">
            <a:extLst>
              <a:ext uri="{FF2B5EF4-FFF2-40B4-BE49-F238E27FC236}">
                <a16:creationId xmlns:a16="http://schemas.microsoft.com/office/drawing/2014/main" id="{941B395F-A179-4536-B259-51703F38B8F2}"/>
              </a:ext>
            </a:extLst>
          </p:cNvPr>
          <p:cNvSpPr/>
          <p:nvPr/>
        </p:nvSpPr>
        <p:spPr>
          <a:xfrm>
            <a:off x="10928412" y="1601768"/>
            <a:ext cx="1316447" cy="854600"/>
          </a:xfrm>
          <a:prstGeom prst="wedgeEllipse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Moving Range Charts show that the process is stabilized</a:t>
            </a:r>
          </a:p>
        </p:txBody>
      </p:sp>
      <p:sp>
        <p:nvSpPr>
          <p:cNvPr id="26" name="Rectangle 25">
            <a:extLst>
              <a:ext uri="{FF2B5EF4-FFF2-40B4-BE49-F238E27FC236}">
                <a16:creationId xmlns:a16="http://schemas.microsoft.com/office/drawing/2014/main" id="{604928A9-D8A9-4D3C-9985-424DFC37EB73}"/>
              </a:ext>
            </a:extLst>
          </p:cNvPr>
          <p:cNvSpPr/>
          <p:nvPr/>
        </p:nvSpPr>
        <p:spPr>
          <a:xfrm>
            <a:off x="2943225" y="6019800"/>
            <a:ext cx="1676400" cy="571500"/>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Sigma Level 2.23</a:t>
            </a:r>
          </a:p>
        </p:txBody>
      </p:sp>
      <p:sp>
        <p:nvSpPr>
          <p:cNvPr id="27" name="Rectangle: Rounded Corners 26">
            <a:extLst>
              <a:ext uri="{FF2B5EF4-FFF2-40B4-BE49-F238E27FC236}">
                <a16:creationId xmlns:a16="http://schemas.microsoft.com/office/drawing/2014/main" id="{BB3570DB-5D01-49B4-B019-F7BA85D0A98B}"/>
              </a:ext>
            </a:extLst>
          </p:cNvPr>
          <p:cNvSpPr/>
          <p:nvPr/>
        </p:nvSpPr>
        <p:spPr>
          <a:xfrm>
            <a:off x="9979927" y="5320024"/>
            <a:ext cx="2109897" cy="1512996"/>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Due to business need, flexibility is still required; associates will rotate being the designated scheduler for the day or half-day depending on business need.</a:t>
            </a:r>
          </a:p>
        </p:txBody>
      </p:sp>
      <p:sp>
        <p:nvSpPr>
          <p:cNvPr id="28" name="Rectangle: Rounded Corners 27">
            <a:extLst>
              <a:ext uri="{FF2B5EF4-FFF2-40B4-BE49-F238E27FC236}">
                <a16:creationId xmlns:a16="http://schemas.microsoft.com/office/drawing/2014/main" id="{D90A132D-FCC1-4F34-9A7F-F0D76FF91CD1}"/>
              </a:ext>
            </a:extLst>
          </p:cNvPr>
          <p:cNvSpPr/>
          <p:nvPr/>
        </p:nvSpPr>
        <p:spPr>
          <a:xfrm>
            <a:off x="6055239" y="4051054"/>
            <a:ext cx="1534338" cy="927592"/>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The presence/absence of interruptions accounts for 71.68% of variation</a:t>
            </a:r>
          </a:p>
        </p:txBody>
      </p:sp>
      <p:sp>
        <p:nvSpPr>
          <p:cNvPr id="29" name="Rectangle: Rounded Corners 28">
            <a:extLst>
              <a:ext uri="{FF2B5EF4-FFF2-40B4-BE49-F238E27FC236}">
                <a16:creationId xmlns:a16="http://schemas.microsoft.com/office/drawing/2014/main" id="{730C2FB3-97B0-413F-BC1A-CCDE9EBBF278}"/>
              </a:ext>
            </a:extLst>
          </p:cNvPr>
          <p:cNvSpPr/>
          <p:nvPr/>
        </p:nvSpPr>
        <p:spPr>
          <a:xfrm>
            <a:off x="5024306" y="3533973"/>
            <a:ext cx="1058019" cy="1227921"/>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Order of scheduling (based on requisition) accounts for 3.41% of variation</a:t>
            </a:r>
          </a:p>
        </p:txBody>
      </p:sp>
      <p:sp>
        <p:nvSpPr>
          <p:cNvPr id="30" name="Arrow: Down 29">
            <a:extLst>
              <a:ext uri="{FF2B5EF4-FFF2-40B4-BE49-F238E27FC236}">
                <a16:creationId xmlns:a16="http://schemas.microsoft.com/office/drawing/2014/main" id="{B0A2CB67-A05D-4BC6-9DCE-2DB72FA51CC6}"/>
              </a:ext>
            </a:extLst>
          </p:cNvPr>
          <p:cNvSpPr/>
          <p:nvPr/>
        </p:nvSpPr>
        <p:spPr>
          <a:xfrm>
            <a:off x="6734025" y="3753087"/>
            <a:ext cx="400712" cy="3205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quot;Not Allowed&quot; Symbol 30">
            <a:extLst>
              <a:ext uri="{FF2B5EF4-FFF2-40B4-BE49-F238E27FC236}">
                <a16:creationId xmlns:a16="http://schemas.microsoft.com/office/drawing/2014/main" id="{353E4E5D-59F0-439F-96D8-BDD91D98DA84}"/>
              </a:ext>
            </a:extLst>
          </p:cNvPr>
          <p:cNvSpPr/>
          <p:nvPr/>
        </p:nvSpPr>
        <p:spPr>
          <a:xfrm>
            <a:off x="5176745" y="5073356"/>
            <a:ext cx="2195125" cy="1490625"/>
          </a:xfrm>
          <a:prstGeom prst="noSmoking">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Measuring by Recruiter – fail to reject null hypothesis</a:t>
            </a:r>
          </a:p>
        </p:txBody>
      </p:sp>
      <p:sp>
        <p:nvSpPr>
          <p:cNvPr id="32" name="Rectangle 31">
            <a:extLst>
              <a:ext uri="{FF2B5EF4-FFF2-40B4-BE49-F238E27FC236}">
                <a16:creationId xmlns:a16="http://schemas.microsoft.com/office/drawing/2014/main" id="{253950FB-C33E-4436-855D-1105A75DD23D}"/>
              </a:ext>
            </a:extLst>
          </p:cNvPr>
          <p:cNvSpPr/>
          <p:nvPr/>
        </p:nvSpPr>
        <p:spPr>
          <a:xfrm>
            <a:off x="7802882" y="1564035"/>
            <a:ext cx="1817367" cy="571500"/>
          </a:xfrm>
          <a:prstGeom prst="rect">
            <a:avLst/>
          </a:prstGeom>
          <a:solidFill>
            <a:schemeClr val="accent5">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Sigma Level 2.87</a:t>
            </a:r>
          </a:p>
        </p:txBody>
      </p:sp>
      <p:sp>
        <p:nvSpPr>
          <p:cNvPr id="34" name="Star: 7 Points 33">
            <a:extLst>
              <a:ext uri="{FF2B5EF4-FFF2-40B4-BE49-F238E27FC236}">
                <a16:creationId xmlns:a16="http://schemas.microsoft.com/office/drawing/2014/main" id="{E4DF91A0-19E5-46F3-883F-35CDE85C3AAB}"/>
              </a:ext>
            </a:extLst>
          </p:cNvPr>
          <p:cNvSpPr/>
          <p:nvPr/>
        </p:nvSpPr>
        <p:spPr>
          <a:xfrm>
            <a:off x="8258779" y="2317024"/>
            <a:ext cx="1636970" cy="1308758"/>
          </a:xfrm>
          <a:prstGeom prst="star7">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Sigma Quality Level Increases by .64!</a:t>
            </a:r>
          </a:p>
        </p:txBody>
      </p:sp>
      <p:sp>
        <p:nvSpPr>
          <p:cNvPr id="5" name="Smiley Face 4">
            <a:extLst>
              <a:ext uri="{FF2B5EF4-FFF2-40B4-BE49-F238E27FC236}">
                <a16:creationId xmlns:a16="http://schemas.microsoft.com/office/drawing/2014/main" id="{3D9ACD35-4E4A-45A8-B139-7ED1F6743D4C}"/>
              </a:ext>
            </a:extLst>
          </p:cNvPr>
          <p:cNvSpPr/>
          <p:nvPr/>
        </p:nvSpPr>
        <p:spPr>
          <a:xfrm>
            <a:off x="7802882" y="2334608"/>
            <a:ext cx="789974" cy="677492"/>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CCCBD90-DED5-4CB0-8AE0-81A2A9A2FFF5}"/>
              </a:ext>
            </a:extLst>
          </p:cNvPr>
          <p:cNvSpPr/>
          <p:nvPr/>
        </p:nvSpPr>
        <p:spPr>
          <a:xfrm>
            <a:off x="7622472" y="3726669"/>
            <a:ext cx="2128933" cy="3334228"/>
          </a:xfrm>
          <a:prstGeom prst="downArrow">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mean, median, standard deviation, and max of the range decreased for all three interview types. Overall, the average decreased by nearly 50%!</a:t>
            </a:r>
          </a:p>
        </p:txBody>
      </p:sp>
    </p:spTree>
    <p:extLst>
      <p:ext uri="{BB962C8B-B14F-4D97-AF65-F5344CB8AC3E}">
        <p14:creationId xmlns:p14="http://schemas.microsoft.com/office/powerpoint/2010/main" val="181352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9000">
              <a:schemeClr val="accent1">
                <a:lumMod val="40000"/>
                <a:lumOff val="60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0DBCE2F-0CC2-4EF6-96EF-7937830D88BD}"/>
              </a:ext>
            </a:extLst>
          </p:cNvPr>
          <p:cNvSpPr/>
          <p:nvPr/>
        </p:nvSpPr>
        <p:spPr>
          <a:xfrm>
            <a:off x="390617" y="1427079"/>
            <a:ext cx="6001305" cy="1269506"/>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endParaRPr lang="en-US" dirty="0">
              <a:solidFill>
                <a:schemeClr val="tx1"/>
              </a:solidFill>
            </a:endParaRPr>
          </a:p>
          <a:p>
            <a:pPr fontAlgn="b"/>
            <a:r>
              <a:rPr lang="en-US" dirty="0">
                <a:solidFill>
                  <a:schemeClr val="tx1"/>
                </a:solidFill>
              </a:rPr>
              <a:t>Estimated Population Mean with a 95% confidence interval:</a:t>
            </a:r>
          </a:p>
          <a:p>
            <a:pPr fontAlgn="b"/>
            <a:r>
              <a:rPr lang="en-US" dirty="0">
                <a:solidFill>
                  <a:schemeClr val="tx1"/>
                </a:solidFill>
              </a:rPr>
              <a:t>Lower = 16- 1.96(15/8.72) = 24.15</a:t>
            </a:r>
          </a:p>
          <a:p>
            <a:pPr fontAlgn="b"/>
            <a:r>
              <a:rPr lang="en-US" dirty="0">
                <a:solidFill>
                  <a:schemeClr val="tx1"/>
                </a:solidFill>
              </a:rPr>
              <a:t>Upper = 16+1.96(15/8.72) = 30.89</a:t>
            </a:r>
            <a:endParaRPr lang="en-US" dirty="0">
              <a:solidFill>
                <a:schemeClr val="tx1"/>
              </a:solidFill>
              <a:latin typeface="Calibri" panose="020F0502020204030204" pitchFamily="34" charset="0"/>
            </a:endParaRPr>
          </a:p>
          <a:p>
            <a:pPr fontAlgn="b"/>
            <a:endParaRPr lang="en-US" dirty="0">
              <a:solidFill>
                <a:srgbClr val="000000"/>
              </a:solidFill>
              <a:latin typeface="Calibri" panose="020F0502020204030204" pitchFamily="34" charset="0"/>
            </a:endParaRPr>
          </a:p>
        </p:txBody>
      </p:sp>
      <p:sp>
        <p:nvSpPr>
          <p:cNvPr id="4" name="Rectangle: Rounded Corners 3">
            <a:extLst>
              <a:ext uri="{FF2B5EF4-FFF2-40B4-BE49-F238E27FC236}">
                <a16:creationId xmlns:a16="http://schemas.microsoft.com/office/drawing/2014/main" id="{FCFDE35D-F2E9-42C3-8FB0-2AC5BB7BE236}"/>
              </a:ext>
            </a:extLst>
          </p:cNvPr>
          <p:cNvSpPr/>
          <p:nvPr/>
        </p:nvSpPr>
        <p:spPr>
          <a:xfrm>
            <a:off x="3515556" y="2951822"/>
            <a:ext cx="5507113" cy="1269506"/>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US" dirty="0">
                <a:solidFill>
                  <a:schemeClr val="tx1"/>
                </a:solidFill>
              </a:rPr>
              <a:t>Margin of Error with a 95% confidence interval:</a:t>
            </a:r>
            <a:br>
              <a:rPr lang="en-US" dirty="0">
                <a:solidFill>
                  <a:schemeClr val="tx1"/>
                </a:solidFill>
              </a:rPr>
            </a:br>
            <a:r>
              <a:rPr lang="en-US" dirty="0">
                <a:solidFill>
                  <a:schemeClr val="tx1"/>
                </a:solidFill>
              </a:rPr>
              <a:t>=15/8.72 = 1.72</a:t>
            </a:r>
          </a:p>
          <a:p>
            <a:pPr fontAlgn="b"/>
            <a:r>
              <a:rPr lang="en-US" dirty="0">
                <a:solidFill>
                  <a:srgbClr val="000000"/>
                </a:solidFill>
                <a:latin typeface="Calibri" panose="020F0502020204030204" pitchFamily="34" charset="0"/>
              </a:rPr>
              <a:t>=1.96*1.72 = </a:t>
            </a:r>
            <a:r>
              <a:rPr lang="en-US" b="1" dirty="0">
                <a:solidFill>
                  <a:srgbClr val="000000"/>
                </a:solidFill>
                <a:latin typeface="Calibri" panose="020F0502020204030204" pitchFamily="34" charset="0"/>
              </a:rPr>
              <a:t>3.37</a:t>
            </a:r>
          </a:p>
        </p:txBody>
      </p:sp>
      <p:sp>
        <p:nvSpPr>
          <p:cNvPr id="5" name="Rectangle: Rounded Corners 4">
            <a:extLst>
              <a:ext uri="{FF2B5EF4-FFF2-40B4-BE49-F238E27FC236}">
                <a16:creationId xmlns:a16="http://schemas.microsoft.com/office/drawing/2014/main" id="{178B5156-79CD-4683-85E5-D736D4DFD088}"/>
              </a:ext>
            </a:extLst>
          </p:cNvPr>
          <p:cNvSpPr/>
          <p:nvPr/>
        </p:nvSpPr>
        <p:spPr>
          <a:xfrm>
            <a:off x="5974671" y="4476565"/>
            <a:ext cx="3595456" cy="989858"/>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
            <a:r>
              <a:rPr lang="en-US" dirty="0">
                <a:solidFill>
                  <a:schemeClr val="tx1"/>
                </a:solidFill>
              </a:rPr>
              <a:t>Sample Size:</a:t>
            </a:r>
          </a:p>
          <a:p>
            <a:pPr fontAlgn="b"/>
            <a:r>
              <a:rPr lang="en-US" dirty="0">
                <a:solidFill>
                  <a:schemeClr val="tx1"/>
                </a:solidFill>
              </a:rPr>
              <a:t>=((1.96*15)/3.71)</a:t>
            </a:r>
            <a:r>
              <a:rPr lang="en-US" dirty="0" err="1">
                <a:solidFill>
                  <a:schemeClr val="tx1"/>
                </a:solidFill>
              </a:rPr>
              <a:t>Sq</a:t>
            </a:r>
            <a:r>
              <a:rPr lang="en-US" dirty="0">
                <a:solidFill>
                  <a:schemeClr val="tx1"/>
                </a:solidFill>
              </a:rPr>
              <a:t> = 62.89 (63)</a:t>
            </a:r>
          </a:p>
        </p:txBody>
      </p:sp>
      <p:sp>
        <p:nvSpPr>
          <p:cNvPr id="6" name="Rectangle: Rounded Corners 5">
            <a:extLst>
              <a:ext uri="{FF2B5EF4-FFF2-40B4-BE49-F238E27FC236}">
                <a16:creationId xmlns:a16="http://schemas.microsoft.com/office/drawing/2014/main" id="{BB413788-A8B3-4D9C-BB33-343BCE26D0BF}"/>
              </a:ext>
            </a:extLst>
          </p:cNvPr>
          <p:cNvSpPr/>
          <p:nvPr/>
        </p:nvSpPr>
        <p:spPr>
          <a:xfrm>
            <a:off x="7670305" y="5721660"/>
            <a:ext cx="4296792" cy="989858"/>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sample size would need to be at least 63 interviews</a:t>
            </a:r>
          </a:p>
        </p:txBody>
      </p:sp>
      <p:sp>
        <p:nvSpPr>
          <p:cNvPr id="7" name="Rectangle: Rounded Corners 6">
            <a:extLst>
              <a:ext uri="{FF2B5EF4-FFF2-40B4-BE49-F238E27FC236}">
                <a16:creationId xmlns:a16="http://schemas.microsoft.com/office/drawing/2014/main" id="{47FC2A87-2D1A-468B-A20B-0757B2E65739}"/>
              </a:ext>
            </a:extLst>
          </p:cNvPr>
          <p:cNvSpPr/>
          <p:nvPr/>
        </p:nvSpPr>
        <p:spPr>
          <a:xfrm>
            <a:off x="62143" y="29955"/>
            <a:ext cx="11967099" cy="1269506"/>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3600" dirty="0">
                <a:solidFill>
                  <a:schemeClr val="tx1"/>
                </a:solidFill>
              </a:rPr>
              <a:t>How Many Interviews Need to be in the Sample Size?</a:t>
            </a:r>
            <a:endParaRPr lang="en-US" sz="36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98965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BBC41-C1F2-4C8C-8FB0-E5D6339CDE0A}"/>
              </a:ext>
            </a:extLst>
          </p:cNvPr>
          <p:cNvSpPr txBox="1"/>
          <p:nvPr/>
        </p:nvSpPr>
        <p:spPr>
          <a:xfrm>
            <a:off x="104775" y="2295525"/>
            <a:ext cx="11772899" cy="1862048"/>
          </a:xfrm>
          <a:prstGeom prst="rect">
            <a:avLst/>
          </a:prstGeom>
          <a:noFill/>
        </p:spPr>
        <p:txBody>
          <a:bodyPr wrap="square" rtlCol="0">
            <a:spAutoFit/>
          </a:bodyPr>
          <a:lstStyle/>
          <a:p>
            <a:pPr algn="ctr"/>
            <a:r>
              <a:rPr lang="en-US" sz="11500" b="1" dirty="0">
                <a:latin typeface="Dante" panose="020B0604020202020204" pitchFamily="18" charset="0"/>
              </a:rPr>
              <a:t>Analyze</a:t>
            </a:r>
            <a:endParaRPr lang="en-US" b="1" dirty="0">
              <a:latin typeface="Dante" panose="020B0604020202020204" pitchFamily="18" charset="0"/>
            </a:endParaRPr>
          </a:p>
        </p:txBody>
      </p:sp>
    </p:spTree>
    <p:extLst>
      <p:ext uri="{BB962C8B-B14F-4D97-AF65-F5344CB8AC3E}">
        <p14:creationId xmlns:p14="http://schemas.microsoft.com/office/powerpoint/2010/main" val="25635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3612F-A55A-4963-82A2-DA2F6A902DDD}"/>
              </a:ext>
            </a:extLst>
          </p:cNvPr>
          <p:cNvSpPr txBox="1"/>
          <p:nvPr/>
        </p:nvSpPr>
        <p:spPr>
          <a:xfrm>
            <a:off x="0" y="1"/>
            <a:ext cx="12192000" cy="1077218"/>
          </a:xfrm>
          <a:prstGeom prst="rect">
            <a:avLst/>
          </a:prstGeom>
          <a:noFill/>
        </p:spPr>
        <p:txBody>
          <a:bodyPr wrap="square" rtlCol="0">
            <a:spAutoFit/>
          </a:bodyPr>
          <a:lstStyle/>
          <a:p>
            <a:pPr algn="ctr"/>
            <a:r>
              <a:rPr lang="en-US" sz="1600" dirty="0">
                <a:solidFill>
                  <a:schemeClr val="bg1"/>
                </a:solidFill>
              </a:rPr>
              <a:t>The biggest aggrieving factor of scheduling interviews is trying to do so while the phone starts to ring, diverting the scheduler’s attention to telling someone for the 102</a:t>
            </a:r>
            <a:r>
              <a:rPr lang="en-US" sz="1600" baseline="30000" dirty="0">
                <a:solidFill>
                  <a:schemeClr val="bg1"/>
                </a:solidFill>
              </a:rPr>
              <a:t>nd</a:t>
            </a:r>
            <a:r>
              <a:rPr lang="en-US" sz="1600" dirty="0">
                <a:solidFill>
                  <a:schemeClr val="bg1"/>
                </a:solidFill>
              </a:rPr>
              <a:t> time that day that all applications have to be submitted online, and that insurance changes can’t be made outside of open enrollment without a qualifying life event. It’s clearly a bit of a sore point, but does it have a negative impact on how long it takes to schedule an interview? </a:t>
            </a:r>
          </a:p>
        </p:txBody>
      </p:sp>
      <p:pic>
        <p:nvPicPr>
          <p:cNvPr id="3" name="Picture 2">
            <a:extLst>
              <a:ext uri="{FF2B5EF4-FFF2-40B4-BE49-F238E27FC236}">
                <a16:creationId xmlns:a16="http://schemas.microsoft.com/office/drawing/2014/main" id="{77D1A8BE-33DD-45DE-A2FD-22FB221014B1}"/>
              </a:ext>
            </a:extLst>
          </p:cNvPr>
          <p:cNvPicPr>
            <a:picLocks noChangeAspect="1"/>
          </p:cNvPicPr>
          <p:nvPr/>
        </p:nvPicPr>
        <p:blipFill>
          <a:blip r:embed="rId2"/>
          <a:stretch>
            <a:fillRect/>
          </a:stretch>
        </p:blipFill>
        <p:spPr>
          <a:xfrm>
            <a:off x="672420" y="998359"/>
            <a:ext cx="11031900" cy="585964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pic>
      <p:sp>
        <p:nvSpPr>
          <p:cNvPr id="4" name="TextBox 3">
            <a:extLst>
              <a:ext uri="{FF2B5EF4-FFF2-40B4-BE49-F238E27FC236}">
                <a16:creationId xmlns:a16="http://schemas.microsoft.com/office/drawing/2014/main" id="{629D34F4-435B-4278-BB9F-BA11F281C3D8}"/>
              </a:ext>
            </a:extLst>
          </p:cNvPr>
          <p:cNvSpPr txBox="1"/>
          <p:nvPr/>
        </p:nvSpPr>
        <p:spPr>
          <a:xfrm>
            <a:off x="9143998" y="1203481"/>
            <a:ext cx="2228296" cy="1815882"/>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txBody>
          <a:bodyPr wrap="square" rtlCol="0">
            <a:spAutoFit/>
          </a:bodyPr>
          <a:lstStyle/>
          <a:p>
            <a:pPr algn="ctr"/>
            <a:r>
              <a:rPr lang="en-US" sz="1400" dirty="0"/>
              <a:t>The outlying 120 minute call with 7 interruptions was not included on the graph or in the next regression graph for visual reasons, but it was consistent with the trend shown and in the next graph.</a:t>
            </a:r>
          </a:p>
        </p:txBody>
      </p:sp>
      <p:sp>
        <p:nvSpPr>
          <p:cNvPr id="5" name="TextBox 4">
            <a:extLst>
              <a:ext uri="{FF2B5EF4-FFF2-40B4-BE49-F238E27FC236}">
                <a16:creationId xmlns:a16="http://schemas.microsoft.com/office/drawing/2014/main" id="{BCC692D5-557B-4488-8208-F1AE3AF8A283}"/>
              </a:ext>
            </a:extLst>
          </p:cNvPr>
          <p:cNvSpPr txBox="1"/>
          <p:nvPr/>
        </p:nvSpPr>
        <p:spPr>
          <a:xfrm>
            <a:off x="8389398" y="4860161"/>
            <a:ext cx="3027284" cy="1754326"/>
          </a:xfrm>
          <a:prstGeom prst="rect">
            <a:avLst/>
          </a:prstGeom>
          <a:noFill/>
        </p:spPr>
        <p:txBody>
          <a:bodyPr wrap="square" rtlCol="0">
            <a:spAutoFit/>
          </a:bodyPr>
          <a:lstStyle/>
          <a:p>
            <a:pPr algn="ctr"/>
            <a:r>
              <a:rPr lang="en-US" dirty="0"/>
              <a:t>Based on the figures in this regression chart, there is a positive correlation between the number of interruptions and the cumulative time spent scheduling an interview.</a:t>
            </a:r>
          </a:p>
        </p:txBody>
      </p:sp>
      <p:sp>
        <p:nvSpPr>
          <p:cNvPr id="6" name="Plus Sign 5">
            <a:extLst>
              <a:ext uri="{FF2B5EF4-FFF2-40B4-BE49-F238E27FC236}">
                <a16:creationId xmlns:a16="http://schemas.microsoft.com/office/drawing/2014/main" id="{1E5484A0-9B99-4E48-896E-3347909C000B}"/>
              </a:ext>
            </a:extLst>
          </p:cNvPr>
          <p:cNvSpPr/>
          <p:nvPr/>
        </p:nvSpPr>
        <p:spPr>
          <a:xfrm>
            <a:off x="8930933" y="1203481"/>
            <a:ext cx="213065" cy="22194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4C0939D-DC43-4CC3-90FE-B9A4D837F797}"/>
              </a:ext>
            </a:extLst>
          </p:cNvPr>
          <p:cNvSpPr/>
          <p:nvPr/>
        </p:nvSpPr>
        <p:spPr>
          <a:xfrm>
            <a:off x="1800228" y="1819275"/>
            <a:ext cx="2495550" cy="933388"/>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 Square = 0.716866</a:t>
            </a:r>
          </a:p>
          <a:p>
            <a:pPr algn="ctr"/>
            <a:r>
              <a:rPr lang="en-US" dirty="0">
                <a:solidFill>
                  <a:schemeClr val="tx1"/>
                </a:solidFill>
              </a:rPr>
              <a:t>P-Value  = 0.001048</a:t>
            </a:r>
          </a:p>
        </p:txBody>
      </p:sp>
      <p:sp>
        <p:nvSpPr>
          <p:cNvPr id="8" name="Arrow: Right 7">
            <a:extLst>
              <a:ext uri="{FF2B5EF4-FFF2-40B4-BE49-F238E27FC236}">
                <a16:creationId xmlns:a16="http://schemas.microsoft.com/office/drawing/2014/main" id="{B88532CD-FF5D-4AC9-AFC6-D6BA3558BAA7}"/>
              </a:ext>
            </a:extLst>
          </p:cNvPr>
          <p:cNvSpPr/>
          <p:nvPr/>
        </p:nvSpPr>
        <p:spPr>
          <a:xfrm>
            <a:off x="4581525" y="2038350"/>
            <a:ext cx="842061"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F4C69E9-DE23-49A8-BFF8-AF744B091D54}"/>
              </a:ext>
            </a:extLst>
          </p:cNvPr>
          <p:cNvSpPr/>
          <p:nvPr/>
        </p:nvSpPr>
        <p:spPr>
          <a:xfrm>
            <a:off x="5636651" y="1746467"/>
            <a:ext cx="2531939" cy="1077218"/>
          </a:xfrm>
          <a:prstGeom prst="round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presence/absence of interruptions accounts for 71.69% of variation</a:t>
            </a:r>
          </a:p>
        </p:txBody>
      </p:sp>
    </p:spTree>
    <p:extLst>
      <p:ext uri="{BB962C8B-B14F-4D97-AF65-F5344CB8AC3E}">
        <p14:creationId xmlns:p14="http://schemas.microsoft.com/office/powerpoint/2010/main" val="5429282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6"/>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EA461-BD5B-48B9-9EA9-D5EA58DF8509}"/>
              </a:ext>
            </a:extLst>
          </p:cNvPr>
          <p:cNvPicPr>
            <a:picLocks noChangeAspect="1"/>
          </p:cNvPicPr>
          <p:nvPr/>
        </p:nvPicPr>
        <p:blipFill>
          <a:blip r:embed="rId2"/>
          <a:stretch>
            <a:fillRect/>
          </a:stretch>
        </p:blipFill>
        <p:spPr>
          <a:xfrm>
            <a:off x="0" y="99667"/>
            <a:ext cx="12190019" cy="6658666"/>
          </a:xfrm>
          <a:prstGeom prst="rect">
            <a:avLst/>
          </a:prstGeom>
        </p:spPr>
      </p:pic>
    </p:spTree>
    <p:extLst>
      <p:ext uri="{BB962C8B-B14F-4D97-AF65-F5344CB8AC3E}">
        <p14:creationId xmlns:p14="http://schemas.microsoft.com/office/powerpoint/2010/main" val="405362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2F9CCBE-E71B-4D6C-B04E-D1158926738B}"/>
              </a:ext>
            </a:extLst>
          </p:cNvPr>
          <p:cNvGraphicFramePr>
            <a:graphicFrameLocks/>
          </p:cNvGraphicFramePr>
          <p:nvPr>
            <p:extLst>
              <p:ext uri="{D42A27DB-BD31-4B8C-83A1-F6EECF244321}">
                <p14:modId xmlns:p14="http://schemas.microsoft.com/office/powerpoint/2010/main" val="2258433237"/>
              </p:ext>
            </p:extLst>
          </p:nvPr>
        </p:nvGraphicFramePr>
        <p:xfrm>
          <a:off x="0" y="1323976"/>
          <a:ext cx="12191999" cy="536257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C51AC0E-CA49-45DC-BAB7-326076838890}"/>
              </a:ext>
            </a:extLst>
          </p:cNvPr>
          <p:cNvSpPr txBox="1"/>
          <p:nvPr/>
        </p:nvSpPr>
        <p:spPr>
          <a:xfrm>
            <a:off x="0" y="82593"/>
            <a:ext cx="12192000" cy="954107"/>
          </a:xfrm>
          <a:prstGeom prst="rect">
            <a:avLst/>
          </a:prstGeom>
          <a:noFill/>
        </p:spPr>
        <p:txBody>
          <a:bodyPr wrap="square" rtlCol="0">
            <a:spAutoFit/>
          </a:bodyPr>
          <a:lstStyle/>
          <a:p>
            <a:pPr algn="ctr"/>
            <a:r>
              <a:rPr lang="en-US" sz="1400" dirty="0"/>
              <a:t>Out of coincidence, I was handed three interviews to schedule that were all for the same requisition. I commented to by co-workers how much more smoothly scheduling went, since I didn’t have to re-review requirements and restrictions, locations, time zones, etc. When time permitted, we would intentionally swap so that we each of us had all of the interviews that needed to be scheduled that say for a single requisition, and the opinion was unanimous. Consequently, this was chosen as a variable to study. </a:t>
            </a:r>
          </a:p>
        </p:txBody>
      </p:sp>
      <p:sp>
        <p:nvSpPr>
          <p:cNvPr id="4" name="Rectangle: Rounded Corners 3">
            <a:extLst>
              <a:ext uri="{FF2B5EF4-FFF2-40B4-BE49-F238E27FC236}">
                <a16:creationId xmlns:a16="http://schemas.microsoft.com/office/drawing/2014/main" id="{06278506-6E0F-4A20-8662-77F8F8E57F33}"/>
              </a:ext>
            </a:extLst>
          </p:cNvPr>
          <p:cNvSpPr/>
          <p:nvPr/>
        </p:nvSpPr>
        <p:spPr>
          <a:xfrm>
            <a:off x="866775" y="1428749"/>
            <a:ext cx="2466974" cy="752475"/>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 Square = 0.034102</a:t>
            </a:r>
          </a:p>
          <a:p>
            <a:pPr algn="ctr"/>
            <a:r>
              <a:rPr lang="en-US" dirty="0">
                <a:solidFill>
                  <a:schemeClr val="tx1"/>
                </a:solidFill>
              </a:rPr>
              <a:t>P-Value  = 1.98E-08</a:t>
            </a:r>
          </a:p>
        </p:txBody>
      </p:sp>
      <p:sp>
        <p:nvSpPr>
          <p:cNvPr id="5" name="Rectangle: Rounded Corners 4">
            <a:extLst>
              <a:ext uri="{FF2B5EF4-FFF2-40B4-BE49-F238E27FC236}">
                <a16:creationId xmlns:a16="http://schemas.microsoft.com/office/drawing/2014/main" id="{BEBDCBD1-1DBA-481E-BFB8-54FFCFC11E44}"/>
              </a:ext>
            </a:extLst>
          </p:cNvPr>
          <p:cNvSpPr/>
          <p:nvPr/>
        </p:nvSpPr>
        <p:spPr>
          <a:xfrm>
            <a:off x="866775" y="2609849"/>
            <a:ext cx="2466974" cy="752475"/>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Whether scheduling was done by grouping all interviews from one requisition together or not accounts for 3.% of variation </a:t>
            </a:r>
          </a:p>
        </p:txBody>
      </p:sp>
      <p:sp>
        <p:nvSpPr>
          <p:cNvPr id="6" name="Plus Sign 5">
            <a:extLst>
              <a:ext uri="{FF2B5EF4-FFF2-40B4-BE49-F238E27FC236}">
                <a16:creationId xmlns:a16="http://schemas.microsoft.com/office/drawing/2014/main" id="{23EFA6C0-0358-4A20-8933-066A94B4FE5B}"/>
              </a:ext>
            </a:extLst>
          </p:cNvPr>
          <p:cNvSpPr/>
          <p:nvPr/>
        </p:nvSpPr>
        <p:spPr>
          <a:xfrm>
            <a:off x="2100262" y="6457950"/>
            <a:ext cx="147638" cy="1619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1DEFDE-3C29-4A8A-BB09-4B858D422B9E}"/>
              </a:ext>
            </a:extLst>
          </p:cNvPr>
          <p:cNvSpPr/>
          <p:nvPr/>
        </p:nvSpPr>
        <p:spPr>
          <a:xfrm>
            <a:off x="1447800" y="2468500"/>
            <a:ext cx="4648200" cy="255117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For example, “0” means an interviewer scheduled only one interview from a requisition; “1” means it was the first interview from a requisition scheduled by an associate after which they immediately scheduled other interviews for that requisition; “5” means it was the 5</a:t>
            </a:r>
            <a:r>
              <a:rPr lang="en-US" sz="1100" baseline="30000" dirty="0">
                <a:solidFill>
                  <a:schemeClr val="tx1"/>
                </a:solidFill>
              </a:rPr>
              <a:t>th</a:t>
            </a:r>
            <a:r>
              <a:rPr lang="en-US" sz="1100" dirty="0">
                <a:solidFill>
                  <a:schemeClr val="tx1"/>
                </a:solidFill>
              </a:rPr>
              <a:t> interview in a row an associate scheduled for a given requisition. So rather than randomly being assigned interviews to schedule via a queue, an associate may manually select all of the requests for interviews for a given requisition at once to schedule.</a:t>
            </a:r>
          </a:p>
        </p:txBody>
      </p:sp>
    </p:spTree>
    <p:extLst>
      <p:ext uri="{BB962C8B-B14F-4D97-AF65-F5344CB8AC3E}">
        <p14:creationId xmlns:p14="http://schemas.microsoft.com/office/powerpoint/2010/main" val="9746050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B91D16-329B-4535-9D30-18667C271295}"/>
              </a:ext>
            </a:extLst>
          </p:cNvPr>
          <p:cNvPicPr>
            <a:picLocks noChangeAspect="1"/>
          </p:cNvPicPr>
          <p:nvPr/>
        </p:nvPicPr>
        <p:blipFill>
          <a:blip r:embed="rId2"/>
          <a:stretch>
            <a:fillRect/>
          </a:stretch>
        </p:blipFill>
        <p:spPr>
          <a:xfrm>
            <a:off x="488514" y="35198"/>
            <a:ext cx="11248373" cy="6807819"/>
          </a:xfrm>
          <a:prstGeom prst="rect">
            <a:avLst/>
          </a:prstGeom>
        </p:spPr>
      </p:pic>
    </p:spTree>
    <p:extLst>
      <p:ext uri="{BB962C8B-B14F-4D97-AF65-F5344CB8AC3E}">
        <p14:creationId xmlns:p14="http://schemas.microsoft.com/office/powerpoint/2010/main" val="299295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FA5B8-B1E5-404C-B9AD-17EB052AB965}"/>
              </a:ext>
            </a:extLst>
          </p:cNvPr>
          <p:cNvSpPr txBox="1"/>
          <p:nvPr/>
        </p:nvSpPr>
        <p:spPr>
          <a:xfrm>
            <a:off x="0" y="45934"/>
            <a:ext cx="5104660" cy="923330"/>
          </a:xfrm>
          <a:prstGeom prst="rect">
            <a:avLst/>
          </a:prstGeom>
          <a:noFill/>
        </p:spPr>
        <p:txBody>
          <a:bodyPr wrap="square" rtlCol="0">
            <a:spAutoFit/>
          </a:bodyPr>
          <a:lstStyle/>
          <a:p>
            <a:r>
              <a:rPr lang="en-US" dirty="0"/>
              <a:t>It has been suggested that working with certain recruiters is easier than others. Are there recruiters whose requisitions take longer to schedule? </a:t>
            </a:r>
          </a:p>
        </p:txBody>
      </p:sp>
      <p:sp>
        <p:nvSpPr>
          <p:cNvPr id="8" name="TextBox 7">
            <a:extLst>
              <a:ext uri="{FF2B5EF4-FFF2-40B4-BE49-F238E27FC236}">
                <a16:creationId xmlns:a16="http://schemas.microsoft.com/office/drawing/2014/main" id="{1B034ADE-A0C6-41F5-9EEB-BB2C19CAB53B}"/>
              </a:ext>
            </a:extLst>
          </p:cNvPr>
          <p:cNvSpPr txBox="1"/>
          <p:nvPr/>
        </p:nvSpPr>
        <p:spPr>
          <a:xfrm>
            <a:off x="8755745" y="1014603"/>
            <a:ext cx="2626630" cy="2031325"/>
          </a:xfrm>
          <a:prstGeom prst="rect">
            <a:avLst/>
          </a:prstGeom>
          <a:noFill/>
        </p:spPr>
        <p:txBody>
          <a:bodyPr wrap="square" rtlCol="0">
            <a:spAutoFit/>
          </a:bodyPr>
          <a:lstStyle/>
          <a:p>
            <a:pPr algn="ctr"/>
            <a:r>
              <a:rPr lang="en-US" dirty="0"/>
              <a:t>While the number of interviews sampled is evenly distributed among the recruiters, the number of each type of interview is not even among all recruiters.</a:t>
            </a:r>
          </a:p>
        </p:txBody>
      </p:sp>
      <p:sp>
        <p:nvSpPr>
          <p:cNvPr id="9" name="Plus Sign 8">
            <a:extLst>
              <a:ext uri="{FF2B5EF4-FFF2-40B4-BE49-F238E27FC236}">
                <a16:creationId xmlns:a16="http://schemas.microsoft.com/office/drawing/2014/main" id="{25A87371-1392-4C55-AA8B-895F8F6035DA}"/>
              </a:ext>
            </a:extLst>
          </p:cNvPr>
          <p:cNvSpPr/>
          <p:nvPr/>
        </p:nvSpPr>
        <p:spPr>
          <a:xfrm>
            <a:off x="8755745" y="1060704"/>
            <a:ext cx="192024" cy="18288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EE4DAB-FEE6-4EC9-A1E2-FBA0CEE3EBE3}"/>
              </a:ext>
            </a:extLst>
          </p:cNvPr>
          <p:cNvPicPr>
            <a:picLocks noChangeAspect="1"/>
          </p:cNvPicPr>
          <p:nvPr/>
        </p:nvPicPr>
        <p:blipFill>
          <a:blip r:embed="rId2"/>
          <a:stretch>
            <a:fillRect/>
          </a:stretch>
        </p:blipFill>
        <p:spPr>
          <a:xfrm>
            <a:off x="32766" y="1060704"/>
            <a:ext cx="8681815" cy="5644896"/>
          </a:xfrm>
          <a:prstGeom prst="rect">
            <a:avLst/>
          </a:prstGeom>
        </p:spPr>
      </p:pic>
      <p:sp>
        <p:nvSpPr>
          <p:cNvPr id="4" name="Speech Bubble: Oval 3">
            <a:extLst>
              <a:ext uri="{FF2B5EF4-FFF2-40B4-BE49-F238E27FC236}">
                <a16:creationId xmlns:a16="http://schemas.microsoft.com/office/drawing/2014/main" id="{5F37DDA2-E73C-4F6F-9CAE-D4AA9CAD26C9}"/>
              </a:ext>
            </a:extLst>
          </p:cNvPr>
          <p:cNvSpPr/>
          <p:nvPr/>
        </p:nvSpPr>
        <p:spPr>
          <a:xfrm>
            <a:off x="7260542" y="3695700"/>
            <a:ext cx="4391025" cy="2481072"/>
          </a:xfrm>
          <a:prstGeom prst="wedgeEllipseCallout">
            <a:avLst>
              <a:gd name="adj1" fmla="val -80703"/>
              <a:gd name="adj2" fmla="val 6442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Since the P-value is high, the null hypothesis stands: there does not appear to be a relationship between the recruiter and the length of time it takes to schedule and interview.</a:t>
            </a:r>
          </a:p>
        </p:txBody>
      </p:sp>
    </p:spTree>
    <p:extLst>
      <p:ext uri="{BB962C8B-B14F-4D97-AF65-F5344CB8AC3E}">
        <p14:creationId xmlns:p14="http://schemas.microsoft.com/office/powerpoint/2010/main" val="10744838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nextCondLst>
                <p:cond evt="onClick" delay="0">
                  <p:tgtEl>
                    <p:spTgt spid="9"/>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BBC41-C1F2-4C8C-8FB0-E5D6339CDE0A}"/>
              </a:ext>
            </a:extLst>
          </p:cNvPr>
          <p:cNvSpPr txBox="1"/>
          <p:nvPr/>
        </p:nvSpPr>
        <p:spPr>
          <a:xfrm>
            <a:off x="304800" y="2324100"/>
            <a:ext cx="11772899" cy="1862048"/>
          </a:xfrm>
          <a:prstGeom prst="rect">
            <a:avLst/>
          </a:prstGeom>
          <a:noFill/>
        </p:spPr>
        <p:txBody>
          <a:bodyPr wrap="square" rtlCol="0">
            <a:spAutoFit/>
          </a:bodyPr>
          <a:lstStyle/>
          <a:p>
            <a:pPr algn="ctr"/>
            <a:r>
              <a:rPr lang="en-US" sz="11500" b="1" dirty="0">
                <a:latin typeface="Dante" panose="020B0604020202020204" pitchFamily="18" charset="0"/>
              </a:rPr>
              <a:t>Improve</a:t>
            </a:r>
            <a:endParaRPr lang="en-US" b="1" dirty="0">
              <a:latin typeface="Dante" panose="020B0604020202020204" pitchFamily="18" charset="0"/>
            </a:endParaRPr>
          </a:p>
        </p:txBody>
      </p:sp>
    </p:spTree>
    <p:extLst>
      <p:ext uri="{BB962C8B-B14F-4D97-AF65-F5344CB8AC3E}">
        <p14:creationId xmlns:p14="http://schemas.microsoft.com/office/powerpoint/2010/main" val="4189691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9E8A41-8617-4DE2-974F-842FFD0C76FE}"/>
              </a:ext>
            </a:extLst>
          </p:cNvPr>
          <p:cNvSpPr/>
          <p:nvPr/>
        </p:nvSpPr>
        <p:spPr>
          <a:xfrm>
            <a:off x="371475" y="2188845"/>
            <a:ext cx="3308984" cy="331851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Sigma Quality Level</a:t>
            </a:r>
          </a:p>
          <a:p>
            <a:pPr algn="ctr"/>
            <a:endParaRPr lang="en-US" dirty="0">
              <a:solidFill>
                <a:schemeClr val="tx1"/>
              </a:solidFill>
            </a:endParaRPr>
          </a:p>
          <a:p>
            <a:pPr algn="ctr"/>
            <a:r>
              <a:rPr lang="en-US" dirty="0">
                <a:solidFill>
                  <a:schemeClr val="tx1"/>
                </a:solidFill>
              </a:rPr>
              <a:t>Mean: 8.5 minutes</a:t>
            </a:r>
          </a:p>
          <a:p>
            <a:pPr algn="ctr"/>
            <a:r>
              <a:rPr lang="en-US" dirty="0">
                <a:solidFill>
                  <a:schemeClr val="tx1"/>
                </a:solidFill>
              </a:rPr>
              <a:t>Standard Deviation: 2.5 Min</a:t>
            </a:r>
          </a:p>
          <a:p>
            <a:pPr algn="ctr"/>
            <a:r>
              <a:rPr lang="en-US" dirty="0">
                <a:solidFill>
                  <a:schemeClr val="tx1"/>
                </a:solidFill>
              </a:rPr>
              <a:t>LSL: 5 Minutes</a:t>
            </a:r>
          </a:p>
          <a:p>
            <a:pPr algn="ctr"/>
            <a:r>
              <a:rPr lang="en-US" dirty="0">
                <a:solidFill>
                  <a:schemeClr val="tx1"/>
                </a:solidFill>
              </a:rPr>
              <a:t>USL: 15 Minutes</a:t>
            </a:r>
          </a:p>
          <a:p>
            <a:pPr algn="ctr"/>
            <a:endParaRPr lang="en-US" dirty="0">
              <a:solidFill>
                <a:schemeClr val="tx1"/>
              </a:solidFill>
            </a:endParaRPr>
          </a:p>
          <a:p>
            <a:pPr algn="ctr"/>
            <a:r>
              <a:rPr lang="en-US" dirty="0">
                <a:solidFill>
                  <a:schemeClr val="tx1"/>
                </a:solidFill>
              </a:rPr>
              <a:t>DPMO: 85,417.85</a:t>
            </a:r>
          </a:p>
          <a:p>
            <a:pPr algn="ctr"/>
            <a:r>
              <a:rPr lang="en-US" dirty="0">
                <a:solidFill>
                  <a:schemeClr val="tx1"/>
                </a:solidFill>
              </a:rPr>
              <a:t>Sigma Level Short Term 2.87</a:t>
            </a:r>
          </a:p>
          <a:p>
            <a:pPr algn="ctr"/>
            <a:r>
              <a:rPr lang="en-US" dirty="0">
                <a:solidFill>
                  <a:schemeClr val="tx1"/>
                </a:solidFill>
              </a:rPr>
              <a:t>Sigma Level Long Term 1.37</a:t>
            </a:r>
          </a:p>
        </p:txBody>
      </p:sp>
      <p:sp>
        <p:nvSpPr>
          <p:cNvPr id="4" name="Rectangle: Rounded Corners 3">
            <a:extLst>
              <a:ext uri="{FF2B5EF4-FFF2-40B4-BE49-F238E27FC236}">
                <a16:creationId xmlns:a16="http://schemas.microsoft.com/office/drawing/2014/main" id="{AB494F80-E74B-4D1B-A123-4AE6470702C1}"/>
              </a:ext>
            </a:extLst>
          </p:cNvPr>
          <p:cNvSpPr/>
          <p:nvPr/>
        </p:nvSpPr>
        <p:spPr>
          <a:xfrm>
            <a:off x="266699" y="295275"/>
            <a:ext cx="11449051" cy="1704976"/>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trial was run for one day where one individual was assigned to exclusively schedule interviews, and was exempt from having to attend to any interruptions. The goal was also to manually organize the interview requests to group those for a given requisition together.</a:t>
            </a:r>
          </a:p>
          <a:p>
            <a:pPr algn="ctr"/>
            <a:endParaRPr lang="en-US" dirty="0">
              <a:solidFill>
                <a:schemeClr val="tx1"/>
              </a:solidFill>
            </a:endParaRPr>
          </a:p>
          <a:p>
            <a:pPr algn="ctr"/>
            <a:r>
              <a:rPr lang="en-US" dirty="0">
                <a:solidFill>
                  <a:schemeClr val="tx1"/>
                </a:solidFill>
              </a:rPr>
              <a:t>All interview requests were completed before mid-day, and the associate could then concentrate on other tasks.</a:t>
            </a:r>
          </a:p>
        </p:txBody>
      </p:sp>
      <p:sp>
        <p:nvSpPr>
          <p:cNvPr id="6" name="Rectangle: Rounded Corners 5">
            <a:extLst>
              <a:ext uri="{FF2B5EF4-FFF2-40B4-BE49-F238E27FC236}">
                <a16:creationId xmlns:a16="http://schemas.microsoft.com/office/drawing/2014/main" id="{8EC493FD-AD64-4C36-9EBF-382E9094E567}"/>
              </a:ext>
            </a:extLst>
          </p:cNvPr>
          <p:cNvSpPr/>
          <p:nvPr/>
        </p:nvSpPr>
        <p:spPr>
          <a:xfrm>
            <a:off x="4019550" y="2188845"/>
            <a:ext cx="6753225" cy="1895475"/>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24A4D8-D396-40E0-9A0F-5715A5E961D0}"/>
              </a:ext>
            </a:extLst>
          </p:cNvPr>
          <p:cNvPicPr>
            <a:picLocks noChangeAspect="1"/>
          </p:cNvPicPr>
          <p:nvPr/>
        </p:nvPicPr>
        <p:blipFill>
          <a:blip r:embed="rId2"/>
          <a:stretch>
            <a:fillRect/>
          </a:stretch>
        </p:blipFill>
        <p:spPr>
          <a:xfrm>
            <a:off x="4624387" y="2555557"/>
            <a:ext cx="5743575" cy="1162050"/>
          </a:xfrm>
          <a:prstGeom prst="rect">
            <a:avLst/>
          </a:prstGeom>
        </p:spPr>
      </p:pic>
      <p:sp>
        <p:nvSpPr>
          <p:cNvPr id="7" name="Callout: Right Arrow 6">
            <a:extLst>
              <a:ext uri="{FF2B5EF4-FFF2-40B4-BE49-F238E27FC236}">
                <a16:creationId xmlns:a16="http://schemas.microsoft.com/office/drawing/2014/main" id="{49AE0421-42A5-4FD6-A0B6-5098AB5AAC7E}"/>
              </a:ext>
            </a:extLst>
          </p:cNvPr>
          <p:cNvSpPr/>
          <p:nvPr/>
        </p:nvSpPr>
        <p:spPr>
          <a:xfrm rot="16200000">
            <a:off x="8522970" y="2526030"/>
            <a:ext cx="2409825" cy="4463415"/>
          </a:xfrm>
          <a:prstGeom prst="rightArrowCallou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4D8FB5A-100B-4A52-85E4-CFC555F2B3CC}"/>
              </a:ext>
            </a:extLst>
          </p:cNvPr>
          <p:cNvSpPr txBox="1"/>
          <p:nvPr/>
        </p:nvSpPr>
        <p:spPr>
          <a:xfrm>
            <a:off x="7686675" y="4591050"/>
            <a:ext cx="4133850" cy="1200329"/>
          </a:xfrm>
          <a:prstGeom prst="rect">
            <a:avLst/>
          </a:prstGeom>
          <a:noFill/>
        </p:spPr>
        <p:txBody>
          <a:bodyPr wrap="square" rtlCol="0">
            <a:spAutoFit/>
          </a:bodyPr>
          <a:lstStyle/>
          <a:p>
            <a:r>
              <a:rPr lang="en-US" dirty="0"/>
              <a:t>Goal Met!  Although the goal to lower time by 30% fell short by 1% when it came to Skype phone interviews, phone and onsite interviews exceeded the goal.</a:t>
            </a:r>
          </a:p>
        </p:txBody>
      </p:sp>
      <p:sp>
        <p:nvSpPr>
          <p:cNvPr id="9" name="Speech Bubble: Oval 8">
            <a:extLst>
              <a:ext uri="{FF2B5EF4-FFF2-40B4-BE49-F238E27FC236}">
                <a16:creationId xmlns:a16="http://schemas.microsoft.com/office/drawing/2014/main" id="{8B7F2982-EFFB-42D5-BE70-AC1FF0EFBEC0}"/>
              </a:ext>
            </a:extLst>
          </p:cNvPr>
          <p:cNvSpPr/>
          <p:nvPr/>
        </p:nvSpPr>
        <p:spPr>
          <a:xfrm>
            <a:off x="3848101" y="4486275"/>
            <a:ext cx="3308983" cy="2171700"/>
          </a:xfrm>
          <a:prstGeom prst="wedgeEllipseCallout">
            <a:avLst>
              <a:gd name="adj1" fmla="val 58375"/>
              <a:gd name="adj2" fmla="val -7821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average, standard deviation, median, and the max of the range decreased for all three interview types.</a:t>
            </a:r>
            <a:r>
              <a:rPr lang="en-US" dirty="0"/>
              <a:t> </a:t>
            </a:r>
          </a:p>
        </p:txBody>
      </p:sp>
    </p:spTree>
    <p:extLst>
      <p:ext uri="{BB962C8B-B14F-4D97-AF65-F5344CB8AC3E}">
        <p14:creationId xmlns:p14="http://schemas.microsoft.com/office/powerpoint/2010/main" val="23460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BBC41-C1F2-4C8C-8FB0-E5D6339CDE0A}"/>
              </a:ext>
            </a:extLst>
          </p:cNvPr>
          <p:cNvSpPr txBox="1"/>
          <p:nvPr/>
        </p:nvSpPr>
        <p:spPr>
          <a:xfrm>
            <a:off x="142875" y="2200275"/>
            <a:ext cx="11772899" cy="1862048"/>
          </a:xfrm>
          <a:prstGeom prst="rect">
            <a:avLst/>
          </a:prstGeom>
          <a:noFill/>
        </p:spPr>
        <p:txBody>
          <a:bodyPr wrap="square" rtlCol="0">
            <a:spAutoFit/>
          </a:bodyPr>
          <a:lstStyle/>
          <a:p>
            <a:pPr algn="ctr"/>
            <a:r>
              <a:rPr lang="en-US" sz="11500" b="1" dirty="0">
                <a:latin typeface="Dante" panose="020B0604020202020204" pitchFamily="18" charset="0"/>
              </a:rPr>
              <a:t>Control</a:t>
            </a:r>
            <a:endParaRPr lang="en-US" b="1" dirty="0">
              <a:latin typeface="Dante" panose="020B0604020202020204" pitchFamily="18" charset="0"/>
            </a:endParaRPr>
          </a:p>
        </p:txBody>
      </p:sp>
    </p:spTree>
    <p:extLst>
      <p:ext uri="{BB962C8B-B14F-4D97-AF65-F5344CB8AC3E}">
        <p14:creationId xmlns:p14="http://schemas.microsoft.com/office/powerpoint/2010/main" val="417207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BBC41-C1F2-4C8C-8FB0-E5D6339CDE0A}"/>
              </a:ext>
            </a:extLst>
          </p:cNvPr>
          <p:cNvSpPr txBox="1"/>
          <p:nvPr/>
        </p:nvSpPr>
        <p:spPr>
          <a:xfrm>
            <a:off x="104775" y="742950"/>
            <a:ext cx="11772899" cy="1862048"/>
          </a:xfrm>
          <a:prstGeom prst="rect">
            <a:avLst/>
          </a:prstGeom>
          <a:noFill/>
        </p:spPr>
        <p:txBody>
          <a:bodyPr wrap="square" rtlCol="0">
            <a:spAutoFit/>
          </a:bodyPr>
          <a:lstStyle/>
          <a:p>
            <a:pPr algn="ctr"/>
            <a:r>
              <a:rPr lang="en-US" sz="11500" b="1" dirty="0">
                <a:latin typeface="Dante" panose="020B0604020202020204" pitchFamily="18" charset="0"/>
              </a:rPr>
              <a:t>Define</a:t>
            </a:r>
            <a:endParaRPr lang="en-US" b="1" dirty="0">
              <a:latin typeface="Dante" panose="020B0604020202020204" pitchFamily="18" charset="0"/>
            </a:endParaRPr>
          </a:p>
        </p:txBody>
      </p:sp>
      <p:sp>
        <p:nvSpPr>
          <p:cNvPr id="3" name="TextBox 2">
            <a:extLst>
              <a:ext uri="{FF2B5EF4-FFF2-40B4-BE49-F238E27FC236}">
                <a16:creationId xmlns:a16="http://schemas.microsoft.com/office/drawing/2014/main" id="{26D6727E-2D51-4834-BE56-568EBE399DA7}"/>
              </a:ext>
            </a:extLst>
          </p:cNvPr>
          <p:cNvSpPr txBox="1"/>
          <p:nvPr/>
        </p:nvSpPr>
        <p:spPr>
          <a:xfrm>
            <a:off x="304800" y="3248025"/>
            <a:ext cx="11772899" cy="769441"/>
          </a:xfrm>
          <a:prstGeom prst="rect">
            <a:avLst/>
          </a:prstGeom>
          <a:noFill/>
        </p:spPr>
        <p:txBody>
          <a:bodyPr wrap="square" rtlCol="0">
            <a:spAutoFit/>
          </a:bodyPr>
          <a:lstStyle/>
          <a:p>
            <a:pPr algn="ctr"/>
            <a:r>
              <a:rPr lang="en-US" sz="4400" dirty="0">
                <a:latin typeface="Dante" panose="02020502050200020203" pitchFamily="18" charset="0"/>
              </a:rPr>
              <a:t>The problem, restrictions, variables, and output</a:t>
            </a:r>
          </a:p>
        </p:txBody>
      </p:sp>
    </p:spTree>
    <p:extLst>
      <p:ext uri="{BB962C8B-B14F-4D97-AF65-F5344CB8AC3E}">
        <p14:creationId xmlns:p14="http://schemas.microsoft.com/office/powerpoint/2010/main" val="293106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B70179-1FA9-46BC-ACCE-600020D2D211}"/>
              </a:ext>
            </a:extLst>
          </p:cNvPr>
          <p:cNvPicPr>
            <a:picLocks noChangeAspect="1"/>
          </p:cNvPicPr>
          <p:nvPr/>
        </p:nvPicPr>
        <p:blipFill>
          <a:blip r:embed="rId2"/>
          <a:stretch>
            <a:fillRect/>
          </a:stretch>
        </p:blipFill>
        <p:spPr>
          <a:xfrm>
            <a:off x="4119765" y="1885547"/>
            <a:ext cx="4027032" cy="3631270"/>
          </a:xfrm>
          <a:prstGeom prst="rect">
            <a:avLst/>
          </a:prstGeom>
          <a:ln w="19050">
            <a:solidFill>
              <a:schemeClr val="tx1"/>
            </a:solidFill>
          </a:ln>
        </p:spPr>
      </p:pic>
      <p:pic>
        <p:nvPicPr>
          <p:cNvPr id="5" name="Picture 4">
            <a:extLst>
              <a:ext uri="{FF2B5EF4-FFF2-40B4-BE49-F238E27FC236}">
                <a16:creationId xmlns:a16="http://schemas.microsoft.com/office/drawing/2014/main" id="{0814640E-F1D7-43DA-AA17-687B6705226A}"/>
              </a:ext>
            </a:extLst>
          </p:cNvPr>
          <p:cNvPicPr>
            <a:picLocks noChangeAspect="1"/>
          </p:cNvPicPr>
          <p:nvPr/>
        </p:nvPicPr>
        <p:blipFill>
          <a:blip r:embed="rId3"/>
          <a:stretch>
            <a:fillRect/>
          </a:stretch>
        </p:blipFill>
        <p:spPr>
          <a:xfrm>
            <a:off x="8072236" y="716942"/>
            <a:ext cx="4107788" cy="3700816"/>
          </a:xfrm>
          <a:prstGeom prst="rect">
            <a:avLst/>
          </a:prstGeom>
          <a:ln w="19050">
            <a:solidFill>
              <a:schemeClr val="tx1"/>
            </a:solidFill>
          </a:ln>
        </p:spPr>
      </p:pic>
      <p:sp>
        <p:nvSpPr>
          <p:cNvPr id="2" name="TextBox 1">
            <a:extLst>
              <a:ext uri="{FF2B5EF4-FFF2-40B4-BE49-F238E27FC236}">
                <a16:creationId xmlns:a16="http://schemas.microsoft.com/office/drawing/2014/main" id="{FA8A3FBC-5DCD-4FD0-AD3A-27A1C89B1A25}"/>
              </a:ext>
            </a:extLst>
          </p:cNvPr>
          <p:cNvSpPr txBox="1"/>
          <p:nvPr/>
        </p:nvSpPr>
        <p:spPr>
          <a:xfrm>
            <a:off x="0" y="80136"/>
            <a:ext cx="12191999" cy="646331"/>
          </a:xfrm>
          <a:prstGeom prst="rect">
            <a:avLst/>
          </a:prstGeom>
          <a:noFill/>
        </p:spPr>
        <p:txBody>
          <a:bodyPr wrap="square" rtlCol="0">
            <a:spAutoFit/>
          </a:bodyPr>
          <a:lstStyle/>
          <a:p>
            <a:pPr algn="ctr"/>
            <a:r>
              <a:rPr lang="en-US" dirty="0"/>
              <a:t>With new procedures in place, we see that not only has the time it takes to schedule an interview decreased, but the process has stabilized based on 5 random post-improve phase interviews for each interview type.</a:t>
            </a:r>
          </a:p>
        </p:txBody>
      </p:sp>
      <p:pic>
        <p:nvPicPr>
          <p:cNvPr id="8" name="Picture 7">
            <a:extLst>
              <a:ext uri="{FF2B5EF4-FFF2-40B4-BE49-F238E27FC236}">
                <a16:creationId xmlns:a16="http://schemas.microsoft.com/office/drawing/2014/main" id="{52CD2AA0-C634-4340-9027-AD8C281D4404}"/>
              </a:ext>
            </a:extLst>
          </p:cNvPr>
          <p:cNvPicPr>
            <a:picLocks noChangeAspect="1"/>
          </p:cNvPicPr>
          <p:nvPr/>
        </p:nvPicPr>
        <p:blipFill>
          <a:blip r:embed="rId4"/>
          <a:stretch>
            <a:fillRect/>
          </a:stretch>
        </p:blipFill>
        <p:spPr>
          <a:xfrm>
            <a:off x="4117253" y="5520091"/>
            <a:ext cx="3952471" cy="1314498"/>
          </a:xfrm>
          <a:prstGeom prst="rect">
            <a:avLst/>
          </a:prstGeom>
          <a:ln w="19050">
            <a:solidFill>
              <a:schemeClr val="tx1"/>
            </a:solidFill>
          </a:ln>
        </p:spPr>
      </p:pic>
      <p:pic>
        <p:nvPicPr>
          <p:cNvPr id="9" name="Picture 8">
            <a:extLst>
              <a:ext uri="{FF2B5EF4-FFF2-40B4-BE49-F238E27FC236}">
                <a16:creationId xmlns:a16="http://schemas.microsoft.com/office/drawing/2014/main" id="{D2BD6E3A-708F-4D17-87FD-262C742155A5}"/>
              </a:ext>
            </a:extLst>
          </p:cNvPr>
          <p:cNvPicPr>
            <a:picLocks noChangeAspect="1"/>
          </p:cNvPicPr>
          <p:nvPr/>
        </p:nvPicPr>
        <p:blipFill>
          <a:blip r:embed="rId5"/>
          <a:stretch>
            <a:fillRect/>
          </a:stretch>
        </p:blipFill>
        <p:spPr>
          <a:xfrm>
            <a:off x="0" y="4417757"/>
            <a:ext cx="4117253" cy="1338629"/>
          </a:xfrm>
          <a:prstGeom prst="rect">
            <a:avLst/>
          </a:prstGeom>
          <a:ln w="15875">
            <a:solidFill>
              <a:schemeClr val="tx1"/>
            </a:solidFill>
          </a:ln>
        </p:spPr>
      </p:pic>
      <p:pic>
        <p:nvPicPr>
          <p:cNvPr id="3" name="Picture 2">
            <a:extLst>
              <a:ext uri="{FF2B5EF4-FFF2-40B4-BE49-F238E27FC236}">
                <a16:creationId xmlns:a16="http://schemas.microsoft.com/office/drawing/2014/main" id="{A68F3E61-46F8-4FF0-8E06-BD5527CF492F}"/>
              </a:ext>
            </a:extLst>
          </p:cNvPr>
          <p:cNvPicPr>
            <a:picLocks noChangeAspect="1"/>
          </p:cNvPicPr>
          <p:nvPr/>
        </p:nvPicPr>
        <p:blipFill>
          <a:blip r:embed="rId6"/>
          <a:stretch>
            <a:fillRect/>
          </a:stretch>
        </p:blipFill>
        <p:spPr>
          <a:xfrm>
            <a:off x="0" y="716942"/>
            <a:ext cx="4117253" cy="3704090"/>
          </a:xfrm>
          <a:prstGeom prst="rect">
            <a:avLst/>
          </a:prstGeom>
          <a:ln w="19050">
            <a:solidFill>
              <a:schemeClr val="tx1"/>
            </a:solidFill>
          </a:ln>
        </p:spPr>
      </p:pic>
      <p:pic>
        <p:nvPicPr>
          <p:cNvPr id="7" name="Picture 6">
            <a:extLst>
              <a:ext uri="{FF2B5EF4-FFF2-40B4-BE49-F238E27FC236}">
                <a16:creationId xmlns:a16="http://schemas.microsoft.com/office/drawing/2014/main" id="{381C6DDD-B55D-4810-966B-89B3C2CDCCEB}"/>
              </a:ext>
            </a:extLst>
          </p:cNvPr>
          <p:cNvPicPr>
            <a:picLocks noChangeAspect="1"/>
          </p:cNvPicPr>
          <p:nvPr/>
        </p:nvPicPr>
        <p:blipFill>
          <a:blip r:embed="rId7"/>
          <a:stretch>
            <a:fillRect/>
          </a:stretch>
        </p:blipFill>
        <p:spPr>
          <a:xfrm>
            <a:off x="8072236" y="4429822"/>
            <a:ext cx="4107788" cy="1340484"/>
          </a:xfrm>
          <a:prstGeom prst="rect">
            <a:avLst/>
          </a:prstGeom>
          <a:ln w="19050">
            <a:solidFill>
              <a:schemeClr val="tx1"/>
            </a:solidFill>
          </a:ln>
        </p:spPr>
      </p:pic>
    </p:spTree>
    <p:extLst>
      <p:ext uri="{BB962C8B-B14F-4D97-AF65-F5344CB8AC3E}">
        <p14:creationId xmlns:p14="http://schemas.microsoft.com/office/powerpoint/2010/main" val="360008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27E6EE63-E09B-4EBE-AA72-97502F917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16062" cy="6814695"/>
          </a:xfrm>
          <a:prstGeom prst="rect">
            <a:avLst/>
          </a:prstGeom>
        </p:spPr>
      </p:pic>
      <p:sp>
        <p:nvSpPr>
          <p:cNvPr id="4" name="TextBox 3">
            <a:extLst>
              <a:ext uri="{FF2B5EF4-FFF2-40B4-BE49-F238E27FC236}">
                <a16:creationId xmlns:a16="http://schemas.microsoft.com/office/drawing/2014/main" id="{4413C37B-F111-44E7-92BD-7C191F888CBB}"/>
              </a:ext>
            </a:extLst>
          </p:cNvPr>
          <p:cNvSpPr txBox="1"/>
          <p:nvPr/>
        </p:nvSpPr>
        <p:spPr>
          <a:xfrm>
            <a:off x="3116062" y="159800"/>
            <a:ext cx="9215021" cy="6540252"/>
          </a:xfrm>
          <a:prstGeom prst="rect">
            <a:avLst/>
          </a:prstGeom>
          <a:noFill/>
        </p:spPr>
        <p:txBody>
          <a:bodyPr wrap="square" rtlCol="0">
            <a:spAutoFit/>
          </a:bodyPr>
          <a:lstStyle/>
          <a:p>
            <a:r>
              <a:rPr lang="en-US" sz="2400" dirty="0"/>
              <a:t>…Yes, all of that to schedule one interview!</a:t>
            </a:r>
          </a:p>
          <a:p>
            <a:pPr algn="ctr"/>
            <a:endParaRPr lang="en-US" sz="1100" dirty="0"/>
          </a:p>
          <a:p>
            <a:pPr algn="ctr"/>
            <a:r>
              <a:rPr lang="en-US" sz="1100" dirty="0"/>
              <a:t>A team of four in Mason, MI schedule interviews for over 20 locations across the country, for dozens of hiring managers and positions that range from manufacturing, clerical, fitness coach, etc. Each job posting (“Requisition”) will have different scheduling requirements for each interview level (first, second…) based on the hiring manager(s) schedule, position need, etc.  Multiple software programs are used: </a:t>
            </a:r>
            <a:r>
              <a:rPr lang="en-US" sz="1100" dirty="0" err="1"/>
              <a:t>SalesForce</a:t>
            </a:r>
            <a:r>
              <a:rPr lang="en-US" sz="1100" dirty="0"/>
              <a:t>, SuccessFactors, and Microsoft Outlook. A request to schedule a candidate comes in through a </a:t>
            </a:r>
            <a:r>
              <a:rPr lang="en-US" sz="1100" dirty="0" err="1"/>
              <a:t>SalesForce</a:t>
            </a:r>
            <a:r>
              <a:rPr lang="en-US" sz="1100" dirty="0"/>
              <a:t> case, and each case is a request for a single candidate. Scheduling interviews is not the primary function of our job, yet we spend 20%-85% of our day scheduling. </a:t>
            </a:r>
          </a:p>
          <a:p>
            <a:pPr algn="ctr"/>
            <a:r>
              <a:rPr lang="en-US" sz="1100" dirty="0"/>
              <a:t>Goal: Decrease amount of time spent scheduling an interview by 30%</a:t>
            </a:r>
          </a:p>
          <a:p>
            <a:pPr algn="ctr"/>
            <a:endParaRPr lang="en-US" sz="1400" dirty="0"/>
          </a:p>
          <a:p>
            <a:r>
              <a:rPr lang="en-US" sz="1400" dirty="0"/>
              <a:t>Restrictions</a:t>
            </a:r>
            <a:r>
              <a:rPr lang="en-US" sz="1100" dirty="0"/>
              <a:t>: Some of these steps include redundant documentation. For example, we can view when an interview is scheduled through the following means: 1. Documented in </a:t>
            </a:r>
            <a:r>
              <a:rPr lang="en-US" sz="1100" dirty="0" err="1"/>
              <a:t>SalesForce</a:t>
            </a:r>
            <a:r>
              <a:rPr lang="en-US" sz="1100" dirty="0"/>
              <a:t> in the call documentation field; 2. in the </a:t>
            </a:r>
            <a:r>
              <a:rPr lang="en-US" sz="1100" dirty="0" err="1"/>
              <a:t>SalesForce</a:t>
            </a:r>
            <a:r>
              <a:rPr lang="en-US" sz="1100" dirty="0"/>
              <a:t> Checklist; 3. in the Outlook email; 4. In the interview section of Success Factors; 5. In the “letters sent” section of Success Factors. However, these redundancies are due to compliance reasons and due to differing access to software. (</a:t>
            </a:r>
            <a:r>
              <a:rPr lang="en-US" sz="1100" dirty="0" err="1"/>
              <a:t>HRConnect</a:t>
            </a:r>
            <a:r>
              <a:rPr lang="en-US" sz="1100" dirty="0"/>
              <a:t> can see </a:t>
            </a:r>
            <a:r>
              <a:rPr lang="en-US" sz="1100" dirty="0" err="1"/>
              <a:t>SalesForce</a:t>
            </a:r>
            <a:r>
              <a:rPr lang="en-US" sz="1100" dirty="0"/>
              <a:t>, Success Factors, and Outlook, Recruiters can see Success Factors and Outlook, and Managers can see Outlook and parts of SuccessFactors.)</a:t>
            </a:r>
            <a:endParaRPr lang="en-US" sz="1400" dirty="0"/>
          </a:p>
          <a:p>
            <a:r>
              <a:rPr lang="en-US" sz="1400" dirty="0"/>
              <a:t>Setting up the interview in Success Factors</a:t>
            </a:r>
          </a:p>
          <a:p>
            <a:r>
              <a:rPr lang="en-US" sz="1400" dirty="0"/>
              <a:t>	</a:t>
            </a:r>
            <a:r>
              <a:rPr lang="en-US" sz="1100" dirty="0"/>
              <a:t>While this may seem like the most superfluous step of the process, since anyone looking at the application can also see that by looking at the correspondence section if/when an interview has been set up, this documentation serves a compliance purpose in our Applicant Tracking System for reporting purposes. </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400" dirty="0"/>
          </a:p>
          <a:p>
            <a:r>
              <a:rPr lang="en-US" sz="1400" dirty="0"/>
              <a:t>Why have the checklist in </a:t>
            </a:r>
            <a:r>
              <a:rPr lang="en-US" sz="1400" dirty="0" err="1"/>
              <a:t>SalesForce</a:t>
            </a:r>
            <a:r>
              <a:rPr lang="en-US" sz="1400" dirty="0"/>
              <a:t>?   </a:t>
            </a:r>
            <a:r>
              <a:rPr lang="en-US" sz="1100" dirty="0"/>
              <a:t>The checklist in </a:t>
            </a:r>
            <a:r>
              <a:rPr lang="en-US" sz="1100" dirty="0" err="1"/>
              <a:t>SalesForce</a:t>
            </a:r>
            <a:r>
              <a:rPr lang="en-US" sz="1100" dirty="0"/>
              <a:t> serves a purpose beyond additional documentation; this also triggers a follow up email to be sent to the candidate advising them of the next steps of the process. </a:t>
            </a:r>
          </a:p>
          <a:p>
            <a:endParaRPr lang="en-US" sz="1100" dirty="0"/>
          </a:p>
          <a:p>
            <a:endParaRPr lang="en-US" sz="1100" dirty="0"/>
          </a:p>
          <a:p>
            <a:r>
              <a:rPr lang="en-US" sz="1400" dirty="0"/>
              <a:t>Can we interface </a:t>
            </a:r>
            <a:r>
              <a:rPr lang="en-US" sz="1400" dirty="0" err="1"/>
              <a:t>SalesForce</a:t>
            </a:r>
            <a:r>
              <a:rPr lang="en-US" sz="1400" dirty="0"/>
              <a:t> with SuccessFactors?   </a:t>
            </a:r>
            <a:r>
              <a:rPr lang="en-US" sz="1100" dirty="0"/>
              <a:t>One solution I looked into was interfacing Success Factors and </a:t>
            </a:r>
            <a:r>
              <a:rPr lang="en-US" sz="1100" dirty="0" err="1"/>
              <a:t>SalesForce</a:t>
            </a:r>
            <a:r>
              <a:rPr lang="en-US" sz="1100" dirty="0"/>
              <a:t>. Recruiters who don’t have access to view </a:t>
            </a:r>
            <a:r>
              <a:rPr lang="en-US" sz="1100" dirty="0" err="1"/>
              <a:t>HRConnect</a:t>
            </a:r>
            <a:r>
              <a:rPr lang="en-US" sz="1100" dirty="0"/>
              <a:t> cases could be granted limited access to only those cases categorized as “Recruiting” with a subtype of “Interview.” This would enable them to be able to see if/when interviews were set up. Confirmation emails could also be sent to the candidate through Sales Force, eliminating all repeated documentation in </a:t>
            </a:r>
            <a:r>
              <a:rPr lang="en-US" sz="1100" dirty="0" err="1"/>
              <a:t>SucessFactors</a:t>
            </a:r>
            <a:r>
              <a:rPr lang="en-US" sz="1100" dirty="0"/>
              <a:t>. The interfacing software, however, would take time to be approved, would have additional costs, and would take further time to be set up and fully implemented. This is a possibility for the future, but not an immediate solution.</a:t>
            </a:r>
            <a:endParaRPr lang="en-US" sz="1400" dirty="0"/>
          </a:p>
        </p:txBody>
      </p:sp>
      <p:pic>
        <p:nvPicPr>
          <p:cNvPr id="2" name="Picture 1">
            <a:extLst>
              <a:ext uri="{FF2B5EF4-FFF2-40B4-BE49-F238E27FC236}">
                <a16:creationId xmlns:a16="http://schemas.microsoft.com/office/drawing/2014/main" id="{7977EA1E-5F94-4FE7-9F79-7163ED5E20CD}"/>
              </a:ext>
            </a:extLst>
          </p:cNvPr>
          <p:cNvPicPr>
            <a:picLocks noChangeAspect="1"/>
          </p:cNvPicPr>
          <p:nvPr/>
        </p:nvPicPr>
        <p:blipFill>
          <a:blip r:embed="rId3"/>
          <a:stretch>
            <a:fillRect/>
          </a:stretch>
        </p:blipFill>
        <p:spPr>
          <a:xfrm>
            <a:off x="3243345" y="3509123"/>
            <a:ext cx="3778021" cy="1263880"/>
          </a:xfrm>
          <a:prstGeom prst="rect">
            <a:avLst/>
          </a:prstGeom>
        </p:spPr>
      </p:pic>
      <p:pic>
        <p:nvPicPr>
          <p:cNvPr id="5" name="Picture 4">
            <a:extLst>
              <a:ext uri="{FF2B5EF4-FFF2-40B4-BE49-F238E27FC236}">
                <a16:creationId xmlns:a16="http://schemas.microsoft.com/office/drawing/2014/main" id="{EB75E874-615C-4573-9730-1B1C1E4EF957}"/>
              </a:ext>
            </a:extLst>
          </p:cNvPr>
          <p:cNvPicPr>
            <a:picLocks noChangeAspect="1"/>
          </p:cNvPicPr>
          <p:nvPr/>
        </p:nvPicPr>
        <p:blipFill>
          <a:blip r:embed="rId4"/>
          <a:stretch>
            <a:fillRect/>
          </a:stretch>
        </p:blipFill>
        <p:spPr>
          <a:xfrm>
            <a:off x="7148649" y="3509123"/>
            <a:ext cx="2776401" cy="1266820"/>
          </a:xfrm>
          <a:prstGeom prst="rect">
            <a:avLst/>
          </a:prstGeom>
        </p:spPr>
      </p:pic>
    </p:spTree>
    <p:extLst>
      <p:ext uri="{BB962C8B-B14F-4D97-AF65-F5344CB8AC3E}">
        <p14:creationId xmlns:p14="http://schemas.microsoft.com/office/powerpoint/2010/main" val="161140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7BE2E059-DB8D-4C3A-B85E-3F3BCCF74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118" y="808873"/>
            <a:ext cx="9839325" cy="5543550"/>
          </a:xfrm>
          <a:prstGeom prst="rect">
            <a:avLst/>
          </a:prstGeom>
        </p:spPr>
      </p:pic>
      <p:sp>
        <p:nvSpPr>
          <p:cNvPr id="4" name="TextBox 3">
            <a:extLst>
              <a:ext uri="{FF2B5EF4-FFF2-40B4-BE49-F238E27FC236}">
                <a16:creationId xmlns:a16="http://schemas.microsoft.com/office/drawing/2014/main" id="{3CE4F005-C397-4CDC-B1FE-46E2D59E5404}"/>
              </a:ext>
            </a:extLst>
          </p:cNvPr>
          <p:cNvSpPr txBox="1"/>
          <p:nvPr/>
        </p:nvSpPr>
        <p:spPr>
          <a:xfrm>
            <a:off x="6479220" y="100987"/>
            <a:ext cx="5753100" cy="707886"/>
          </a:xfrm>
          <a:prstGeom prst="rect">
            <a:avLst/>
          </a:prstGeom>
          <a:noFill/>
        </p:spPr>
        <p:txBody>
          <a:bodyPr wrap="square" rtlCol="0">
            <a:spAutoFit/>
          </a:bodyPr>
          <a:lstStyle/>
          <a:p>
            <a:pPr algn="ctr"/>
            <a:r>
              <a:rPr lang="en-US" sz="2000" dirty="0"/>
              <a:t>Here are some of the factors/traits of scheduling interviews that can delay the process.</a:t>
            </a:r>
          </a:p>
        </p:txBody>
      </p:sp>
      <p:sp>
        <p:nvSpPr>
          <p:cNvPr id="5" name="TextBox 4">
            <a:extLst>
              <a:ext uri="{FF2B5EF4-FFF2-40B4-BE49-F238E27FC236}">
                <a16:creationId xmlns:a16="http://schemas.microsoft.com/office/drawing/2014/main" id="{D7A6FA09-BA47-412B-95AA-A14B336F564C}"/>
              </a:ext>
            </a:extLst>
          </p:cNvPr>
          <p:cNvSpPr txBox="1"/>
          <p:nvPr/>
        </p:nvSpPr>
        <p:spPr>
          <a:xfrm>
            <a:off x="6479220" y="6211475"/>
            <a:ext cx="571278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1200" dirty="0"/>
              <a:t>Some of factors we don’t have much control over. For example, if we have questions for a recruiter, they may not be available to answer right away. This causes us to have to pause and return to the process later.</a:t>
            </a:r>
          </a:p>
        </p:txBody>
      </p:sp>
      <p:sp>
        <p:nvSpPr>
          <p:cNvPr id="6" name="TextBox 5">
            <a:extLst>
              <a:ext uri="{FF2B5EF4-FFF2-40B4-BE49-F238E27FC236}">
                <a16:creationId xmlns:a16="http://schemas.microsoft.com/office/drawing/2014/main" id="{C7145DA2-894D-4BC1-A354-D58075658F9C}"/>
              </a:ext>
            </a:extLst>
          </p:cNvPr>
          <p:cNvSpPr txBox="1"/>
          <p:nvPr/>
        </p:nvSpPr>
        <p:spPr>
          <a:xfrm>
            <a:off x="7719671" y="2199489"/>
            <a:ext cx="4359397" cy="646331"/>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txBody>
          <a:bodyPr wrap="square" rtlCol="0">
            <a:spAutoFit/>
          </a:bodyPr>
          <a:lstStyle/>
          <a:p>
            <a:pPr algn="ctr"/>
            <a:r>
              <a:rPr lang="en-US" sz="1200" dirty="0"/>
              <a:t>For IT positions, the manager likes to have all 12+ members of the team present for a 2 hour interview. Only none of them are ever in the same place for more than 20 minutes at a time! </a:t>
            </a:r>
          </a:p>
        </p:txBody>
      </p:sp>
      <p:sp>
        <p:nvSpPr>
          <p:cNvPr id="7" name="TextBox 6">
            <a:extLst>
              <a:ext uri="{FF2B5EF4-FFF2-40B4-BE49-F238E27FC236}">
                <a16:creationId xmlns:a16="http://schemas.microsoft.com/office/drawing/2014/main" id="{351DDC33-C934-4F6C-A9CA-F97BB2AC4168}"/>
              </a:ext>
            </a:extLst>
          </p:cNvPr>
          <p:cNvSpPr txBox="1"/>
          <p:nvPr/>
        </p:nvSpPr>
        <p:spPr>
          <a:xfrm>
            <a:off x="7809818" y="5129681"/>
            <a:ext cx="4179104" cy="91745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1050" dirty="0"/>
              <a:t>For certain levels of positions, directors may want the candidate to be interviewed by 2-20 people during the interview, with each interviewer having 15-60 min. with the candidate. This requires having to type up schedules, send out a separate email invite to each manager, and coordinate all of those schedules</a:t>
            </a:r>
          </a:p>
        </p:txBody>
      </p:sp>
      <p:sp>
        <p:nvSpPr>
          <p:cNvPr id="8" name="TextBox 7">
            <a:extLst>
              <a:ext uri="{FF2B5EF4-FFF2-40B4-BE49-F238E27FC236}">
                <a16:creationId xmlns:a16="http://schemas.microsoft.com/office/drawing/2014/main" id="{52BF0513-4824-4439-97A7-AF3309EF3FB7}"/>
              </a:ext>
            </a:extLst>
          </p:cNvPr>
          <p:cNvSpPr txBox="1"/>
          <p:nvPr/>
        </p:nvSpPr>
        <p:spPr>
          <a:xfrm>
            <a:off x="5019674" y="3515814"/>
            <a:ext cx="1762125" cy="12234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1050" dirty="0"/>
              <a:t>Candidates who live out of state may not be as easy to schedule; they may have to first get time off of work, and once they do, we have to request travel accommodations.</a:t>
            </a:r>
          </a:p>
        </p:txBody>
      </p:sp>
      <p:sp>
        <p:nvSpPr>
          <p:cNvPr id="9" name="TextBox 8">
            <a:extLst>
              <a:ext uri="{FF2B5EF4-FFF2-40B4-BE49-F238E27FC236}">
                <a16:creationId xmlns:a16="http://schemas.microsoft.com/office/drawing/2014/main" id="{0B02B256-84EA-4FFA-8D6E-828615C51ECF}"/>
              </a:ext>
            </a:extLst>
          </p:cNvPr>
          <p:cNvSpPr txBox="1"/>
          <p:nvPr/>
        </p:nvSpPr>
        <p:spPr>
          <a:xfrm>
            <a:off x="-10219" y="1733696"/>
            <a:ext cx="1564179" cy="3647152"/>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txBody>
          <a:bodyPr wrap="square" rtlCol="0">
            <a:spAutoFit/>
          </a:bodyPr>
          <a:lstStyle/>
          <a:p>
            <a:pPr algn="ctr"/>
            <a:r>
              <a:rPr lang="en-US" sz="1050" dirty="0"/>
              <a:t>Multiple individuals may have contact with the candidate; for example, if I make the initial call and leave a message with a candidate A, and they reach Lacey when they call back, Lacey has to first research all the notes I’ve already reviewed. For example, if the candidate cannot make the original time I had scheduled, Lacey needs to know that the manager requested interviews not be scheduled on Tuesdays and Thursdays. But she won’t know that unless she duplicates the efforts I had already made. </a:t>
            </a:r>
          </a:p>
        </p:txBody>
      </p:sp>
      <p:sp>
        <p:nvSpPr>
          <p:cNvPr id="10" name="TextBox 9">
            <a:extLst>
              <a:ext uri="{FF2B5EF4-FFF2-40B4-BE49-F238E27FC236}">
                <a16:creationId xmlns:a16="http://schemas.microsoft.com/office/drawing/2014/main" id="{275E3E6D-0813-4956-9357-03179BF790FB}"/>
              </a:ext>
            </a:extLst>
          </p:cNvPr>
          <p:cNvSpPr txBox="1"/>
          <p:nvPr/>
        </p:nvSpPr>
        <p:spPr>
          <a:xfrm>
            <a:off x="7295979" y="1165863"/>
            <a:ext cx="4619796" cy="738664"/>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txBody>
          <a:bodyPr wrap="square" rtlCol="0">
            <a:spAutoFit/>
          </a:bodyPr>
          <a:lstStyle/>
          <a:p>
            <a:pPr algn="ctr"/>
            <a:r>
              <a:rPr lang="en-US" sz="1050" dirty="0"/>
              <a:t>HR personnel are also expected to take “Service Center” calls. Interruptions made when an employee calls in to HRC causes us to have to pause a complex train of thought, have to back out of all the systems being used, and causes us to re-review details when we return to the scheduling. </a:t>
            </a:r>
          </a:p>
        </p:txBody>
      </p:sp>
      <p:sp>
        <p:nvSpPr>
          <p:cNvPr id="11" name="TextBox 10">
            <a:extLst>
              <a:ext uri="{FF2B5EF4-FFF2-40B4-BE49-F238E27FC236}">
                <a16:creationId xmlns:a16="http://schemas.microsoft.com/office/drawing/2014/main" id="{E0926345-7DED-467C-A71C-D7628C412D31}"/>
              </a:ext>
            </a:extLst>
          </p:cNvPr>
          <p:cNvSpPr txBox="1"/>
          <p:nvPr/>
        </p:nvSpPr>
        <p:spPr>
          <a:xfrm>
            <a:off x="185784" y="99379"/>
            <a:ext cx="6205491" cy="738664"/>
          </a:xfrm>
          <a:prstGeom prst="rect">
            <a:avLst/>
          </a:prstGeom>
          <a:noFill/>
        </p:spPr>
        <p:txBody>
          <a:bodyPr wrap="square" rtlCol="0">
            <a:spAutoFit/>
          </a:bodyPr>
          <a:lstStyle/>
          <a:p>
            <a:pPr algn="ctr"/>
            <a:r>
              <a:rPr lang="en-US" sz="1050" dirty="0"/>
              <a:t>When going back and forth between scheduling candidates for different requisitions, it’s easy to mentally carry over a trait of one to another (ex. I schedule 2 interviews for Federalsburg, MD, and then Corona, CA. I may forget to update the time zone, causing errors that will need correcting and possible confusion to the candidate.</a:t>
            </a:r>
          </a:p>
        </p:txBody>
      </p:sp>
      <p:sp>
        <p:nvSpPr>
          <p:cNvPr id="2" name="Plus Sign 1">
            <a:extLst>
              <a:ext uri="{FF2B5EF4-FFF2-40B4-BE49-F238E27FC236}">
                <a16:creationId xmlns:a16="http://schemas.microsoft.com/office/drawing/2014/main" id="{6673BC8C-9235-440C-AC6D-389AC759799E}"/>
              </a:ext>
            </a:extLst>
          </p:cNvPr>
          <p:cNvSpPr/>
          <p:nvPr/>
        </p:nvSpPr>
        <p:spPr>
          <a:xfrm>
            <a:off x="6144087" y="5979417"/>
            <a:ext cx="132888" cy="1354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lus Sign 11">
            <a:extLst>
              <a:ext uri="{FF2B5EF4-FFF2-40B4-BE49-F238E27FC236}">
                <a16:creationId xmlns:a16="http://schemas.microsoft.com/office/drawing/2014/main" id="{CEC96004-0F78-4C07-9549-EF023BD2BFE8}"/>
              </a:ext>
            </a:extLst>
          </p:cNvPr>
          <p:cNvSpPr/>
          <p:nvPr/>
        </p:nvSpPr>
        <p:spPr>
          <a:xfrm>
            <a:off x="4526779" y="4257430"/>
            <a:ext cx="149996" cy="1431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Sign 12">
            <a:extLst>
              <a:ext uri="{FF2B5EF4-FFF2-40B4-BE49-F238E27FC236}">
                <a16:creationId xmlns:a16="http://schemas.microsoft.com/office/drawing/2014/main" id="{0C5A897A-7760-4568-AE3E-CF1B0A708EA2}"/>
              </a:ext>
            </a:extLst>
          </p:cNvPr>
          <p:cNvSpPr/>
          <p:nvPr/>
        </p:nvSpPr>
        <p:spPr>
          <a:xfrm>
            <a:off x="3714750" y="2600570"/>
            <a:ext cx="133350" cy="11405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Sign 13">
            <a:extLst>
              <a:ext uri="{FF2B5EF4-FFF2-40B4-BE49-F238E27FC236}">
                <a16:creationId xmlns:a16="http://schemas.microsoft.com/office/drawing/2014/main" id="{1C7D2137-5D6C-4378-82C3-D2229D83E5A9}"/>
              </a:ext>
            </a:extLst>
          </p:cNvPr>
          <p:cNvSpPr/>
          <p:nvPr/>
        </p:nvSpPr>
        <p:spPr>
          <a:xfrm>
            <a:off x="2155193" y="3002359"/>
            <a:ext cx="149857" cy="159941"/>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8938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2"/>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3"/>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nextCondLst>
                <p:cond evt="onClick" delay="0">
                  <p:tgtEl>
                    <p:spTgt spid="13"/>
                  </p:tgtEl>
                </p:cond>
              </p:nextCondLst>
            </p:seq>
            <p:seq concurrent="1" nextAc="seek">
              <p:cTn id="17" restart="whenNotActive" fill="hold" evtFilter="cancelBubble" nodeType="interactiveSeq">
                <p:stCondLst>
                  <p:cond evt="onClick" delay="0">
                    <p:tgtEl>
                      <p:spTgt spid="14"/>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childTnLst>
        </p:cTn>
      </p:par>
    </p:tnLst>
    <p:bldLst>
      <p:bldP spid="5" grpId="0" animBg="1"/>
      <p:bldP spid="8" grpId="0" animBg="1"/>
      <p:bldP spid="9"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BBC41-C1F2-4C8C-8FB0-E5D6339CDE0A}"/>
              </a:ext>
            </a:extLst>
          </p:cNvPr>
          <p:cNvSpPr txBox="1"/>
          <p:nvPr/>
        </p:nvSpPr>
        <p:spPr>
          <a:xfrm>
            <a:off x="0" y="2362200"/>
            <a:ext cx="11772899" cy="1862048"/>
          </a:xfrm>
          <a:prstGeom prst="rect">
            <a:avLst/>
          </a:prstGeom>
          <a:noFill/>
        </p:spPr>
        <p:txBody>
          <a:bodyPr wrap="square" rtlCol="0">
            <a:spAutoFit/>
          </a:bodyPr>
          <a:lstStyle/>
          <a:p>
            <a:pPr algn="ctr"/>
            <a:r>
              <a:rPr lang="en-US" sz="11500" b="1" dirty="0">
                <a:latin typeface="Dante" panose="020B0604020202020204" pitchFamily="18" charset="0"/>
              </a:rPr>
              <a:t>Measure</a:t>
            </a:r>
            <a:endParaRPr lang="en-US" b="1" dirty="0">
              <a:latin typeface="Dante" panose="020B0604020202020204" pitchFamily="18" charset="0"/>
            </a:endParaRPr>
          </a:p>
        </p:txBody>
      </p:sp>
    </p:spTree>
    <p:extLst>
      <p:ext uri="{BB962C8B-B14F-4D97-AF65-F5344CB8AC3E}">
        <p14:creationId xmlns:p14="http://schemas.microsoft.com/office/powerpoint/2010/main" val="72161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7E252-80F9-4CF9-8806-DA00E6ADCA99}"/>
              </a:ext>
            </a:extLst>
          </p:cNvPr>
          <p:cNvSpPr txBox="1"/>
          <p:nvPr/>
        </p:nvSpPr>
        <p:spPr>
          <a:xfrm>
            <a:off x="0" y="404673"/>
            <a:ext cx="12125324" cy="6401753"/>
          </a:xfrm>
          <a:prstGeom prst="rect">
            <a:avLst/>
          </a:prstGeom>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p:spPr>
        <p:txBody>
          <a:bodyPr wrap="square" rtlCol="0">
            <a:spAutoFit/>
          </a:bodyPr>
          <a:lstStyle/>
          <a:p>
            <a:r>
              <a:rPr lang="en-US" sz="3200" b="1" dirty="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rPr>
              <a:t>How was the data gathered and measured?</a:t>
            </a:r>
          </a:p>
          <a:p>
            <a:endParaRPr lang="en-US" dirty="0"/>
          </a:p>
          <a:p>
            <a:r>
              <a:rPr lang="en-US" dirty="0"/>
              <a:t>Associates kept track of interviews they scheduled each day over the course of 3 weeks, recording the following information: </a:t>
            </a:r>
          </a:p>
          <a:p>
            <a:r>
              <a:rPr lang="en-US" dirty="0"/>
              <a:t>	Requisition name and number, </a:t>
            </a:r>
          </a:p>
          <a:p>
            <a:pPr lvl="2"/>
            <a:r>
              <a:rPr lang="en-US" dirty="0"/>
              <a:t>Type of interview (phone, Skype, or onsite), </a:t>
            </a:r>
          </a:p>
          <a:p>
            <a:pPr lvl="2"/>
            <a:r>
              <a:rPr lang="en-US" dirty="0"/>
              <a:t>Recruiter name, </a:t>
            </a:r>
          </a:p>
          <a:p>
            <a:pPr lvl="2"/>
            <a:r>
              <a:rPr lang="en-US" dirty="0"/>
              <a:t>Interviewing manager name(s), </a:t>
            </a:r>
          </a:p>
          <a:p>
            <a:r>
              <a:rPr lang="en-US" dirty="0"/>
              <a:t>	Number of interruptions, </a:t>
            </a:r>
          </a:p>
          <a:p>
            <a:r>
              <a:rPr lang="en-US" dirty="0"/>
              <a:t>	Whether they were scheduling for multiple interviews in a row for the same requisition or not, </a:t>
            </a:r>
          </a:p>
          <a:p>
            <a:r>
              <a:rPr lang="en-US" dirty="0"/>
              <a:t>	And any other circumstances that may have effected the scheduling process (for example, did they have to make 			multiple contacts to the candidate? Were there an excessive number of interviewers with difficult 				schedules to work around?)</a:t>
            </a:r>
          </a:p>
          <a:p>
            <a:r>
              <a:rPr lang="en-US" dirty="0"/>
              <a:t>Running time (continuous data) was calculated by noting the time they started the scheduling process until it was completed. The time clock was paused whenever an interruption such as an </a:t>
            </a:r>
            <a:r>
              <a:rPr lang="en-US" dirty="0" err="1"/>
              <a:t>HRConnect</a:t>
            </a:r>
            <a:r>
              <a:rPr lang="en-US" dirty="0"/>
              <a:t> phone call came in.  Information was entered on to a shared spreadsheet each day, until there were at least 65 entries. </a:t>
            </a:r>
          </a:p>
          <a:p>
            <a:endParaRPr lang="en-US" dirty="0"/>
          </a:p>
          <a:p>
            <a:r>
              <a:rPr lang="en-US" dirty="0"/>
              <a:t>Ultimately, the variables of number of interviewers and hiring manager were not analyzed, as there was not a representative variation of these two categories among the interviews tracked (most hiring managers were not hiring at the time data was gathered, and only IT positions have more than 3 interviewers, and few of those positions were hiring at the time the data was gathered.)</a:t>
            </a:r>
          </a:p>
          <a:p>
            <a:endParaRPr lang="en-US" dirty="0"/>
          </a:p>
          <a:p>
            <a:r>
              <a:rPr lang="en-US" dirty="0"/>
              <a:t>The goal is to find a way to decrease the cumulative amount of time spent on scheduling an interview by 30%.</a:t>
            </a:r>
          </a:p>
        </p:txBody>
      </p:sp>
    </p:spTree>
    <p:extLst>
      <p:ext uri="{BB962C8B-B14F-4D97-AF65-F5344CB8AC3E}">
        <p14:creationId xmlns:p14="http://schemas.microsoft.com/office/powerpoint/2010/main" val="382020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60F94-5C0A-46D4-9E1E-7B4BB669820F}"/>
              </a:ext>
            </a:extLst>
          </p:cNvPr>
          <p:cNvPicPr>
            <a:picLocks noChangeAspect="1"/>
          </p:cNvPicPr>
          <p:nvPr/>
        </p:nvPicPr>
        <p:blipFill>
          <a:blip r:embed="rId2"/>
          <a:stretch>
            <a:fillRect/>
          </a:stretch>
        </p:blipFill>
        <p:spPr>
          <a:xfrm>
            <a:off x="0" y="1541014"/>
            <a:ext cx="12192000" cy="5250312"/>
          </a:xfrm>
          <a:prstGeom prst="rect">
            <a:avLst/>
          </a:prstGeom>
          <a:ln>
            <a:solidFill>
              <a:schemeClr val="tx1"/>
            </a:solidFill>
          </a:ln>
        </p:spPr>
      </p:pic>
      <p:sp>
        <p:nvSpPr>
          <p:cNvPr id="3" name="Rectangle: Rounded Corners 2">
            <a:extLst>
              <a:ext uri="{FF2B5EF4-FFF2-40B4-BE49-F238E27FC236}">
                <a16:creationId xmlns:a16="http://schemas.microsoft.com/office/drawing/2014/main" id="{8453E6D7-5F35-4618-BD45-E458E6B91BAE}"/>
              </a:ext>
            </a:extLst>
          </p:cNvPr>
          <p:cNvSpPr/>
          <p:nvPr/>
        </p:nvSpPr>
        <p:spPr>
          <a:xfrm>
            <a:off x="114300" y="76200"/>
            <a:ext cx="11944350" cy="1371600"/>
          </a:xfrm>
          <a:prstGeom prst="roundRect">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Data Measurement Plan</a:t>
            </a:r>
          </a:p>
        </p:txBody>
      </p:sp>
    </p:spTree>
    <p:extLst>
      <p:ext uri="{BB962C8B-B14F-4D97-AF65-F5344CB8AC3E}">
        <p14:creationId xmlns:p14="http://schemas.microsoft.com/office/powerpoint/2010/main" val="53579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056B032-6D9E-4A7D-B4C4-CE9140705522}"/>
              </a:ext>
            </a:extLst>
          </p:cNvPr>
          <p:cNvGraphicFramePr>
            <a:graphicFrameLocks/>
          </p:cNvGraphicFramePr>
          <p:nvPr>
            <p:extLst>
              <p:ext uri="{D42A27DB-BD31-4B8C-83A1-F6EECF244321}">
                <p14:modId xmlns:p14="http://schemas.microsoft.com/office/powerpoint/2010/main" val="2133964087"/>
              </p:ext>
            </p:extLst>
          </p:nvPr>
        </p:nvGraphicFramePr>
        <p:xfrm>
          <a:off x="0" y="-1"/>
          <a:ext cx="6096000" cy="41147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60219D8-1023-430A-B19A-3EBE65F76870}"/>
              </a:ext>
            </a:extLst>
          </p:cNvPr>
          <p:cNvGraphicFramePr>
            <a:graphicFrameLocks/>
          </p:cNvGraphicFramePr>
          <p:nvPr>
            <p:extLst>
              <p:ext uri="{D42A27DB-BD31-4B8C-83A1-F6EECF244321}">
                <p14:modId xmlns:p14="http://schemas.microsoft.com/office/powerpoint/2010/main" val="1488333062"/>
              </p:ext>
            </p:extLst>
          </p:nvPr>
        </p:nvGraphicFramePr>
        <p:xfrm>
          <a:off x="5562600" y="2194560"/>
          <a:ext cx="6629400" cy="466344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8A055A6F-BEE2-46E6-8292-759B15082668}"/>
              </a:ext>
            </a:extLst>
          </p:cNvPr>
          <p:cNvSpPr/>
          <p:nvPr/>
        </p:nvSpPr>
        <p:spPr>
          <a:xfrm>
            <a:off x="7817167" y="78105"/>
            <a:ext cx="3057525" cy="203835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Sigma Quality Level</a:t>
            </a:r>
          </a:p>
          <a:p>
            <a:pPr algn="ctr"/>
            <a:endParaRPr lang="en-US" sz="1200" dirty="0">
              <a:solidFill>
                <a:schemeClr val="tx1"/>
              </a:solidFill>
            </a:endParaRPr>
          </a:p>
          <a:p>
            <a:pPr algn="ctr"/>
            <a:r>
              <a:rPr lang="en-US" sz="1200" dirty="0">
                <a:solidFill>
                  <a:schemeClr val="tx1"/>
                </a:solidFill>
              </a:rPr>
              <a:t>Mean: 16 minutes</a:t>
            </a:r>
          </a:p>
          <a:p>
            <a:pPr algn="ctr"/>
            <a:r>
              <a:rPr lang="en-US" sz="1200" dirty="0">
                <a:solidFill>
                  <a:schemeClr val="tx1"/>
                </a:solidFill>
              </a:rPr>
              <a:t>Standard Deviation: 15 Min</a:t>
            </a:r>
          </a:p>
          <a:p>
            <a:pPr algn="ctr"/>
            <a:r>
              <a:rPr lang="en-US" sz="1200" dirty="0">
                <a:solidFill>
                  <a:schemeClr val="tx1"/>
                </a:solidFill>
              </a:rPr>
              <a:t>LSL: 5 Minutes</a:t>
            </a:r>
          </a:p>
          <a:p>
            <a:pPr algn="ctr"/>
            <a:r>
              <a:rPr lang="en-US" sz="1200" dirty="0">
                <a:solidFill>
                  <a:schemeClr val="tx1"/>
                </a:solidFill>
              </a:rPr>
              <a:t>USL: 120 Minutes</a:t>
            </a:r>
          </a:p>
          <a:p>
            <a:pPr algn="ctr"/>
            <a:endParaRPr lang="en-US" sz="1200" dirty="0">
              <a:solidFill>
                <a:schemeClr val="tx1"/>
              </a:solidFill>
            </a:endParaRPr>
          </a:p>
          <a:p>
            <a:pPr algn="ctr"/>
            <a:r>
              <a:rPr lang="en-US" sz="1200" dirty="0">
                <a:solidFill>
                  <a:schemeClr val="tx1"/>
                </a:solidFill>
              </a:rPr>
              <a:t>DPMO: 231,667.56</a:t>
            </a:r>
          </a:p>
          <a:p>
            <a:pPr algn="ctr"/>
            <a:r>
              <a:rPr lang="en-US" sz="1200" dirty="0">
                <a:solidFill>
                  <a:schemeClr val="tx1"/>
                </a:solidFill>
              </a:rPr>
              <a:t>Sigma Level Short Term 2.23</a:t>
            </a:r>
          </a:p>
          <a:p>
            <a:pPr algn="ctr"/>
            <a:r>
              <a:rPr lang="en-US" sz="1200" dirty="0">
                <a:solidFill>
                  <a:schemeClr val="tx1"/>
                </a:solidFill>
              </a:rPr>
              <a:t>Sigma Level Long Term .73</a:t>
            </a:r>
          </a:p>
        </p:txBody>
      </p:sp>
      <p:sp>
        <p:nvSpPr>
          <p:cNvPr id="3" name="Rectangle: Rounded Corners 2">
            <a:extLst>
              <a:ext uri="{FF2B5EF4-FFF2-40B4-BE49-F238E27FC236}">
                <a16:creationId xmlns:a16="http://schemas.microsoft.com/office/drawing/2014/main" id="{72074F53-1892-45D1-9BC2-73F6AF5B121F}"/>
              </a:ext>
            </a:extLst>
          </p:cNvPr>
          <p:cNvSpPr/>
          <p:nvPr/>
        </p:nvSpPr>
        <p:spPr>
          <a:xfrm>
            <a:off x="0" y="4114799"/>
            <a:ext cx="5562600" cy="2743201"/>
          </a:xfrm>
          <a:prstGeom prst="round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Measurement Error: The most likely cause of variation in measurements would be the lack of more precise measurement and reporter accuracy. </a:t>
            </a:r>
          </a:p>
          <a:p>
            <a:pPr algn="ctr"/>
            <a:endParaRPr lang="en-US" sz="1200" dirty="0">
              <a:solidFill>
                <a:schemeClr val="tx1"/>
              </a:solidFill>
            </a:endParaRPr>
          </a:p>
          <a:p>
            <a:pPr algn="ctr"/>
            <a:r>
              <a:rPr lang="en-US" sz="1200" dirty="0">
                <a:solidFill>
                  <a:schemeClr val="tx1"/>
                </a:solidFill>
              </a:rPr>
              <a:t>Measurements were taken in minutes, so the data could be skewed slightly, For example, scheduling started at 9:01:00 and was completed by 9:10:59 or 9:11:00, the measurements would differ by a full minute, even if there was only a 1 second difference.</a:t>
            </a:r>
          </a:p>
          <a:p>
            <a:pPr algn="ctr"/>
            <a:endParaRPr lang="en-US" sz="1200" dirty="0">
              <a:solidFill>
                <a:schemeClr val="tx1"/>
              </a:solidFill>
            </a:endParaRPr>
          </a:p>
          <a:p>
            <a:pPr algn="ctr"/>
            <a:r>
              <a:rPr lang="en-US" sz="1200" dirty="0">
                <a:solidFill>
                  <a:schemeClr val="tx1"/>
                </a:solidFill>
              </a:rPr>
              <a:t>And while associates scheduling interviews were as diligent as they could be when noting their begin/end times, including stop/re-start times due to interruptions, the nature of the interruptions might cause an associate to look at their time slightly later than would be ideal. However, this variation would not exceed much more than 1 minute, as associates did not record those interviews where they were not able to note their times within a few moments of their actual start/pause/end times.</a:t>
            </a:r>
          </a:p>
        </p:txBody>
      </p:sp>
    </p:spTree>
    <p:extLst>
      <p:ext uri="{BB962C8B-B14F-4D97-AF65-F5344CB8AC3E}">
        <p14:creationId xmlns:p14="http://schemas.microsoft.com/office/powerpoint/2010/main" val="36439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5D8EA2-123B-45A6-9D50-3EC2E4534314}"/>
              </a:ext>
            </a:extLst>
          </p:cNvPr>
          <p:cNvPicPr>
            <a:picLocks noChangeAspect="1"/>
          </p:cNvPicPr>
          <p:nvPr/>
        </p:nvPicPr>
        <p:blipFill>
          <a:blip r:embed="rId2"/>
          <a:stretch>
            <a:fillRect/>
          </a:stretch>
        </p:blipFill>
        <p:spPr>
          <a:xfrm>
            <a:off x="2466975" y="43816"/>
            <a:ext cx="9601200" cy="1000125"/>
          </a:xfrm>
          <a:prstGeom prst="rect">
            <a:avLst/>
          </a:prstGeom>
        </p:spPr>
      </p:pic>
      <p:pic>
        <p:nvPicPr>
          <p:cNvPr id="3" name="Picture 2">
            <a:extLst>
              <a:ext uri="{FF2B5EF4-FFF2-40B4-BE49-F238E27FC236}">
                <a16:creationId xmlns:a16="http://schemas.microsoft.com/office/drawing/2014/main" id="{CFF2A397-B49C-4024-9E5C-497542035729}"/>
              </a:ext>
            </a:extLst>
          </p:cNvPr>
          <p:cNvPicPr>
            <a:picLocks noChangeAspect="1"/>
          </p:cNvPicPr>
          <p:nvPr/>
        </p:nvPicPr>
        <p:blipFill>
          <a:blip r:embed="rId3"/>
          <a:stretch>
            <a:fillRect/>
          </a:stretch>
        </p:blipFill>
        <p:spPr>
          <a:xfrm>
            <a:off x="2543175" y="1004410"/>
            <a:ext cx="6124575" cy="238125"/>
          </a:xfrm>
          <a:prstGeom prst="rect">
            <a:avLst/>
          </a:prstGeom>
        </p:spPr>
      </p:pic>
      <p:sp>
        <p:nvSpPr>
          <p:cNvPr id="4" name="Oval 3">
            <a:extLst>
              <a:ext uri="{FF2B5EF4-FFF2-40B4-BE49-F238E27FC236}">
                <a16:creationId xmlns:a16="http://schemas.microsoft.com/office/drawing/2014/main" id="{802DD35B-69C0-4DB2-8D50-BB07607BDB44}"/>
              </a:ext>
            </a:extLst>
          </p:cNvPr>
          <p:cNvSpPr/>
          <p:nvPr/>
        </p:nvSpPr>
        <p:spPr>
          <a:xfrm>
            <a:off x="95250" y="43816"/>
            <a:ext cx="2371725"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items in sample</a:t>
            </a:r>
          </a:p>
        </p:txBody>
      </p:sp>
      <p:pic>
        <p:nvPicPr>
          <p:cNvPr id="5" name="Picture 4">
            <a:extLst>
              <a:ext uri="{FF2B5EF4-FFF2-40B4-BE49-F238E27FC236}">
                <a16:creationId xmlns:a16="http://schemas.microsoft.com/office/drawing/2014/main" id="{2405A2E2-B72F-4F91-AC96-B4A4CCDF96D8}"/>
              </a:ext>
            </a:extLst>
          </p:cNvPr>
          <p:cNvPicPr>
            <a:picLocks noChangeAspect="1"/>
          </p:cNvPicPr>
          <p:nvPr/>
        </p:nvPicPr>
        <p:blipFill>
          <a:blip r:embed="rId4"/>
          <a:stretch>
            <a:fillRect/>
          </a:stretch>
        </p:blipFill>
        <p:spPr>
          <a:xfrm>
            <a:off x="95250" y="1495903"/>
            <a:ext cx="9563100" cy="952500"/>
          </a:xfrm>
          <a:prstGeom prst="rect">
            <a:avLst/>
          </a:prstGeom>
        </p:spPr>
      </p:pic>
      <p:pic>
        <p:nvPicPr>
          <p:cNvPr id="6" name="Picture 5">
            <a:extLst>
              <a:ext uri="{FF2B5EF4-FFF2-40B4-BE49-F238E27FC236}">
                <a16:creationId xmlns:a16="http://schemas.microsoft.com/office/drawing/2014/main" id="{E2549008-4ACC-44C6-8CD1-53FAF39DF0DB}"/>
              </a:ext>
            </a:extLst>
          </p:cNvPr>
          <p:cNvPicPr>
            <a:picLocks noChangeAspect="1"/>
          </p:cNvPicPr>
          <p:nvPr/>
        </p:nvPicPr>
        <p:blipFill>
          <a:blip r:embed="rId5"/>
          <a:stretch>
            <a:fillRect/>
          </a:stretch>
        </p:blipFill>
        <p:spPr>
          <a:xfrm>
            <a:off x="2490787" y="2819399"/>
            <a:ext cx="9553575" cy="1209675"/>
          </a:xfrm>
          <a:prstGeom prst="rect">
            <a:avLst/>
          </a:prstGeom>
        </p:spPr>
      </p:pic>
      <p:pic>
        <p:nvPicPr>
          <p:cNvPr id="7" name="Picture 6">
            <a:extLst>
              <a:ext uri="{FF2B5EF4-FFF2-40B4-BE49-F238E27FC236}">
                <a16:creationId xmlns:a16="http://schemas.microsoft.com/office/drawing/2014/main" id="{8E0BB8B9-ED43-4631-8F3B-F59392726C37}"/>
              </a:ext>
            </a:extLst>
          </p:cNvPr>
          <p:cNvPicPr>
            <a:picLocks noChangeAspect="1"/>
          </p:cNvPicPr>
          <p:nvPr/>
        </p:nvPicPr>
        <p:blipFill>
          <a:blip r:embed="rId6"/>
          <a:stretch>
            <a:fillRect/>
          </a:stretch>
        </p:blipFill>
        <p:spPr>
          <a:xfrm>
            <a:off x="219074" y="5317574"/>
            <a:ext cx="9172575" cy="1190625"/>
          </a:xfrm>
          <a:prstGeom prst="rect">
            <a:avLst/>
          </a:prstGeom>
        </p:spPr>
      </p:pic>
      <p:sp>
        <p:nvSpPr>
          <p:cNvPr id="9" name="Oval 8">
            <a:extLst>
              <a:ext uri="{FF2B5EF4-FFF2-40B4-BE49-F238E27FC236}">
                <a16:creationId xmlns:a16="http://schemas.microsoft.com/office/drawing/2014/main" id="{BEFE6760-BB41-477D-9198-EF138A7CCEFB}"/>
              </a:ext>
            </a:extLst>
          </p:cNvPr>
          <p:cNvSpPr/>
          <p:nvPr/>
        </p:nvSpPr>
        <p:spPr>
          <a:xfrm>
            <a:off x="3929062" y="4223861"/>
            <a:ext cx="3033713" cy="862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order, no interruptions</a:t>
            </a:r>
          </a:p>
        </p:txBody>
      </p:sp>
      <p:pic>
        <p:nvPicPr>
          <p:cNvPr id="10" name="Picture 9">
            <a:extLst>
              <a:ext uri="{FF2B5EF4-FFF2-40B4-BE49-F238E27FC236}">
                <a16:creationId xmlns:a16="http://schemas.microsoft.com/office/drawing/2014/main" id="{9885F529-3324-45A6-8DC3-117074E22033}"/>
              </a:ext>
            </a:extLst>
          </p:cNvPr>
          <p:cNvPicPr>
            <a:picLocks noChangeAspect="1"/>
          </p:cNvPicPr>
          <p:nvPr/>
        </p:nvPicPr>
        <p:blipFill>
          <a:blip r:embed="rId7"/>
          <a:stretch>
            <a:fillRect/>
          </a:stretch>
        </p:blipFill>
        <p:spPr>
          <a:xfrm>
            <a:off x="9391649" y="5550936"/>
            <a:ext cx="1733550" cy="723900"/>
          </a:xfrm>
          <a:prstGeom prst="rect">
            <a:avLst/>
          </a:prstGeom>
        </p:spPr>
      </p:pic>
      <p:sp>
        <p:nvSpPr>
          <p:cNvPr id="12" name="Oval 11">
            <a:extLst>
              <a:ext uri="{FF2B5EF4-FFF2-40B4-BE49-F238E27FC236}">
                <a16:creationId xmlns:a16="http://schemas.microsoft.com/office/drawing/2014/main" id="{EBC47059-0586-433C-A9F3-5B512CB0CF77}"/>
              </a:ext>
            </a:extLst>
          </p:cNvPr>
          <p:cNvSpPr/>
          <p:nvPr/>
        </p:nvSpPr>
        <p:spPr>
          <a:xfrm>
            <a:off x="9696450" y="1604717"/>
            <a:ext cx="2371725" cy="678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presence of interruptions</a:t>
            </a:r>
          </a:p>
        </p:txBody>
      </p:sp>
      <p:sp>
        <p:nvSpPr>
          <p:cNvPr id="13" name="Oval 12">
            <a:extLst>
              <a:ext uri="{FF2B5EF4-FFF2-40B4-BE49-F238E27FC236}">
                <a16:creationId xmlns:a16="http://schemas.microsoft.com/office/drawing/2014/main" id="{7DD1FDF4-CD55-4EF3-B243-F5C4F2D7C4A4}"/>
              </a:ext>
            </a:extLst>
          </p:cNvPr>
          <p:cNvSpPr/>
          <p:nvPr/>
        </p:nvSpPr>
        <p:spPr>
          <a:xfrm>
            <a:off x="95249" y="2900366"/>
            <a:ext cx="2371725" cy="751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Grouping scheduling</a:t>
            </a:r>
          </a:p>
        </p:txBody>
      </p:sp>
    </p:spTree>
    <p:extLst>
      <p:ext uri="{BB962C8B-B14F-4D97-AF65-F5344CB8AC3E}">
        <p14:creationId xmlns:p14="http://schemas.microsoft.com/office/powerpoint/2010/main" val="2990781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2095</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Dante</vt:lpstr>
      <vt:lpstr>Office Theme</vt:lpstr>
      <vt:lpstr>Process Improvement Project: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Project: Story Board</dc:title>
  <dc:creator>Becky Matthews-pease</dc:creator>
  <cp:lastModifiedBy>Becky Matthews-pease</cp:lastModifiedBy>
  <cp:revision>33</cp:revision>
  <dcterms:created xsi:type="dcterms:W3CDTF">2020-03-11T03:40:41Z</dcterms:created>
  <dcterms:modified xsi:type="dcterms:W3CDTF">2020-03-19T01:35:09Z</dcterms:modified>
</cp:coreProperties>
</file>