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44" y="2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25.02.2017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201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25.02.2017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298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25.02.2017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749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25.02.2017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127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25.02.2017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971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25.02.2017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900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25.02.2017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183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1035657"/>
            <a:ext cx="10515600" cy="79246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25.02.2017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765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25.02.2017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743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25.02.2017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83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25.02.2017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389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14F0C-FDCF-4194-8431-39569BE287B9}" type="datetimeFigureOut">
              <a:rPr lang="de-AT" smtClean="0"/>
              <a:t>25.02.2017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750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2410642" y="2230735"/>
            <a:ext cx="7453086" cy="2396530"/>
            <a:chOff x="2410642" y="2068286"/>
            <a:chExt cx="7453086" cy="2396530"/>
          </a:xfrm>
        </p:grpSpPr>
        <p:sp>
          <p:nvSpPr>
            <p:cNvPr id="4" name="Textfeld 3"/>
            <p:cNvSpPr txBox="1"/>
            <p:nvPr/>
          </p:nvSpPr>
          <p:spPr>
            <a:xfrm>
              <a:off x="2410642" y="2068286"/>
              <a:ext cx="7453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Abbildungen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(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inkl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. der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Verzeichnisse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)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funktionieren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schon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,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wodurch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dieser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Einzeltest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seinen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Sinn und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Zweck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erfüllt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.</a:t>
              </a:r>
              <a:endParaRPr lang="de-AT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cxnSp>
          <p:nvCxnSpPr>
            <p:cNvPr id="6" name="Gerader Verbinder 5"/>
            <p:cNvCxnSpPr/>
            <p:nvPr/>
          </p:nvCxnSpPr>
          <p:spPr>
            <a:xfrm>
              <a:off x="2411185" y="3171370"/>
              <a:ext cx="7452000" cy="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/>
            <p:cNvSpPr txBox="1"/>
            <p:nvPr/>
          </p:nvSpPr>
          <p:spPr>
            <a:xfrm>
              <a:off x="2410642" y="3541486"/>
              <a:ext cx="74530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Dieses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Kapitel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ist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zur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Zeit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noch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in der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Entstehungsphase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,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wodurch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hier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ein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unerwünschter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Cliffhanger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entsteht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,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dem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ich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den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einen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oder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anderen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Gedanken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widme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.</a:t>
              </a:r>
              <a:endParaRPr lang="de-AT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403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922492" y="629138"/>
            <a:ext cx="10373990" cy="5628048"/>
            <a:chOff x="2917179" y="1844983"/>
            <a:chExt cx="6756849" cy="3665693"/>
          </a:xfrm>
        </p:grpSpPr>
        <p:sp>
          <p:nvSpPr>
            <p:cNvPr id="2" name="Rechteck 1"/>
            <p:cNvSpPr/>
            <p:nvPr/>
          </p:nvSpPr>
          <p:spPr>
            <a:xfrm>
              <a:off x="2917180" y="5178902"/>
              <a:ext cx="6756848" cy="33177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Hardware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" name="Rechteck 2"/>
            <p:cNvSpPr/>
            <p:nvPr/>
          </p:nvSpPr>
          <p:spPr>
            <a:xfrm>
              <a:off x="2917180" y="4681241"/>
              <a:ext cx="6756848" cy="33177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Host-</a:t>
              </a:r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Betriebssystem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" name="Rechteck 3"/>
            <p:cNvSpPr/>
            <p:nvPr/>
          </p:nvSpPr>
          <p:spPr>
            <a:xfrm>
              <a:off x="2917179" y="1844983"/>
              <a:ext cx="1881397" cy="267037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Anwendungen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4936141" y="4183580"/>
              <a:ext cx="4728445" cy="33177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Virtueller</a:t>
              </a:r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Machinenmonitor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4936141" y="1844983"/>
              <a:ext cx="2304000" cy="2172709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Virtuelle</a:t>
              </a:r>
              <a:r>
                <a:rPr lang="en-U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Maschine</a:t>
              </a:r>
              <a:r>
                <a:rPr lang="en-U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(1)</a:t>
              </a:r>
              <a:endParaRPr lang="de-AT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7360586" y="1844983"/>
              <a:ext cx="2304000" cy="2172709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Virtuelle</a:t>
              </a:r>
              <a:r>
                <a:rPr lang="en-U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Maschine</a:t>
              </a:r>
              <a:r>
                <a:rPr lang="en-U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(2)</a:t>
              </a:r>
              <a:endParaRPr lang="de-AT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5098421" y="3378422"/>
              <a:ext cx="1982110" cy="4976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Gast-Betriebssystem</a:t>
              </a:r>
              <a:r>
                <a:rPr lang="en-U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(1)</a:t>
              </a:r>
              <a:endParaRPr lang="de-AT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5098421" y="2267957"/>
              <a:ext cx="1982110" cy="9459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Anwendungen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7521531" y="3366958"/>
              <a:ext cx="1982110" cy="4976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Gast-Betriebssystem</a:t>
              </a:r>
              <a:r>
                <a:rPr lang="en-U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(2)</a:t>
              </a:r>
              <a:endParaRPr lang="de-AT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521531" y="2267957"/>
              <a:ext cx="1982110" cy="9459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Anwendungen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Vollvirtualisierung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5476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Containervirtualisierung</a:t>
            </a:r>
            <a:endParaRPr lang="de-AT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906180" y="799799"/>
            <a:ext cx="10379640" cy="5544358"/>
            <a:chOff x="922494" y="1388477"/>
            <a:chExt cx="9114754" cy="4868709"/>
          </a:xfrm>
        </p:grpSpPr>
        <p:sp>
          <p:nvSpPr>
            <p:cNvPr id="2" name="Rechteck 1"/>
            <p:cNvSpPr/>
            <p:nvPr/>
          </p:nvSpPr>
          <p:spPr>
            <a:xfrm>
              <a:off x="922494" y="5747803"/>
              <a:ext cx="9114754" cy="5093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Hardware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" name="Rechteck 2"/>
            <p:cNvSpPr/>
            <p:nvPr/>
          </p:nvSpPr>
          <p:spPr>
            <a:xfrm>
              <a:off x="922494" y="4983730"/>
              <a:ext cx="9114754" cy="50938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Host-</a:t>
              </a:r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Betriebssystem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922494" y="1393215"/>
              <a:ext cx="2872150" cy="3335825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Container (1)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1171646" y="2042619"/>
              <a:ext cx="2372144" cy="24357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Anwendungen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4043796" y="1388477"/>
              <a:ext cx="2872150" cy="3335825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Container (2)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4292948" y="2037881"/>
              <a:ext cx="2372144" cy="24357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Anwendungen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7165098" y="1388477"/>
              <a:ext cx="2872150" cy="3335825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Container (3)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7414250" y="2037881"/>
              <a:ext cx="2372144" cy="24357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Anwendungen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989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-Deployment</a:t>
            </a:r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12371078" y="0"/>
            <a:ext cx="1983277" cy="9559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yellow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12371078" y="1308394"/>
            <a:ext cx="1983277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⓪①②③④⑤⑥⑦⑧⑨⑩</a:t>
            </a:r>
            <a:endParaRPr lang="de-AT" sz="1600" dirty="0">
              <a:latin typeface="CMU Serif" panose="02000603000000000000"/>
            </a:endParaRPr>
          </a:p>
        </p:txBody>
      </p:sp>
      <p:grpSp>
        <p:nvGrpSpPr>
          <p:cNvPr id="55" name="Gruppieren 54"/>
          <p:cNvGrpSpPr/>
          <p:nvPr/>
        </p:nvGrpSpPr>
        <p:grpSpPr>
          <a:xfrm>
            <a:off x="362016" y="390109"/>
            <a:ext cx="11467969" cy="6077783"/>
            <a:chOff x="316590" y="324675"/>
            <a:chExt cx="11467969" cy="6077783"/>
          </a:xfrm>
        </p:grpSpPr>
        <p:sp>
          <p:nvSpPr>
            <p:cNvPr id="2" name="Flussdiagramm: Dokument 1"/>
            <p:cNvSpPr/>
            <p:nvPr/>
          </p:nvSpPr>
          <p:spPr>
            <a:xfrm>
              <a:off x="1570781" y="3332981"/>
              <a:ext cx="1763486" cy="1265463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vorgefertigtes</a:t>
              </a:r>
              <a:r>
                <a:rPr lang="en-US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Ubuntu-AMI</a:t>
              </a:r>
              <a:endParaRPr lang="de-AT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9" name="Cube 18"/>
            <p:cNvSpPr/>
            <p:nvPr/>
          </p:nvSpPr>
          <p:spPr>
            <a:xfrm>
              <a:off x="1449098" y="324675"/>
              <a:ext cx="2107900" cy="843160"/>
            </a:xfrm>
            <a:prstGeom prst="cube">
              <a:avLst>
                <a:gd name="adj" fmla="val 13661"/>
              </a:avLst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Packer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2" name="Cube 21"/>
            <p:cNvSpPr/>
            <p:nvPr/>
          </p:nvSpPr>
          <p:spPr>
            <a:xfrm>
              <a:off x="7773407" y="324675"/>
              <a:ext cx="2107900" cy="843160"/>
            </a:xfrm>
            <a:prstGeom prst="cube">
              <a:avLst>
                <a:gd name="adj" fmla="val 1366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Ansible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3" name="Cube 22"/>
            <p:cNvSpPr/>
            <p:nvPr/>
          </p:nvSpPr>
          <p:spPr>
            <a:xfrm>
              <a:off x="4216010" y="324675"/>
              <a:ext cx="2107900" cy="843160"/>
            </a:xfrm>
            <a:prstGeom prst="cube">
              <a:avLst>
                <a:gd name="adj" fmla="val 1366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Terraform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8" name="Gerade Verbindung mit Pfeil 7"/>
            <p:cNvCxnSpPr>
              <a:stCxn id="19" idx="3"/>
              <a:endCxn id="2" idx="0"/>
            </p:cNvCxnSpPr>
            <p:nvPr/>
          </p:nvCxnSpPr>
          <p:spPr>
            <a:xfrm>
              <a:off x="2445456" y="1167835"/>
              <a:ext cx="7068" cy="2165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>
            <a:xfrm>
              <a:off x="2445457" y="1942631"/>
              <a:ext cx="881742" cy="61555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erstellt</a:t>
              </a:r>
              <a:br>
                <a:rPr lang="en-US" dirty="0">
                  <a:latin typeface="CMU Serif" panose="02000603000000000000"/>
                </a:rPr>
              </a:br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⓪</a:t>
              </a:r>
              <a:endParaRPr lang="de-AT" dirty="0">
                <a:latin typeface="CMU Serif" panose="02000603000000000000"/>
              </a:endParaRPr>
            </a:p>
          </p:txBody>
        </p:sp>
        <p:sp>
          <p:nvSpPr>
            <p:cNvPr id="24" name="Legende mit Linie 1 23"/>
            <p:cNvSpPr/>
            <p:nvPr/>
          </p:nvSpPr>
          <p:spPr>
            <a:xfrm>
              <a:off x="316590" y="2101573"/>
              <a:ext cx="1792114" cy="679269"/>
            </a:xfrm>
            <a:prstGeom prst="borderCallout1">
              <a:avLst>
                <a:gd name="adj1" fmla="val 100143"/>
                <a:gd name="adj2" fmla="val 70848"/>
                <a:gd name="adj3" fmla="val 180918"/>
                <a:gd name="adj4" fmla="val 8647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CMU Serif" panose="02000603000000000000"/>
                </a:rPr>
                <a:t>inkl</a:t>
              </a:r>
              <a:r>
                <a:rPr lang="en-US" sz="1600" dirty="0">
                  <a:solidFill>
                    <a:schemeClr val="tx1"/>
                  </a:solidFill>
                  <a:latin typeface="CMU Serif" panose="02000603000000000000"/>
                </a:rPr>
                <a:t>. Node.js und Monitoring-System</a:t>
              </a:r>
              <a:endParaRPr lang="de-AT" sz="1600" dirty="0">
                <a:solidFill>
                  <a:schemeClr val="tx1"/>
                </a:solidFill>
                <a:latin typeface="CMU Serif" panose="02000603000000000000"/>
              </a:endParaRPr>
            </a:p>
          </p:txBody>
        </p:sp>
        <p:sp>
          <p:nvSpPr>
            <p:cNvPr id="29" name="Flussdiagramm: Dokument 28"/>
            <p:cNvSpPr/>
            <p:nvPr/>
          </p:nvSpPr>
          <p:spPr>
            <a:xfrm>
              <a:off x="10233576" y="1667868"/>
              <a:ext cx="1550983" cy="756000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MU Serif" panose="02000603000000000000"/>
                </a:rPr>
                <a:t>Services</a:t>
              </a:r>
              <a:endParaRPr lang="de-AT" sz="1400" dirty="0">
                <a:solidFill>
                  <a:schemeClr val="tx1"/>
                </a:solidFill>
                <a:latin typeface="CMU Serif" panose="02000603000000000000"/>
              </a:endParaRPr>
            </a:p>
          </p:txBody>
        </p:sp>
        <p:sp>
          <p:nvSpPr>
            <p:cNvPr id="30" name="Flussdiagramm: Dokument 29"/>
            <p:cNvSpPr/>
            <p:nvPr/>
          </p:nvSpPr>
          <p:spPr>
            <a:xfrm>
              <a:off x="4635425" y="5136995"/>
              <a:ext cx="1763486" cy="1265463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VM-</a:t>
              </a:r>
              <a:r>
                <a:rPr lang="en-US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Instanz</a:t>
              </a:r>
              <a:endParaRPr lang="de-AT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31" name="Gerade Verbindung mit Pfeil 30"/>
            <p:cNvCxnSpPr>
              <a:stCxn id="23" idx="3"/>
            </p:cNvCxnSpPr>
            <p:nvPr/>
          </p:nvCxnSpPr>
          <p:spPr>
            <a:xfrm>
              <a:off x="5212368" y="1167835"/>
              <a:ext cx="0" cy="39691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/>
          </p:nvSpPr>
          <p:spPr>
            <a:xfrm>
              <a:off x="5245153" y="2844638"/>
              <a:ext cx="892802" cy="61555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erzeugt</a:t>
              </a:r>
              <a:br>
                <a:rPr lang="en-US" dirty="0">
                  <a:latin typeface="CMU Serif" panose="02000603000000000000"/>
                </a:rPr>
              </a:br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①</a:t>
              </a:r>
              <a:endParaRPr lang="de-AT" dirty="0">
                <a:latin typeface="CMU Serif" panose="02000603000000000000"/>
              </a:endParaRPr>
            </a:p>
          </p:txBody>
        </p:sp>
        <p:cxnSp>
          <p:nvCxnSpPr>
            <p:cNvPr id="50" name="Gerade Verbindung mit Pfeil 49"/>
            <p:cNvCxnSpPr>
              <a:stCxn id="2" idx="3"/>
            </p:cNvCxnSpPr>
            <p:nvPr/>
          </p:nvCxnSpPr>
          <p:spPr>
            <a:xfrm>
              <a:off x="3334267" y="3965713"/>
              <a:ext cx="18781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/>
            <p:cNvCxnSpPr>
              <a:stCxn id="23" idx="4"/>
              <a:endCxn id="22" idx="2"/>
            </p:cNvCxnSpPr>
            <p:nvPr/>
          </p:nvCxnSpPr>
          <p:spPr>
            <a:xfrm>
              <a:off x="6208726" y="803847"/>
              <a:ext cx="15646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/>
            <p:cNvSpPr txBox="1"/>
            <p:nvPr/>
          </p:nvSpPr>
          <p:spPr>
            <a:xfrm>
              <a:off x="6644101" y="794105"/>
              <a:ext cx="809897" cy="61555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startet</a:t>
              </a:r>
              <a:br>
                <a:rPr lang="en-US" dirty="0">
                  <a:latin typeface="CMU Serif" panose="02000603000000000000"/>
                </a:rPr>
              </a:br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②</a:t>
              </a:r>
              <a:endParaRPr lang="de-AT" dirty="0">
                <a:latin typeface="CMU Serif" panose="02000603000000000000"/>
              </a:endParaRPr>
            </a:p>
          </p:txBody>
        </p:sp>
        <p:cxnSp>
          <p:nvCxnSpPr>
            <p:cNvPr id="71" name="Gerade Verbindung mit Pfeil 70"/>
            <p:cNvCxnSpPr>
              <a:endCxn id="29" idx="1"/>
            </p:cNvCxnSpPr>
            <p:nvPr/>
          </p:nvCxnSpPr>
          <p:spPr>
            <a:xfrm>
              <a:off x="8769766" y="2045868"/>
              <a:ext cx="14638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feld 74"/>
            <p:cNvSpPr txBox="1"/>
            <p:nvPr/>
          </p:nvSpPr>
          <p:spPr>
            <a:xfrm>
              <a:off x="7378395" y="2844637"/>
              <a:ext cx="1381225" cy="61555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konfiguriert</a:t>
              </a:r>
              <a:br>
                <a:rPr lang="en-US" dirty="0">
                  <a:latin typeface="CMU Serif" panose="02000603000000000000"/>
                </a:rPr>
              </a:br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③</a:t>
              </a:r>
              <a:endParaRPr lang="de-AT" dirty="0">
                <a:latin typeface="CMU Serif" panose="02000603000000000000"/>
              </a:endParaRPr>
            </a:p>
          </p:txBody>
        </p:sp>
        <p:sp>
          <p:nvSpPr>
            <p:cNvPr id="32" name="Flussdiagramm: Dokument 31"/>
            <p:cNvSpPr/>
            <p:nvPr/>
          </p:nvSpPr>
          <p:spPr>
            <a:xfrm>
              <a:off x="10233576" y="2639699"/>
              <a:ext cx="1550983" cy="756000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CMU Serif" panose="02000603000000000000"/>
                </a:rPr>
                <a:t>Webhooks</a:t>
              </a:r>
              <a:endParaRPr lang="de-AT" sz="1400" dirty="0">
                <a:solidFill>
                  <a:schemeClr val="tx1"/>
                </a:solidFill>
                <a:latin typeface="CMU Serif" panose="02000603000000000000"/>
              </a:endParaRPr>
            </a:p>
          </p:txBody>
        </p:sp>
        <p:sp>
          <p:nvSpPr>
            <p:cNvPr id="33" name="Flussdiagramm: Dokument 32"/>
            <p:cNvSpPr/>
            <p:nvPr/>
          </p:nvSpPr>
          <p:spPr>
            <a:xfrm>
              <a:off x="10233576" y="3611530"/>
              <a:ext cx="1550983" cy="756000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MU Serif" panose="02000603000000000000"/>
                </a:rPr>
                <a:t>Deployment-</a:t>
              </a:r>
              <a:r>
                <a:rPr lang="en-US" sz="1400" dirty="0" err="1">
                  <a:solidFill>
                    <a:schemeClr val="tx1"/>
                  </a:solidFill>
                  <a:latin typeface="CMU Serif" panose="02000603000000000000"/>
                </a:rPr>
                <a:t>Skripte</a:t>
              </a:r>
              <a:endParaRPr lang="de-AT" sz="1400" dirty="0">
                <a:solidFill>
                  <a:schemeClr val="tx1"/>
                </a:solidFill>
                <a:latin typeface="CMU Serif" panose="02000603000000000000"/>
              </a:endParaRPr>
            </a:p>
          </p:txBody>
        </p:sp>
        <p:cxnSp>
          <p:nvCxnSpPr>
            <p:cNvPr id="12" name="Gewinkelter Verbinder 11"/>
            <p:cNvCxnSpPr>
              <a:stCxn id="22" idx="3"/>
            </p:cNvCxnSpPr>
            <p:nvPr/>
          </p:nvCxnSpPr>
          <p:spPr>
            <a:xfrm rot="5400000">
              <a:off x="5294959" y="1662189"/>
              <a:ext cx="3969160" cy="2980453"/>
            </a:xfrm>
            <a:prstGeom prst="bentConnector3">
              <a:avLst>
                <a:gd name="adj1" fmla="val 90977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>
              <a:endCxn id="32" idx="1"/>
            </p:cNvCxnSpPr>
            <p:nvPr/>
          </p:nvCxnSpPr>
          <p:spPr>
            <a:xfrm>
              <a:off x="8769766" y="3011488"/>
              <a:ext cx="1463810" cy="621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>
              <a:endCxn id="33" idx="1"/>
            </p:cNvCxnSpPr>
            <p:nvPr/>
          </p:nvCxnSpPr>
          <p:spPr>
            <a:xfrm>
              <a:off x="8769766" y="3989530"/>
              <a:ext cx="14638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/>
          </p:nvSpPr>
          <p:spPr>
            <a:xfrm>
              <a:off x="3522268" y="3965712"/>
              <a:ext cx="1495032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verwendet</a:t>
              </a:r>
              <a:endParaRPr lang="de-AT" dirty="0">
                <a:latin typeface="CMU Serif" panose="02000603000000000000"/>
              </a:endParaRP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8815596" y="2039657"/>
              <a:ext cx="1495032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startet</a:t>
              </a:r>
              <a:endParaRPr lang="de-AT" dirty="0">
                <a:latin typeface="CMU Serif" panose="0200060300000000000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8813869" y="3018185"/>
              <a:ext cx="1495032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konfiguriert</a:t>
              </a:r>
              <a:endParaRPr lang="de-AT" dirty="0">
                <a:latin typeface="CMU Serif" panose="02000603000000000000"/>
              </a:endParaRPr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8749422" y="3998198"/>
              <a:ext cx="1495032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führt</a:t>
              </a:r>
              <a:r>
                <a:rPr lang="en-US" dirty="0">
                  <a:latin typeface="CMU Serif" panose="02000603000000000000"/>
                </a:rPr>
                <a:t> </a:t>
              </a:r>
              <a:r>
                <a:rPr lang="en-US" dirty="0" err="1">
                  <a:latin typeface="CMU Serif" panose="02000603000000000000"/>
                </a:rPr>
                <a:t>aus</a:t>
              </a:r>
              <a:endParaRPr lang="de-AT" dirty="0">
                <a:latin typeface="CMU Serif" panose="0200060300000000000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779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Docker-Filesystem</a:t>
            </a:r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12371078" y="0"/>
            <a:ext cx="1983277" cy="9559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yellow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2743865" y="1799409"/>
            <a:ext cx="6704270" cy="3259183"/>
            <a:chOff x="2938693" y="1784530"/>
            <a:chExt cx="6704270" cy="3259183"/>
          </a:xfrm>
        </p:grpSpPr>
        <p:sp>
          <p:nvSpPr>
            <p:cNvPr id="19" name="Cube 18"/>
            <p:cNvSpPr/>
            <p:nvPr/>
          </p:nvSpPr>
          <p:spPr>
            <a:xfrm>
              <a:off x="2938694" y="3635828"/>
              <a:ext cx="6704269" cy="1407885"/>
            </a:xfrm>
            <a:prstGeom prst="cube">
              <a:avLst>
                <a:gd name="adj" fmla="val 67019"/>
              </a:avLst>
            </a:prstGeom>
            <a:solidFill>
              <a:srgbClr val="92D050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Kernel (</a:t>
              </a:r>
              <a:r>
                <a:rPr lang="en-US" sz="2400" b="1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bootfs</a:t>
              </a:r>
              <a:r>
                <a:rPr lang="en-US" sz="24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de-AT" sz="2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7" name="Cube 36"/>
            <p:cNvSpPr/>
            <p:nvPr/>
          </p:nvSpPr>
          <p:spPr>
            <a:xfrm>
              <a:off x="2938695" y="3173005"/>
              <a:ext cx="4456334" cy="1407885"/>
            </a:xfrm>
            <a:prstGeom prst="cube">
              <a:avLst>
                <a:gd name="adj" fmla="val 67019"/>
              </a:avLst>
            </a:prstGeom>
            <a:solidFill>
              <a:srgbClr val="6DD9FF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alpine (Base Image)</a:t>
              </a:r>
              <a:endParaRPr lang="de-AT" sz="2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8" name="Cube 37"/>
            <p:cNvSpPr/>
            <p:nvPr/>
          </p:nvSpPr>
          <p:spPr>
            <a:xfrm>
              <a:off x="2938693" y="2710180"/>
              <a:ext cx="4456334" cy="1407885"/>
            </a:xfrm>
            <a:prstGeom prst="cube">
              <a:avLst>
                <a:gd name="adj" fmla="val 67019"/>
              </a:avLst>
            </a:prstGeom>
            <a:solidFill>
              <a:srgbClr val="6DD9FF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add vi (Image)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9" name="Cube 38"/>
            <p:cNvSpPr/>
            <p:nvPr/>
          </p:nvSpPr>
          <p:spPr>
            <a:xfrm>
              <a:off x="2938693" y="2247355"/>
              <a:ext cx="4456334" cy="1407885"/>
            </a:xfrm>
            <a:prstGeom prst="cube">
              <a:avLst>
                <a:gd name="adj" fmla="val 67019"/>
              </a:avLst>
            </a:prstGeom>
            <a:solidFill>
              <a:srgbClr val="6DD9FF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add Java (Image)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0" name="Cube 39"/>
            <p:cNvSpPr/>
            <p:nvPr/>
          </p:nvSpPr>
          <p:spPr>
            <a:xfrm>
              <a:off x="2938693" y="1784530"/>
              <a:ext cx="4456334" cy="1407885"/>
            </a:xfrm>
            <a:prstGeom prst="cube">
              <a:avLst>
                <a:gd name="adj" fmla="val 67019"/>
              </a:avLst>
            </a:prstGeom>
            <a:solidFill>
              <a:srgbClr val="6DD9FF">
                <a:alpha val="50000"/>
              </a:srgbClr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writable FS (Container)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3" name="Cube 42"/>
            <p:cNvSpPr/>
            <p:nvPr/>
          </p:nvSpPr>
          <p:spPr>
            <a:xfrm>
              <a:off x="6457513" y="3173004"/>
              <a:ext cx="2377992" cy="1407885"/>
            </a:xfrm>
            <a:prstGeom prst="cube">
              <a:avLst>
                <a:gd name="adj" fmla="val 67019"/>
              </a:avLst>
            </a:prstGeom>
            <a:solidFill>
              <a:srgbClr val="FFC000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…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4" name="Cube 43"/>
            <p:cNvSpPr/>
            <p:nvPr/>
          </p:nvSpPr>
          <p:spPr>
            <a:xfrm>
              <a:off x="6457513" y="2711720"/>
              <a:ext cx="2377992" cy="1407885"/>
            </a:xfrm>
            <a:prstGeom prst="cube">
              <a:avLst>
                <a:gd name="adj" fmla="val 67019"/>
              </a:avLst>
            </a:prstGeom>
            <a:solidFill>
              <a:srgbClr val="FFC000">
                <a:alpha val="50000"/>
              </a:srgb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…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0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Docker-Filesystem</a:t>
            </a:r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12371078" y="0"/>
            <a:ext cx="1983277" cy="9559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yellow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7352151" y="2663009"/>
            <a:ext cx="6704270" cy="3259183"/>
            <a:chOff x="2938693" y="1784530"/>
            <a:chExt cx="6704270" cy="3259183"/>
          </a:xfrm>
        </p:grpSpPr>
        <p:sp>
          <p:nvSpPr>
            <p:cNvPr id="19" name="Cube 18"/>
            <p:cNvSpPr/>
            <p:nvPr/>
          </p:nvSpPr>
          <p:spPr>
            <a:xfrm>
              <a:off x="2938694" y="3635828"/>
              <a:ext cx="6704269" cy="1407885"/>
            </a:xfrm>
            <a:prstGeom prst="cube">
              <a:avLst>
                <a:gd name="adj" fmla="val 67019"/>
              </a:avLst>
            </a:prstGeom>
            <a:solidFill>
              <a:srgbClr val="92D050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Kernel (</a:t>
              </a:r>
              <a:r>
                <a:rPr lang="en-US" sz="2400" b="1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bootfs</a:t>
              </a:r>
              <a:r>
                <a:rPr lang="en-US" sz="24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de-AT" sz="2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7" name="Cube 36"/>
            <p:cNvSpPr/>
            <p:nvPr/>
          </p:nvSpPr>
          <p:spPr>
            <a:xfrm>
              <a:off x="2938695" y="3173005"/>
              <a:ext cx="4456334" cy="1407885"/>
            </a:xfrm>
            <a:prstGeom prst="cube">
              <a:avLst>
                <a:gd name="adj" fmla="val 67019"/>
              </a:avLst>
            </a:prstGeom>
            <a:solidFill>
              <a:srgbClr val="6DD9FF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alpine (Base Image)</a:t>
              </a:r>
              <a:endParaRPr lang="de-AT" sz="2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8" name="Cube 37"/>
            <p:cNvSpPr/>
            <p:nvPr/>
          </p:nvSpPr>
          <p:spPr>
            <a:xfrm>
              <a:off x="2938693" y="2710180"/>
              <a:ext cx="4456334" cy="1407885"/>
            </a:xfrm>
            <a:prstGeom prst="cube">
              <a:avLst>
                <a:gd name="adj" fmla="val 67019"/>
              </a:avLst>
            </a:prstGeom>
            <a:solidFill>
              <a:srgbClr val="6DD9FF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add vi (Image)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9" name="Cube 38"/>
            <p:cNvSpPr/>
            <p:nvPr/>
          </p:nvSpPr>
          <p:spPr>
            <a:xfrm>
              <a:off x="2938693" y="2247355"/>
              <a:ext cx="4456334" cy="1407885"/>
            </a:xfrm>
            <a:prstGeom prst="cube">
              <a:avLst>
                <a:gd name="adj" fmla="val 67019"/>
              </a:avLst>
            </a:prstGeom>
            <a:solidFill>
              <a:srgbClr val="6DD9FF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add Java (Image)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0" name="Cube 39"/>
            <p:cNvSpPr/>
            <p:nvPr/>
          </p:nvSpPr>
          <p:spPr>
            <a:xfrm>
              <a:off x="2938693" y="1784530"/>
              <a:ext cx="4456334" cy="1407885"/>
            </a:xfrm>
            <a:prstGeom prst="cube">
              <a:avLst>
                <a:gd name="adj" fmla="val 67019"/>
              </a:avLst>
            </a:prstGeom>
            <a:solidFill>
              <a:srgbClr val="6DD9FF">
                <a:alpha val="50000"/>
              </a:srgbClr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writable FS (Container)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3" name="Cube 42"/>
            <p:cNvSpPr/>
            <p:nvPr/>
          </p:nvSpPr>
          <p:spPr>
            <a:xfrm>
              <a:off x="6457513" y="3173004"/>
              <a:ext cx="2377992" cy="1407885"/>
            </a:xfrm>
            <a:prstGeom prst="cube">
              <a:avLst>
                <a:gd name="adj" fmla="val 67019"/>
              </a:avLst>
            </a:prstGeom>
            <a:solidFill>
              <a:srgbClr val="FFC000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…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4" name="Cube 43"/>
            <p:cNvSpPr/>
            <p:nvPr/>
          </p:nvSpPr>
          <p:spPr>
            <a:xfrm>
              <a:off x="6457513" y="2711720"/>
              <a:ext cx="2377992" cy="1407885"/>
            </a:xfrm>
            <a:prstGeom prst="cube">
              <a:avLst>
                <a:gd name="adj" fmla="val 67019"/>
              </a:avLst>
            </a:prstGeom>
            <a:solidFill>
              <a:srgbClr val="FFC000">
                <a:alpha val="50000"/>
              </a:srgb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…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sp>
        <p:nvSpPr>
          <p:cNvPr id="3" name="Rechteck 2"/>
          <p:cNvSpPr/>
          <p:nvPr/>
        </p:nvSpPr>
        <p:spPr>
          <a:xfrm>
            <a:off x="1756228" y="1821542"/>
            <a:ext cx="5428343" cy="39986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&lt;base-image&gt;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242232" y="2421892"/>
            <a:ext cx="4456334" cy="547732"/>
          </a:xfrm>
          <a:prstGeom prst="rect">
            <a:avLst/>
          </a:prstGeom>
          <a:solidFill>
            <a:srgbClr val="6DD9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f4e06eb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20575" y="907290"/>
            <a:ext cx="9242031" cy="1407885"/>
          </a:xfrm>
          <a:prstGeom prst="rect">
            <a:avLst/>
          </a:prstGeom>
          <a:solidFill>
            <a:srgbClr val="92D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Random UUID (</a:t>
            </a:r>
            <a:r>
              <a:rPr lang="en-US" sz="24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alle</a:t>
            </a:r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Modifikationen</a:t>
            </a:r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warden </a:t>
            </a:r>
            <a:r>
              <a:rPr lang="en-US" sz="24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hierdurchgeführt</a:t>
            </a:r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361" y="1801768"/>
            <a:ext cx="2438400" cy="2438400"/>
          </a:xfrm>
          <a:prstGeom prst="rect">
            <a:avLst/>
          </a:prstGeom>
        </p:spPr>
      </p:pic>
      <p:sp>
        <p:nvSpPr>
          <p:cNvPr id="16" name="Rechteck 15"/>
          <p:cNvSpPr/>
          <p:nvPr/>
        </p:nvSpPr>
        <p:spPr>
          <a:xfrm>
            <a:off x="2242232" y="3077395"/>
            <a:ext cx="4456334" cy="547732"/>
          </a:xfrm>
          <a:prstGeom prst="rect">
            <a:avLst/>
          </a:prstGeom>
          <a:solidFill>
            <a:srgbClr val="6DD9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f4e06eb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2242232" y="3677234"/>
            <a:ext cx="4456334" cy="547732"/>
          </a:xfrm>
          <a:prstGeom prst="rect">
            <a:avLst/>
          </a:prstGeom>
          <a:solidFill>
            <a:srgbClr val="6DD9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f4e06eb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2242232" y="4448812"/>
            <a:ext cx="4456334" cy="547732"/>
          </a:xfrm>
          <a:prstGeom prst="rect">
            <a:avLst/>
          </a:prstGeom>
          <a:solidFill>
            <a:srgbClr val="6DD9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f4e06eb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10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Docker-</a:t>
            </a:r>
            <a:r>
              <a:rPr lang="en-US" dirty="0" err="1"/>
              <a:t>Architektur</a:t>
            </a:r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12371078" y="0"/>
            <a:ext cx="1983277" cy="9559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yellow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70" name="Gruppieren 69"/>
          <p:cNvGrpSpPr/>
          <p:nvPr/>
        </p:nvGrpSpPr>
        <p:grpSpPr>
          <a:xfrm>
            <a:off x="975811" y="1339081"/>
            <a:ext cx="10242609" cy="4179838"/>
            <a:chOff x="761841" y="871556"/>
            <a:chExt cx="10242609" cy="4179838"/>
          </a:xfrm>
        </p:grpSpPr>
        <p:grpSp>
          <p:nvGrpSpPr>
            <p:cNvPr id="6" name="Gruppieren 5"/>
            <p:cNvGrpSpPr/>
            <p:nvPr/>
          </p:nvGrpSpPr>
          <p:grpSpPr>
            <a:xfrm>
              <a:off x="761841" y="871556"/>
              <a:ext cx="2556807" cy="1380247"/>
              <a:chOff x="571404" y="881690"/>
              <a:chExt cx="2556807" cy="1380247"/>
            </a:xfrm>
          </p:grpSpPr>
          <p:sp>
            <p:nvSpPr>
              <p:cNvPr id="3" name="Rechteck 2"/>
              <p:cNvSpPr/>
              <p:nvPr/>
            </p:nvSpPr>
            <p:spPr>
              <a:xfrm>
                <a:off x="571404" y="881690"/>
                <a:ext cx="2556807" cy="13802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MU Serif" panose="02000603000000000000"/>
                  </a:rPr>
                  <a:t>Client</a:t>
                </a:r>
                <a:endParaRPr lang="de-AT" sz="2400" dirty="0">
                  <a:solidFill>
                    <a:schemeClr val="tx1"/>
                  </a:solidFill>
                  <a:latin typeface="CMU Serif" panose="02000603000000000000"/>
                </a:endParaRPr>
              </a:p>
            </p:txBody>
          </p:sp>
          <p:sp>
            <p:nvSpPr>
              <p:cNvPr id="24" name="Rechteck 23"/>
              <p:cNvSpPr/>
              <p:nvPr/>
            </p:nvSpPr>
            <p:spPr>
              <a:xfrm>
                <a:off x="858168" y="1491672"/>
                <a:ext cx="1983277" cy="576185"/>
              </a:xfrm>
              <a:prstGeom prst="rect">
                <a:avLst/>
              </a:prstGeom>
              <a:solidFill>
                <a:srgbClr val="6DD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Meslo LG M DZ for Powerline" panose="020B0609030804020204" pitchFamily="49" charset="0"/>
                    <a:ea typeface="Meslo LG M DZ for Powerline" panose="020B0609030804020204" pitchFamily="49" charset="0"/>
                    <a:cs typeface="Meslo LG M DZ for Powerline" panose="020B0609030804020204" pitchFamily="49" charset="0"/>
                  </a:rPr>
                  <a:t>docker</a:t>
                </a:r>
                <a:r>
                  <a:rPr lang="en-US" dirty="0">
                    <a:solidFill>
                      <a:schemeClr val="tx1"/>
                    </a:solidFill>
                    <a:latin typeface="Meslo LG M DZ for Powerline" panose="020B0609030804020204" pitchFamily="49" charset="0"/>
                    <a:ea typeface="Meslo LG M DZ for Powerline" panose="020B0609030804020204" pitchFamily="49" charset="0"/>
                    <a:cs typeface="Meslo LG M DZ for Powerline" panose="020B0609030804020204" pitchFamily="49" charset="0"/>
                  </a:rPr>
                  <a:t> run</a:t>
                </a:r>
                <a:endParaRPr lang="de-AT" dirty="0">
                  <a:solidFill>
                    <a:schemeClr val="tx1"/>
                  </a:solidFill>
                  <a:latin typeface="Meslo LG M DZ for Powerline" panose="020B0609030804020204" pitchFamily="49" charset="0"/>
                  <a:ea typeface="Meslo LG M DZ for Powerline" panose="020B0609030804020204" pitchFamily="49" charset="0"/>
                  <a:cs typeface="Meslo LG M DZ for Powerline" panose="020B0609030804020204" pitchFamily="49" charset="0"/>
                </a:endParaRPr>
              </a:p>
            </p:txBody>
          </p:sp>
        </p:grpSp>
        <p:grpSp>
          <p:nvGrpSpPr>
            <p:cNvPr id="69" name="Gruppieren 68"/>
            <p:cNvGrpSpPr/>
            <p:nvPr/>
          </p:nvGrpSpPr>
          <p:grpSpPr>
            <a:xfrm>
              <a:off x="9204804" y="871557"/>
              <a:ext cx="1799646" cy="2037595"/>
              <a:chOff x="9204804" y="871557"/>
              <a:chExt cx="1799646" cy="2037595"/>
            </a:xfrm>
          </p:grpSpPr>
          <p:sp>
            <p:nvSpPr>
              <p:cNvPr id="23" name="Rechteck 22"/>
              <p:cNvSpPr/>
              <p:nvPr/>
            </p:nvSpPr>
            <p:spPr>
              <a:xfrm>
                <a:off x="9204804" y="871557"/>
                <a:ext cx="1721429" cy="182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MU Serif" panose="02000603000000000000"/>
                  </a:rPr>
                  <a:t>Registry</a:t>
                </a:r>
                <a:endParaRPr lang="de-AT" sz="2400" dirty="0">
                  <a:solidFill>
                    <a:schemeClr val="tx1"/>
                  </a:solidFill>
                  <a:latin typeface="CMU Serif" panose="02000603000000000000"/>
                </a:endParaRPr>
              </a:p>
            </p:txBody>
          </p:sp>
          <p:pic>
            <p:nvPicPr>
              <p:cNvPr id="5" name="Grafik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2177" y="1390780"/>
                <a:ext cx="767190" cy="767190"/>
              </a:xfrm>
              <a:prstGeom prst="rect">
                <a:avLst/>
              </a:prstGeom>
            </p:spPr>
          </p:pic>
          <p:pic>
            <p:nvPicPr>
              <p:cNvPr id="7" name="Grafik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3590"/>
              <a:stretch/>
            </p:blipFill>
            <p:spPr>
              <a:xfrm>
                <a:off x="9896682" y="2300390"/>
                <a:ext cx="1107768" cy="608762"/>
              </a:xfrm>
              <a:prstGeom prst="rect">
                <a:avLst/>
              </a:prstGeom>
            </p:spPr>
          </p:pic>
          <p:grpSp>
            <p:nvGrpSpPr>
              <p:cNvPr id="9" name="Gruppieren 8"/>
              <p:cNvGrpSpPr/>
              <p:nvPr/>
            </p:nvGrpSpPr>
            <p:grpSpPr>
              <a:xfrm rot="5400000">
                <a:off x="10490874" y="1605938"/>
                <a:ext cx="72000" cy="334024"/>
                <a:chOff x="10338520" y="3871800"/>
                <a:chExt cx="72000" cy="334024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10338520" y="3871800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27" name="Ellipse 26"/>
                <p:cNvSpPr/>
                <p:nvPr/>
              </p:nvSpPr>
              <p:spPr>
                <a:xfrm>
                  <a:off x="10338520" y="4004024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28" name="Ellipse 27"/>
                <p:cNvSpPr/>
                <p:nvPr/>
              </p:nvSpPr>
              <p:spPr>
                <a:xfrm>
                  <a:off x="10338520" y="4133824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</p:grpSp>
        </p:grpSp>
        <p:grpSp>
          <p:nvGrpSpPr>
            <p:cNvPr id="25" name="Gruppieren 24"/>
            <p:cNvGrpSpPr/>
            <p:nvPr/>
          </p:nvGrpSpPr>
          <p:grpSpPr>
            <a:xfrm>
              <a:off x="3928114" y="871556"/>
              <a:ext cx="4667224" cy="4179838"/>
              <a:chOff x="3928114" y="871556"/>
              <a:chExt cx="4667224" cy="4179838"/>
            </a:xfrm>
          </p:grpSpPr>
          <p:sp>
            <p:nvSpPr>
              <p:cNvPr id="22" name="Rechteck 21"/>
              <p:cNvSpPr/>
              <p:nvPr/>
            </p:nvSpPr>
            <p:spPr>
              <a:xfrm>
                <a:off x="3928114" y="871556"/>
                <a:ext cx="4667224" cy="41798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MU Serif" panose="02000603000000000000"/>
                  </a:rPr>
                  <a:t>DOCKER_HOST</a:t>
                </a:r>
                <a:endParaRPr lang="de-AT" sz="2400" dirty="0">
                  <a:solidFill>
                    <a:schemeClr val="tx1"/>
                  </a:solidFill>
                  <a:latin typeface="CMU Serif" panose="02000603000000000000"/>
                </a:endParaRPr>
              </a:p>
            </p:txBody>
          </p:sp>
          <p:grpSp>
            <p:nvGrpSpPr>
              <p:cNvPr id="12" name="Gruppieren 11"/>
              <p:cNvGrpSpPr/>
              <p:nvPr/>
            </p:nvGrpSpPr>
            <p:grpSpPr>
              <a:xfrm>
                <a:off x="4283526" y="1486691"/>
                <a:ext cx="3956398" cy="576185"/>
                <a:chOff x="4283526" y="1486691"/>
                <a:chExt cx="3956398" cy="576185"/>
              </a:xfrm>
            </p:grpSpPr>
            <p:sp>
              <p:nvSpPr>
                <p:cNvPr id="14" name="Rechteck 13"/>
                <p:cNvSpPr/>
                <p:nvPr/>
              </p:nvSpPr>
              <p:spPr>
                <a:xfrm>
                  <a:off x="5378027" y="1486691"/>
                  <a:ext cx="2861897" cy="576185"/>
                </a:xfrm>
                <a:prstGeom prst="rect">
                  <a:avLst/>
                </a:prstGeom>
                <a:solidFill>
                  <a:srgbClr val="FFFF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46800"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Docker Daemon</a:t>
                  </a:r>
                  <a:endParaRPr lang="de-AT" sz="24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endParaRPr>
                </a:p>
              </p:txBody>
            </p:sp>
            <p:sp>
              <p:nvSpPr>
                <p:cNvPr id="31" name="Rechteck 30"/>
                <p:cNvSpPr/>
                <p:nvPr/>
              </p:nvSpPr>
              <p:spPr>
                <a:xfrm>
                  <a:off x="4283526" y="1486691"/>
                  <a:ext cx="1094501" cy="576185"/>
                </a:xfrm>
                <a:prstGeom prst="rect">
                  <a:avLst/>
                </a:prstGeom>
                <a:solidFill>
                  <a:srgbClr val="DBD6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46800" rtlCol="0" anchor="ctr"/>
                <a:lstStyle/>
                <a:p>
                  <a:pPr algn="ctr"/>
                  <a:r>
                    <a:rPr lang="en-US" i="1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REST</a:t>
                  </a:r>
                  <a:endParaRPr lang="de-AT" i="1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endParaRPr>
                </a:p>
              </p:txBody>
            </p:sp>
          </p:grpSp>
          <p:sp>
            <p:nvSpPr>
              <p:cNvPr id="13" name="Rechteck 12"/>
              <p:cNvSpPr/>
              <p:nvPr/>
            </p:nvSpPr>
            <p:spPr>
              <a:xfrm>
                <a:off x="4283526" y="2360129"/>
                <a:ext cx="1994337" cy="2376225"/>
              </a:xfrm>
              <a:prstGeom prst="rect">
                <a:avLst/>
              </a:prstGeom>
              <a:solidFill>
                <a:srgbClr val="92D05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t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Containers</a:t>
                </a:r>
                <a:endParaRPr lang="de-AT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33" name="Rechteck 32"/>
              <p:cNvSpPr/>
              <p:nvPr/>
            </p:nvSpPr>
            <p:spPr>
              <a:xfrm>
                <a:off x="6544018" y="2360128"/>
                <a:ext cx="1695905" cy="1560515"/>
              </a:xfrm>
              <a:prstGeom prst="rect">
                <a:avLst/>
              </a:prstGeom>
              <a:solidFill>
                <a:srgbClr val="92D05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t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Images</a:t>
                </a:r>
                <a:endParaRPr lang="de-AT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pic>
            <p:nvPicPr>
              <p:cNvPr id="34" name="Grafik 3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08375" y="2890641"/>
                <a:ext cx="767190" cy="767190"/>
              </a:xfrm>
              <a:prstGeom prst="rect">
                <a:avLst/>
              </a:prstGeom>
            </p:spPr>
          </p:pic>
          <p:sp>
            <p:nvSpPr>
              <p:cNvPr id="15" name="Cube 14"/>
              <p:cNvSpPr/>
              <p:nvPr/>
            </p:nvSpPr>
            <p:spPr>
              <a:xfrm>
                <a:off x="4638806" y="3064597"/>
                <a:ext cx="1283775" cy="1269874"/>
              </a:xfrm>
              <a:prstGeom prst="cube">
                <a:avLst>
                  <a:gd name="adj" fmla="val 47584"/>
                </a:avLst>
              </a:prstGeom>
              <a:solidFill>
                <a:srgbClr val="FFC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pic>
            <p:nvPicPr>
              <p:cNvPr id="36" name="Grafik 3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1396" y="3448163"/>
                <a:ext cx="502742" cy="502742"/>
              </a:xfrm>
              <a:prstGeom prst="rect">
                <a:avLst/>
              </a:prstGeom>
              <a:scene3d>
                <a:camera prst="isometricOffAxis1Right">
                  <a:rot lat="900000" lon="18000000" rev="0"/>
                </a:camera>
                <a:lightRig rig="threePt" dir="t"/>
              </a:scene3d>
            </p:spPr>
          </p:pic>
        </p:grpSp>
        <p:cxnSp>
          <p:nvCxnSpPr>
            <p:cNvPr id="42" name="Gerade Verbindung mit Pfeil 41"/>
            <p:cNvCxnSpPr>
              <a:stCxn id="24" idx="3"/>
              <a:endCxn id="31" idx="1"/>
            </p:cNvCxnSpPr>
            <p:nvPr/>
          </p:nvCxnSpPr>
          <p:spPr>
            <a:xfrm>
              <a:off x="3031882" y="1769631"/>
              <a:ext cx="1251644" cy="51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/>
            <p:cNvCxnSpPr>
              <a:stCxn id="14" idx="3"/>
              <a:endCxn id="5" idx="1"/>
            </p:cNvCxnSpPr>
            <p:nvPr/>
          </p:nvCxnSpPr>
          <p:spPr>
            <a:xfrm flipV="1">
              <a:off x="8239924" y="1774375"/>
              <a:ext cx="1172253" cy="40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winkelter Verbinder 55"/>
            <p:cNvCxnSpPr>
              <a:stCxn id="5" idx="2"/>
              <a:endCxn id="34" idx="3"/>
            </p:cNvCxnSpPr>
            <p:nvPr/>
          </p:nvCxnSpPr>
          <p:spPr>
            <a:xfrm rot="5400000">
              <a:off x="8227536" y="1706000"/>
              <a:ext cx="1116266" cy="2020207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winkelter Verbinder 61"/>
            <p:cNvCxnSpPr>
              <a:stCxn id="34" idx="1"/>
              <a:endCxn id="15" idx="5"/>
            </p:cNvCxnSpPr>
            <p:nvPr/>
          </p:nvCxnSpPr>
          <p:spPr>
            <a:xfrm rot="10800000" flipV="1">
              <a:off x="5922581" y="3274236"/>
              <a:ext cx="1085794" cy="123170"/>
            </a:xfrm>
            <a:prstGeom prst="bentConnector3">
              <a:avLst>
                <a:gd name="adj1" fmla="val 57018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40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containerbasierte</a:t>
            </a:r>
            <a:r>
              <a:rPr lang="en-US" dirty="0"/>
              <a:t> </a:t>
            </a:r>
            <a:r>
              <a:rPr lang="en-US"/>
              <a:t>Integrationstests</a:t>
            </a:r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12371078" y="0"/>
            <a:ext cx="1983277" cy="9559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yellow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2371077" y="1141941"/>
            <a:ext cx="1983277" cy="946741"/>
          </a:xfrm>
          <a:prstGeom prst="rect">
            <a:avLst/>
          </a:prstGeom>
          <a:solidFill>
            <a:srgbClr val="6D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/>
                <a:ea typeface="Meslo LG M DZ for Powerline" panose="020B0609030804020204" pitchFamily="49" charset="0"/>
                <a:cs typeface="Meslo LG M DZ for Powerline" panose="020B0609030804020204" pitchFamily="49" charset="0"/>
              </a:rPr>
              <a:t>blue</a:t>
            </a:r>
            <a:endParaRPr lang="de-AT" sz="2400" dirty="0">
              <a:solidFill>
                <a:schemeClr val="tx1"/>
              </a:solidFill>
              <a:latin typeface="CMU Serif" panose="02000603000000000000"/>
              <a:ea typeface="Meslo LG M DZ for Powerline" panose="020B0609030804020204" pitchFamily="49" charset="0"/>
              <a:cs typeface="Meslo LG M DZ for Powerline" panose="020B0609030804020204" pitchFamily="49" charset="0"/>
            </a:endParaRPr>
          </a:p>
        </p:txBody>
      </p:sp>
      <p:grpSp>
        <p:nvGrpSpPr>
          <p:cNvPr id="44" name="Gruppieren 43"/>
          <p:cNvGrpSpPr/>
          <p:nvPr/>
        </p:nvGrpSpPr>
        <p:grpSpPr>
          <a:xfrm>
            <a:off x="1517108" y="637674"/>
            <a:ext cx="9157785" cy="5582653"/>
            <a:chOff x="1836525" y="771265"/>
            <a:chExt cx="9157785" cy="5582653"/>
          </a:xfrm>
        </p:grpSpPr>
        <p:sp>
          <p:nvSpPr>
            <p:cNvPr id="37" name="Cube 36"/>
            <p:cNvSpPr/>
            <p:nvPr/>
          </p:nvSpPr>
          <p:spPr>
            <a:xfrm>
              <a:off x="1836525" y="2693142"/>
              <a:ext cx="3447143" cy="1738901"/>
            </a:xfrm>
            <a:prstGeom prst="cube">
              <a:avLst>
                <a:gd name="adj" fmla="val 24853"/>
              </a:avLst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CMU Serif" panose="02000603000000000000"/>
                </a:rPr>
                <a:t>Integration-Tester</a:t>
              </a:r>
              <a:endParaRPr lang="de-AT" sz="2800" dirty="0">
                <a:solidFill>
                  <a:schemeClr val="tx1"/>
                </a:solidFill>
                <a:latin typeface="CMU Serif" panose="02000603000000000000"/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6327086" y="771265"/>
              <a:ext cx="4667224" cy="55826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/>
                </a:rPr>
                <a:t>zu</a:t>
              </a:r>
              <a:r>
                <a:rPr lang="en-US" sz="2400" dirty="0">
                  <a:solidFill>
                    <a:schemeClr val="tx1"/>
                  </a:solidFill>
                  <a:latin typeface="CMU Serif" panose="0200060300000000000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CMU Serif" panose="02000603000000000000"/>
                </a:rPr>
                <a:t>testendes</a:t>
              </a:r>
              <a:r>
                <a:rPr lang="en-US" sz="2400" dirty="0">
                  <a:solidFill>
                    <a:schemeClr val="tx1"/>
                  </a:solidFill>
                  <a:latin typeface="CMU Serif" panose="02000603000000000000"/>
                </a:rPr>
                <a:t> System</a:t>
              </a:r>
              <a:endParaRPr lang="de-AT" sz="2400" dirty="0">
                <a:solidFill>
                  <a:schemeClr val="tx1"/>
                </a:solidFill>
                <a:latin typeface="CMU Serif" panose="02000603000000000000"/>
              </a:endParaRPr>
            </a:p>
          </p:txBody>
        </p:sp>
        <p:sp>
          <p:nvSpPr>
            <p:cNvPr id="15" name="Cube 14"/>
            <p:cNvSpPr/>
            <p:nvPr/>
          </p:nvSpPr>
          <p:spPr>
            <a:xfrm>
              <a:off x="6937126" y="4170013"/>
              <a:ext cx="3447143" cy="1738901"/>
            </a:xfrm>
            <a:prstGeom prst="cube">
              <a:avLst>
                <a:gd name="adj" fmla="val 24853"/>
              </a:avLst>
            </a:prstGeom>
            <a:solidFill>
              <a:srgbClr val="6DD9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CMU Serif" panose="02000603000000000000"/>
                </a:rPr>
                <a:t>Database</a:t>
              </a:r>
              <a:endParaRPr lang="de-AT" sz="2800" dirty="0">
                <a:solidFill>
                  <a:schemeClr val="tx1"/>
                </a:solidFill>
                <a:latin typeface="CMU Serif" panose="02000603000000000000"/>
              </a:endParaRPr>
            </a:p>
          </p:txBody>
        </p:sp>
        <p:cxnSp>
          <p:nvCxnSpPr>
            <p:cNvPr id="42" name="Gerade Verbindung mit Pfeil 41"/>
            <p:cNvCxnSpPr>
              <a:stCxn id="35" idx="3"/>
              <a:endCxn id="15" idx="1"/>
            </p:cNvCxnSpPr>
            <p:nvPr/>
          </p:nvCxnSpPr>
          <p:spPr>
            <a:xfrm>
              <a:off x="8444613" y="3265188"/>
              <a:ext cx="0" cy="133699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/>
            <p:cNvCxnSpPr>
              <a:stCxn id="37" idx="5"/>
              <a:endCxn id="35" idx="2"/>
            </p:cNvCxnSpPr>
            <p:nvPr/>
          </p:nvCxnSpPr>
          <p:spPr>
            <a:xfrm flipV="1">
              <a:off x="5283668" y="2611822"/>
              <a:ext cx="1653458" cy="7346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be 34"/>
            <p:cNvSpPr/>
            <p:nvPr/>
          </p:nvSpPr>
          <p:spPr>
            <a:xfrm>
              <a:off x="6937126" y="1526287"/>
              <a:ext cx="3447143" cy="1738901"/>
            </a:xfrm>
            <a:prstGeom prst="cube">
              <a:avLst>
                <a:gd name="adj" fmla="val 24853"/>
              </a:avLst>
            </a:prstGeom>
            <a:solidFill>
              <a:srgbClr val="6DD9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2800" dirty="0">
                  <a:solidFill>
                    <a:schemeClr val="tx1"/>
                  </a:solidFill>
                  <a:latin typeface="CMU Serif" panose="02000603000000000000"/>
                </a:rPr>
                <a:t>Service</a:t>
              </a:r>
              <a:endParaRPr lang="en-US" sz="2400" dirty="0">
                <a:solidFill>
                  <a:schemeClr val="tx1"/>
                </a:solidFill>
                <a:latin typeface="CMU Serif" panose="02000603000000000000"/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Meslo LG M DZ for Powerline" panose="020B0609030804020204" pitchFamily="49" charset="0"/>
                  <a:ea typeface="Meslo LG M DZ for Powerline" panose="020B0609030804020204" pitchFamily="49" charset="0"/>
                  <a:cs typeface="Meslo LG M DZ for Powerline" panose="020B0609030804020204" pitchFamily="49" charset="0"/>
                </a:rPr>
                <a:t>\create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Meslo LG M DZ for Powerline" panose="020B0609030804020204" pitchFamily="49" charset="0"/>
                  <a:ea typeface="Meslo LG M DZ for Powerline" panose="020B0609030804020204" pitchFamily="49" charset="0"/>
                  <a:cs typeface="Meslo LG M DZ for Powerline" panose="020B0609030804020204" pitchFamily="49" charset="0"/>
                </a:rPr>
                <a:t>\delete</a:t>
              </a:r>
            </a:p>
          </p:txBody>
        </p:sp>
        <p:cxnSp>
          <p:nvCxnSpPr>
            <p:cNvPr id="47" name="Gerade Verbindung mit Pfeil 46"/>
            <p:cNvCxnSpPr>
              <a:stCxn id="15" idx="2"/>
              <a:endCxn id="37" idx="4"/>
            </p:cNvCxnSpPr>
            <p:nvPr/>
          </p:nvCxnSpPr>
          <p:spPr>
            <a:xfrm flipH="1" flipV="1">
              <a:off x="4851499" y="3778677"/>
              <a:ext cx="2085627" cy="14768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3396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Breitbild</PresentationFormat>
  <Paragraphs>85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CMU Serif</vt:lpstr>
      <vt:lpstr>Lato Light</vt:lpstr>
      <vt:lpstr>Meslo LG M DZ for Powerline</vt:lpstr>
      <vt:lpstr>Office</vt:lpstr>
      <vt:lpstr>PowerPoint-Präsentation</vt:lpstr>
      <vt:lpstr>Vollvirtualisierung</vt:lpstr>
      <vt:lpstr>Containervirtualisierung</vt:lpstr>
      <vt:lpstr>npm-Deployment</vt:lpstr>
      <vt:lpstr>Docker-Filesystem</vt:lpstr>
      <vt:lpstr>Docker-Filesystem</vt:lpstr>
      <vt:lpstr>Docker-Architektur</vt:lpstr>
      <vt:lpstr>containerbasierte Integrationstests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Bernhard Mayr</dc:creator>
  <cp:lastModifiedBy>Bernhard Mayr</cp:lastModifiedBy>
  <cp:revision>44</cp:revision>
  <dcterms:created xsi:type="dcterms:W3CDTF">2016-11-01T00:17:00Z</dcterms:created>
  <dcterms:modified xsi:type="dcterms:W3CDTF">2017-02-25T10:39:20Z</dcterms:modified>
</cp:coreProperties>
</file>