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56" r:id="rId4"/>
    <p:sldId id="260" r:id="rId5"/>
    <p:sldId id="261" r:id="rId6"/>
    <p:sldId id="262" r:id="rId7"/>
    <p:sldId id="259" r:id="rId8"/>
    <p:sldId id="263" r:id="rId9"/>
    <p:sldId id="264" r:id="rId10"/>
    <p:sldId id="266" r:id="rId11"/>
  </p:sldIdLst>
  <p:sldSz cx="10799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DEF4"/>
    <a:srgbClr val="91D8F7"/>
    <a:srgbClr val="79D1F3"/>
    <a:srgbClr val="40C0EF"/>
    <a:srgbClr val="04B7F1"/>
    <a:srgbClr val="394D54"/>
    <a:srgbClr val="E4F4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2" autoAdjust="0"/>
    <p:restoredTop sz="77162" autoAdjust="0"/>
  </p:normalViewPr>
  <p:slideViewPr>
    <p:cSldViewPr snapToGrid="0">
      <p:cViewPr>
        <p:scale>
          <a:sx n="49" d="100"/>
          <a:sy n="49" d="100"/>
        </p:scale>
        <p:origin x="27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16DB0-158C-4229-9B9F-B421D196BCF3}" type="datetimeFigureOut">
              <a:rPr lang="de-AT" smtClean="0"/>
              <a:t>12.12.2016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4E0AB-AE30-4299-97B7-4C3C8B39632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5635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4E0AB-AE30-4299-97B7-4C3C8B396322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1295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Docker auf Windows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4E0AB-AE30-4299-97B7-4C3C8B396322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6295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  <a:ln>
            <a:noFill/>
          </a:ln>
        </p:spPr>
        <p:txBody>
          <a:bodyPr anchor="b"/>
          <a:lstStyle>
            <a:lvl1pPr algn="ctr">
              <a:defRPr sz="6299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A265-EBCD-4E79-942F-03987FBB771A}" type="datetimeFigureOut">
              <a:rPr lang="de-AT" smtClean="0"/>
              <a:t>12.12.2016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3643-7204-4FEA-8F66-EDB8B492B11F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4984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A265-EBCD-4E79-942F-03987FBB771A}" type="datetimeFigureOut">
              <a:rPr lang="de-AT" smtClean="0"/>
              <a:t>12.12.2016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3643-7204-4FEA-8F66-EDB8B492B11F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1751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A265-EBCD-4E79-942F-03987FBB771A}" type="datetimeFigureOut">
              <a:rPr lang="de-AT" smtClean="0"/>
              <a:t>12.12.2016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3643-7204-4FEA-8F66-EDB8B492B11F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9872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172432" cy="7199313"/>
          </a:xfrm>
          <a:solidFill>
            <a:schemeClr val="accent1"/>
          </a:solidFill>
        </p:spPr>
        <p:txBody>
          <a:bodyPr lIns="180000" rIns="180000">
            <a:normAutofit/>
          </a:bodyPr>
          <a:lstStyle>
            <a:lvl1pPr algn="ctr">
              <a:defRPr sz="3600" cap="small" baseline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7422" y="549114"/>
            <a:ext cx="6479858" cy="6101084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758" y="6922313"/>
            <a:ext cx="118622" cy="246221"/>
          </a:xfrm>
        </p:spPr>
        <p:txBody>
          <a:bodyPr vert="horz" wrap="none" lIns="0" tIns="0" rIns="0" bIns="0" anchor="b" anchorCtr="0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#</a:t>
            </a:r>
            <a:endParaRPr lang="de-AT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10578196" y="6964631"/>
            <a:ext cx="32060" cy="16158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de-DE" sz="1050" kern="12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|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10619074" y="6922314"/>
            <a:ext cx="118622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6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4050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A265-EBCD-4E79-942F-03987FBB771A}" type="datetimeFigureOut">
              <a:rPr lang="de-AT" smtClean="0"/>
              <a:t>12.12.2016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3643-7204-4FEA-8F66-EDB8B492B11F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1710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A265-EBCD-4E79-942F-03987FBB771A}" type="datetimeFigureOut">
              <a:rPr lang="de-AT" smtClean="0"/>
              <a:t>12.12.2016</a:t>
            </a:fld>
            <a:endParaRPr lang="de-A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3643-7204-4FEA-8F66-EDB8B492B11F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74752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A265-EBCD-4E79-942F-03987FBB771A}" type="datetimeFigureOut">
              <a:rPr lang="de-AT" smtClean="0"/>
              <a:t>12.12.2016</a:t>
            </a:fld>
            <a:endParaRPr lang="de-A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3643-7204-4FEA-8F66-EDB8B492B11F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6190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A265-EBCD-4E79-942F-03987FBB771A}" type="datetimeFigureOut">
              <a:rPr lang="de-AT" smtClean="0"/>
              <a:t>12.12.2016</a:t>
            </a:fld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3643-7204-4FEA-8F66-EDB8B492B11F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0686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A265-EBCD-4E79-942F-03987FBB771A}" type="datetimeFigureOut">
              <a:rPr lang="de-AT" smtClean="0"/>
              <a:t>12.12.2016</a:t>
            </a:fld>
            <a:endParaRPr lang="de-A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3643-7204-4FEA-8F66-EDB8B492B11F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7646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A265-EBCD-4E79-942F-03987FBB771A}" type="datetimeFigureOut">
              <a:rPr lang="de-AT" smtClean="0"/>
              <a:t>12.12.2016</a:t>
            </a:fld>
            <a:endParaRPr lang="de-A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3643-7204-4FEA-8F66-EDB8B492B11F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646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A265-EBCD-4E79-942F-03987FBB771A}" type="datetimeFigureOut">
              <a:rPr lang="de-AT" smtClean="0"/>
              <a:t>12.12.2016</a:t>
            </a:fld>
            <a:endParaRPr lang="de-A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3643-7204-4FEA-8F66-EDB8B492B11F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3672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2A265-EBCD-4E79-942F-03987FBB771A}" type="datetimeFigureOut">
              <a:rPr lang="de-AT" smtClean="0"/>
              <a:t>12.12.2016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53643-7204-4FEA-8F66-EDB8B492B11F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4522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2" t="14870" r="56566" b="18215"/>
          <a:stretch/>
        </p:blipFill>
        <p:spPr>
          <a:xfrm>
            <a:off x="4398653" y="2993532"/>
            <a:ext cx="2002456" cy="121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42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2" t="14870" r="56566" b="18215"/>
          <a:stretch/>
        </p:blipFill>
        <p:spPr>
          <a:xfrm>
            <a:off x="4398653" y="2993532"/>
            <a:ext cx="2002456" cy="121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89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2" t="14870" r="56566" b="18215"/>
          <a:stretch/>
        </p:blipFill>
        <p:spPr>
          <a:xfrm>
            <a:off x="4398653" y="2993532"/>
            <a:ext cx="2002456" cy="121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250"/>
    </mc:Choice>
    <mc:Fallback xmlns="">
      <p:transition advClick="0" advTm="1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49970" y="1697041"/>
            <a:ext cx="8099822" cy="2114953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sz="372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Der </a:t>
            </a:r>
            <a:r>
              <a:rPr lang="de-AT" sz="372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Einsatz</a:t>
            </a:r>
            <a:r>
              <a:rPr lang="en-US" sz="372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von </a:t>
            </a:r>
            <a:r>
              <a:rPr lang="en-US" sz="3720" dirty="0">
                <a:ea typeface="Lato" panose="020F0502020204030203" pitchFamily="34" charset="0"/>
                <a:cs typeface="Lato" panose="020F0502020204030203" pitchFamily="34" charset="0"/>
              </a:rPr>
              <a:t>Docker</a:t>
            </a:r>
            <a:r>
              <a:rPr lang="en-US" sz="372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72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zur</a:t>
            </a:r>
            <a:r>
              <a:rPr lang="en-US" sz="372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720" dirty="0" err="1">
                <a:ea typeface="Lato" panose="020F0502020204030203" pitchFamily="34" charset="0"/>
                <a:cs typeface="Lato" panose="020F0502020204030203" pitchFamily="34" charset="0"/>
              </a:rPr>
              <a:t>Verbesserung</a:t>
            </a:r>
            <a:r>
              <a:rPr lang="en-US" sz="372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des Workflows </a:t>
            </a:r>
            <a:r>
              <a:rPr lang="en-US" sz="372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für</a:t>
            </a:r>
            <a:r>
              <a:rPr lang="en-US" sz="372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720" dirty="0" err="1">
                <a:ea typeface="Lato" panose="020F0502020204030203" pitchFamily="34" charset="0"/>
                <a:cs typeface="Lato" panose="020F0502020204030203" pitchFamily="34" charset="0"/>
              </a:rPr>
              <a:t>Softwareentwickler</a:t>
            </a:r>
            <a:endParaRPr lang="de-AT" sz="3720" dirty="0"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-1" y="5988822"/>
            <a:ext cx="10799763" cy="1209950"/>
          </a:xfrm>
        </p:spPr>
        <p:txBody>
          <a:bodyPr vert="horz" wrap="none" lIns="318891" tIns="0" rIns="318891" bIns="287002" rtlCol="0" anchor="b" anchorCtr="0">
            <a:normAutofit/>
          </a:bodyPr>
          <a:lstStyle/>
          <a:p>
            <a:r>
              <a:rPr lang="de-AT" sz="1949" dirty="0"/>
              <a:t>Betreuer: FH-Prof. DI Johann Heinzelreiter</a:t>
            </a:r>
          </a:p>
          <a:p>
            <a:r>
              <a:rPr lang="de-AT" sz="1949" dirty="0"/>
              <a:t>Präsentation der Bachelorarbeit   </a:t>
            </a:r>
            <a:r>
              <a:rPr lang="de-AT" sz="1949" dirty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de-AT" sz="1949" dirty="0"/>
              <a:t>   Bernhard Mayr [SE]   </a:t>
            </a:r>
            <a:r>
              <a:rPr lang="de-AT" sz="1949" dirty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de-AT" sz="1949" dirty="0"/>
              <a:t>   FH Hagenberg am 13.12.2016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62" y="562223"/>
            <a:ext cx="6682353" cy="226963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62" y="2831860"/>
            <a:ext cx="7104219" cy="126559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810" y="4462509"/>
            <a:ext cx="4916142" cy="87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85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69858" y="2105397"/>
            <a:ext cx="6479858" cy="2207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Scripting</a:t>
            </a:r>
          </a:p>
          <a:p>
            <a:pPr marL="0" indent="0">
              <a:buNone/>
            </a:pPr>
            <a:r>
              <a:rPr lang="de-AT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Server/Datenbank-Versionen</a:t>
            </a:r>
          </a:p>
          <a:p>
            <a:pPr marL="0" indent="0">
              <a:buNone/>
            </a:pPr>
            <a:r>
              <a:rPr lang="de-AT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Komplexe Systeme</a:t>
            </a:r>
          </a:p>
          <a:p>
            <a:pPr marL="0" indent="0">
              <a:buNone/>
            </a:pPr>
            <a:r>
              <a:rPr lang="de-AT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Replikation der Produktivinfrastruktur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de-AT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996" y="145369"/>
            <a:ext cx="1674384" cy="2441076"/>
          </a:xfrm>
          <a:prstGeom prst="rect">
            <a:avLst/>
          </a:prstGeom>
        </p:spPr>
      </p:pic>
      <p:sp>
        <p:nvSpPr>
          <p:cNvPr id="7" name="1"/>
          <p:cNvSpPr txBox="1">
            <a:spLocks/>
          </p:cNvSpPr>
          <p:nvPr/>
        </p:nvSpPr>
        <p:spPr>
          <a:xfrm>
            <a:off x="3793041" y="4575232"/>
            <a:ext cx="6433492" cy="1267591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239984" indent="-239984" algn="l" defTabSz="959937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953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921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890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859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827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796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764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733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buFont typeface="Symbol" panose="05050102010706020507" pitchFamily="18" charset="2"/>
              <a:buChar char="-"/>
            </a:pPr>
            <a:r>
              <a:rPr lang="de-AT" dirty="0"/>
              <a:t>Backups</a:t>
            </a:r>
          </a:p>
          <a:p>
            <a:pPr marL="0" lvl="1">
              <a:buFont typeface="Symbol" panose="05050102010706020507" pitchFamily="18" charset="2"/>
              <a:buChar char="-"/>
            </a:pPr>
            <a:r>
              <a:rPr lang="de-AT" dirty="0"/>
              <a:t>Migrationen</a:t>
            </a:r>
          </a:p>
          <a:p>
            <a:pPr marL="0" lvl="1">
              <a:buFont typeface="Symbol" panose="05050102010706020507" pitchFamily="18" charset="2"/>
              <a:buChar char="-"/>
            </a:pPr>
            <a:r>
              <a:rPr lang="de-AT" dirty="0"/>
              <a:t>Automatisierungsskripte, (Python, </a:t>
            </a:r>
            <a:r>
              <a:rPr lang="de-AT" dirty="0" err="1"/>
              <a:t>Node</a:t>
            </a:r>
            <a:r>
              <a:rPr lang="de-AT" dirty="0"/>
              <a:t>, …)</a:t>
            </a:r>
          </a:p>
        </p:txBody>
      </p:sp>
      <p:sp>
        <p:nvSpPr>
          <p:cNvPr id="8" name="2"/>
          <p:cNvSpPr txBox="1">
            <a:spLocks/>
          </p:cNvSpPr>
          <p:nvPr/>
        </p:nvSpPr>
        <p:spPr>
          <a:xfrm>
            <a:off x="3769858" y="4575232"/>
            <a:ext cx="1396857" cy="2093843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239984" indent="-239984" algn="l" defTabSz="959937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953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921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890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859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827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796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764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733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buFont typeface="Symbol" panose="05050102010706020507" pitchFamily="18" charset="2"/>
              <a:buChar char="-"/>
            </a:pPr>
            <a:r>
              <a:rPr lang="en-US" dirty="0"/>
              <a:t>tomcat</a:t>
            </a:r>
          </a:p>
          <a:p>
            <a:pPr marL="0" lvl="1">
              <a:buFont typeface="Symbol" panose="05050102010706020507" pitchFamily="18" charset="2"/>
              <a:buChar char="-"/>
            </a:pPr>
            <a:r>
              <a:rPr lang="en-US" dirty="0" err="1"/>
              <a:t>jboss</a:t>
            </a:r>
            <a:endParaRPr lang="en-US" dirty="0"/>
          </a:p>
          <a:p>
            <a:pPr marL="0" lvl="1">
              <a:buFont typeface="Symbol" panose="05050102010706020507" pitchFamily="18" charset="2"/>
              <a:buChar char="-"/>
            </a:pPr>
            <a:r>
              <a:rPr lang="en-US" dirty="0"/>
              <a:t>node</a:t>
            </a:r>
          </a:p>
          <a:p>
            <a:pPr marL="0" lvl="1">
              <a:buFont typeface="Symbol" panose="05050102010706020507" pitchFamily="18" charset="2"/>
              <a:buChar char="-"/>
            </a:pPr>
            <a:r>
              <a:rPr lang="en-US" dirty="0" err="1"/>
              <a:t>mysql</a:t>
            </a:r>
            <a:endParaRPr lang="en-US" dirty="0"/>
          </a:p>
          <a:p>
            <a:pPr marL="0" lvl="1">
              <a:buFont typeface="Symbol" panose="05050102010706020507" pitchFamily="18" charset="2"/>
              <a:buChar char="-"/>
            </a:pPr>
            <a:r>
              <a:rPr lang="en-US" dirty="0" err="1"/>
              <a:t>jdk</a:t>
            </a:r>
            <a:endParaRPr lang="en-US" dirty="0"/>
          </a:p>
        </p:txBody>
      </p:sp>
      <p:sp>
        <p:nvSpPr>
          <p:cNvPr id="9" name="3"/>
          <p:cNvSpPr txBox="1">
            <a:spLocks/>
          </p:cNvSpPr>
          <p:nvPr/>
        </p:nvSpPr>
        <p:spPr>
          <a:xfrm>
            <a:off x="3793041" y="4575232"/>
            <a:ext cx="5415585" cy="1680717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239984" indent="-239984" algn="l" defTabSz="959937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953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921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890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859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827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796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764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733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buFont typeface="Symbol" panose="05050102010706020507" pitchFamily="18" charset="2"/>
              <a:buChar char="-"/>
            </a:pPr>
            <a:r>
              <a:rPr lang="en-US" dirty="0" err="1"/>
              <a:t>Abängigkeiten</a:t>
            </a:r>
            <a:r>
              <a:rPr lang="en-US" dirty="0"/>
              <a:t> (</a:t>
            </a:r>
            <a:r>
              <a:rPr lang="en-US" dirty="0" err="1"/>
              <a:t>db</a:t>
            </a:r>
            <a:r>
              <a:rPr lang="en-US" dirty="0"/>
              <a:t> + server + cache)</a:t>
            </a:r>
          </a:p>
          <a:p>
            <a:pPr marL="0" lvl="1">
              <a:buFont typeface="Symbol" panose="05050102010706020507" pitchFamily="18" charset="2"/>
              <a:buChar char="-"/>
            </a:pPr>
            <a:r>
              <a:rPr lang="en-US" dirty="0"/>
              <a:t>Load-Balancing</a:t>
            </a:r>
          </a:p>
          <a:p>
            <a:pPr marL="0" lvl="1">
              <a:buFont typeface="Symbol" panose="05050102010706020507" pitchFamily="18" charset="2"/>
              <a:buChar char="-"/>
            </a:pPr>
            <a:r>
              <a:rPr lang="en-US" dirty="0"/>
              <a:t>Failure-Recovery</a:t>
            </a:r>
          </a:p>
          <a:p>
            <a:pPr marL="0" lvl="1">
              <a:buFont typeface="Symbol" panose="05050102010706020507" pitchFamily="18" charset="2"/>
              <a:buChar char="-"/>
            </a:pPr>
            <a:r>
              <a:rPr lang="en-US" dirty="0"/>
              <a:t>Runtime-</a:t>
            </a:r>
            <a:r>
              <a:rPr lang="en-US" dirty="0" err="1"/>
              <a:t>Inkompatibilitäten</a:t>
            </a:r>
            <a:endParaRPr lang="de-AT" dirty="0"/>
          </a:p>
        </p:txBody>
      </p:sp>
      <p:sp>
        <p:nvSpPr>
          <p:cNvPr id="10" name="4"/>
          <p:cNvSpPr txBox="1">
            <a:spLocks/>
          </p:cNvSpPr>
          <p:nvPr/>
        </p:nvSpPr>
        <p:spPr>
          <a:xfrm>
            <a:off x="3769858" y="4575232"/>
            <a:ext cx="4564391" cy="1267591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239984" indent="-239984" algn="l" defTabSz="959937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953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921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890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859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827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796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764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733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buFont typeface="Symbol" panose="05050102010706020507" pitchFamily="18" charset="2"/>
              <a:buChar char="-"/>
            </a:pPr>
            <a:r>
              <a:rPr lang="en-US" dirty="0"/>
              <a:t>Continuous Integration (CI)</a:t>
            </a:r>
          </a:p>
          <a:p>
            <a:pPr marL="0" lvl="1">
              <a:buFont typeface="Symbol" panose="05050102010706020507" pitchFamily="18" charset="2"/>
              <a:buChar char="-"/>
            </a:pPr>
            <a:r>
              <a:rPr lang="en-US" dirty="0"/>
              <a:t>Continuous Deployment (CD)</a:t>
            </a:r>
          </a:p>
          <a:p>
            <a:pPr marL="0" lvl="1">
              <a:buFont typeface="Symbol" panose="05050102010706020507" pitchFamily="18" charset="2"/>
              <a:buChar char="-"/>
            </a:pPr>
            <a:r>
              <a:rPr lang="en-US" dirty="0"/>
              <a:t>DevOps</a:t>
            </a:r>
          </a:p>
        </p:txBody>
      </p:sp>
    </p:spTree>
    <p:extLst>
      <p:ext uri="{BB962C8B-B14F-4D97-AF65-F5344CB8AC3E}">
        <p14:creationId xmlns:p14="http://schemas.microsoft.com/office/powerpoint/2010/main" val="1979882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7" grpId="1"/>
      <p:bldP spid="8" grpId="0"/>
      <p:bldP spid="8" grpId="1"/>
      <p:bldP spid="9" grpId="0"/>
      <p:bldP spid="9" grpId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Aufgaben-stellung</a:t>
            </a:r>
            <a:r>
              <a:rPr lang="en-US" dirty="0"/>
              <a:t>/</a:t>
            </a:r>
            <a:r>
              <a:rPr lang="en-US" dirty="0" err="1"/>
              <a:t>Ziel</a:t>
            </a:r>
            <a:endParaRPr lang="de-AT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Virtualisierung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Werkzeuge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Konfigurationsmanagement</a:t>
            </a:r>
            <a:r>
              <a:rPr lang="en-US" dirty="0"/>
              <a:t> (Vagrant, Chef, Puppet, </a:t>
            </a:r>
            <a:r>
              <a:rPr lang="en-US" dirty="0" err="1"/>
              <a:t>Ansible</a:t>
            </a:r>
            <a:r>
              <a:rPr lang="en-US" dirty="0"/>
              <a:t>, …)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Docker + </a:t>
            </a:r>
            <a:r>
              <a:rPr lang="en-US" dirty="0" err="1"/>
              <a:t>Bestandteile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Szenarien</a:t>
            </a:r>
            <a:endParaRPr lang="en-US" dirty="0"/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 err="1"/>
              <a:t>Softwareevaluierung</a:t>
            </a:r>
            <a:endParaRPr lang="en-US" dirty="0"/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 err="1"/>
              <a:t>Verbesserung</a:t>
            </a:r>
            <a:r>
              <a:rPr lang="en-US" dirty="0"/>
              <a:t> des Build-</a:t>
            </a:r>
            <a:r>
              <a:rPr lang="en-US" dirty="0" err="1"/>
              <a:t>Prozesses</a:t>
            </a:r>
            <a:endParaRPr lang="en-US" dirty="0"/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 err="1"/>
              <a:t>Testen</a:t>
            </a:r>
            <a:r>
              <a:rPr lang="en-US" dirty="0"/>
              <a:t> </a:t>
            </a:r>
            <a:r>
              <a:rPr lang="en-US" dirty="0" err="1"/>
              <a:t>mithilfe</a:t>
            </a:r>
            <a:r>
              <a:rPr lang="en-US" dirty="0"/>
              <a:t> von </a:t>
            </a:r>
            <a:r>
              <a:rPr lang="en-US" dirty="0" err="1"/>
              <a:t>Containern</a:t>
            </a:r>
            <a:endParaRPr lang="en-US" dirty="0"/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 err="1"/>
              <a:t>Plattformübergreifende</a:t>
            </a:r>
            <a:r>
              <a:rPr lang="en-US" dirty="0"/>
              <a:t> </a:t>
            </a:r>
            <a:r>
              <a:rPr lang="en-US" dirty="0" err="1"/>
              <a:t>Kompilierung</a:t>
            </a:r>
            <a:endParaRPr lang="en-US" dirty="0"/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IDE as a Container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 err="1"/>
              <a:t>Replikation</a:t>
            </a:r>
            <a:r>
              <a:rPr lang="en-US" dirty="0"/>
              <a:t> der </a:t>
            </a:r>
            <a:r>
              <a:rPr lang="en-US" dirty="0" err="1"/>
              <a:t>Produktionsumgebung</a:t>
            </a:r>
            <a:endParaRPr lang="de-AT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76563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Vorgehens-weise</a:t>
            </a:r>
            <a:endParaRPr lang="de-AT" dirty="0"/>
          </a:p>
        </p:txBody>
      </p:sp>
      <p:pic>
        <p:nvPicPr>
          <p:cNvPr id="14" name="Inhaltsplatzhalt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639" y="749548"/>
            <a:ext cx="6480175" cy="4089897"/>
          </a:xfr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de-AT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3734639" y="2630160"/>
            <a:ext cx="6210472" cy="1938992"/>
            <a:chOff x="1981200" y="2697791"/>
            <a:chExt cx="6210472" cy="1938992"/>
          </a:xfrm>
        </p:grpSpPr>
        <p:sp>
          <p:nvSpPr>
            <p:cNvPr id="15" name="Textfeld 14"/>
            <p:cNvSpPr txBox="1"/>
            <p:nvPr/>
          </p:nvSpPr>
          <p:spPr>
            <a:xfrm>
              <a:off x="2608091" y="3347645"/>
              <a:ext cx="55835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cap="all" dirty="0"/>
                <a:t>long thinking</a:t>
              </a:r>
              <a:endParaRPr lang="de-AT" sz="5400" cap="all" dirty="0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1981200" y="2697791"/>
              <a:ext cx="36322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“</a:t>
              </a:r>
              <a:endParaRPr lang="de-AT" sz="1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152057" y="4273185"/>
              <a:ext cx="30396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cap="all" dirty="0"/>
                <a:t>—  Herwig Mayr, 11.12.2016</a:t>
              </a:r>
              <a:endParaRPr lang="de-AT" sz="1600" cap="all" dirty="0"/>
            </a:p>
          </p:txBody>
        </p:sp>
      </p:grpSp>
    </p:spTree>
    <p:extLst>
      <p:ext uri="{BB962C8B-B14F-4D97-AF65-F5344CB8AC3E}">
        <p14:creationId xmlns:p14="http://schemas.microsoft.com/office/powerpoint/2010/main" val="1867500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6928E-6 2.53583E-7 L 2.96928E-6 0.36031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01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70"/>
                                  </p:stCondLst>
                                  <p:childTnLst>
                                    <p:animScale>
                                      <p:cBhvr>
                                        <p:cTn id="13" dur="600" fill="hold"/>
                                        <p:tgtEl>
                                          <p:spTgt spid="19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" y="0"/>
            <a:ext cx="10799763" cy="7199313"/>
          </a:xfrm>
        </p:spPr>
        <p:txBody>
          <a:bodyPr/>
          <a:lstStyle/>
          <a:p>
            <a:pPr algn="ctr"/>
            <a:r>
              <a:rPr lang="en-US" dirty="0" err="1"/>
              <a:t>Fortschritt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4331634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1222"/>
          <a:stretch/>
        </p:blipFill>
        <p:spPr>
          <a:xfrm>
            <a:off x="-1" y="1"/>
            <a:ext cx="10799763" cy="7199312"/>
          </a:xfrm>
          <a:prstGeom prst="rect">
            <a:avLst/>
          </a:prstGeom>
        </p:spPr>
      </p:pic>
      <p:grpSp>
        <p:nvGrpSpPr>
          <p:cNvPr id="25" name="Gruppieren 24"/>
          <p:cNvGrpSpPr/>
          <p:nvPr/>
        </p:nvGrpSpPr>
        <p:grpSpPr>
          <a:xfrm>
            <a:off x="3172432" y="0"/>
            <a:ext cx="7627331" cy="7199313"/>
            <a:chOff x="3172432" y="0"/>
            <a:chExt cx="7627331" cy="7199313"/>
          </a:xfrm>
        </p:grpSpPr>
        <p:sp>
          <p:nvSpPr>
            <p:cNvPr id="5" name="Rechteck 4"/>
            <p:cNvSpPr/>
            <p:nvPr/>
          </p:nvSpPr>
          <p:spPr>
            <a:xfrm>
              <a:off x="3172432" y="0"/>
              <a:ext cx="7627331" cy="7199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10578196" y="6964631"/>
              <a:ext cx="32060" cy="161583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de-DE" sz="1050" kern="12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rPr>
                <a:t>|</a:t>
              </a: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0619074" y="6922314"/>
              <a:ext cx="118622" cy="246221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b" anchorCtr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de-DE" sz="1600" kern="1200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+mn-lt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4" name="Textplatzhalter 7"/>
            <p:cNvSpPr txBox="1">
              <a:spLocks/>
            </p:cNvSpPr>
            <p:nvPr/>
          </p:nvSpPr>
          <p:spPr>
            <a:xfrm>
              <a:off x="10451819" y="6920880"/>
              <a:ext cx="118622" cy="246221"/>
            </a:xfrm>
            <a:prstGeom prst="rect">
              <a:avLst/>
            </a:prstGeom>
          </p:spPr>
          <p:txBody>
            <a:bodyPr vert="horz" wrap="none" lIns="0" tIns="0" rIns="0" bIns="0" rtlCol="0" anchor="b" anchorCtr="0">
              <a:spAutoFit/>
            </a:bodyPr>
            <a:lstStyle>
              <a:lvl1pPr marL="0" indent="0" algn="r" defTabSz="959937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19953" indent="-239984" algn="l" defTabSz="959937" rtl="0" eaLnBrk="1" latinLnBrk="0" hangingPunct="1">
                <a:lnSpc>
                  <a:spcPct val="90000"/>
                </a:lnSpc>
                <a:spcBef>
                  <a:spcPts val="525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99921" indent="-239984" algn="l" defTabSz="959937" rtl="0" eaLnBrk="1" latinLnBrk="0" hangingPunct="1">
                <a:lnSpc>
                  <a:spcPct val="90000"/>
                </a:lnSpc>
                <a:spcBef>
                  <a:spcPts val="525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79890" indent="-239984" algn="l" defTabSz="959937" rtl="0" eaLnBrk="1" latinLnBrk="0" hangingPunct="1">
                <a:lnSpc>
                  <a:spcPct val="90000"/>
                </a:lnSpc>
                <a:spcBef>
                  <a:spcPts val="525"/>
                </a:spcBef>
                <a:buFont typeface="Arial" panose="020B0604020202020204" pitchFamily="34" charset="0"/>
                <a:buChar char="•"/>
                <a:defRPr sz="189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59859" indent="-239984" algn="l" defTabSz="959937" rtl="0" eaLnBrk="1" latinLnBrk="0" hangingPunct="1">
                <a:lnSpc>
                  <a:spcPct val="90000"/>
                </a:lnSpc>
                <a:spcBef>
                  <a:spcPts val="525"/>
                </a:spcBef>
                <a:buFont typeface="Arial" panose="020B0604020202020204" pitchFamily="34" charset="0"/>
                <a:buChar char="•"/>
                <a:defRPr sz="189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39827" indent="-239984" algn="l" defTabSz="959937" rtl="0" eaLnBrk="1" latinLnBrk="0" hangingPunct="1">
                <a:lnSpc>
                  <a:spcPct val="90000"/>
                </a:lnSpc>
                <a:spcBef>
                  <a:spcPts val="525"/>
                </a:spcBef>
                <a:buFont typeface="Arial" panose="020B0604020202020204" pitchFamily="34" charset="0"/>
                <a:buChar char="•"/>
                <a:defRPr sz="189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19796" indent="-239984" algn="l" defTabSz="959937" rtl="0" eaLnBrk="1" latinLnBrk="0" hangingPunct="1">
                <a:lnSpc>
                  <a:spcPct val="90000"/>
                </a:lnSpc>
                <a:spcBef>
                  <a:spcPts val="525"/>
                </a:spcBef>
                <a:buFont typeface="Arial" panose="020B0604020202020204" pitchFamily="34" charset="0"/>
                <a:buChar char="•"/>
                <a:defRPr sz="189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99764" indent="-239984" algn="l" defTabSz="959937" rtl="0" eaLnBrk="1" latinLnBrk="0" hangingPunct="1">
                <a:lnSpc>
                  <a:spcPct val="90000"/>
                </a:lnSpc>
                <a:spcBef>
                  <a:spcPts val="525"/>
                </a:spcBef>
                <a:buFont typeface="Arial" panose="020B0604020202020204" pitchFamily="34" charset="0"/>
                <a:buChar char="•"/>
                <a:defRPr sz="189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9733" indent="-239984" algn="l" defTabSz="959937" rtl="0" eaLnBrk="1" latinLnBrk="0" hangingPunct="1">
                <a:lnSpc>
                  <a:spcPct val="90000"/>
                </a:lnSpc>
                <a:spcBef>
                  <a:spcPts val="525"/>
                </a:spcBef>
                <a:buFont typeface="Arial" panose="020B0604020202020204" pitchFamily="34" charset="0"/>
                <a:buChar char="•"/>
                <a:defRPr sz="189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4</a:t>
              </a:r>
              <a:endParaRPr lang="de-AT" dirty="0"/>
            </a:p>
          </p:txBody>
        </p:sp>
      </p:grpSp>
      <p:sp>
        <p:nvSpPr>
          <p:cNvPr id="7" name="Inhaltsplatzhalter 2"/>
          <p:cNvSpPr txBox="1">
            <a:spLocks/>
          </p:cNvSpPr>
          <p:nvPr/>
        </p:nvSpPr>
        <p:spPr>
          <a:xfrm>
            <a:off x="4521206" y="1946418"/>
            <a:ext cx="5769528" cy="424732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239984" indent="-239984" algn="l" defTabSz="959937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953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921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890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859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827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796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764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733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2400" dirty="0" err="1"/>
              <a:t>LaTeX</a:t>
            </a:r>
            <a:r>
              <a:rPr lang="de-AT" sz="2400" dirty="0"/>
              <a:t>-Template kompiliert und gefällt mir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Fortschritt</a:t>
            </a:r>
            <a:endParaRPr lang="de-AT" dirty="0"/>
          </a:p>
        </p:txBody>
      </p:sp>
      <p:sp>
        <p:nvSpPr>
          <p:cNvPr id="13" name="Textfeld 12"/>
          <p:cNvSpPr txBox="1"/>
          <p:nvPr/>
        </p:nvSpPr>
        <p:spPr>
          <a:xfrm>
            <a:off x="5824047" y="5223559"/>
            <a:ext cx="2324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~15%</a:t>
            </a:r>
            <a:endParaRPr lang="de-AT" sz="4400" dirty="0">
              <a:latin typeface="+mj-lt"/>
            </a:endParaRPr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032484"/>
              </p:ext>
            </p:extLst>
          </p:nvPr>
        </p:nvGraphicFramePr>
        <p:xfrm>
          <a:off x="3962516" y="3469153"/>
          <a:ext cx="569815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1106">
                  <a:extLst>
                    <a:ext uri="{9D8B030D-6E8A-4147-A177-3AD203B41FA5}">
                      <a16:colId xmlns:a16="http://schemas.microsoft.com/office/drawing/2014/main" val="1970372219"/>
                    </a:ext>
                  </a:extLst>
                </a:gridCol>
                <a:gridCol w="1262167">
                  <a:extLst>
                    <a:ext uri="{9D8B030D-6E8A-4147-A177-3AD203B41FA5}">
                      <a16:colId xmlns:a16="http://schemas.microsoft.com/office/drawing/2014/main" val="1504844419"/>
                    </a:ext>
                  </a:extLst>
                </a:gridCol>
                <a:gridCol w="1434884">
                  <a:extLst>
                    <a:ext uri="{9D8B030D-6E8A-4147-A177-3AD203B41FA5}">
                      <a16:colId xmlns:a16="http://schemas.microsoft.com/office/drawing/2014/main" val="4202664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AT" sz="2400" noProof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cap="all" baseline="0" noProof="0" dirty="0" err="1">
                          <a:solidFill>
                            <a:schemeClr val="accent1"/>
                          </a:solidFill>
                          <a:latin typeface="+mj-lt"/>
                        </a:rPr>
                        <a:t>soll</a:t>
                      </a:r>
                      <a:endParaRPr lang="de-AT" sz="1800" cap="all" baseline="0" noProof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cap="all" baseline="0" noProof="0" dirty="0" err="1">
                          <a:solidFill>
                            <a:schemeClr val="accent1"/>
                          </a:solidFill>
                          <a:latin typeface="+mj-lt"/>
                        </a:rPr>
                        <a:t>ist</a:t>
                      </a:r>
                      <a:endParaRPr lang="de-AT" sz="1800" cap="all" baseline="0" noProof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93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AT" sz="2400" noProof="0" dirty="0"/>
                        <a:t>Schrift (in Seiten):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noProof="0" dirty="0"/>
                        <a:t>4½</a:t>
                      </a:r>
                      <a:endParaRPr lang="de-AT" sz="2400" noProof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0" dirty="0"/>
                        <a:t>35</a:t>
                      </a:r>
                      <a:endParaRPr lang="de-AT" sz="2400" noProof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9289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AT" sz="2400" noProof="0" dirty="0"/>
                        <a:t>Anwendungsfälle: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0" dirty="0"/>
                        <a:t>2</a:t>
                      </a:r>
                      <a:endParaRPr lang="de-AT" sz="2400" b="1" noProof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0" dirty="0"/>
                        <a:t>6</a:t>
                      </a:r>
                      <a:endParaRPr lang="de-AT" sz="2400" b="1" noProof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0688571"/>
                  </a:ext>
                </a:extLst>
              </a:tr>
            </a:tbl>
          </a:graphicData>
        </a:graphic>
      </p:graphicFrame>
      <p:sp>
        <p:nvSpPr>
          <p:cNvPr id="8" name="Ellipse 7"/>
          <p:cNvSpPr/>
          <p:nvPr/>
        </p:nvSpPr>
        <p:spPr>
          <a:xfrm>
            <a:off x="4082377" y="1341513"/>
            <a:ext cx="288000" cy="28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✔</a:t>
            </a: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4521206" y="1273147"/>
            <a:ext cx="5657318" cy="424732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239984" indent="-239984" algn="l" defTabSz="959937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953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921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890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859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827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796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764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733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2400" dirty="0"/>
              <a:t>Docker läuft parallel zu </a:t>
            </a:r>
            <a:r>
              <a:rPr lang="de-AT" sz="2400" dirty="0" err="1"/>
              <a:t>macOS</a:t>
            </a:r>
            <a:r>
              <a:rPr lang="de-AT" sz="2400" dirty="0"/>
              <a:t> (VMware)</a:t>
            </a:r>
          </a:p>
        </p:txBody>
      </p:sp>
      <p:sp>
        <p:nvSpPr>
          <p:cNvPr id="14" name="Ellipse 13"/>
          <p:cNvSpPr/>
          <p:nvPr/>
        </p:nvSpPr>
        <p:spPr>
          <a:xfrm>
            <a:off x="4082377" y="2014784"/>
            <a:ext cx="288000" cy="28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16238499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13" grpId="0"/>
      <p:bldP spid="8" grpId="0" animBg="1"/>
      <p:bldP spid="12" grpId="0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798970" cy="7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432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">
  <a:themeElements>
    <a:clrScheme name="Docker">
      <a:dk1>
        <a:srgbClr val="394D54"/>
      </a:dk1>
      <a:lt1>
        <a:srgbClr val="F3F3F3"/>
      </a:lt1>
      <a:dk2>
        <a:srgbClr val="394D54"/>
      </a:dk2>
      <a:lt2>
        <a:srgbClr val="E4F4FD"/>
      </a:lt2>
      <a:accent1>
        <a:srgbClr val="008BB8"/>
      </a:accent1>
      <a:accent2>
        <a:srgbClr val="039BC6"/>
      </a:accent2>
      <a:accent3>
        <a:srgbClr val="00AADA"/>
      </a:accent3>
      <a:accent4>
        <a:srgbClr val="24B8EB"/>
      </a:accent4>
      <a:accent5>
        <a:srgbClr val="4CAF50"/>
      </a:accent5>
      <a:accent6>
        <a:srgbClr val="FF5722"/>
      </a:accent6>
      <a:hlink>
        <a:srgbClr val="0563C1"/>
      </a:hlink>
      <a:folHlink>
        <a:srgbClr val="954F72"/>
      </a:folHlink>
    </a:clrScheme>
    <a:fontScheme name="Lato">
      <a:majorFont>
        <a:latin typeface="Lato Semibold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167</Words>
  <Application>Microsoft Office PowerPoint</Application>
  <PresentationFormat>Benutzerdefiniert</PresentationFormat>
  <Paragraphs>63</Paragraphs>
  <Slides>10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Calibri</vt:lpstr>
      <vt:lpstr>Lato</vt:lpstr>
      <vt:lpstr>Lato Light</vt:lpstr>
      <vt:lpstr>Lato Semibold</vt:lpstr>
      <vt:lpstr>Symbol</vt:lpstr>
      <vt:lpstr>Office</vt:lpstr>
      <vt:lpstr>PowerPoint-Präsentation</vt:lpstr>
      <vt:lpstr>PowerPoint-Präsentation</vt:lpstr>
      <vt:lpstr>Der Einsatz von Docker zur Verbesserung des Workflows für Softwareentwickler</vt:lpstr>
      <vt:lpstr>Motivation</vt:lpstr>
      <vt:lpstr>Aufgaben-stellung/Ziel</vt:lpstr>
      <vt:lpstr>Vorgehens-weise</vt:lpstr>
      <vt:lpstr>Fortschritt</vt:lpstr>
      <vt:lpstr>Fortschritt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Bernhard Mayr</dc:creator>
  <cp:lastModifiedBy>Bernhard Mayr</cp:lastModifiedBy>
  <cp:revision>49</cp:revision>
  <dcterms:created xsi:type="dcterms:W3CDTF">2016-12-11T10:11:46Z</dcterms:created>
  <dcterms:modified xsi:type="dcterms:W3CDTF">2016-12-13T12:18:12Z</dcterms:modified>
</cp:coreProperties>
</file>