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1" r:id="rId3"/>
    <p:sldId id="284" r:id="rId4"/>
    <p:sldId id="285" r:id="rId5"/>
    <p:sldId id="286" r:id="rId6"/>
    <p:sldId id="287" r:id="rId7"/>
    <p:sldId id="293" r:id="rId8"/>
    <p:sldId id="289" r:id="rId9"/>
    <p:sldId id="290" r:id="rId10"/>
    <p:sldId id="288" r:id="rId11"/>
    <p:sldId id="292" r:id="rId12"/>
    <p:sldId id="282" r:id="rId13"/>
    <p:sldId id="294" r:id="rId14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339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5305-0A75-43EC-A1B1-24A1332A6949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455D-D154-4691-8C7F-6D38E020EEF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772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FBD4E-7912-4039-AA28-A59E869A1C9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086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FBD4E-7912-4039-AA28-A59E869A1C9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85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82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05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46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98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31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5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5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494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36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5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8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58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innerspacetrainings/Statecharts.NE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3sdesign.com/?gr=c02&amp;ugr=struc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vidKPiano/status/120050798852986060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cramius.github.io/blog/fluent-interfaces-are-evi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2346442"/>
            <a:ext cx="9179799" cy="2506427"/>
          </a:xfrm>
        </p:spPr>
        <p:txBody>
          <a:bodyPr anchor="ctr">
            <a:noAutofit/>
          </a:bodyPr>
          <a:lstStyle/>
          <a:p>
            <a:r>
              <a:rPr lang="en-US" sz="4400" b="1" dirty="0" err="1">
                <a:solidFill>
                  <a:srgbClr val="00B0F0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Build.WithConfidence</a:t>
            </a:r>
            <a:r>
              <a:rPr lang="en-US" sz="4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();</a:t>
            </a:r>
            <a:endParaRPr lang="de-AT" sz="4400" dirty="0">
              <a:solidFill>
                <a:srgbClr val="00B0F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42D4-4DF5-4401-8313-1B2156D2A559}"/>
              </a:ext>
            </a:extLst>
          </p:cNvPr>
          <p:cNvSpPr txBox="1"/>
          <p:nvPr/>
        </p:nvSpPr>
        <p:spPr>
          <a:xfrm>
            <a:off x="1954004" y="6664285"/>
            <a:ext cx="6891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Lato" panose="020F0502020204030203" pitchFamily="34" charset="0"/>
              </a:rPr>
              <a:t>GranitTreff</a:t>
            </a:r>
            <a:r>
              <a:rPr lang="en-US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Lato" panose="020F0502020204030203" pitchFamily="34" charset="0"/>
              </a:rPr>
              <a:t> #2 | 03.06.20 | @</a:t>
            </a:r>
            <a:r>
              <a:rPr lang="en-US" sz="1400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Lato" panose="020F0502020204030203" pitchFamily="34" charset="0"/>
              </a:rPr>
              <a:t>bemayr</a:t>
            </a:r>
            <a:endParaRPr lang="de-AT" sz="14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  <a:cs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87D1F2-064F-49E3-8C3B-11A5F89AF9C2}"/>
              </a:ext>
            </a:extLst>
          </p:cNvPr>
          <p:cNvSpPr txBox="1">
            <a:spLocks/>
          </p:cNvSpPr>
          <p:nvPr/>
        </p:nvSpPr>
        <p:spPr>
          <a:xfrm>
            <a:off x="809980" y="3036536"/>
            <a:ext cx="9179799" cy="2506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on API design, fluent interfaces</a:t>
            </a:r>
            <a:br>
              <a:rPr lang="en-US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and the builder pattern</a:t>
            </a:r>
            <a:endParaRPr lang="de-AT" sz="14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9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FF68-D46D-4379-9EA2-D9D35A6B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TOC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5874316" cy="456789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autocompletion and static types as a navigation system (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AaSTaaNS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How to write a library with git in mind?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writing code vs. reading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Why I am studying psychology...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"Oxford English Dictionary" - my new favorite dev tool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72111-6F5C-4467-AE1A-A297F90BA4B4}"/>
              </a:ext>
            </a:extLst>
          </p:cNvPr>
          <p:cNvSpPr/>
          <p:nvPr/>
        </p:nvSpPr>
        <p:spPr>
          <a:xfrm>
            <a:off x="7250400" y="0"/>
            <a:ext cx="3549363" cy="71993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{}</a:t>
            </a:r>
            <a:endParaRPr lang="de-AT" sz="5400" b="1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998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FF68-D46D-4379-9EA2-D9D35A6B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4" y="383299"/>
            <a:ext cx="5874316" cy="1391534"/>
          </a:xfrm>
        </p:spPr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Findings (C#)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5874316" cy="456789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Extension 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`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using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…`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Composition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utilize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Properties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strike="sngStrike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de-AT" sz="2400" strike="sngStrike" dirty="0" err="1">
                <a:latin typeface="Fira Code" panose="020B0509050000020004" pitchFamily="49" charset="0"/>
                <a:ea typeface="Fira Code" panose="020B0509050000020004" pitchFamily="49" charset="0"/>
              </a:rPr>
              <a:t>Build</a:t>
            </a:r>
            <a:r>
              <a:rPr lang="de-AT" sz="2400" strike="sngStrike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Indexed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Builder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Skipping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inheritance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DSL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as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Extension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72111-6F5C-4467-AE1A-A297F90BA4B4}"/>
              </a:ext>
            </a:extLst>
          </p:cNvPr>
          <p:cNvSpPr/>
          <p:nvPr/>
        </p:nvSpPr>
        <p:spPr>
          <a:xfrm>
            <a:off x="7250400" y="0"/>
            <a:ext cx="3549363" cy="71993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{}</a:t>
            </a:r>
            <a:endParaRPr lang="de-AT" sz="5400" b="1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775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0" y="-1"/>
            <a:ext cx="3738880" cy="7199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879" y="2188328"/>
            <a:ext cx="6393411" cy="2822657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studying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psychology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and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philosophy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university of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innsbruck</a:t>
            </a:r>
            <a:endParaRPr lang="en-US" sz="24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studied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software engineering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fh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hagenberg</a:t>
            </a:r>
            <a:endParaRPr lang="de-AT" sz="24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working as a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researcher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innerspace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gmbh</a:t>
            </a:r>
            <a:endParaRPr lang="en-US" sz="2400" i="1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1345" y="3343031"/>
            <a:ext cx="2716190" cy="3454738"/>
            <a:chOff x="592183" y="3186526"/>
            <a:chExt cx="2716190" cy="345473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2183" y="3186526"/>
              <a:ext cx="2716190" cy="2716191"/>
              <a:chOff x="3112943" y="1923163"/>
              <a:chExt cx="3960000" cy="396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3112943" y="1923163"/>
                <a:ext cx="3960000" cy="39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6F4F7"/>
                  </a:clrFrom>
                  <a:clrTo>
                    <a:srgbClr val="F6F4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62" b="6362"/>
              <a:stretch/>
            </p:blipFill>
            <p:spPr>
              <a:xfrm>
                <a:off x="3200525" y="2036213"/>
                <a:ext cx="3778940" cy="3778939"/>
              </a:xfrm>
              <a:prstGeom prst="ellipse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789752" y="6164766"/>
              <a:ext cx="2482621" cy="476498"/>
              <a:chOff x="716990" y="5937371"/>
              <a:chExt cx="2482621" cy="476498"/>
            </a:xfrm>
          </p:grpSpPr>
          <p:pic>
            <p:nvPicPr>
              <p:cNvPr id="112" name="Grafik 1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90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14" name="Textfeld 113"/>
              <p:cNvSpPr txBox="1"/>
              <p:nvPr/>
            </p:nvSpPr>
            <p:spPr>
              <a:xfrm>
                <a:off x="1903246" y="5937371"/>
                <a:ext cx="129636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 err="1">
                    <a:solidFill>
                      <a:schemeClr val="bg1"/>
                    </a:solidFill>
                    <a:latin typeface="Fira Code" panose="020B0509050000020004" pitchFamily="49" charset="0"/>
                    <a:ea typeface="Fira Code" panose="020B0509050000020004" pitchFamily="49" charset="0"/>
                  </a:rPr>
                  <a:t>bemayr</a:t>
                </a:r>
                <a:endParaRPr lang="de-AT" sz="2400" dirty="0">
                  <a:solidFill>
                    <a:schemeClr val="bg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</p:txBody>
          </p: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005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1084378" y="5952204"/>
                <a:ext cx="2796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>
                    <a:solidFill>
                      <a:schemeClr val="bg1"/>
                    </a:solidFill>
                    <a:latin typeface="+mj-lt"/>
                  </a:rPr>
                  <a:t>/</a:t>
                </a:r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802773" y="1855710"/>
            <a:ext cx="2184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Bernhard</a:t>
            </a:r>
            <a:b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Mayr</a:t>
            </a:r>
          </a:p>
        </p:txBody>
      </p:sp>
    </p:spTree>
    <p:extLst>
      <p:ext uri="{BB962C8B-B14F-4D97-AF65-F5344CB8AC3E}">
        <p14:creationId xmlns:p14="http://schemas.microsoft.com/office/powerpoint/2010/main" val="1182347335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19D2F-565F-4BD4-846A-AA7509587BC0}"/>
              </a:ext>
            </a:extLst>
          </p:cNvPr>
          <p:cNvSpPr/>
          <p:nvPr/>
        </p:nvSpPr>
        <p:spPr>
          <a:xfrm>
            <a:off x="977376" y="5327698"/>
            <a:ext cx="8843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AT" dirty="0">
                <a:latin typeface="Fira Code" panose="020B0509050000020004" pitchFamily="49" charset="0"/>
                <a:ea typeface="Fira Code" panose="020B050905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https://github.com/innerspacetrainings/Statecharts.NET/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68D63C-E77C-4BDE-8515-B762FBFE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8976" y="2039983"/>
            <a:ext cx="2680224" cy="26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8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0" y="-1"/>
            <a:ext cx="3738880" cy="7199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879" y="2188328"/>
            <a:ext cx="6393411" cy="2822657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studying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psychology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and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philosophy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university of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innsbruck</a:t>
            </a:r>
            <a:endParaRPr lang="en-US" sz="24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studied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software engineering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fh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hagenberg</a:t>
            </a:r>
            <a:endParaRPr lang="de-AT" sz="24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working as a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researcher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innerspace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gmbh</a:t>
            </a:r>
            <a:endParaRPr lang="en-US" sz="2400" i="1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1345" y="3343031"/>
            <a:ext cx="2716190" cy="3454738"/>
            <a:chOff x="592183" y="3186526"/>
            <a:chExt cx="2716190" cy="345473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2183" y="3186526"/>
              <a:ext cx="2716190" cy="2716191"/>
              <a:chOff x="3112943" y="1923163"/>
              <a:chExt cx="3960000" cy="396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3112943" y="1923163"/>
                <a:ext cx="3960000" cy="39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6F4F7"/>
                  </a:clrFrom>
                  <a:clrTo>
                    <a:srgbClr val="F6F4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62" b="6362"/>
              <a:stretch/>
            </p:blipFill>
            <p:spPr>
              <a:xfrm>
                <a:off x="3200525" y="2036213"/>
                <a:ext cx="3778940" cy="3778939"/>
              </a:xfrm>
              <a:prstGeom prst="ellipse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789752" y="6164766"/>
              <a:ext cx="2482621" cy="476498"/>
              <a:chOff x="716990" y="5937371"/>
              <a:chExt cx="2482621" cy="476498"/>
            </a:xfrm>
          </p:grpSpPr>
          <p:pic>
            <p:nvPicPr>
              <p:cNvPr id="112" name="Grafik 1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90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14" name="Textfeld 113"/>
              <p:cNvSpPr txBox="1"/>
              <p:nvPr/>
            </p:nvSpPr>
            <p:spPr>
              <a:xfrm>
                <a:off x="1903246" y="5937371"/>
                <a:ext cx="129636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 err="1">
                    <a:solidFill>
                      <a:schemeClr val="bg1"/>
                    </a:solidFill>
                    <a:latin typeface="Fira Code" panose="020B0509050000020004" pitchFamily="49" charset="0"/>
                    <a:ea typeface="Fira Code" panose="020B0509050000020004" pitchFamily="49" charset="0"/>
                  </a:rPr>
                  <a:t>bemayr</a:t>
                </a:r>
                <a:endParaRPr lang="de-AT" sz="2400" dirty="0">
                  <a:solidFill>
                    <a:schemeClr val="bg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</p:txBody>
          </p: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005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1084378" y="5952204"/>
                <a:ext cx="2796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>
                    <a:solidFill>
                      <a:schemeClr val="bg1"/>
                    </a:solidFill>
                    <a:latin typeface="+mj-lt"/>
                  </a:rPr>
                  <a:t>/</a:t>
                </a:r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802773" y="1855710"/>
            <a:ext cx="2184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Bernhard</a:t>
            </a:r>
            <a:b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Mayr</a:t>
            </a:r>
          </a:p>
        </p:txBody>
      </p:sp>
    </p:spTree>
    <p:extLst>
      <p:ext uri="{BB962C8B-B14F-4D97-AF65-F5344CB8AC3E}">
        <p14:creationId xmlns:p14="http://schemas.microsoft.com/office/powerpoint/2010/main" val="2160917236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307728-8C0B-489C-A2FB-0A48FB30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2738735"/>
            <a:ext cx="666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460064-1733-45CF-B791-21CA3AF78825}"/>
              </a:ext>
            </a:extLst>
          </p:cNvPr>
          <p:cNvSpPr/>
          <p:nvPr/>
        </p:nvSpPr>
        <p:spPr>
          <a:xfrm>
            <a:off x="8819734" y="6983869"/>
            <a:ext cx="1980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AT" sz="800" dirty="0">
                <a:hlinkClick r:id="rId3"/>
              </a:rPr>
              <a:t>http://w3sdesign.com/?gr=c02&amp;ugr=struct</a:t>
            </a:r>
            <a:endParaRPr lang="de-AT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DE7DC5-4421-4121-A318-79E3F474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4" y="1064329"/>
            <a:ext cx="9314796" cy="13915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Let’s start with some UML…</a:t>
            </a:r>
            <a:endParaRPr lang="de-AT" sz="3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72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C5763-15FC-4D2B-978B-1CFF8BA8E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" t="480" r="1" b="1"/>
          <a:stretch/>
        </p:blipFill>
        <p:spPr>
          <a:xfrm>
            <a:off x="2577502" y="1429901"/>
            <a:ext cx="5666345" cy="43605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F387B1-E6FF-4AE4-AF3D-725DAF4F62C5}"/>
              </a:ext>
            </a:extLst>
          </p:cNvPr>
          <p:cNvSpPr/>
          <p:nvPr/>
        </p:nvSpPr>
        <p:spPr>
          <a:xfrm>
            <a:off x="5399881" y="6983869"/>
            <a:ext cx="53975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AT" sz="800" dirty="0">
                <a:hlinkClick r:id="rId3"/>
              </a:rPr>
              <a:t>https://twitter.com/DavidKPiano/status/1200507988529860609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249037118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92F4FD-9AB9-4A35-B124-2000019E4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r="7808"/>
          <a:stretch/>
        </p:blipFill>
        <p:spPr>
          <a:xfrm>
            <a:off x="-1" y="0"/>
            <a:ext cx="10799763" cy="719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79E71-297A-4598-8A93-54FA949F0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6" r="4394"/>
          <a:stretch/>
        </p:blipFill>
        <p:spPr>
          <a:xfrm rot="10800000">
            <a:off x="10799763" y="1"/>
            <a:ext cx="6201015" cy="71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3278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99E-6 2.53583E-7 L -0.57387 2.53583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9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0248E-7 2.53583E-7 L -0.57387 2.53583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81" y="1997656"/>
            <a:ext cx="6372000" cy="320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un-tree-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shakeable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needed (TypeScript + JSON)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maintenance cost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AT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finishing</a:t>
            </a:r>
            <a:r>
              <a:rPr lang="de-AT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AT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8C9B6-C0C6-42D3-A13B-4A4597A8FB75}"/>
              </a:ext>
            </a:extLst>
          </p:cNvPr>
          <p:cNvSpPr txBox="1">
            <a:spLocks/>
          </p:cNvSpPr>
          <p:nvPr/>
        </p:nvSpPr>
        <p:spPr>
          <a:xfrm>
            <a:off x="951600" y="2714656"/>
            <a:ext cx="1338000" cy="17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6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👎</a:t>
            </a:r>
            <a:endParaRPr lang="de-AT" sz="6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D9370E-35B0-44A3-B6D0-943830F08B01}"/>
              </a:ext>
            </a:extLst>
          </p:cNvPr>
          <p:cNvSpPr txBox="1">
            <a:spLocks/>
          </p:cNvSpPr>
          <p:nvPr/>
        </p:nvSpPr>
        <p:spPr>
          <a:xfrm>
            <a:off x="1482962" y="5392800"/>
            <a:ext cx="7833838" cy="129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better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functional piping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composition;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objects; await/yield</a:t>
            </a:r>
            <a:endParaRPr lang="de-AT" sz="24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63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81" y="2296800"/>
            <a:ext cx="6372000" cy="3204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software engineering, a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fluent interface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an object-oriented API whose design relies extensively on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 chaining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Its goal is to increase code legibility by creating an [internal] domain-specific language (DSL).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8C9B6-C0C6-42D3-A13B-4A4597A8FB75}"/>
              </a:ext>
            </a:extLst>
          </p:cNvPr>
          <p:cNvSpPr txBox="1">
            <a:spLocks/>
          </p:cNvSpPr>
          <p:nvPr/>
        </p:nvSpPr>
        <p:spPr>
          <a:xfrm>
            <a:off x="951600" y="1563000"/>
            <a:ext cx="1338000" cy="177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endParaRPr lang="de-AT" sz="1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566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81" y="2779200"/>
            <a:ext cx="6372000" cy="3204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builder pattern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design pattern […]. It’s intent is to separate the construction of a complex object from its representation.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8C9B6-C0C6-42D3-A13B-4A4597A8FB75}"/>
              </a:ext>
            </a:extLst>
          </p:cNvPr>
          <p:cNvSpPr txBox="1">
            <a:spLocks/>
          </p:cNvSpPr>
          <p:nvPr/>
        </p:nvSpPr>
        <p:spPr>
          <a:xfrm>
            <a:off x="951600" y="2045400"/>
            <a:ext cx="1338000" cy="177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endParaRPr lang="de-AT" sz="1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9203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81" y="2584800"/>
            <a:ext cx="6372000" cy="3204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Fluent interfaces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sense in some APIs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like the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QueryBuilder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or in general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builder objects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especially when it comes to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putting together nodes into a hierarchical structure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8C9B6-C0C6-42D3-A13B-4A4597A8FB75}"/>
              </a:ext>
            </a:extLst>
          </p:cNvPr>
          <p:cNvSpPr txBox="1">
            <a:spLocks/>
          </p:cNvSpPr>
          <p:nvPr/>
        </p:nvSpPr>
        <p:spPr>
          <a:xfrm>
            <a:off x="951600" y="1851000"/>
            <a:ext cx="1338000" cy="177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endParaRPr lang="de-AT" sz="1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08589-EFFF-4413-9C1F-F79DF65A4179}"/>
              </a:ext>
            </a:extLst>
          </p:cNvPr>
          <p:cNvSpPr/>
          <p:nvPr/>
        </p:nvSpPr>
        <p:spPr>
          <a:xfrm>
            <a:off x="8164106" y="6983869"/>
            <a:ext cx="26356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AT" sz="800" dirty="0">
                <a:hlinkClick r:id="rId2"/>
              </a:rPr>
              <a:t>https://ocramius.github.io/blog/fluent-interfaces-are-evil/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10957892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335</Words>
  <Application>Microsoft Office PowerPoint</Application>
  <PresentationFormat>Custom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Lato</vt:lpstr>
      <vt:lpstr>Lato Light</vt:lpstr>
      <vt:lpstr>Symbol</vt:lpstr>
      <vt:lpstr>Office Theme</vt:lpstr>
      <vt:lpstr>Build.WithConfidence();</vt:lpstr>
      <vt:lpstr>PowerPoint Presentation</vt:lpstr>
      <vt:lpstr>Let’s start with some UML…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TOC</vt:lpstr>
      <vt:lpstr>Findings (C#)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(…) =&gt; {…} and how we (c|sh)ould think about them.</dc:title>
  <dc:creator>Bernhard Mayr</dc:creator>
  <cp:lastModifiedBy>Bernhard Mayr</cp:lastModifiedBy>
  <cp:revision>42</cp:revision>
  <dcterms:created xsi:type="dcterms:W3CDTF">2020-02-03T14:57:57Z</dcterms:created>
  <dcterms:modified xsi:type="dcterms:W3CDTF">2020-06-22T19:47:58Z</dcterms:modified>
</cp:coreProperties>
</file>