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91" r:id="rId3"/>
    <p:sldId id="284" r:id="rId4"/>
    <p:sldId id="285" r:id="rId5"/>
    <p:sldId id="286" r:id="rId6"/>
    <p:sldId id="287" r:id="rId7"/>
    <p:sldId id="293" r:id="rId8"/>
    <p:sldId id="289" r:id="rId9"/>
    <p:sldId id="290" r:id="rId10"/>
    <p:sldId id="288" r:id="rId11"/>
    <p:sldId id="292" r:id="rId12"/>
    <p:sldId id="282" r:id="rId13"/>
    <p:sldId id="294" r:id="rId14"/>
  </p:sldIdLst>
  <p:sldSz cx="10799763" cy="7199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2929"/>
    <a:srgbClr val="FF3399"/>
    <a:srgbClr val="1111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22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685305-0A75-43EC-A1B1-24A1332A6949}" type="datetimeFigureOut">
              <a:rPr lang="de-AT" smtClean="0"/>
              <a:t>22.06.2020</a:t>
            </a:fld>
            <a:endParaRPr lang="de-A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4425" y="1143000"/>
            <a:ext cx="4629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C7455D-D154-4691-8C7F-6D38E020EEF1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777208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EFBD4E-7912-4039-AA28-A59E869A1C94}" type="slidenum">
              <a:rPr lang="de-AT" smtClean="0"/>
              <a:t>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508605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EFBD4E-7912-4039-AA28-A59E869A1C94}" type="slidenum">
              <a:rPr lang="de-AT" smtClean="0"/>
              <a:t>12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938518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9982" y="1178222"/>
            <a:ext cx="9179799" cy="2506427"/>
          </a:xfrm>
        </p:spPr>
        <p:txBody>
          <a:bodyPr anchor="b"/>
          <a:lstStyle>
            <a:lvl1pPr algn="ctr">
              <a:defRPr sz="62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9971" y="3781306"/>
            <a:ext cx="8099822" cy="1738167"/>
          </a:xfrm>
        </p:spPr>
        <p:txBody>
          <a:bodyPr/>
          <a:lstStyle>
            <a:lvl1pPr marL="0" indent="0" algn="ctr">
              <a:buNone/>
              <a:defRPr sz="2520"/>
            </a:lvl1pPr>
            <a:lvl2pPr marL="479969" indent="0" algn="ctr">
              <a:buNone/>
              <a:defRPr sz="2100"/>
            </a:lvl2pPr>
            <a:lvl3pPr marL="959937" indent="0" algn="ctr">
              <a:buNone/>
              <a:defRPr sz="1890"/>
            </a:lvl3pPr>
            <a:lvl4pPr marL="1439906" indent="0" algn="ctr">
              <a:buNone/>
              <a:defRPr sz="1680"/>
            </a:lvl4pPr>
            <a:lvl5pPr marL="1919874" indent="0" algn="ctr">
              <a:buNone/>
              <a:defRPr sz="1680"/>
            </a:lvl5pPr>
            <a:lvl6pPr marL="2399843" indent="0" algn="ctr">
              <a:buNone/>
              <a:defRPr sz="1680"/>
            </a:lvl6pPr>
            <a:lvl7pPr marL="2879811" indent="0" algn="ctr">
              <a:buNone/>
              <a:defRPr sz="1680"/>
            </a:lvl7pPr>
            <a:lvl8pPr marL="3359780" indent="0" algn="ctr">
              <a:buNone/>
              <a:defRPr sz="1680"/>
            </a:lvl8pPr>
            <a:lvl9pPr marL="3839748" indent="0" algn="ctr">
              <a:buNone/>
              <a:defRPr sz="16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AC5BA-9738-4F1E-A48E-024303D9578A}" type="datetimeFigureOut">
              <a:rPr lang="de-AT" smtClean="0"/>
              <a:t>22.06.2020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30BF3-2652-44DC-8213-25879F389610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9822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AC5BA-9738-4F1E-A48E-024303D9578A}" type="datetimeFigureOut">
              <a:rPr lang="de-AT" smtClean="0"/>
              <a:t>22.06.2020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30BF3-2652-44DC-8213-25879F389610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40545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28581" y="383297"/>
            <a:ext cx="2328699" cy="610108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484" y="383297"/>
            <a:ext cx="6851100" cy="610108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AC5BA-9738-4F1E-A48E-024303D9578A}" type="datetimeFigureOut">
              <a:rPr lang="de-AT" smtClean="0"/>
              <a:t>22.06.2020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30BF3-2652-44DC-8213-25879F389610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04695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AC5BA-9738-4F1E-A48E-024303D9578A}" type="datetimeFigureOut">
              <a:rPr lang="de-AT" smtClean="0"/>
              <a:t>22.06.2020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30BF3-2652-44DC-8213-25879F389610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79888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859" y="1794831"/>
            <a:ext cx="9314796" cy="2994714"/>
          </a:xfrm>
        </p:spPr>
        <p:txBody>
          <a:bodyPr anchor="b"/>
          <a:lstStyle>
            <a:lvl1pPr>
              <a:defRPr sz="62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859" y="4817876"/>
            <a:ext cx="9314796" cy="15748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/>
                </a:solidFill>
              </a:defRPr>
            </a:lvl1pPr>
            <a:lvl2pPr marL="479969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59937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39906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19874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399843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79811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597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39748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AC5BA-9738-4F1E-A48E-024303D9578A}" type="datetimeFigureOut">
              <a:rPr lang="de-AT" smtClean="0"/>
              <a:t>22.06.2020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30BF3-2652-44DC-8213-25879F389610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53107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2484" y="1916484"/>
            <a:ext cx="4589899" cy="45678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7380" y="1916484"/>
            <a:ext cx="4589899" cy="45678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AC5BA-9738-4F1E-A48E-024303D9578A}" type="datetimeFigureOut">
              <a:rPr lang="de-AT" smtClean="0"/>
              <a:t>22.06.2020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30BF3-2652-44DC-8213-25879F389610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81502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383299"/>
            <a:ext cx="9314796" cy="13915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892" y="1764832"/>
            <a:ext cx="4568805" cy="864917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79969" indent="0">
              <a:buNone/>
              <a:defRPr sz="2100" b="1"/>
            </a:lvl2pPr>
            <a:lvl3pPr marL="959937" indent="0">
              <a:buNone/>
              <a:defRPr sz="1890" b="1"/>
            </a:lvl3pPr>
            <a:lvl4pPr marL="1439906" indent="0">
              <a:buNone/>
              <a:defRPr sz="1680" b="1"/>
            </a:lvl4pPr>
            <a:lvl5pPr marL="1919874" indent="0">
              <a:buNone/>
              <a:defRPr sz="1680" b="1"/>
            </a:lvl5pPr>
            <a:lvl6pPr marL="2399843" indent="0">
              <a:buNone/>
              <a:defRPr sz="1680" b="1"/>
            </a:lvl6pPr>
            <a:lvl7pPr marL="2879811" indent="0">
              <a:buNone/>
              <a:defRPr sz="1680" b="1"/>
            </a:lvl7pPr>
            <a:lvl8pPr marL="3359780" indent="0">
              <a:buNone/>
              <a:defRPr sz="1680" b="1"/>
            </a:lvl8pPr>
            <a:lvl9pPr marL="3839748" indent="0">
              <a:buNone/>
              <a:defRPr sz="1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892" y="2629749"/>
            <a:ext cx="4568805" cy="38679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67381" y="1764832"/>
            <a:ext cx="4591306" cy="864917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79969" indent="0">
              <a:buNone/>
              <a:defRPr sz="2100" b="1"/>
            </a:lvl2pPr>
            <a:lvl3pPr marL="959937" indent="0">
              <a:buNone/>
              <a:defRPr sz="1890" b="1"/>
            </a:lvl3pPr>
            <a:lvl4pPr marL="1439906" indent="0">
              <a:buNone/>
              <a:defRPr sz="1680" b="1"/>
            </a:lvl4pPr>
            <a:lvl5pPr marL="1919874" indent="0">
              <a:buNone/>
              <a:defRPr sz="1680" b="1"/>
            </a:lvl5pPr>
            <a:lvl6pPr marL="2399843" indent="0">
              <a:buNone/>
              <a:defRPr sz="1680" b="1"/>
            </a:lvl6pPr>
            <a:lvl7pPr marL="2879811" indent="0">
              <a:buNone/>
              <a:defRPr sz="1680" b="1"/>
            </a:lvl7pPr>
            <a:lvl8pPr marL="3359780" indent="0">
              <a:buNone/>
              <a:defRPr sz="1680" b="1"/>
            </a:lvl8pPr>
            <a:lvl9pPr marL="3839748" indent="0">
              <a:buNone/>
              <a:defRPr sz="1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67381" y="2629749"/>
            <a:ext cx="4591306" cy="38679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AC5BA-9738-4F1E-A48E-024303D9578A}" type="datetimeFigureOut">
              <a:rPr lang="de-AT" smtClean="0"/>
              <a:t>22.06.2020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30BF3-2652-44DC-8213-25879F389610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48507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AC5BA-9738-4F1E-A48E-024303D9578A}" type="datetimeFigureOut">
              <a:rPr lang="de-AT" smtClean="0"/>
              <a:t>22.06.2020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30BF3-2652-44DC-8213-25879F389610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94948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AC5BA-9738-4F1E-A48E-024303D9578A}" type="datetimeFigureOut">
              <a:rPr lang="de-AT" smtClean="0"/>
              <a:t>22.06.2020</a:t>
            </a:fld>
            <a:endParaRPr lang="de-A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30BF3-2652-44DC-8213-25879F389610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8365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479954"/>
            <a:ext cx="3483205" cy="1679840"/>
          </a:xfrm>
        </p:spPr>
        <p:txBody>
          <a:bodyPr anchor="b"/>
          <a:lstStyle>
            <a:lvl1pPr>
              <a:defRPr sz="335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1306" y="1036570"/>
            <a:ext cx="5467380" cy="5116178"/>
          </a:xfrm>
        </p:spPr>
        <p:txBody>
          <a:bodyPr/>
          <a:lstStyle>
            <a:lvl1pPr>
              <a:defRPr sz="3359"/>
            </a:lvl1pPr>
            <a:lvl2pPr>
              <a:defRPr sz="2939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2159794"/>
            <a:ext cx="3483205" cy="4001285"/>
          </a:xfrm>
        </p:spPr>
        <p:txBody>
          <a:bodyPr/>
          <a:lstStyle>
            <a:lvl1pPr marL="0" indent="0">
              <a:buNone/>
              <a:defRPr sz="1680"/>
            </a:lvl1pPr>
            <a:lvl2pPr marL="479969" indent="0">
              <a:buNone/>
              <a:defRPr sz="1470"/>
            </a:lvl2pPr>
            <a:lvl3pPr marL="959937" indent="0">
              <a:buNone/>
              <a:defRPr sz="1260"/>
            </a:lvl3pPr>
            <a:lvl4pPr marL="1439906" indent="0">
              <a:buNone/>
              <a:defRPr sz="1050"/>
            </a:lvl4pPr>
            <a:lvl5pPr marL="1919874" indent="0">
              <a:buNone/>
              <a:defRPr sz="1050"/>
            </a:lvl5pPr>
            <a:lvl6pPr marL="2399843" indent="0">
              <a:buNone/>
              <a:defRPr sz="1050"/>
            </a:lvl6pPr>
            <a:lvl7pPr marL="2879811" indent="0">
              <a:buNone/>
              <a:defRPr sz="1050"/>
            </a:lvl7pPr>
            <a:lvl8pPr marL="3359780" indent="0">
              <a:buNone/>
              <a:defRPr sz="1050"/>
            </a:lvl8pPr>
            <a:lvl9pPr marL="3839748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AC5BA-9738-4F1E-A48E-024303D9578A}" type="datetimeFigureOut">
              <a:rPr lang="de-AT" smtClean="0"/>
              <a:t>22.06.2020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30BF3-2652-44DC-8213-25879F389610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53593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479954"/>
            <a:ext cx="3483205" cy="1679840"/>
          </a:xfrm>
        </p:spPr>
        <p:txBody>
          <a:bodyPr anchor="b"/>
          <a:lstStyle>
            <a:lvl1pPr>
              <a:defRPr sz="335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91306" y="1036570"/>
            <a:ext cx="5467380" cy="5116178"/>
          </a:xfrm>
        </p:spPr>
        <p:txBody>
          <a:bodyPr anchor="t"/>
          <a:lstStyle>
            <a:lvl1pPr marL="0" indent="0">
              <a:buNone/>
              <a:defRPr sz="3359"/>
            </a:lvl1pPr>
            <a:lvl2pPr marL="479969" indent="0">
              <a:buNone/>
              <a:defRPr sz="2939"/>
            </a:lvl2pPr>
            <a:lvl3pPr marL="959937" indent="0">
              <a:buNone/>
              <a:defRPr sz="2520"/>
            </a:lvl3pPr>
            <a:lvl4pPr marL="1439906" indent="0">
              <a:buNone/>
              <a:defRPr sz="2100"/>
            </a:lvl4pPr>
            <a:lvl5pPr marL="1919874" indent="0">
              <a:buNone/>
              <a:defRPr sz="2100"/>
            </a:lvl5pPr>
            <a:lvl6pPr marL="2399843" indent="0">
              <a:buNone/>
              <a:defRPr sz="2100"/>
            </a:lvl6pPr>
            <a:lvl7pPr marL="2879811" indent="0">
              <a:buNone/>
              <a:defRPr sz="2100"/>
            </a:lvl7pPr>
            <a:lvl8pPr marL="3359780" indent="0">
              <a:buNone/>
              <a:defRPr sz="2100"/>
            </a:lvl8pPr>
            <a:lvl9pPr marL="3839748" indent="0">
              <a:buNone/>
              <a:defRPr sz="21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2159794"/>
            <a:ext cx="3483205" cy="4001285"/>
          </a:xfrm>
        </p:spPr>
        <p:txBody>
          <a:bodyPr/>
          <a:lstStyle>
            <a:lvl1pPr marL="0" indent="0">
              <a:buNone/>
              <a:defRPr sz="1680"/>
            </a:lvl1pPr>
            <a:lvl2pPr marL="479969" indent="0">
              <a:buNone/>
              <a:defRPr sz="1470"/>
            </a:lvl2pPr>
            <a:lvl3pPr marL="959937" indent="0">
              <a:buNone/>
              <a:defRPr sz="1260"/>
            </a:lvl3pPr>
            <a:lvl4pPr marL="1439906" indent="0">
              <a:buNone/>
              <a:defRPr sz="1050"/>
            </a:lvl4pPr>
            <a:lvl5pPr marL="1919874" indent="0">
              <a:buNone/>
              <a:defRPr sz="1050"/>
            </a:lvl5pPr>
            <a:lvl6pPr marL="2399843" indent="0">
              <a:buNone/>
              <a:defRPr sz="1050"/>
            </a:lvl6pPr>
            <a:lvl7pPr marL="2879811" indent="0">
              <a:buNone/>
              <a:defRPr sz="1050"/>
            </a:lvl7pPr>
            <a:lvl8pPr marL="3359780" indent="0">
              <a:buNone/>
              <a:defRPr sz="1050"/>
            </a:lvl8pPr>
            <a:lvl9pPr marL="3839748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AC5BA-9738-4F1E-A48E-024303D9578A}" type="datetimeFigureOut">
              <a:rPr lang="de-AT" smtClean="0"/>
              <a:t>22.06.2020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30BF3-2652-44DC-8213-25879F389610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24831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2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2484" y="383299"/>
            <a:ext cx="9314796" cy="1391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2484" y="1916484"/>
            <a:ext cx="9314796" cy="4567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484" y="6672698"/>
            <a:ext cx="2429947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1AC5BA-9738-4F1E-A48E-024303D9578A}" type="datetimeFigureOut">
              <a:rPr lang="de-AT" smtClean="0"/>
              <a:t>22.06.2020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77422" y="6672698"/>
            <a:ext cx="3644920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7332" y="6672698"/>
            <a:ext cx="2429947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530BF3-2652-44DC-8213-25879F389610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78584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59937" rtl="0" eaLnBrk="1" latinLnBrk="0" hangingPunct="1">
        <a:lnSpc>
          <a:spcPct val="90000"/>
        </a:lnSpc>
        <a:spcBef>
          <a:spcPct val="0"/>
        </a:spcBef>
        <a:buNone/>
        <a:defRPr sz="461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9984" indent="-239984" algn="l" defTabSz="95993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39" kern="1200">
          <a:solidFill>
            <a:schemeClr val="tx1"/>
          </a:solidFill>
          <a:latin typeface="+mn-lt"/>
          <a:ea typeface="+mn-ea"/>
          <a:cs typeface="+mn-cs"/>
        </a:defRPr>
      </a:lvl1pPr>
      <a:lvl2pPr marL="719953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199921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79890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59859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39827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19796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599764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79733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79969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59937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39906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19874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399843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79811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59780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39748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github.com/bemayr/Statecharts.NET/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3sdesign.com/?gr=c02&amp;ugr=struct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DavidKPiano/status/1200507988529860609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ocramius.github.io/blog/fluent-interfaces-are-evil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DD3D7-93AD-4D4C-BF94-83592E7E43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9982" y="2346442"/>
            <a:ext cx="9179799" cy="2506427"/>
          </a:xfrm>
        </p:spPr>
        <p:txBody>
          <a:bodyPr anchor="ctr">
            <a:noAutofit/>
          </a:bodyPr>
          <a:lstStyle/>
          <a:p>
            <a:r>
              <a:rPr lang="en-US" sz="4400" b="1" dirty="0" err="1">
                <a:solidFill>
                  <a:srgbClr val="00B0F0"/>
                </a:solidFill>
                <a:effectLst/>
                <a:latin typeface="Fira Code" panose="020B0509050000020004" pitchFamily="49" charset="0"/>
                <a:ea typeface="Fira Code" panose="020B0509050000020004" pitchFamily="49" charset="0"/>
                <a:cs typeface="Inter UI" panose="020B0502030000000004" pitchFamily="34" charset="0"/>
              </a:rPr>
              <a:t>Build.WithConfidence</a:t>
            </a:r>
            <a:r>
              <a:rPr lang="en-US" sz="4400" b="1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  <a:cs typeface="Inter UI" panose="020B0502030000000004" pitchFamily="34" charset="0"/>
              </a:rPr>
              <a:t>();</a:t>
            </a:r>
            <a:endParaRPr lang="de-AT" sz="4400" dirty="0">
              <a:solidFill>
                <a:srgbClr val="00B0F0"/>
              </a:solidFill>
              <a:effectLst/>
              <a:latin typeface="Fira Code" panose="020B0509050000020004" pitchFamily="49" charset="0"/>
              <a:ea typeface="Fira Code" panose="020B0509050000020004" pitchFamily="49" charset="0"/>
              <a:cs typeface="Inter UI" panose="020B05020300000000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B842D4-4DF5-4401-8313-1B2156D2A559}"/>
              </a:ext>
            </a:extLst>
          </p:cNvPr>
          <p:cNvSpPr txBox="1"/>
          <p:nvPr/>
        </p:nvSpPr>
        <p:spPr>
          <a:xfrm>
            <a:off x="1954004" y="6664285"/>
            <a:ext cx="68917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solidFill>
                  <a:schemeClr val="bg1"/>
                </a:solidFill>
                <a:latin typeface="Fira Code" panose="020B0509050000020004" pitchFamily="49" charset="0"/>
                <a:ea typeface="Fira Code" panose="020B0509050000020004" pitchFamily="49" charset="0"/>
                <a:cs typeface="Lato" panose="020F0502020204030203" pitchFamily="34" charset="0"/>
              </a:rPr>
              <a:t>GranitTreff</a:t>
            </a:r>
            <a:r>
              <a:rPr lang="en-US" sz="1400" dirty="0">
                <a:solidFill>
                  <a:schemeClr val="bg1"/>
                </a:solidFill>
                <a:latin typeface="Fira Code" panose="020B0509050000020004" pitchFamily="49" charset="0"/>
                <a:ea typeface="Fira Code" panose="020B0509050000020004" pitchFamily="49" charset="0"/>
                <a:cs typeface="Lato" panose="020F0502020204030203" pitchFamily="34" charset="0"/>
              </a:rPr>
              <a:t> #2 | 03.06.20 | @</a:t>
            </a:r>
            <a:r>
              <a:rPr lang="en-US" sz="1400" dirty="0" err="1">
                <a:solidFill>
                  <a:schemeClr val="bg1"/>
                </a:solidFill>
                <a:latin typeface="Fira Code" panose="020B0509050000020004" pitchFamily="49" charset="0"/>
                <a:ea typeface="Fira Code" panose="020B0509050000020004" pitchFamily="49" charset="0"/>
                <a:cs typeface="Lato" panose="020F0502020204030203" pitchFamily="34" charset="0"/>
              </a:rPr>
              <a:t>bemayr</a:t>
            </a:r>
            <a:endParaRPr lang="de-AT" sz="1400" dirty="0">
              <a:solidFill>
                <a:schemeClr val="bg1"/>
              </a:solidFill>
              <a:latin typeface="Fira Code" panose="020B0509050000020004" pitchFamily="49" charset="0"/>
              <a:ea typeface="Fira Code" panose="020B0509050000020004" pitchFamily="49" charset="0"/>
              <a:cs typeface="Lato" panose="020F0502020204030203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487D1F2-064F-49E3-8C3B-11A5F89AF9C2}"/>
              </a:ext>
            </a:extLst>
          </p:cNvPr>
          <p:cNvSpPr txBox="1">
            <a:spLocks/>
          </p:cNvSpPr>
          <p:nvPr/>
        </p:nvSpPr>
        <p:spPr>
          <a:xfrm>
            <a:off x="809980" y="3036536"/>
            <a:ext cx="9179799" cy="25064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5993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299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>
                <a:solidFill>
                  <a:schemeClr val="bg1"/>
                </a:solidFill>
                <a:latin typeface="Fira Code" panose="020B0509050000020004" pitchFamily="49" charset="0"/>
                <a:ea typeface="Fira Code" panose="020B0509050000020004" pitchFamily="49" charset="0"/>
                <a:cs typeface="Inter UI" panose="020B0502030000000004" pitchFamily="34" charset="0"/>
              </a:rPr>
              <a:t>on API design, fluent interfaces</a:t>
            </a:r>
            <a:br>
              <a:rPr lang="en-US" sz="1400" dirty="0">
                <a:solidFill>
                  <a:schemeClr val="bg1"/>
                </a:solidFill>
                <a:latin typeface="Fira Code" panose="020B0509050000020004" pitchFamily="49" charset="0"/>
                <a:ea typeface="Fira Code" panose="020B0509050000020004" pitchFamily="49" charset="0"/>
                <a:cs typeface="Inter UI" panose="020B0502030000000004" pitchFamily="34" charset="0"/>
              </a:rPr>
            </a:br>
            <a:r>
              <a:rPr lang="en-US" sz="1400" dirty="0">
                <a:solidFill>
                  <a:schemeClr val="bg1"/>
                </a:solidFill>
                <a:latin typeface="Fira Code" panose="020B0509050000020004" pitchFamily="49" charset="0"/>
                <a:ea typeface="Fira Code" panose="020B0509050000020004" pitchFamily="49" charset="0"/>
                <a:cs typeface="Inter UI" panose="020B0502030000000004" pitchFamily="34" charset="0"/>
              </a:rPr>
              <a:t>and the builder pattern</a:t>
            </a:r>
            <a:endParaRPr lang="de-AT" sz="1400" dirty="0">
              <a:solidFill>
                <a:schemeClr val="bg1"/>
              </a:solidFill>
              <a:latin typeface="Fira Code" panose="020B0509050000020004" pitchFamily="49" charset="0"/>
              <a:ea typeface="Fira Code" panose="020B0509050000020004" pitchFamily="49" charset="0"/>
              <a:cs typeface="Inter UI" panose="020B050203000000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69978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8FF68-D46D-4379-9EA2-D9D35A6BA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TOC</a:t>
            </a:r>
            <a:endParaRPr lang="de-AT" dirty="0">
              <a:latin typeface="Fira Code" panose="020B0509050000020004" pitchFamily="49" charset="0"/>
              <a:ea typeface="Fira Code" panose="020B05090500000200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EAB472-9719-4175-B6D2-D68294018B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484" y="1916484"/>
            <a:ext cx="5874316" cy="4567898"/>
          </a:xfrm>
        </p:spPr>
        <p:txBody>
          <a:bodyPr>
            <a:normAutofit/>
          </a:bodyPr>
          <a:lstStyle/>
          <a:p>
            <a:pPr>
              <a:buFont typeface="Symbol" panose="05050102010706020507" pitchFamily="18" charset="2"/>
              <a:buChar char="-"/>
            </a:pPr>
            <a:r>
              <a:rPr lang="en-US" sz="2400" dirty="0">
                <a:latin typeface="Fira Code" panose="020B0509050000020004" pitchFamily="49" charset="0"/>
                <a:ea typeface="Fira Code" panose="020B0509050000020004" pitchFamily="49" charset="0"/>
              </a:rPr>
              <a:t>autocompletion and static types as a navigation system (</a:t>
            </a:r>
            <a:r>
              <a:rPr lang="en-US" sz="2400" dirty="0" err="1">
                <a:latin typeface="Fira Code" panose="020B0509050000020004" pitchFamily="49" charset="0"/>
                <a:ea typeface="Fira Code" panose="020B0509050000020004" pitchFamily="49" charset="0"/>
              </a:rPr>
              <a:t>AaSTaaNS</a:t>
            </a:r>
            <a:r>
              <a:rPr lang="en-US" sz="2400" dirty="0">
                <a:latin typeface="Fira Code" panose="020B0509050000020004" pitchFamily="49" charset="0"/>
                <a:ea typeface="Fira Code" panose="020B0509050000020004" pitchFamily="49" charset="0"/>
              </a:rPr>
              <a:t>)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en-US" sz="2400" dirty="0">
                <a:latin typeface="Fira Code" panose="020B0509050000020004" pitchFamily="49" charset="0"/>
                <a:ea typeface="Fira Code" panose="020B0509050000020004" pitchFamily="49" charset="0"/>
              </a:rPr>
              <a:t>How to write a library with git in mind?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en-US" sz="2400" dirty="0">
                <a:latin typeface="Fira Code" panose="020B0509050000020004" pitchFamily="49" charset="0"/>
                <a:ea typeface="Fira Code" panose="020B0509050000020004" pitchFamily="49" charset="0"/>
              </a:rPr>
              <a:t>writing code vs. reading code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en-US" sz="2400" dirty="0">
                <a:latin typeface="Fira Code" panose="020B0509050000020004" pitchFamily="49" charset="0"/>
                <a:ea typeface="Fira Code" panose="020B0509050000020004" pitchFamily="49" charset="0"/>
              </a:rPr>
              <a:t>Why I am studying psychology...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en-US" sz="2400" dirty="0">
                <a:latin typeface="Fira Code" panose="020B0509050000020004" pitchFamily="49" charset="0"/>
                <a:ea typeface="Fira Code" panose="020B0509050000020004" pitchFamily="49" charset="0"/>
              </a:rPr>
              <a:t>"Oxford English Dictionary" - my new favorite dev tool</a:t>
            </a:r>
            <a:endParaRPr lang="de-AT" sz="2400" dirty="0">
              <a:latin typeface="Fira Code" panose="020B0509050000020004" pitchFamily="49" charset="0"/>
              <a:ea typeface="Fira Code" panose="020B05090500000200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B472111-6F5C-4467-AE1A-A297F90BA4B4}"/>
              </a:ext>
            </a:extLst>
          </p:cNvPr>
          <p:cNvSpPr/>
          <p:nvPr/>
        </p:nvSpPr>
        <p:spPr>
          <a:xfrm>
            <a:off x="7250400" y="0"/>
            <a:ext cx="3549363" cy="7199313"/>
          </a:xfrm>
          <a:prstGeom prst="rect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{}</a:t>
            </a:r>
            <a:endParaRPr lang="de-AT" sz="5400" b="1" dirty="0">
              <a:solidFill>
                <a:srgbClr val="00B0F0"/>
              </a:solidFill>
              <a:latin typeface="Fira Code" panose="020B0509050000020004" pitchFamily="49" charset="0"/>
              <a:ea typeface="Fira Code" panose="020B05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4999895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8FF68-D46D-4379-9EA2-D9D35A6BA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484" y="383299"/>
            <a:ext cx="5874316" cy="1391534"/>
          </a:xfrm>
        </p:spPr>
        <p:txBody>
          <a:bodyPr/>
          <a:lstStyle/>
          <a:p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Findings (C#)</a:t>
            </a:r>
            <a:endParaRPr lang="de-AT" dirty="0">
              <a:latin typeface="Fira Code" panose="020B0509050000020004" pitchFamily="49" charset="0"/>
              <a:ea typeface="Fira Code" panose="020B05090500000200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EAB472-9719-4175-B6D2-D68294018B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484" y="1916484"/>
            <a:ext cx="5874316" cy="4567898"/>
          </a:xfrm>
        </p:spPr>
        <p:txBody>
          <a:bodyPr>
            <a:normAutofit/>
          </a:bodyPr>
          <a:lstStyle/>
          <a:p>
            <a:pPr>
              <a:buFont typeface="Symbol" panose="05050102010706020507" pitchFamily="18" charset="2"/>
              <a:buChar char="-"/>
            </a:pPr>
            <a:r>
              <a:rPr lang="en-US" sz="2400" dirty="0">
                <a:latin typeface="Fira Code" panose="020B0509050000020004" pitchFamily="49" charset="0"/>
                <a:ea typeface="Fira Code" panose="020B0509050000020004" pitchFamily="49" charset="0"/>
              </a:rPr>
              <a:t>Extension Methods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AT" sz="2400" dirty="0">
                <a:latin typeface="Fira Code" panose="020B0509050000020004" pitchFamily="49" charset="0"/>
                <a:ea typeface="Fira Code" panose="020B0509050000020004" pitchFamily="49" charset="0"/>
              </a:rPr>
              <a:t>`</a:t>
            </a:r>
            <a:r>
              <a:rPr lang="de-AT" sz="2400" dirty="0" err="1">
                <a:latin typeface="Fira Code" panose="020B0509050000020004" pitchFamily="49" charset="0"/>
                <a:ea typeface="Fira Code" panose="020B0509050000020004" pitchFamily="49" charset="0"/>
              </a:rPr>
              <a:t>using</a:t>
            </a:r>
            <a:r>
              <a:rPr lang="de-AT" sz="2400" dirty="0"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de-AT" sz="2400" dirty="0" err="1">
                <a:latin typeface="Fira Code" panose="020B0509050000020004" pitchFamily="49" charset="0"/>
                <a:ea typeface="Fira Code" panose="020B0509050000020004" pitchFamily="49" charset="0"/>
              </a:rPr>
              <a:t>static</a:t>
            </a:r>
            <a:r>
              <a:rPr lang="de-AT" sz="2400" dirty="0">
                <a:latin typeface="Fira Code" panose="020B0509050000020004" pitchFamily="49" charset="0"/>
                <a:ea typeface="Fira Code" panose="020B0509050000020004" pitchFamily="49" charset="0"/>
              </a:rPr>
              <a:t> …`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AT" sz="2400" dirty="0" err="1">
                <a:latin typeface="Fira Code" panose="020B0509050000020004" pitchFamily="49" charset="0"/>
                <a:ea typeface="Fira Code" panose="020B0509050000020004" pitchFamily="49" charset="0"/>
              </a:rPr>
              <a:t>Composition</a:t>
            </a:r>
            <a:endParaRPr lang="de-AT" sz="2400" dirty="0"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pPr>
              <a:buFont typeface="Symbol" panose="05050102010706020507" pitchFamily="18" charset="2"/>
              <a:buChar char="-"/>
            </a:pPr>
            <a:r>
              <a:rPr lang="de-AT" sz="2400" dirty="0" err="1">
                <a:latin typeface="Fira Code" panose="020B0509050000020004" pitchFamily="49" charset="0"/>
                <a:ea typeface="Fira Code" panose="020B0509050000020004" pitchFamily="49" charset="0"/>
              </a:rPr>
              <a:t>utilize</a:t>
            </a:r>
            <a:r>
              <a:rPr lang="de-AT" sz="2400" dirty="0">
                <a:latin typeface="Fira Code" panose="020B0509050000020004" pitchFamily="49" charset="0"/>
                <a:ea typeface="Fira Code" panose="020B0509050000020004" pitchFamily="49" charset="0"/>
              </a:rPr>
              <a:t> Properties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AT" sz="2400" strike="sngStrike" dirty="0">
                <a:latin typeface="Fira Code" panose="020B0509050000020004" pitchFamily="49" charset="0"/>
                <a:ea typeface="Fira Code" panose="020B0509050000020004" pitchFamily="49" charset="0"/>
              </a:rPr>
              <a:t>.</a:t>
            </a:r>
            <a:r>
              <a:rPr lang="de-AT" sz="2400" strike="sngStrike" dirty="0" err="1">
                <a:latin typeface="Fira Code" panose="020B0509050000020004" pitchFamily="49" charset="0"/>
                <a:ea typeface="Fira Code" panose="020B0509050000020004" pitchFamily="49" charset="0"/>
              </a:rPr>
              <a:t>Build</a:t>
            </a:r>
            <a:r>
              <a:rPr lang="de-AT" sz="2400" strike="sngStrike" dirty="0">
                <a:latin typeface="Fira Code" panose="020B0509050000020004" pitchFamily="49" charset="0"/>
                <a:ea typeface="Fira Code" panose="020B0509050000020004" pitchFamily="49" charset="0"/>
              </a:rPr>
              <a:t>()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AT" sz="2400" dirty="0" err="1">
                <a:latin typeface="Fira Code" panose="020B0509050000020004" pitchFamily="49" charset="0"/>
                <a:ea typeface="Fira Code" panose="020B0509050000020004" pitchFamily="49" charset="0"/>
              </a:rPr>
              <a:t>Indexed</a:t>
            </a:r>
            <a:r>
              <a:rPr lang="de-AT" sz="2400" dirty="0"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de-AT" sz="2400" dirty="0" err="1">
                <a:latin typeface="Fira Code" panose="020B0509050000020004" pitchFamily="49" charset="0"/>
                <a:ea typeface="Fira Code" panose="020B0509050000020004" pitchFamily="49" charset="0"/>
              </a:rPr>
              <a:t>Builder</a:t>
            </a:r>
            <a:endParaRPr lang="de-AT" sz="2400" dirty="0"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pPr>
              <a:buFont typeface="Symbol" panose="05050102010706020507" pitchFamily="18" charset="2"/>
              <a:buChar char="-"/>
            </a:pPr>
            <a:r>
              <a:rPr lang="de-AT" sz="2400" dirty="0" err="1">
                <a:latin typeface="Fira Code" panose="020B0509050000020004" pitchFamily="49" charset="0"/>
                <a:ea typeface="Fira Code" panose="020B0509050000020004" pitchFamily="49" charset="0"/>
              </a:rPr>
              <a:t>Skipping</a:t>
            </a:r>
            <a:r>
              <a:rPr lang="de-AT" sz="2400" dirty="0">
                <a:latin typeface="Fira Code" panose="020B0509050000020004" pitchFamily="49" charset="0"/>
                <a:ea typeface="Fira Code" panose="020B0509050000020004" pitchFamily="49" charset="0"/>
              </a:rPr>
              <a:t> (</a:t>
            </a:r>
            <a:r>
              <a:rPr lang="de-AT" sz="2400" dirty="0" err="1">
                <a:latin typeface="Fira Code" panose="020B0509050000020004" pitchFamily="49" charset="0"/>
                <a:ea typeface="Fira Code" panose="020B0509050000020004" pitchFamily="49" charset="0"/>
              </a:rPr>
              <a:t>inheritance</a:t>
            </a:r>
            <a:r>
              <a:rPr lang="de-AT" sz="2400" dirty="0">
                <a:latin typeface="Fira Code" panose="020B0509050000020004" pitchFamily="49" charset="0"/>
                <a:ea typeface="Fira Code" panose="020B0509050000020004" pitchFamily="49" charset="0"/>
              </a:rPr>
              <a:t>)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AT" sz="2400" dirty="0">
                <a:latin typeface="Fira Code" panose="020B0509050000020004" pitchFamily="49" charset="0"/>
                <a:ea typeface="Fira Code" panose="020B0509050000020004" pitchFamily="49" charset="0"/>
              </a:rPr>
              <a:t>DSL </a:t>
            </a:r>
            <a:r>
              <a:rPr lang="de-AT" sz="2400" dirty="0" err="1">
                <a:latin typeface="Fira Code" panose="020B0509050000020004" pitchFamily="49" charset="0"/>
                <a:ea typeface="Fira Code" panose="020B0509050000020004" pitchFamily="49" charset="0"/>
              </a:rPr>
              <a:t>as</a:t>
            </a:r>
            <a:r>
              <a:rPr lang="de-AT" sz="2400" dirty="0">
                <a:latin typeface="Fira Code" panose="020B0509050000020004" pitchFamily="49" charset="0"/>
                <a:ea typeface="Fira Code" panose="020B0509050000020004" pitchFamily="49" charset="0"/>
              </a:rPr>
              <a:t> Extension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B472111-6F5C-4467-AE1A-A297F90BA4B4}"/>
              </a:ext>
            </a:extLst>
          </p:cNvPr>
          <p:cNvSpPr/>
          <p:nvPr/>
        </p:nvSpPr>
        <p:spPr>
          <a:xfrm>
            <a:off x="7250400" y="0"/>
            <a:ext cx="3549363" cy="7199313"/>
          </a:xfrm>
          <a:prstGeom prst="rect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{}</a:t>
            </a:r>
            <a:endParaRPr lang="de-AT" sz="5400" b="1" dirty="0">
              <a:solidFill>
                <a:srgbClr val="00B0F0"/>
              </a:solidFill>
              <a:latin typeface="Fira Code" panose="020B0509050000020004" pitchFamily="49" charset="0"/>
              <a:ea typeface="Fira Code" panose="020B05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5577598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hteck 45"/>
          <p:cNvSpPr/>
          <p:nvPr/>
        </p:nvSpPr>
        <p:spPr>
          <a:xfrm>
            <a:off x="0" y="-1"/>
            <a:ext cx="3738880" cy="719931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>
              <a:solidFill>
                <a:srgbClr val="00B0F0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246879" y="2188328"/>
            <a:ext cx="6393411" cy="2822657"/>
          </a:xfrm>
        </p:spPr>
        <p:txBody>
          <a:bodyPr anchor="ctr">
            <a:normAutofit fontScale="92500"/>
          </a:bodyPr>
          <a:lstStyle/>
          <a:p>
            <a:pPr>
              <a:lnSpc>
                <a:spcPct val="110000"/>
              </a:lnSpc>
              <a:buFont typeface="Lato Light" panose="020F0502020204030203" pitchFamily="34" charset="0"/>
              <a:buChar char="-"/>
            </a:pPr>
            <a:r>
              <a:rPr lang="en-US" sz="2400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studying </a:t>
            </a:r>
            <a:r>
              <a:rPr lang="en-US" sz="2400" b="1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psychology</a:t>
            </a:r>
            <a:r>
              <a:rPr lang="en-US" sz="2400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and </a:t>
            </a:r>
            <a:r>
              <a:rPr lang="en-US" sz="2400" b="1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philosophy</a:t>
            </a:r>
            <a:br>
              <a:rPr lang="en-US" sz="2400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sz="2400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	@ university of </a:t>
            </a:r>
            <a:r>
              <a:rPr lang="en-US" sz="2400" dirty="0" err="1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innsbruck</a:t>
            </a:r>
            <a:endParaRPr lang="en-US" sz="2400" dirty="0">
              <a:solidFill>
                <a:srgbClr val="00B0F0"/>
              </a:solidFill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pPr>
              <a:lnSpc>
                <a:spcPct val="110000"/>
              </a:lnSpc>
              <a:buFont typeface="Lato Light" panose="020F0502020204030203" pitchFamily="34" charset="0"/>
              <a:buChar char="-"/>
            </a:pPr>
            <a:r>
              <a:rPr lang="en-US" sz="2400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studied </a:t>
            </a:r>
            <a:r>
              <a:rPr lang="en-US" sz="2400" b="1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software engineering</a:t>
            </a:r>
            <a:br>
              <a:rPr lang="en-US" sz="2400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sz="2400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	@ </a:t>
            </a:r>
            <a:r>
              <a:rPr lang="en-US" sz="2400" dirty="0" err="1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fh</a:t>
            </a:r>
            <a:r>
              <a:rPr lang="en-US" sz="2400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sz="2400" dirty="0" err="1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hagenberg</a:t>
            </a:r>
            <a:endParaRPr lang="de-AT" sz="2400" dirty="0">
              <a:solidFill>
                <a:srgbClr val="00B0F0"/>
              </a:solidFill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pPr>
              <a:lnSpc>
                <a:spcPct val="110000"/>
              </a:lnSpc>
              <a:buFont typeface="Lato Light" panose="020F0502020204030203" pitchFamily="34" charset="0"/>
              <a:buChar char="-"/>
            </a:pPr>
            <a:r>
              <a:rPr lang="en-US" sz="2400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working as a </a:t>
            </a:r>
            <a:r>
              <a:rPr lang="en-US" sz="2400" b="1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researcher</a:t>
            </a:r>
            <a:r>
              <a:rPr lang="en-US" sz="2400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br>
              <a:rPr lang="en-US" sz="2400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sz="2400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	@ </a:t>
            </a:r>
            <a:r>
              <a:rPr lang="en-US" sz="2400" dirty="0" err="1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innerspace</a:t>
            </a:r>
            <a:r>
              <a:rPr lang="en-US" sz="2400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sz="2400" dirty="0" err="1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gmbh</a:t>
            </a:r>
            <a:endParaRPr lang="en-US" sz="2400" i="1" dirty="0">
              <a:solidFill>
                <a:srgbClr val="00B0F0"/>
              </a:solidFill>
              <a:latin typeface="Fira Code" panose="020B0509050000020004" pitchFamily="49" charset="0"/>
              <a:ea typeface="Fira Code" panose="020B0509050000020004" pitchFamily="49" charset="0"/>
            </a:endParaRPr>
          </a:p>
        </p:txBody>
      </p:sp>
      <p:sp>
        <p:nvSpPr>
          <p:cNvPr id="43" name="Rectangle 4"/>
          <p:cNvSpPr>
            <a:spLocks noChangeArrowheads="1"/>
          </p:cNvSpPr>
          <p:nvPr/>
        </p:nvSpPr>
        <p:spPr bwMode="auto">
          <a:xfrm>
            <a:off x="152400" y="242500"/>
            <a:ext cx="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11" name="Gruppieren 10"/>
          <p:cNvGrpSpPr/>
          <p:nvPr/>
        </p:nvGrpSpPr>
        <p:grpSpPr>
          <a:xfrm>
            <a:off x="511345" y="3343031"/>
            <a:ext cx="2716190" cy="3454738"/>
            <a:chOff x="592183" y="3186526"/>
            <a:chExt cx="2716190" cy="3454738"/>
          </a:xfrm>
        </p:grpSpPr>
        <p:grpSp>
          <p:nvGrpSpPr>
            <p:cNvPr id="7" name="Gruppieren 6"/>
            <p:cNvGrpSpPr/>
            <p:nvPr/>
          </p:nvGrpSpPr>
          <p:grpSpPr>
            <a:xfrm>
              <a:off x="592183" y="3186526"/>
              <a:ext cx="2716190" cy="2716191"/>
              <a:chOff x="3112943" y="1923163"/>
              <a:chExt cx="3960000" cy="3960000"/>
            </a:xfrm>
          </p:grpSpPr>
          <p:sp>
            <p:nvSpPr>
              <p:cNvPr id="47" name="Abgerundetes Rechteck 46"/>
              <p:cNvSpPr/>
              <p:nvPr/>
            </p:nvSpPr>
            <p:spPr>
              <a:xfrm>
                <a:off x="3112943" y="1923163"/>
                <a:ext cx="3960000" cy="3960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AT"/>
              </a:p>
            </p:txBody>
          </p:sp>
          <p:pic>
            <p:nvPicPr>
              <p:cNvPr id="6" name="Grafik 5"/>
              <p:cNvPicPr>
                <a:picLocks noChangeAspect="1"/>
              </p:cNvPicPr>
              <p:nvPr/>
            </p:nvPicPr>
            <p:blipFill rotWithShape="1">
              <a:blip r:embed="rId3">
                <a:clrChange>
                  <a:clrFrom>
                    <a:srgbClr val="F6F4F7"/>
                  </a:clrFrom>
                  <a:clrTo>
                    <a:srgbClr val="F6F4F7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6362" b="6362"/>
              <a:stretch/>
            </p:blipFill>
            <p:spPr>
              <a:xfrm>
                <a:off x="3200525" y="2036213"/>
                <a:ext cx="3778940" cy="3778939"/>
              </a:xfrm>
              <a:prstGeom prst="ellipse">
                <a:avLst/>
              </a:prstGeom>
            </p:spPr>
          </p:pic>
        </p:grpSp>
        <p:grpSp>
          <p:nvGrpSpPr>
            <p:cNvPr id="10" name="Gruppieren 9"/>
            <p:cNvGrpSpPr/>
            <p:nvPr/>
          </p:nvGrpSpPr>
          <p:grpSpPr>
            <a:xfrm>
              <a:off x="789752" y="6164766"/>
              <a:ext cx="2482621" cy="476498"/>
              <a:chOff x="716990" y="5937371"/>
              <a:chExt cx="2482621" cy="476498"/>
            </a:xfrm>
          </p:grpSpPr>
          <p:pic>
            <p:nvPicPr>
              <p:cNvPr id="112" name="Grafik 111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6990" y="5952204"/>
                <a:ext cx="432000" cy="432000"/>
              </a:xfrm>
              <a:prstGeom prst="rect">
                <a:avLst/>
              </a:prstGeom>
            </p:spPr>
          </p:pic>
          <p:sp>
            <p:nvSpPr>
              <p:cNvPr id="114" name="Textfeld 113"/>
              <p:cNvSpPr txBox="1"/>
              <p:nvPr/>
            </p:nvSpPr>
            <p:spPr>
              <a:xfrm>
                <a:off x="1903246" y="5937371"/>
                <a:ext cx="1296365" cy="46166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de-AT" sz="2400" dirty="0" err="1">
                    <a:solidFill>
                      <a:schemeClr val="bg1"/>
                    </a:solidFill>
                    <a:latin typeface="Fira Code" panose="020B0509050000020004" pitchFamily="49" charset="0"/>
                    <a:ea typeface="Fira Code" panose="020B0509050000020004" pitchFamily="49" charset="0"/>
                  </a:rPr>
                  <a:t>bemayr</a:t>
                </a:r>
                <a:endParaRPr lang="de-AT" sz="2400" dirty="0">
                  <a:solidFill>
                    <a:schemeClr val="bg1"/>
                  </a:solidFill>
                  <a:latin typeface="Fira Code" panose="020B0509050000020004" pitchFamily="49" charset="0"/>
                  <a:ea typeface="Fira Code" panose="020B0509050000020004" pitchFamily="49" charset="0"/>
                </a:endParaRPr>
              </a:p>
            </p:txBody>
          </p:sp>
          <p:pic>
            <p:nvPicPr>
              <p:cNvPr id="24" name="Grafik 23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81005" y="5952204"/>
                <a:ext cx="432000" cy="432000"/>
              </a:xfrm>
              <a:prstGeom prst="rect">
                <a:avLst/>
              </a:prstGeom>
            </p:spPr>
          </p:pic>
          <p:sp>
            <p:nvSpPr>
              <p:cNvPr id="25" name="Textfeld 24"/>
              <p:cNvSpPr txBox="1"/>
              <p:nvPr/>
            </p:nvSpPr>
            <p:spPr>
              <a:xfrm>
                <a:off x="1084378" y="5952204"/>
                <a:ext cx="279600" cy="46166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de-AT" sz="2400" dirty="0">
                    <a:solidFill>
                      <a:schemeClr val="bg1"/>
                    </a:solidFill>
                    <a:latin typeface="+mj-lt"/>
                  </a:rPr>
                  <a:t>/</a:t>
                </a:r>
              </a:p>
            </p:txBody>
          </p:sp>
        </p:grpSp>
      </p:grpSp>
      <p:sp>
        <p:nvSpPr>
          <p:cNvPr id="15" name="Textfeld 14"/>
          <p:cNvSpPr txBox="1"/>
          <p:nvPr/>
        </p:nvSpPr>
        <p:spPr>
          <a:xfrm>
            <a:off x="802773" y="1855710"/>
            <a:ext cx="2184794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AT" sz="2400" dirty="0">
                <a:solidFill>
                  <a:schemeClr val="bg1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Bernhard</a:t>
            </a:r>
            <a:br>
              <a:rPr lang="de-AT" sz="2400" dirty="0">
                <a:solidFill>
                  <a:schemeClr val="bg1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de-AT" sz="2400" dirty="0">
                <a:solidFill>
                  <a:schemeClr val="bg1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Mayr</a:t>
            </a:r>
          </a:p>
        </p:txBody>
      </p:sp>
    </p:spTree>
    <p:extLst>
      <p:ext uri="{BB962C8B-B14F-4D97-AF65-F5344CB8AC3E}">
        <p14:creationId xmlns:p14="http://schemas.microsoft.com/office/powerpoint/2010/main" val="1182347335"/>
      </p:ext>
    </p:extLst>
  </p:cSld>
  <p:clrMapOvr>
    <a:masterClrMapping/>
  </p:clrMapOvr>
  <p:transition spd="med">
    <p:push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4519D2F-565F-4BD4-846A-AA7509587BC0}"/>
              </a:ext>
            </a:extLst>
          </p:cNvPr>
          <p:cNvSpPr/>
          <p:nvPr/>
        </p:nvSpPr>
        <p:spPr>
          <a:xfrm>
            <a:off x="977376" y="5327698"/>
            <a:ext cx="88434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AT" dirty="0">
                <a:latin typeface="Fira Code" panose="020B0509050000020004" pitchFamily="49" charset="0"/>
                <a:ea typeface="Fira Code" panose="020B0509050000020004" pitchFamily="49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https://github.com/bemayr/Statecharts.NET/</a:t>
            </a:r>
            <a:endParaRPr lang="de-AT" dirty="0">
              <a:latin typeface="Fira Code" panose="020B0509050000020004" pitchFamily="49" charset="0"/>
              <a:ea typeface="Fira Code" panose="020B0509050000020004" pitchFamily="49" charset="0"/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8768D63C-E77C-4BDE-8515-B762FBFE34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58976" y="2039983"/>
            <a:ext cx="2680224" cy="2680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688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hteck 45"/>
          <p:cNvSpPr/>
          <p:nvPr/>
        </p:nvSpPr>
        <p:spPr>
          <a:xfrm>
            <a:off x="0" y="-1"/>
            <a:ext cx="3738880" cy="719931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>
              <a:solidFill>
                <a:srgbClr val="00B0F0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246879" y="2188328"/>
            <a:ext cx="6393411" cy="2822657"/>
          </a:xfrm>
        </p:spPr>
        <p:txBody>
          <a:bodyPr anchor="ctr">
            <a:normAutofit fontScale="92500"/>
          </a:bodyPr>
          <a:lstStyle/>
          <a:p>
            <a:pPr>
              <a:lnSpc>
                <a:spcPct val="110000"/>
              </a:lnSpc>
              <a:buFont typeface="Lato Light" panose="020F0502020204030203" pitchFamily="34" charset="0"/>
              <a:buChar char="-"/>
            </a:pPr>
            <a:r>
              <a:rPr lang="en-US" sz="2400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studying </a:t>
            </a:r>
            <a:r>
              <a:rPr lang="en-US" sz="2400" b="1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psychology</a:t>
            </a:r>
            <a:r>
              <a:rPr lang="en-US" sz="2400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and </a:t>
            </a:r>
            <a:r>
              <a:rPr lang="en-US" sz="2400" b="1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philosophy</a:t>
            </a:r>
            <a:br>
              <a:rPr lang="en-US" sz="2400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sz="2400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	@ university of </a:t>
            </a:r>
            <a:r>
              <a:rPr lang="en-US" sz="2400" dirty="0" err="1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innsbruck</a:t>
            </a:r>
            <a:endParaRPr lang="en-US" sz="2400" dirty="0">
              <a:solidFill>
                <a:srgbClr val="00B0F0"/>
              </a:solidFill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pPr>
              <a:lnSpc>
                <a:spcPct val="110000"/>
              </a:lnSpc>
              <a:buFont typeface="Lato Light" panose="020F0502020204030203" pitchFamily="34" charset="0"/>
              <a:buChar char="-"/>
            </a:pPr>
            <a:r>
              <a:rPr lang="en-US" sz="2400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studied </a:t>
            </a:r>
            <a:r>
              <a:rPr lang="en-US" sz="2400" b="1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software engineering</a:t>
            </a:r>
            <a:br>
              <a:rPr lang="en-US" sz="2400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sz="2400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	@ </a:t>
            </a:r>
            <a:r>
              <a:rPr lang="en-US" sz="2400" dirty="0" err="1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fh</a:t>
            </a:r>
            <a:r>
              <a:rPr lang="en-US" sz="2400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sz="2400" dirty="0" err="1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hagenberg</a:t>
            </a:r>
            <a:endParaRPr lang="de-AT" sz="2400" dirty="0">
              <a:solidFill>
                <a:srgbClr val="00B0F0"/>
              </a:solidFill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pPr>
              <a:lnSpc>
                <a:spcPct val="110000"/>
              </a:lnSpc>
              <a:buFont typeface="Lato Light" panose="020F0502020204030203" pitchFamily="34" charset="0"/>
              <a:buChar char="-"/>
            </a:pPr>
            <a:r>
              <a:rPr lang="en-US" sz="2400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working as a </a:t>
            </a:r>
            <a:r>
              <a:rPr lang="en-US" sz="2400" b="1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researcher</a:t>
            </a:r>
            <a:r>
              <a:rPr lang="en-US" sz="2400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br>
              <a:rPr lang="en-US" sz="2400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sz="2400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	@ </a:t>
            </a:r>
            <a:r>
              <a:rPr lang="en-US" sz="2400" dirty="0" err="1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innerspace</a:t>
            </a:r>
            <a:r>
              <a:rPr lang="en-US" sz="2400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sz="2400" dirty="0" err="1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gmbh</a:t>
            </a:r>
            <a:endParaRPr lang="en-US" sz="2400" i="1" dirty="0">
              <a:solidFill>
                <a:srgbClr val="00B0F0"/>
              </a:solidFill>
              <a:latin typeface="Fira Code" panose="020B0509050000020004" pitchFamily="49" charset="0"/>
              <a:ea typeface="Fira Code" panose="020B0509050000020004" pitchFamily="49" charset="0"/>
            </a:endParaRPr>
          </a:p>
        </p:txBody>
      </p:sp>
      <p:sp>
        <p:nvSpPr>
          <p:cNvPr id="43" name="Rectangle 4"/>
          <p:cNvSpPr>
            <a:spLocks noChangeArrowheads="1"/>
          </p:cNvSpPr>
          <p:nvPr/>
        </p:nvSpPr>
        <p:spPr bwMode="auto">
          <a:xfrm>
            <a:off x="152400" y="242500"/>
            <a:ext cx="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11" name="Gruppieren 10"/>
          <p:cNvGrpSpPr/>
          <p:nvPr/>
        </p:nvGrpSpPr>
        <p:grpSpPr>
          <a:xfrm>
            <a:off x="511345" y="3343031"/>
            <a:ext cx="2716190" cy="3454738"/>
            <a:chOff x="592183" y="3186526"/>
            <a:chExt cx="2716190" cy="3454738"/>
          </a:xfrm>
        </p:grpSpPr>
        <p:grpSp>
          <p:nvGrpSpPr>
            <p:cNvPr id="7" name="Gruppieren 6"/>
            <p:cNvGrpSpPr/>
            <p:nvPr/>
          </p:nvGrpSpPr>
          <p:grpSpPr>
            <a:xfrm>
              <a:off x="592183" y="3186526"/>
              <a:ext cx="2716190" cy="2716191"/>
              <a:chOff x="3112943" y="1923163"/>
              <a:chExt cx="3960000" cy="3960000"/>
            </a:xfrm>
          </p:grpSpPr>
          <p:sp>
            <p:nvSpPr>
              <p:cNvPr id="47" name="Abgerundetes Rechteck 46"/>
              <p:cNvSpPr/>
              <p:nvPr/>
            </p:nvSpPr>
            <p:spPr>
              <a:xfrm>
                <a:off x="3112943" y="1923163"/>
                <a:ext cx="3960000" cy="3960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AT"/>
              </a:p>
            </p:txBody>
          </p:sp>
          <p:pic>
            <p:nvPicPr>
              <p:cNvPr id="6" name="Grafik 5"/>
              <p:cNvPicPr>
                <a:picLocks noChangeAspect="1"/>
              </p:cNvPicPr>
              <p:nvPr/>
            </p:nvPicPr>
            <p:blipFill rotWithShape="1">
              <a:blip r:embed="rId3">
                <a:clrChange>
                  <a:clrFrom>
                    <a:srgbClr val="F6F4F7"/>
                  </a:clrFrom>
                  <a:clrTo>
                    <a:srgbClr val="F6F4F7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6362" b="6362"/>
              <a:stretch/>
            </p:blipFill>
            <p:spPr>
              <a:xfrm>
                <a:off x="3200525" y="2036213"/>
                <a:ext cx="3778940" cy="3778939"/>
              </a:xfrm>
              <a:prstGeom prst="ellipse">
                <a:avLst/>
              </a:prstGeom>
            </p:spPr>
          </p:pic>
        </p:grpSp>
        <p:grpSp>
          <p:nvGrpSpPr>
            <p:cNvPr id="10" name="Gruppieren 9"/>
            <p:cNvGrpSpPr/>
            <p:nvPr/>
          </p:nvGrpSpPr>
          <p:grpSpPr>
            <a:xfrm>
              <a:off x="789752" y="6164766"/>
              <a:ext cx="2482621" cy="476498"/>
              <a:chOff x="716990" y="5937371"/>
              <a:chExt cx="2482621" cy="476498"/>
            </a:xfrm>
          </p:grpSpPr>
          <p:pic>
            <p:nvPicPr>
              <p:cNvPr id="112" name="Grafik 111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6990" y="5952204"/>
                <a:ext cx="432000" cy="432000"/>
              </a:xfrm>
              <a:prstGeom prst="rect">
                <a:avLst/>
              </a:prstGeom>
            </p:spPr>
          </p:pic>
          <p:sp>
            <p:nvSpPr>
              <p:cNvPr id="114" name="Textfeld 113"/>
              <p:cNvSpPr txBox="1"/>
              <p:nvPr/>
            </p:nvSpPr>
            <p:spPr>
              <a:xfrm>
                <a:off x="1903246" y="5937371"/>
                <a:ext cx="1296365" cy="46166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de-AT" sz="2400" dirty="0" err="1">
                    <a:solidFill>
                      <a:schemeClr val="bg1"/>
                    </a:solidFill>
                    <a:latin typeface="Fira Code" panose="020B0509050000020004" pitchFamily="49" charset="0"/>
                    <a:ea typeface="Fira Code" panose="020B0509050000020004" pitchFamily="49" charset="0"/>
                  </a:rPr>
                  <a:t>bemayr</a:t>
                </a:r>
                <a:endParaRPr lang="de-AT" sz="2400" dirty="0">
                  <a:solidFill>
                    <a:schemeClr val="bg1"/>
                  </a:solidFill>
                  <a:latin typeface="Fira Code" panose="020B0509050000020004" pitchFamily="49" charset="0"/>
                  <a:ea typeface="Fira Code" panose="020B0509050000020004" pitchFamily="49" charset="0"/>
                </a:endParaRPr>
              </a:p>
            </p:txBody>
          </p:sp>
          <p:pic>
            <p:nvPicPr>
              <p:cNvPr id="24" name="Grafik 23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81005" y="5952204"/>
                <a:ext cx="432000" cy="432000"/>
              </a:xfrm>
              <a:prstGeom prst="rect">
                <a:avLst/>
              </a:prstGeom>
            </p:spPr>
          </p:pic>
          <p:sp>
            <p:nvSpPr>
              <p:cNvPr id="25" name="Textfeld 24"/>
              <p:cNvSpPr txBox="1"/>
              <p:nvPr/>
            </p:nvSpPr>
            <p:spPr>
              <a:xfrm>
                <a:off x="1084378" y="5952204"/>
                <a:ext cx="279600" cy="46166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de-AT" sz="2400" dirty="0">
                    <a:solidFill>
                      <a:schemeClr val="bg1"/>
                    </a:solidFill>
                    <a:latin typeface="+mj-lt"/>
                  </a:rPr>
                  <a:t>/</a:t>
                </a:r>
              </a:p>
            </p:txBody>
          </p:sp>
        </p:grpSp>
      </p:grpSp>
      <p:sp>
        <p:nvSpPr>
          <p:cNvPr id="15" name="Textfeld 14"/>
          <p:cNvSpPr txBox="1"/>
          <p:nvPr/>
        </p:nvSpPr>
        <p:spPr>
          <a:xfrm>
            <a:off x="802773" y="1855710"/>
            <a:ext cx="2184794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AT" sz="2400" dirty="0">
                <a:solidFill>
                  <a:schemeClr val="bg1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Bernhard</a:t>
            </a:r>
            <a:br>
              <a:rPr lang="de-AT" sz="2400" dirty="0">
                <a:solidFill>
                  <a:schemeClr val="bg1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de-AT" sz="2400" dirty="0">
                <a:solidFill>
                  <a:schemeClr val="bg1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Mayr</a:t>
            </a:r>
          </a:p>
        </p:txBody>
      </p:sp>
    </p:spTree>
    <p:extLst>
      <p:ext uri="{BB962C8B-B14F-4D97-AF65-F5344CB8AC3E}">
        <p14:creationId xmlns:p14="http://schemas.microsoft.com/office/powerpoint/2010/main" val="2160917236"/>
      </p:ext>
    </p:extLst>
  </p:cSld>
  <p:clrMapOvr>
    <a:masterClrMapping/>
  </p:clrMapOvr>
  <p:transition spd="med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A9307728-8C0B-489C-A2FB-0A48FB3031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5338" y="2738735"/>
            <a:ext cx="66675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2460064-1733-45CF-B791-21CA3AF78825}"/>
              </a:ext>
            </a:extLst>
          </p:cNvPr>
          <p:cNvSpPr/>
          <p:nvPr/>
        </p:nvSpPr>
        <p:spPr>
          <a:xfrm>
            <a:off x="8819734" y="6983869"/>
            <a:ext cx="198002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de-AT" sz="800" dirty="0">
                <a:hlinkClick r:id="rId3"/>
              </a:rPr>
              <a:t>http://w3sdesign.com/?gr=c02&amp;ugr=struct</a:t>
            </a:r>
            <a:endParaRPr lang="de-AT" sz="8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5DE7DC5-4421-4121-A318-79E3F4745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484" y="1064329"/>
            <a:ext cx="9314796" cy="1391534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Fira Code" panose="020B0509050000020004" pitchFamily="49" charset="0"/>
                <a:ea typeface="Fira Code" panose="020B0509050000020004" pitchFamily="49" charset="0"/>
              </a:rPr>
              <a:t>Let’s start with some UML…</a:t>
            </a:r>
            <a:endParaRPr lang="de-AT" sz="3600" dirty="0">
              <a:latin typeface="Fira Code" panose="020B0509050000020004" pitchFamily="49" charset="0"/>
              <a:ea typeface="Fira Code" panose="020B05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717263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85C5763-15FC-4D2B-978B-1CFF8BA8EF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9" t="480" r="1" b="1"/>
          <a:stretch/>
        </p:blipFill>
        <p:spPr>
          <a:xfrm>
            <a:off x="2577502" y="1429901"/>
            <a:ext cx="5666345" cy="436056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7F387B1-E6FF-4AE4-AF3D-725DAF4F62C5}"/>
              </a:ext>
            </a:extLst>
          </p:cNvPr>
          <p:cNvSpPr/>
          <p:nvPr/>
        </p:nvSpPr>
        <p:spPr>
          <a:xfrm>
            <a:off x="5399881" y="6983869"/>
            <a:ext cx="53975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de-AT" sz="800" dirty="0">
                <a:hlinkClick r:id="rId3"/>
              </a:rPr>
              <a:t>https://twitter.com/DavidKPiano/status/1200507988529860609</a:t>
            </a:r>
            <a:endParaRPr lang="de-AT" sz="800" dirty="0"/>
          </a:p>
        </p:txBody>
      </p:sp>
    </p:spTree>
    <p:extLst>
      <p:ext uri="{BB962C8B-B14F-4D97-AF65-F5344CB8AC3E}">
        <p14:creationId xmlns:p14="http://schemas.microsoft.com/office/powerpoint/2010/main" val="2490371182"/>
      </p:ext>
    </p:extLst>
  </p:cSld>
  <p:clrMapOvr>
    <a:masterClrMapping/>
  </p:clrMapOvr>
  <p:transition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C92F4FD-9AB9-4A35-B124-2000019E419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10" r="7808"/>
          <a:stretch/>
        </p:blipFill>
        <p:spPr>
          <a:xfrm>
            <a:off x="-1" y="0"/>
            <a:ext cx="10799763" cy="719931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ED79E71-297A-4598-8A93-54FA949F0A7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006" r="4394"/>
          <a:stretch/>
        </p:blipFill>
        <p:spPr>
          <a:xfrm rot="10800000">
            <a:off x="10799763" y="1"/>
            <a:ext cx="6201015" cy="7199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932781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49699E-6 2.53583E-7 L -0.57387 2.53583E-7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693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7.70248E-7 2.53583E-7 L -0.57387 2.53583E-7 " pathEditMode="relative" rAng="0" ptsTypes="AA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69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EAB472-9719-4175-B6D2-D68294018B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44281" y="1997656"/>
            <a:ext cx="6372000" cy="3204000"/>
          </a:xfrm>
        </p:spPr>
        <p:txBody>
          <a:bodyPr anchor="ctr">
            <a:normAutofit/>
          </a:bodyPr>
          <a:lstStyle/>
          <a:p>
            <a:pPr>
              <a:lnSpc>
                <a:spcPct val="110000"/>
              </a:lnSpc>
              <a:buFont typeface="Symbol" panose="05050102010706020507" pitchFamily="18" charset="2"/>
              <a:buChar char="-"/>
            </a:pPr>
            <a:r>
              <a:rPr lang="en-US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un-tree-</a:t>
            </a:r>
            <a:r>
              <a:rPr lang="en-US" sz="24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shakeable</a:t>
            </a:r>
            <a:endParaRPr lang="en-US" sz="24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>
              <a:lnSpc>
                <a:spcPct val="110000"/>
              </a:lnSpc>
              <a:buFont typeface="Symbol" panose="05050102010706020507" pitchFamily="18" charset="2"/>
              <a:buChar char="-"/>
            </a:pPr>
            <a:r>
              <a:rPr lang="en-US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not needed (TypeScript + JSON)</a:t>
            </a:r>
          </a:p>
          <a:p>
            <a:pPr>
              <a:lnSpc>
                <a:spcPct val="110000"/>
              </a:lnSpc>
              <a:buFont typeface="Symbol" panose="05050102010706020507" pitchFamily="18" charset="2"/>
              <a:buChar char="-"/>
            </a:pPr>
            <a:r>
              <a:rPr lang="en-US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high maintenance cost</a:t>
            </a:r>
          </a:p>
          <a:p>
            <a:pPr>
              <a:lnSpc>
                <a:spcPct val="110000"/>
              </a:lnSpc>
              <a:buFont typeface="Symbol" panose="05050102010706020507" pitchFamily="18" charset="2"/>
              <a:buChar char="-"/>
            </a:pPr>
            <a:r>
              <a:rPr lang="de-AT" sz="24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finishing</a:t>
            </a:r>
            <a:r>
              <a:rPr lang="de-AT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de-AT" sz="24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problem</a:t>
            </a:r>
            <a:endParaRPr lang="de-AT" sz="24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258C9B6-C0C6-42D3-A13B-4A4597A8FB75}"/>
              </a:ext>
            </a:extLst>
          </p:cNvPr>
          <p:cNvSpPr txBox="1">
            <a:spLocks/>
          </p:cNvSpPr>
          <p:nvPr/>
        </p:nvSpPr>
        <p:spPr>
          <a:xfrm>
            <a:off x="951600" y="2714656"/>
            <a:ext cx="1338000" cy="1770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39984" indent="-239984" algn="l" defTabSz="959937" rtl="0" eaLnBrk="1" latinLnBrk="0" hangingPunct="1">
              <a:lnSpc>
                <a:spcPct val="90000"/>
              </a:lnSpc>
              <a:spcBef>
                <a:spcPts val="1050"/>
              </a:spcBef>
              <a:buFont typeface="Arial" panose="020B0604020202020204" pitchFamily="34" charset="0"/>
              <a:buChar char="•"/>
              <a:defRPr sz="293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9953" indent="-239984" algn="l" defTabSz="959937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99921" indent="-239984" algn="l" defTabSz="959937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79890" indent="-239984" algn="l" defTabSz="959937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59859" indent="-239984" algn="l" defTabSz="959937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39827" indent="-239984" algn="l" defTabSz="959937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19796" indent="-239984" algn="l" defTabSz="959937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99764" indent="-239984" algn="l" defTabSz="959937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9733" indent="-239984" algn="l" defTabSz="959937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6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👎</a:t>
            </a:r>
            <a:endParaRPr lang="de-AT" sz="66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CD9370E-35B0-44A3-B6D0-943830F08B01}"/>
              </a:ext>
            </a:extLst>
          </p:cNvPr>
          <p:cNvSpPr txBox="1">
            <a:spLocks/>
          </p:cNvSpPr>
          <p:nvPr/>
        </p:nvSpPr>
        <p:spPr>
          <a:xfrm>
            <a:off x="1482962" y="5392800"/>
            <a:ext cx="7833838" cy="12932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39984" indent="-239984" algn="l" defTabSz="959937" rtl="0" eaLnBrk="1" latinLnBrk="0" hangingPunct="1">
              <a:lnSpc>
                <a:spcPct val="90000"/>
              </a:lnSpc>
              <a:spcBef>
                <a:spcPts val="1050"/>
              </a:spcBef>
              <a:buFont typeface="Arial" panose="020B0604020202020204" pitchFamily="34" charset="0"/>
              <a:buChar char="•"/>
              <a:defRPr sz="293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9953" indent="-239984" algn="l" defTabSz="959937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99921" indent="-239984" algn="l" defTabSz="959937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79890" indent="-239984" algn="l" defTabSz="959937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59859" indent="-239984" algn="l" defTabSz="959937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39827" indent="-239984" algn="l" defTabSz="959937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19796" indent="-239984" algn="l" defTabSz="959937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99764" indent="-239984" algn="l" defTabSz="959937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9733" indent="-239984" algn="l" defTabSz="959937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sz="24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better</a:t>
            </a:r>
            <a:r>
              <a:rPr lang="en-US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: </a:t>
            </a:r>
            <a:r>
              <a:rPr lang="en-US" sz="2400" i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functional piping</a:t>
            </a:r>
            <a:r>
              <a:rPr lang="en-US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; </a:t>
            </a:r>
            <a:r>
              <a:rPr lang="en-US" sz="2400" i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composition;</a:t>
            </a:r>
            <a:r>
              <a:rPr lang="en-US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i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objects; await/yield</a:t>
            </a:r>
            <a:endParaRPr lang="de-AT" sz="2400" i="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2063743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EAB472-9719-4175-B6D2-D68294018B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44281" y="2296800"/>
            <a:ext cx="6372000" cy="3204000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 software engineering, a </a:t>
            </a:r>
            <a:r>
              <a:rPr lang="en-US" sz="24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fluent interface</a:t>
            </a:r>
            <a:r>
              <a:rPr lang="en-US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is an object-oriented API whose design relies extensively on </a:t>
            </a:r>
            <a:r>
              <a:rPr lang="en-US" sz="24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method chaining</a:t>
            </a:r>
            <a:r>
              <a:rPr lang="en-US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 Its goal is to increase code legibility by creating an [internal] domain-specific language (DSL).</a:t>
            </a:r>
            <a:endParaRPr lang="de-AT" sz="24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258C9B6-C0C6-42D3-A13B-4A4597A8FB75}"/>
              </a:ext>
            </a:extLst>
          </p:cNvPr>
          <p:cNvSpPr txBox="1">
            <a:spLocks/>
          </p:cNvSpPr>
          <p:nvPr/>
        </p:nvSpPr>
        <p:spPr>
          <a:xfrm>
            <a:off x="951600" y="1563000"/>
            <a:ext cx="1338000" cy="1770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39984" indent="-239984" algn="l" defTabSz="959937" rtl="0" eaLnBrk="1" latinLnBrk="0" hangingPunct="1">
              <a:lnSpc>
                <a:spcPct val="90000"/>
              </a:lnSpc>
              <a:spcBef>
                <a:spcPts val="1050"/>
              </a:spcBef>
              <a:buFont typeface="Arial" panose="020B0604020202020204" pitchFamily="34" charset="0"/>
              <a:buChar char="•"/>
              <a:defRPr sz="293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9953" indent="-239984" algn="l" defTabSz="959937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99921" indent="-239984" algn="l" defTabSz="959937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79890" indent="-239984" algn="l" defTabSz="959937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59859" indent="-239984" algn="l" defTabSz="959937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39827" indent="-239984" algn="l" defTabSz="959937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19796" indent="-239984" algn="l" defTabSz="959937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99764" indent="-239984" algn="l" defTabSz="959937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9733" indent="-239984" algn="l" defTabSz="959937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12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“</a:t>
            </a:r>
            <a:endParaRPr lang="de-AT" sz="128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215663"/>
      </p:ext>
    </p:extLst>
  </p:cSld>
  <p:clrMapOvr>
    <a:masterClrMapping/>
  </p:clrMapOvr>
  <p:transition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EAB472-9719-4175-B6D2-D68294018B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44281" y="2779200"/>
            <a:ext cx="6372000" cy="3204000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 </a:t>
            </a:r>
            <a:r>
              <a:rPr lang="en-US" sz="24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builder pattern</a:t>
            </a:r>
            <a:r>
              <a:rPr lang="en-US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is a design pattern […]. It’s intent is to separate the construction of a complex object from its representation.</a:t>
            </a:r>
            <a:endParaRPr lang="de-AT" sz="24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258C9B6-C0C6-42D3-A13B-4A4597A8FB75}"/>
              </a:ext>
            </a:extLst>
          </p:cNvPr>
          <p:cNvSpPr txBox="1">
            <a:spLocks/>
          </p:cNvSpPr>
          <p:nvPr/>
        </p:nvSpPr>
        <p:spPr>
          <a:xfrm>
            <a:off x="951600" y="2045400"/>
            <a:ext cx="1338000" cy="1770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39984" indent="-239984" algn="l" defTabSz="959937" rtl="0" eaLnBrk="1" latinLnBrk="0" hangingPunct="1">
              <a:lnSpc>
                <a:spcPct val="90000"/>
              </a:lnSpc>
              <a:spcBef>
                <a:spcPts val="1050"/>
              </a:spcBef>
              <a:buFont typeface="Arial" panose="020B0604020202020204" pitchFamily="34" charset="0"/>
              <a:buChar char="•"/>
              <a:defRPr sz="293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9953" indent="-239984" algn="l" defTabSz="959937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99921" indent="-239984" algn="l" defTabSz="959937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79890" indent="-239984" algn="l" defTabSz="959937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59859" indent="-239984" algn="l" defTabSz="959937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39827" indent="-239984" algn="l" defTabSz="959937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19796" indent="-239984" algn="l" defTabSz="959937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99764" indent="-239984" algn="l" defTabSz="959937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9733" indent="-239984" algn="l" defTabSz="959937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12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“</a:t>
            </a:r>
            <a:endParaRPr lang="de-AT" sz="128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6692038"/>
      </p:ext>
    </p:extLst>
  </p:cSld>
  <p:clrMapOvr>
    <a:masterClrMapping/>
  </p:clrMapOvr>
  <p:transition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EAB472-9719-4175-B6D2-D68294018B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44281" y="2584800"/>
            <a:ext cx="6372000" cy="3204000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Fluent interfaces </a:t>
            </a:r>
            <a:r>
              <a:rPr lang="en-US" sz="24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make sense in some APIs</a:t>
            </a:r>
            <a:r>
              <a:rPr lang="en-US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 like the </a:t>
            </a:r>
            <a:r>
              <a:rPr lang="en-US" sz="24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QueryBuilder</a:t>
            </a:r>
            <a:r>
              <a:rPr lang="en-US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 or in general </a:t>
            </a:r>
            <a:r>
              <a:rPr lang="en-US" sz="24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builder objects</a:t>
            </a:r>
            <a:r>
              <a:rPr lang="en-US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 especially when it comes to </a:t>
            </a:r>
            <a:r>
              <a:rPr lang="en-US" sz="24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putting together nodes into a hierarchical structure</a:t>
            </a:r>
            <a:r>
              <a:rPr lang="en-US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</a:t>
            </a:r>
            <a:endParaRPr lang="de-AT" sz="24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258C9B6-C0C6-42D3-A13B-4A4597A8FB75}"/>
              </a:ext>
            </a:extLst>
          </p:cNvPr>
          <p:cNvSpPr txBox="1">
            <a:spLocks/>
          </p:cNvSpPr>
          <p:nvPr/>
        </p:nvSpPr>
        <p:spPr>
          <a:xfrm>
            <a:off x="951600" y="1851000"/>
            <a:ext cx="1338000" cy="1770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39984" indent="-239984" algn="l" defTabSz="959937" rtl="0" eaLnBrk="1" latinLnBrk="0" hangingPunct="1">
              <a:lnSpc>
                <a:spcPct val="90000"/>
              </a:lnSpc>
              <a:spcBef>
                <a:spcPts val="1050"/>
              </a:spcBef>
              <a:buFont typeface="Arial" panose="020B0604020202020204" pitchFamily="34" charset="0"/>
              <a:buChar char="•"/>
              <a:defRPr sz="293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9953" indent="-239984" algn="l" defTabSz="959937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99921" indent="-239984" algn="l" defTabSz="959937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79890" indent="-239984" algn="l" defTabSz="959937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59859" indent="-239984" algn="l" defTabSz="959937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39827" indent="-239984" algn="l" defTabSz="959937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19796" indent="-239984" algn="l" defTabSz="959937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99764" indent="-239984" algn="l" defTabSz="959937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9733" indent="-239984" algn="l" defTabSz="959937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12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“</a:t>
            </a:r>
            <a:endParaRPr lang="de-AT" sz="128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C908589-EFFF-4413-9C1F-F79DF65A4179}"/>
              </a:ext>
            </a:extLst>
          </p:cNvPr>
          <p:cNvSpPr/>
          <p:nvPr/>
        </p:nvSpPr>
        <p:spPr>
          <a:xfrm>
            <a:off x="8164106" y="6983869"/>
            <a:ext cx="263565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de-AT" sz="800" dirty="0">
                <a:hlinkClick r:id="rId2"/>
              </a:rPr>
              <a:t>https://ocramius.github.io/blog/fluent-interfaces-are-evil/</a:t>
            </a:r>
            <a:endParaRPr lang="de-AT" sz="800" dirty="0"/>
          </a:p>
        </p:txBody>
      </p:sp>
    </p:spTree>
    <p:extLst>
      <p:ext uri="{BB962C8B-B14F-4D97-AF65-F5344CB8AC3E}">
        <p14:creationId xmlns:p14="http://schemas.microsoft.com/office/powerpoint/2010/main" val="1095789222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335</Words>
  <Application>Microsoft Office PowerPoint</Application>
  <PresentationFormat>Custom</PresentationFormat>
  <Paragraphs>51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Calibri Light</vt:lpstr>
      <vt:lpstr>Fira Code</vt:lpstr>
      <vt:lpstr>Lato</vt:lpstr>
      <vt:lpstr>Lato Light</vt:lpstr>
      <vt:lpstr>Symbol</vt:lpstr>
      <vt:lpstr>Office Theme</vt:lpstr>
      <vt:lpstr>Build.WithConfidence();</vt:lpstr>
      <vt:lpstr>PowerPoint Presentation</vt:lpstr>
      <vt:lpstr>Let’s start with some UML…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TOC</vt:lpstr>
      <vt:lpstr>Findings (C#)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power of (…) =&gt; {…} and how we (c|sh)ould think about them.</dc:title>
  <dc:creator>Bernhard Mayr</dc:creator>
  <cp:lastModifiedBy>Bernhard Mayr</cp:lastModifiedBy>
  <cp:revision>43</cp:revision>
  <dcterms:created xsi:type="dcterms:W3CDTF">2020-02-03T14:57:57Z</dcterms:created>
  <dcterms:modified xsi:type="dcterms:W3CDTF">2020-06-22T19:53:55Z</dcterms:modified>
</cp:coreProperties>
</file>