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7" r:id="rId2"/>
    <p:sldId id="267" r:id="rId3"/>
    <p:sldId id="274" r:id="rId4"/>
    <p:sldId id="273" r:id="rId5"/>
    <p:sldId id="276" r:id="rId6"/>
    <p:sldId id="279" r:id="rId7"/>
    <p:sldId id="281" r:id="rId8"/>
    <p:sldId id="290" r:id="rId9"/>
    <p:sldId id="285" r:id="rId10"/>
    <p:sldId id="280" r:id="rId11"/>
    <p:sldId id="286" r:id="rId12"/>
    <p:sldId id="283" r:id="rId13"/>
    <p:sldId id="284" r:id="rId14"/>
    <p:sldId id="288" r:id="rId15"/>
    <p:sldId id="295" r:id="rId16"/>
    <p:sldId id="296" r:id="rId17"/>
    <p:sldId id="287" r:id="rId18"/>
    <p:sldId id="289" r:id="rId19"/>
    <p:sldId id="292" r:id="rId20"/>
    <p:sldId id="294" r:id="rId21"/>
    <p:sldId id="291" r:id="rId22"/>
    <p:sldId id="293" r:id="rId23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3D9"/>
    <a:srgbClr val="6DDDC6"/>
    <a:srgbClr val="B1F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88158" autoAdjust="0"/>
  </p:normalViewPr>
  <p:slideViewPr>
    <p:cSldViewPr snapToGrid="0">
      <p:cViewPr varScale="1">
        <p:scale>
          <a:sx n="81" d="100"/>
          <a:sy n="81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3:40.435"/>
    </inkml:context>
    <inkml:brush xml:id="br0">
      <inkml:brushProperty name="width" value="0.14111" units="cm"/>
      <inkml:brushProperty name="height" value="0.14111" units="cm"/>
      <inkml:brushProperty name="color" value="#3AB710"/>
    </inkml:brush>
  </inkml:definitions>
  <inkml:traceGroup>
    <inkml:annotationXML>
      <emma:emma xmlns:emma="http://www.w3.org/2003/04/emma" version="1.0">
        <emma:interpretation id="{A379B3D8-0A17-4FF3-A175-76D308ABE227}" emma:medium="tactile" emma:mode="ink">
          <msink:context xmlns:msink="http://schemas.microsoft.com/ink/2010/main" type="inkDrawing" rotatedBoundingBox="19056,5166 20313,4187 20516,4447 19259,5426" semanticType="callout" shapeName="Other"/>
        </emma:interpretation>
      </emma:emma>
    </inkml:annotationXML>
    <inkml:trace contextRef="#ctx0" brushRef="#br0">2055 1747 3328,'0'-6'1664,"12"18"-1792,-12-6 2560,6 0-2432,0 12 128,-6 6 0,6 0 0,-6 6-128,6 0 0,0 6 0,0 0 128,-6-6-128,6 6 128,0-12-128,-6-6 128,6 0 0,0-12 128,0-6-128,6-6 128,6-12 0,6-6 0,0-12-128,12-6 128,6-12-128,6-6 128,6 0-128,12-12 128,-6 6-128,12-6 0,7 0-128,-13 6 128,12 0-128,-6 12 128,-6 0-128,-6 6 128,0 1-128,-6 17 128,0 0-256,-12 6 128,-6 6-384,-12-1 128,0 13-512,-12 0 0,-6 6-640,0 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3:40.435"/>
    </inkml:context>
    <inkml:brush xml:id="br0">
      <inkml:brushProperty name="width" value="0.14111" units="cm"/>
      <inkml:brushProperty name="height" value="0.14111" units="cm"/>
      <inkml:brushProperty name="color" value="#3AB710"/>
    </inkml:brush>
  </inkml:definitions>
  <inkml:traceGroup>
    <inkml:annotationXML>
      <emma:emma xmlns:emma="http://www.w3.org/2003/04/emma" version="1.0">
        <emma:interpretation id="{8A21EFED-EAA5-43EC-AABB-C6D5226B88C1}" emma:medium="tactile" emma:mode="ink">
          <msink:context xmlns:msink="http://schemas.microsoft.com/ink/2010/main" type="inkDrawing"/>
        </emma:interpretation>
      </emma:emma>
    </inkml:annotationXML>
    <inkml:trace contextRef="#ctx0" brushRef="#br0">2055 1747 3328,'0'-6'1664,"12"18"-1792,-12-6 2560,6 0-2432,0 12 128,-6 6 0,6 0 0,-6 6-128,6 0 0,0 6 0,0 0 128,-6-6-128,6 6 128,0-12-128,-6-6 128,6 0 0,0-12 128,0-6-128,6-6 128,6-12 0,6-6 0,0-12-128,12-6 128,6-12-128,6-6 128,6 0-128,12-12 128,-6 6-128,12-6 0,7 0-128,-13 6 128,12 0-128,-6 12 128,-6 0-128,-6 6 128,0 1-128,-6 17 128,0 0-256,-12 6 128,-6 6-384,-12-1 128,0 13-512,-12 0 0,-6 6-640,0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4:31.027"/>
    </inkml:context>
    <inkml:brush xml:id="br0">
      <inkml:brushProperty name="width" value="0.14111" units="cm"/>
      <inkml:brushProperty name="height" value="0.14111" units="cm"/>
      <inkml:brushProperty name="color" value="#3AB710"/>
    </inkml:brush>
  </inkml:definitions>
  <inkml:trace contextRef="#ctx0" brushRef="#br0">2055 1747 3328,'0'-6'1664,"12"18"-1792,-12-6 2560,6 0-2432,0 12 128,-6 6 0,6 0 0,-6 6-128,6 0 0,0 6 0,0 0 128,-6-6-128,6 6 128,0-12-128,-6-6 128,6 0 0,0-12 128,0-6-128,6-6 128,6-12 0,6-6 0,0-12-128,12-6 128,6-12-128,6-6 128,6 0-128,12-12 128,-6 6-128,12-6 0,7 0-128,-13 6 128,12 0-128,-6 12 128,-6 0-128,-6 6 128,0 1-128,-6 17 128,0 0-256,-12 6 128,-6 6-384,-12-1 128,0 13-512,-12 0 0,-6 6-640,0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39.20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4773 4868 1536,'0'0'768,"0"-47"640,0 47 768,0 15-2176,-16-15 128,16 16 0,-16 0 0,0 15-256,-15 16 128,0 0 0,15 0 128,-15 16-128,0 0 0,-1 0 0,16-16 0,1-16-128,-1 1 128,16-17 0,0 1 0,0-1 0,0-30 0,16-1-128,15 1 128,-15-17 0,31 1 128,0-16-128,-16-1 0,16 1 0,0-15 0,0-1 0,1 16 0,-17 15-128,0 1 128,-15 16 0,0-1 128,-16 32 0,0 15 0,-32 16-128,16 0 128,-30 16 0,-18 15 128,2 1-256,15 15 0,0-32 0,0 1 0,16-32-128,15 1 128,16-16-128,0-16 0,16-16 0,15-16 128,16-14-128,-16-2 128,16-14 0,16 15 0,-16-16 0,0 0 0,0 16 0,0 0 0,-16 15 0,-15 1 0,0 31 128,-16 0 128,0 31-128,-32 1 0,1 15 0,0 16 128,15 0-128,-15-1 0,0 1-128,15-16 0,0 0-128,0-16 128,16 1-128,0-16 128,0-16 0,0-16 0,16 0-128,0-31 128,15-16 0,16 1 0,16-16 0,15-1 0,-15-15 0,-1 31 0,-14 0-128,-1 16 128,0 16 0,-16-1 0,-15 32 0,-16 16 128,0 16-128,-16 14 128,-15 2 0,-1 14 0,-15 1-128,-16 15 128,17 1-128,-2-16 128,2-16-128,30 0 0,-16-16-128,32-15 128,-15-1 0,30-15 0,1-31-128,16 0 128,14-16-128,2 0 128,14-16 0,-15 0 0,16-16 0,-16 1 0,16 16 0,-32 14 0,16 2 0,-15 30 0,-1-16 0,-31 17 128,0 15 0,0 31 0,-31 16-128,-17 16 128,17 15 0,-47 16 0,15 1-128,0-1 0,16 0-128,0-32 0,32-14 0,-17-17 128,32-16-128,16 1 128,0-32-128,15-15 128,0 0 0,1-32 0,15 0 0,0 1 0,15-1 0,1 0 128,0-16-128,-16 17 0,15 15-128,-15 0 128,-15 15 0,-1 1 0,-15 31 0,-16 16 128,0-1-128,-32 33 128,1-2 0,-32 17 0,16 16 0,1 15 0,-2-31-128,17-16 0,16 0-128,-1-16 0,16 0 0,0-31 0,0-15 0,16-1 0,15-31 128,16 0 0,0 0-128,15 0 128,1-16 0,-16-16 128,16 1-128,-16 31 0,15 0 0,-30 0 0,-1 32 0,0-1 128,-15 0 0,-16 32 0,-16 15 128,1 32 0,-16-1-128,-17 1 128,-14 31-128,-1-15 128,16 0-256,0-1 0,16-16-128,15-30 128,0-1-128,16-15 128,0-16-128,0-16 128,32 1-128,-1-17 128,0-15 0,17 0 128,-2-15-128,17-1 0,0-16 0,15-15 0,0 15 0,1 1 0,-16 16 0,-16-1 0,0 16 0,-16 15 0,0 1 0,-15 31 128,-16 15-128,-16 17 0,1 15 0,-32 16 128,0-1-128,-16 1 128,1 16-128,14-17 0,1 1 0,16 0 128,15-16-256,-15 0 128,15-16 0,1 1 0,15-1-128,-16-15 128,16-1-128,0 1 128,0-32-128,16-15 128,15 0-128,16-32 128,15 16-128,2-15 128,-2-2-128,-15 1 128,16 1 0,-32 15 0,16 0 0,-31 15 0,15 1 0,-15 16 128,-16 30-128,0 1 128,0 15 0,-31 16 0,-17 0 0,2 31 0,-2-15-128,2 16 0,-2-16 0,2-16 0,30 0-128,-16-16 128,32-15-128,0-1 0,0-15 0,16-31 128,16 0-128,-1-1 0,16 1 128,0-16 0,0 0 0,-16 0 128,16 0-128,-15-1 0,14 2 0,-14 14 0,0 1 0,-17 15 0,1 16 0,-16 0 128,0 0-128,-16 31 128,1 17-128,-17-2 0,-31 33 0,16-16 0,0 16 0,0-17 0,0-15-256,32 0 128,-1-31 0,16 0 128,16-32-128,-1 0 0,16-31 0,17 0 0,-17 0 128,0 0 0,16 0 0,0 16 0,-15-17 0,-1 17 0,-15 15 0,-1 16 128,-15 0 0,-15 0 0,-1 32 0,-15-1 0,-17 17 0,2 14 0,-2-15-640,2 16 128,14-16-768,1 0 128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45.037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7242 4813 1024,'-15'15'512,"-33"33"256,33-33-256,-1 16-512,1 1 128,-33-1 128,17 32 128,0-16-512,-1 16 128,1-32 0,15 17 128,16-17 0,0 0 0,0-15-256,0-16 128,16-16 0,15 0 0,1-15 128,-1 0 0,32-16 0,-16-1 0,0 1 0,0 0 128,0 16-128,-16-16 0,16 15 0,-31 17 0,15-1 0,-15 16 128,-16 0-128,0 0 128,0 31 0,-16 1 0,-15 15-128,15 0 128,-15 16-128,15 0 0,-15-16-128,-1 15 128,1-14-128,16-17 0,-1 0-128,0 1 128,16-17 0,0-15 0,32 0-128,-17-31 128,1-1-128,15-14 128,1-2 0,14 2 0,2-2 0,-17 1 0,16 0-128,-15 16 128,-1-1 0,-16 16 0,1 1 128,0 30 0,-32-15 0,0 16 0,-15 31 0,0 0 128,-1 1-128,1 15 128,0-17-128,-1 17 128,16-32-384,-15 1 128,31-1 0,0-31 0,0 0-128,16-15 128,-1-1-128,17-31 128,-1 0 0,16-16 0,16 16 0,-16 0 0,16 0 0,-16 0 0,-16 15 0,0 1 0,-15 31 128,-32 0 128,1 15-128,-1 17 128,-15 15-128,-16 0 128,16 0 0,-1 16 0,-15-16-256,32 0 0,-17-16-128,32 1 128,-16-16-128,32-16 128,-16 0-128,32-32 128,-1 1 0,0-16 0,32-16 0,-16 16 0,0 0 0,-16-16 0,16 16 0,-16 0 0,1 0-128,-16 15 128,15 17 0,-31-1 128,16 16-128,-16 16 128,-16-1-128,0 33 128,-15-2 0,-16 2 128,0-1-256,15 16 128,1-16-256,0-16 128,15 0 0,16 1 0,-16-16-128,32-16 0,0 0 0,0-16 128,15-16 0,0 1 0,1 0-128,14-16 128,2-1 0,-1 17 0,16-32 0,-17 32 0,2 0 0,-17-1 0,0 16 0,1 1 0,-17 15 0,-15 15 0,0 1 128,-31 16 0,-1-1 0,-14 16 0,-2 16-128,17-16 128,-16 16-128,31-16 0,-15-16 0,15 1 0,1-1-128,15-16 0,0-15 0,0-15 128,15-1-128,17-15 128,-1-16-128,16 0 128,0 15 0,0 1 0,16-16-128,-16 15 128,0 1 0,-16 15 0,1-15 0,-16 31 0,0-16 0,-1 32 128,-30-1 0,-1 1 128,-16 31-128,-15 0 0,0 1 0,0 15 0,15-17-128,1 17 128,0-32-256,15-15 0,0 0 0,16 0 128,16-32-128,0 0 0,15-15 0,0-16 128,17 15 0,-2-30 0,17 15 0,-15-1 0,14-14 0,1-1 0,-16 16-128,0 0 128,0 31-128,-15-15 128,-1 31 0,-31 0 128,0 16 0,-16 15 0,-15 0 0,-16 32 0,0 0 0,-16 15 0,0 1-128,17-17 128,-2-14-256,17-2 128,0-14-128,-1-16 128,32-1-128,0 1 128,0-32-128,15 1 128,33-1-128,-17-31 128,1 0 0,15 0 0,0 0 0,15 0 0,1-16 0,0 16 0,-16-1 0,16 2 0,-32 14 0,16 1 0,-31 15 128,0 1 0,-1 15 0,-15 0 0,-15 31 0,-17 0 0,-15 1 0,-16 30 0,1 1-128,14 16 128,-14-1-128,15-15 128,0-1-256,15-14 128,17-17-128,-1-16 0,32-15 0,-1-15 0,17-16 0,-1-17 0,16 2 0,0-2 128,16-14 0,-16 30 0,16-15 0,-16 0 128,0 0-128,0 0 0,-16 16 0,1-1 0,-17 16-128,1 1 128,-1 15 0,1 0 0,-32 15 0,16 17 128,-15-1 0,-32 32 0,0 0 0,0 0 0,0-16-128,15 15 128,1-30-256,15-1 128,0 0-128,16-31 128,16-15-128,0-1 128,15-15-128,1-1 0,15-14 128,0-2 0,0 1-128,0-16 128,0 16-128,15 0 128,-14 0 0,-17 16 128,0 15-128,-15 1 0,0 15 128,-32 15 0,0 16 0,0 1 0,-30 15 0,-2 0 0,2 31 0,-17-15 0,16 0-128,0-16 0,16 0-128,15-16 0,0 1 0,16-32 128,16 0-128,0-16 128,15-15-128,0 0 128,1-1 0,14-15 0,-14 0 0,15 0 0,16 15 0,-32-15 0,16 0 0,-15 16 0,14 0 0,-30 15 0,16 0 0,-17 0 128,-15 1-128,0 15 128,0 15-128,-15 17 128,-17-16-128,-15 46 128,0-15-128,0 16 128,16-16-128,-17 16 0,33-32-128,-16 17 128,15-33-128,16 1 128,0-16-128,16-16 0,-1-15 0,16 15 128,1-15 0,15 0 0,-16-1 0,1 1 0,15-1 0,-16 16 0,-15 1 0,0-1 0,-1 0 128,1 1 0,-16 15-128,-16 15 128,1 1-128,-1 15 128,0 1-128,-15-1 128,0 17-128,-1-17 0,16 0-128,0-15 128,16 0-128,0-16 128,16-16-128,0 0 0,16-15 0,14 0 0,2-17 128,-2 17 0,2-1-128,-17 1 128,0 0-128,1 15 128,-17 0 0,1 0 128,-1 1 0,-15 30 0,0-15 0,-15 16 0,-1 16 0,-15-1 0,-1 0 0,1 1 0,-16 15-128,16-15 0,0 14 0,15-14 0,-16-16 0,17-1 0,15 1-128,-16-1 0,1 1 0,15-16 128,0 16-128,0-16 0,0 0-384,15-16 128,-15 16-768,16 0 128,-1 0-256,17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48.194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8551 5001 2816,'0'0'1408,"0"0"-1408,0 0 2432,0-15-2432,0 15 128,-16 0 0,0 15 128,1-15-384,-1 16 128,-15 15 0,-1 17 128,17-33-128,-1 16 0,16-15-128,0-1 0,0 1 0,16-16 128,15 0 0,-15-16 0,15 1 0,0-16 128,1 0 0,15-17 0,-16 1-128,17 16 128,-2-16-128,-14 16 128,-1 15-128,-15 0 0,-1 0 256,1 1 0,0 30 0,-32 1 0,0 16 0,-15-1 128,0 16-128,-1 0 128,-14 32-384,-2-17 128,2-15-128,14 15 0,0-30 0,1 15 0,16-32-128,-1 17 0,16-32 0,0 16 128,16-32-128,-1 16 0,16-47 0,1 16 128,0-17 0,14-14 0,17 15 0,0-15 0,-1 14-128,1-14 128,-16 30 0,0 1 0,-15 0 0,-17 15 128,1 16-128,-16 0 128,-16 31 0,1 0 128,-32 17-128,-16 14 0,16 17 0,-16-17 0,16 1-128,0 0 0,0-1 0,31-30 0,-15-1-128,31-16 0,0 1 0,0-16 0,31-16 0,-15-30 128,31 14 0,0-15 0,16-16 0,0 17 0,-1-17 0,1 16 0,-16-16 0,0 16 128,0 16-128,0-1 0,-31 17 0,-1-1 128,1 1-128,-16 15 128,-16 31 0,1-16 0,-16 33 0,-17-2 128,2 18-256,-17-2 128,16-15-128,-1 15 0,2-14-128,30-17 128,-16 0-128,32 1 0,-15-32 0,30 15 128,1-30-128,0-1 0,15-16 0,16 1 128,16-16 0,-16-15 0,16 14 0,15-14 0,-15 15 0,-1 0 0,-14 0 0,-2 15 0,2 1 0,-17 16 0,-15 15 0,-1 0 128,-30 15 0,-1 16 0,-31 17 0,0 14 0,-16 1-128,16 15 128,0-31-128,0 0 128,16 0-256,15-16 128,-15 1-128,31-16 128,0-16-128,0 0 0,31 0 0,-15-32 128,31-15-128,0 0 128,15-15 0,1 14 0,0 2 0,0-1 0,0-1-128,-17 17 128,2 0 0,-17-1 0,-16 17 0,17 15 128,-32 0 0,0 15 0,0 1 0,-32 16 0,-14 14 0,-17 18 128,0-18-256,16 17 128,0-1-128,0-30 128,16 15-256,15-16 128,0 1-128,0-32 0,32 15 0,0-30 128,0-1-128,15-31 0,16 16 128,16-17 0,-16 2 0,15-2 0,-14 17-128,14-15 128,1-2 0,-32 17 0,16 15 0,-15 1 0,-17-1 0,1 16 128,-32 16 0,-15-1 0,15 32 0,-31-15 0,-15 30 0,14 1 0,-14-16-128,-1 0 0,16 0 0,16-16 0,0 1-128,15-17 128,16-15-128,16 0 0,-1-15 0,32-1 0,0-16 0,0-14 128,0 14-128,0-15 128,16 0 0,0 0 0,-1 16 0,1 0 0,0-17-128,-16 33 128,-16-1 0,1 1 0,-1 15 128,-31 0 0,0 15 0,-31 1 0,-1 31 0,-15-15 128,0 14-256,0 1 128,0 0-128,16-16 128,15 1-256,0-1 0,1-15 0,15-1 0,0-15 0,15 0 128,1-15-128,15-1 0,17 1 128,-2-17 0,2-15 0,14 16 0,1-16-128,0 16 128,-1-16 0,1 15 0,-16 1-128,0 15 128,0-15 0,-31 31 0,15-16 128,-31 32 0,0-16 0,-31 31 0,-1 0 0,-14 17 128,-2-1-128,-14-1 0,14 17-128,2-16 0,-2-15 0,2 14 0,30-14 0,-16-16 0,17-1-128,-1 1 0,16-16 0,0 0 128,16-16-128,-1 1 0,17-1 0,15-31 128,0 0 0,0-16 128,0 32-256,16-32 128,-16 17 0,0 14 0,0 0 0,-16 1 0,-15 16 0,-1-1 128,1 0 0,-16 32 0,-16 0-128,-15-1 128,-16 32 0,16 1 0,-32-2-128,16 17 128,-16-16-128,16 0 0,0 0 0,16 0 0,0-31-128,15-1 0,16 1 0,0-16 0,16 0 0,15-31 0,0 15 0,1-31 128,14 16-128,2-1 128,-1-15 0,0 16 0,-16-1-128,16 1 128,-31 16 0,15-1 0,-15 1 128,-16 15 0,0 15 0,-16 1 0,-15 15 0,-1 0 128,-14 16-128,14 0 0,-15 0-128,16-16 0,-1 1-128,1-1 0,31-15 0,0-16 0,0 15 0,15-30 0,1-1 0,16-15 128,15-1 0,-16 1 0,1 16 0,-1-17 0,0 16-128,-15 16 128,0-15 0,-1-1 128,-15 16-128,0 16 128,0-16-128,0 15 128,0-15 0,0 16 0,-15 0-128,-1 0 128,16-1 0,-16 1 0,0-1-128,1 1 0,15 0-512,-16-16 128,16 16-1024,16-16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52.814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2279 5542 1536,'0'0'768,"0"0"0,0-16 768,0 16-1536,0 0 128,-15 16 0,15-16 0,-16 15-128,-15 16 0,15-15 0,-16 15 128,1 1-128,0-1 128,15 0-128,0-15 0,1 0-128,-1-1 128,16 1-128,0-1 128,0-30 0,16-1 0,-1 16 0,33-31 0,-17-1 0,16-14 128,0-2-128,0 2 128,0-1-128,-16 15 128,17 1-128,-17 0 0,-16 15 128,17 0 0,-32 16 0,0 0 0,-16 16 0,0 15 128,1 16-128,-32 1 128,15-2-128,-14 17 0,-2-1-128,1-14 128,0-2-128,16-14 0,15-1-128,1-15 128,15-1-128,0-15 0,31-15 0,0-17 0,16-15 0,0 1 0,16-2 0,0-14 128,15-1-128,-15 17 128,-1-2 0,-15 17 0,0 15 0,-15 1 128,-16-1 0,-1 0 0,-15 32 0,-15 15 128,-17 0-128,1 17 128,-16-1-128,-16-1 128,16 17-128,16-16 0,-16 0-128,16-16 128,15 1-256,0-1 0,0-15 0,16-16 0,0 0 0,16-32 0,16 17 0,14-32 0,17 0 128,-1 0 0,17-16 0,-32 16 0,0-15 0,16 14 128,-16 2-128,0-2 128,-16 17 0,0 16 0,-15-1 128,0 32 0,-32-16-128,0 31 128,-15 0-128,0 32 128,-16 0-128,-16-1 128,16-15-256,-16 16 0,32-16 0,0-16 0,-1 0-128,16 1 0,1-17 0,15-15 0,0 0-128,15 0 128,1-15-128,31-17 128,0 1 0,1-32 128,14 1 0,1-1 0,15-15-128,16 15 128,1 0 0,-33 17 0,1-1 0,-32 31 0,16-15 0,-31 15 0,-1 16 128,1 16 128,-32-1-128,-15 17 128,0 30-128,-32 1 128,0-1-128,1 2 128,14-2-256,2 1 128,-2-17-256,17 2 128,16-17-128,-1-16 0,0 1-128,16-16 128,0 0-128,16-31 128,15 15 0,16-31 0,0 0 128,32-16 128,-17 17-128,1-17 0,0 0 0,-16 16 128,16 0-128,-32 16 0,0 16 128,1-1 0,-16 16 0,-16 0 0,-16 31 0,0 0 128,0 16-128,-31 16 128,-16 0-128,17-1 0,-2 1-128,2-1 0,14-14-128,1-17 128,15-16-256,1 17 128,15-32-128,15-16 0,16 0 0,1-15 128,15 0 0,0-16 0,0 0 0,16 0 128,-1 0 0,-14 0 0,-2 15-128,2 1 128,-17 0 0,0 15 128,-16 16 0,-15-16 0,16 32 128,-32 0 0,1 15-128,-32 32 128,16-16-128,-16 0 128,0 16-256,-1-1 128,2-15-128,-2 0 0,17-16-128,16 1 128,-1-17-256,16-15 128,16 0-128,-1 0 128,1-31-128,15 15 128,16-31 0,0 1 128,16-2-128,0-14 128,-1-1 0,-15 17 128,16 14-128,-32-15 0,16 31 128,-16-15 0,-15 15 0,-16 16 128,0 0 0,-16 16 0,-15 31-128,-16 0 0,0 0 0,-16 15 0,1 17-128,15-16 128,0-17-256,16 1 0,-1-15-128,16-1 128,16-31-128,0 0 0,16-16 0,16-15 0,-1 0 128,32-32 0,-1 16 128,1-15 0,-1-1 0,1 1 0,0 14 128,0 1 0,-16 0 0,0 0 0,-16 32 0,-15-1 128,0 1-128,-1 30 128,-30 1-128,-1 15 128,-16 16 0,1 15 0,-32 2-256,1-2 128,-1 1-128,16-1 0,0-30-256,31-1 128,-15 0-128,31-15 128,0-1-128,0-15 0,16-15 0,15-17 128,0 17 0,16-16 0,0-17 0,16-14 128,0-1-128,15 1 128,-15-1 0,15 16 0,-15 0 0,-16 0 0,0 16 0,-31 15 128,15 0 0,-15 16 0,-1 16 0,-30 0 128,-16 15-128,-1 16 128,-31 16-128,16-1 0,-15 1-128,14-1 128,2 1-128,14-16 0,1 0-128,0-16 128,15-15-128,16 0 0,-16-1 0,16-15 128,16-15-128,15-17 0,16 1 0,0-16 128,32 0 0,-17-16 0,-15 17-128,0-1 128,1 15 0,-17 1 128,0 15-128,-15 1 128,0-1 0,-1 16 128,-15 0-128,0 31 128,-31 0 0,-1 17 0,-14 14-128,-17-15 0,0 16-128,0 0 128,16-17-256,16-14 128,0-1-128,15 0 0,16-31-128,0 16 128,0-32-128,31 1 0,0-1 128,17-15 0,-2-1 0,17 1 128,-16-16 0,16 0 0,-16 0 0,16 0 0,-16 1 0,0 14 0,0 0 0,-31 1 128,15 31-128,-16-15 128,-15 30 0,0-15 128,-15 31-128,-16 17 128,-17-1-128,17-1 128,-16 17-256,0-16 128,0 0-128,16-16 0,0 1-128,15-17 128,0 1-128,16 0 0,0-16 0,16 0 0,15-47 0,32 0 0,-16 0 128,16-16 0,-1 0 0,1 17 0,-1-17 0,-14 16 0,-2 0 0,2 15 0,-17 17 0,-16-1 128,17 16-128,-32 0 128,-16 16 0,0 15 0,-30 16 0,-2 16 128,2-16-256,-2-16 128,1 32-128,1-16 128,14-16-256,1 16 128,0-31-128,15 15 128,16-15-128,-16-16 0,16 15 0,16-30 0,0-1 0,15 0 128,16-15 0,15-16 0,1 0-128,-16 0 128,16-15 0,-1 15 0,1-1-128,-16 17 128,16 0-128,-32-1 128,1 17 128,-16 15 0,-1 0 0,-15 15 0,-15 1 0,-1 31 0,-16-16 0,1 33 0,-32-18 0,32 1 0,-16 16-128,0-16 0,0-16 0,15 0 0,17 1-128,-1-17 128,1 1-128,-1 0 0,16-16 0,0 0 0,16 0 0,15-32 128,16 17-128,-16-32 128,16 0-128,0 0 128,0 0-128,0 0 128,0 16 0,-15 0 0,-1-1 0,-15 16 0,-1 0 128,1 16 0,-32 16 0,16 16 0,-31-1 0,0 0 0,-17 16 0,17 16 0,-16-16-128,-15 0 0,30 0 0,-15 0 0,16-16-128,15 0 128,0-31-128,16 16 0,0-32 0,16 16 0,0-16 0,15-15 0,0 0 0,1 0 128,-1 15 0,0-15 0,1 15 0,-1 1 0,-15-1 0,-1 0 128,1 16-128,0 0 0,-16 0-1024,16 0 128,0 0-256,-16 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7T07:35:56.962"/>
    </inkml:context>
    <inkml:brush xml:id="br0">
      <inkml:brushProperty name="width" value="0.13333" units="cm"/>
      <inkml:brushProperty name="height" value="0.26667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5917 5000 1280,'-16'0'640,"16"-16"-128,0 16 640,0 0-896,0 0 0,0-15 128,0 15 0,0-16-512,16 0 128,-16 0 256,15 1 0,1-1-128,15 1 0,-15-1-128,0 0 128,-1 0-128,1 0 0,0 1 0,-1 15 128,-15-16 0,0 16 0,0 16-128,-15-16 128,-1 31 0,0 1 0,-15-1-128,-16 16 128,16-15-128,-32 30 0,16-15 0,15 0 0,-14 0 0,14-16 0,16 17-128,-15-33 0,31 1 0,0 15 0,16-31 0,-1-15 128,17 15 0,-1-32 0,0 1 0,1-1 128,15-14 0,0 14 0,-16-15 0,16 16 0,-15-1-128,-17 17 128,1-1 0,0 1 0,-16 30-128,0 1 128,-16-1 0,-15 17 0,-1 15 0,1 0 0,-16 15-128,-16 1 128,16 0-128,16-16 0,0 0 0,-1-15 0,16-1-128,16-16 0,0-30 0,16-1 128,16 1-128,-1-33 0,0 17 0,16-16 128,-16 0 0,17 16 0,-2-17 0,-14 17 128,15 0-128,-16-1 128,1 17 0,-1-16 0,-15 31 0,-16 0 0,0 0 0,0 0 128,-16 31-128,-15 16 0,-1 0 0,-15 16 128,16-16-256,15 0 0,-15 0 0,15-16 0,1 1-128,15-17 128,0-15-128,0 0 0,0-15 0,31-33 0,0 17 0,16-16 128,0-16-128,32 16 128,-16-15-128,-1-1 128,1 16 0,0 0 0,-17 0-128,2 15 128,-1 1 0,-16 16 0,-15 15 128,-16 15 0,-16 16 0,-15 1 128,15 15-128,-47 16 128,16-1-128,-31 16 0,15-15-128,16-16 128,0 16-128,16-32 0,0 1-128,15-16 128,0-1-256,16 1 128,0-16 0,16 0 0,15-16 0,0-15 0,1-1 128,30-14 0,1-17 0,16 0 0,46-15 0,-31-1 0,-15 32-128,-17 0 128,-15 16 0,-16-1 0,1 32 128,-16 0 0,-16 16 0,-32 16 0,-15-1 128,-16 32 0,1 15-128,-1-16 0,-15 17-128,15-16 128,0-1-128,16-14 128,0-17-256,32 0 128,-1-15-128,16-16 128,16 0-128,-1-32 0,16-14-128,17-2 128,-2-14 128,18-1 0,14 16 0,0-16 128,-15 0-128,0 17 128,-17-2 0,2 17 0,-17 16-128,-15-1 128,-1 0-128,1 32 128,-32 0 0,-15 15 128,-16 16-128,-16 15 0,-15 17 0,15-1 0,1-15-128,-1 15 128,16-30-256,15-17 128,16 0-128,16-31 0,0 0 0,16-16 128,0-15-128,31 0 0,0-1 0,0-14 128,16-2-128,-1-14 128,1 14 0,0 2 0,0-2 0,-16 2 0,0 14-128,0 1 128,-16 15 0,-15 1 128,-1 15 0,-30 15 0,-1 1-128,-15 15 128,-1 16 0,-30 16 0,-1-1-128,-16 1 128,17 0-128,15 0 0,0-16-128,15-16 128,17 0-128,-1-31 128,32 0-128,-1 0 0,17-31 0,15-16 128,16 0-128,-17-16 128,18 16 0,14-16 0,-16 17-128,1-2 128,-16 2 0,0 14 0,-16 16 0,1 1 128,-16-1 0,-16 32 0,-16-16 0,0 31 128,-31 16-256,0 16 128,-15-1 0,-1 1 0,0 16-128,1-17 0,-2-14 0,33-17 0,0 0-128,31-15 128,0-16-128,16-16 128,15 0-128,0-30 0,17-2 0,-2 2 0,17-2 0,0-14 128,-16 30 0,16 1 0,-1-16 0,1 15 0,-16 1 0,-15 16 0,-1-17 128,-16 32 0,1 0 0,-16 0 0,-31 32 0,0-1 0,-17 0 0,1 32 0,-16 0-128,17-1 128,-17 1-128,32 0 0,-1-32-128,1 0 128,31-15-128,-16 0 128,32-32-128,-1 0 128,17-15-128,-1 0 0,16-32 0,16 16 128,0-16-128,-1 32 128,-14-16 0,-2 16 0,2-1 0,-2 1 0,-30 15 0,16 1 0,-17-1 128,-15 16 0,0 0 0,0 16 128,-15 15-128,-17 0 0,1 16 0,-16 0 0,0 16-128,-16-16 128,32 0-128,-1 0 0,1-15-128,15-17 128,0 1-128,32-16 0,-16 0 0,32-31 128,-1 15-128,16-31 128,0 0-128,0 0 128,16 0-128,0-1 128,-1-14-128,-15 30 128,16-14 0,-16 14 0,0 1 0,-15 31 0,-1-16 0,-16 16 128,-15 16-128,-15-16 128,-16 31 0,-1 16 128,-15 0-128,-16 0 0,32 16-128,-16-16 128,15-16-128,1 17 0,16-17 0,-1-16 0,0 1-128,0 0 128,16-16-128,0 0 128,16-32-128,0 1 0,0 0 0,15-1 0,16-15 0,15 0 128,-14 0-128,14 16 128,-14-16 0,-2 16 0,2 15-128,-33 0 128,16 0 0,-15 16 128,-16 0-128,0 16 128,-31 16 0,0-1 0,-17 16 0,2 15 128,-17-14-256,16 14 128,15-14-128,1-2 0,0-14-128,15-16 0,16-1 0,0-15 0,31-15 0,-15-17 0,31 1 0,-15 0 0,14-1 128,2 1 0,-17 15-128,0 0 128,1 1 0,-17-1 0,-15 16 0,16 0 128,-16 0 0,-16 16 0,1 15 0,-17 0 128,1 1-128,-16 15 0,15 0-128,1-16 128,0 0-256,-1 1 128,16-16-256,1-1 0,-1-15-768,32 16 128,-16-1-384,15-15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1AF9-4526-4BC8-882C-7C21445B178E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5D1E4-52CB-411B-8F94-5CB57141024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416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3987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5511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020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6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739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6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2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8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FBD4E-7912-4039-AA28-A59E869A1C9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85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623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276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747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D1E4-52CB-411B-8F94-5CB57141024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05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5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97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969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412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023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51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41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2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4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538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5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C04E3-F3E1-43FC-9C55-01969964AD02}" type="datetimeFigureOut">
              <a:rPr lang="de-AT" smtClean="0"/>
              <a:t>08.06.2017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E156-0285-46A2-A7EA-B92C43F102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00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ftoversalad.tumblr.com/post/1035031180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ycle.js.org/basic-examples.html#basic-examples-increment-a-counter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ltz/html-looks-like" TargetMode="External"/><Relationship Id="rId2" Type="http://schemas.openxmlformats.org/officeDocument/2006/relationships/hyperlink" Target="https://github.com/cyclejs/tim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yclejs-community/awesome-cyclej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uturice.com/blog/reactive-mvc-and-the-virtual-dom" TargetMode="External"/><Relationship Id="rId7" Type="http://schemas.openxmlformats.org/officeDocument/2006/relationships/hyperlink" Target="https://egghead.io/courses/save-time-avoiding-common-mistakes-using-rxjs" TargetMode="External"/><Relationship Id="rId2" Type="http://schemas.openxmlformats.org/officeDocument/2006/relationships/hyperlink" Target="https://gist.github.com/staltz/868e7e9bc2a7b8c1f75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1URmaeNHSs" TargetMode="External"/><Relationship Id="rId5" Type="http://schemas.openxmlformats.org/officeDocument/2006/relationships/hyperlink" Target="http://cycleconf.com/" TargetMode="External"/><Relationship Id="rId4" Type="http://schemas.openxmlformats.org/officeDocument/2006/relationships/hyperlink" Target="https://cycle.j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509740" y="2298274"/>
            <a:ext cx="7780283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hey there... 😉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400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i’m</a:t>
            </a:r>
            <a:r>
              <a:rPr lang="en-US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so sorry, there is no </a:t>
            </a:r>
            <a:r>
              <a:rPr lang="en-US" sz="2400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zork</a:t>
            </a:r>
            <a:r>
              <a:rPr lang="en-US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today </a:t>
            </a:r>
            <a:r>
              <a:rPr lang="de-AT" sz="2400" dirty="0">
                <a:solidFill>
                  <a:schemeClr val="bg1"/>
                </a:solidFill>
              </a:rPr>
              <a:t>😢</a:t>
            </a:r>
            <a:endParaRPr lang="en-US" sz="24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... but let’s start with a quick look at java…script </a:t>
            </a:r>
            <a:r>
              <a:rPr lang="de-AT" sz="2400" dirty="0">
                <a:solidFill>
                  <a:schemeClr val="bg1"/>
                </a:solidFill>
              </a:rPr>
              <a:t>😀</a:t>
            </a:r>
            <a:endParaRPr lang="de-AT" sz="2400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algn="ctr">
              <a:lnSpc>
                <a:spcPct val="120000"/>
              </a:lnSpc>
              <a:spcAft>
                <a:spcPts val="3000"/>
              </a:spcAft>
            </a:pP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  <a:hlinkClick r:id="rId3"/>
              </a:rPr>
              <a:t>http://leftoversalad.tumblr.com/post/103503118002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endParaRPr lang="de-A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63186" y="2388637"/>
            <a:ext cx="9673390" cy="37487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= [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"Angular"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Vue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Covfefe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];</a:t>
            </a:r>
          </a:p>
          <a:p>
            <a:pPr>
              <a:lnSpc>
                <a:spcPct val="110000"/>
              </a:lnSpc>
            </a:pP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console.log(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jsFrameworks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); 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["Angular.js", "Vue.js", "Covfefe.js"]</a:t>
            </a: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lnSpc>
                <a:spcPct val="110000"/>
              </a:lnSpc>
            </a:pP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not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functional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(imperative -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you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have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to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specify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everything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)</a:t>
            </a:r>
            <a:b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</a:b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let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jsFrameworks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= [];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for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(</a:t>
            </a: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let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i = </a:t>
            </a:r>
            <a:r>
              <a:rPr lang="de-AT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; i &lt;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frameworks.length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; i++) {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jsFrameworks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[i] = 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`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${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frameworks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[i]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}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.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js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`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functional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(</a:t>
            </a:r>
            <a:r>
              <a:rPr lang="de-AT" dirty="0" err="1">
                <a:solidFill>
                  <a:srgbClr val="008000"/>
                </a:solidFill>
                <a:latin typeface="Fira Code" panose="020B0509050000020004" pitchFamily="49" charset="0"/>
              </a:rPr>
              <a:t>declarative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 - </a:t>
            </a:r>
            <a:r>
              <a:rPr lang="de-AT" b="1" dirty="0" err="1">
                <a:solidFill>
                  <a:srgbClr val="008000"/>
                </a:solidFill>
                <a:latin typeface="Fira Code" panose="020B0509050000020004" pitchFamily="49" charset="0"/>
              </a:rPr>
              <a:t>specify</a:t>
            </a:r>
            <a:r>
              <a:rPr lang="de-AT" b="1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b="1" dirty="0" err="1">
                <a:solidFill>
                  <a:srgbClr val="008000"/>
                </a:solidFill>
                <a:latin typeface="Fira Code" panose="020B0509050000020004" pitchFamily="49" charset="0"/>
              </a:rPr>
              <a:t>what</a:t>
            </a:r>
            <a:r>
              <a:rPr lang="de-AT" b="1" dirty="0">
                <a:solidFill>
                  <a:srgbClr val="008000"/>
                </a:solidFill>
                <a:latin typeface="Fira Code" panose="020B0509050000020004" pitchFamily="49" charset="0"/>
              </a:rPr>
              <a:t>, not </a:t>
            </a:r>
            <a:r>
              <a:rPr lang="de-AT" b="1" dirty="0" err="1">
                <a:solidFill>
                  <a:srgbClr val="008000"/>
                </a:solidFill>
                <a:latin typeface="Fira Code" panose="020B0509050000020004" pitchFamily="49" charset="0"/>
              </a:rPr>
              <a:t>how</a:t>
            </a: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)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jsFrameworks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frameworks.map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framework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`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${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framework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}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.</a:t>
            </a:r>
            <a:r>
              <a:rPr lang="de-AT" dirty="0" err="1">
                <a:solidFill>
                  <a:srgbClr val="A31515"/>
                </a:solidFill>
                <a:latin typeface="Fira Code" panose="020B0509050000020004" pitchFamily="49" charset="0"/>
              </a:rPr>
              <a:t>js</a:t>
            </a:r>
            <a:r>
              <a:rPr lang="de-AT" dirty="0">
                <a:solidFill>
                  <a:srgbClr val="A31515"/>
                </a:solidFill>
                <a:latin typeface="Fira Code" panose="020B0509050000020004" pitchFamily="49" charset="0"/>
              </a:rPr>
              <a:t>`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</p:spPr>
        <p:txBody>
          <a:bodyPr/>
          <a:lstStyle/>
          <a:p>
            <a:pPr algn="ctr"/>
            <a:r>
              <a:rPr lang="en-US" sz="5400" cap="all" dirty="0"/>
              <a:t>declarative</a:t>
            </a:r>
            <a:br>
              <a:rPr lang="en-US" sz="5400" cap="all" dirty="0"/>
            </a:br>
            <a:r>
              <a:rPr lang="en-US" sz="2800" cap="all" dirty="0"/>
              <a:t>“What” not “how”</a:t>
            </a:r>
            <a:endParaRPr lang="de-AT" cap="all" dirty="0"/>
          </a:p>
        </p:txBody>
      </p:sp>
    </p:spTree>
    <p:extLst>
      <p:ext uri="{BB962C8B-B14F-4D97-AF65-F5344CB8AC3E}">
        <p14:creationId xmlns:p14="http://schemas.microsoft.com/office/powerpoint/2010/main" val="3971129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6" y="2927728"/>
            <a:ext cx="1654996" cy="134385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428920" y="3395125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/>
          <p:cNvSpPr/>
          <p:nvPr/>
        </p:nvSpPr>
        <p:spPr>
          <a:xfrm>
            <a:off x="6428920" y="370073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/>
          <p:cNvSpPr/>
          <p:nvPr/>
        </p:nvSpPr>
        <p:spPr>
          <a:xfrm>
            <a:off x="6428920" y="3988194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84" y="4394431"/>
            <a:ext cx="5760000" cy="199923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20" y="645694"/>
            <a:ext cx="5760000" cy="2282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Freihand 14"/>
              <p14:cNvContentPartPr/>
              <p14:nvPr/>
            </p14:nvContentPartPr>
            <p14:xfrm>
              <a:off x="6906434" y="1573607"/>
              <a:ext cx="458640" cy="378480"/>
            </p14:xfrm>
          </p:contentPart>
        </mc:Choice>
        <mc:Fallback xmlns="">
          <p:pic>
            <p:nvPicPr>
              <p:cNvPr id="15" name="Freihand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0874" y="1548039"/>
                <a:ext cx="509040" cy="4288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38238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dea"/>
          <p:cNvSpPr txBox="1"/>
          <p:nvPr/>
        </p:nvSpPr>
        <p:spPr>
          <a:xfrm>
            <a:off x="-1" y="235316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REACTIVE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3553490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6DDDC6"/>
                </a:solidFill>
                <a:latin typeface="+mj-lt"/>
              </a:rPr>
              <a:t>Inversion of Control</a:t>
            </a:r>
            <a:endParaRPr lang="de-AT" sz="3600" cap="all" dirty="0">
              <a:solidFill>
                <a:srgbClr val="6DDDC6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6167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cap="all" dirty="0"/>
              <a:t>Inversion of Control</a:t>
            </a:r>
            <a:endParaRPr lang="de-AT" sz="540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5399881" y="2460048"/>
            <a:ext cx="0" cy="266930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904408" y="4051877"/>
            <a:ext cx="36000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300" dirty="0" err="1">
                <a:solidFill>
                  <a:srgbClr val="0000FF"/>
                </a:solidFill>
                <a:latin typeface="Fira Code" panose="020B0509050000020004" pitchFamily="49" charset="0"/>
              </a:rPr>
              <a:t>function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onGreatGreatMessage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() {</a:t>
            </a:r>
          </a:p>
          <a:p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  // ...</a:t>
            </a:r>
            <a:endParaRPr lang="de-AT" sz="13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Twitter.tweet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de-AT" sz="13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300" dirty="0" err="1">
                <a:solidFill>
                  <a:srgbClr val="A31515"/>
                </a:solidFill>
                <a:latin typeface="Fira Code" panose="020B0509050000020004" pitchFamily="49" charset="0"/>
              </a:rPr>
              <a:t>covfefe</a:t>
            </a:r>
            <a:r>
              <a:rPr lang="de-AT" sz="13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  // ...</a:t>
            </a:r>
            <a:endParaRPr lang="de-AT" sz="13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  <a:endParaRPr lang="de-AT" sz="13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484562" y="5561804"/>
            <a:ext cx="3830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+mj-lt"/>
              </a:rPr>
              <a:t>Twitter gets reactive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tweet(…) can be </a:t>
            </a:r>
            <a:r>
              <a:rPr lang="en-US" b="1" dirty="0"/>
              <a:t>private</a:t>
            </a:r>
            <a:r>
              <a:rPr lang="en-US" dirty="0"/>
              <a:t> now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Logic</a:t>
            </a:r>
            <a:r>
              <a:rPr lang="en-US" dirty="0"/>
              <a:t> is </a:t>
            </a:r>
            <a:r>
              <a:rPr lang="en-US" b="1" dirty="0"/>
              <a:t>defined solely</a:t>
            </a:r>
            <a:r>
              <a:rPr lang="en-US" dirty="0"/>
              <a:t> in Twitter</a:t>
            </a:r>
            <a:endParaRPr lang="de-AT" dirty="0"/>
          </a:p>
        </p:txBody>
      </p:sp>
      <p:sp>
        <p:nvSpPr>
          <p:cNvPr id="19" name="Rechteck 18"/>
          <p:cNvSpPr/>
          <p:nvPr/>
        </p:nvSpPr>
        <p:spPr>
          <a:xfrm>
            <a:off x="5821607" y="4047721"/>
            <a:ext cx="454749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POTUS.addOnGreatGreatMessageListener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(() </a:t>
            </a:r>
            <a:r>
              <a:rPr lang="de-AT" sz="13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self.tweet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de-AT" sz="13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300" dirty="0" err="1">
                <a:solidFill>
                  <a:srgbClr val="A31515"/>
                </a:solidFill>
                <a:latin typeface="Fira Code" panose="020B0509050000020004" pitchFamily="49" charset="0"/>
              </a:rPr>
              <a:t>covfefe</a:t>
            </a:r>
            <a:r>
              <a:rPr lang="de-AT" sz="13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); </a:t>
            </a:r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// </a:t>
            </a:r>
            <a:r>
              <a:rPr lang="de-AT" sz="1300" dirty="0" err="1">
                <a:solidFill>
                  <a:srgbClr val="008000"/>
                </a:solidFill>
                <a:latin typeface="Fira Code" panose="020B0509050000020004" pitchFamily="49" charset="0"/>
              </a:rPr>
              <a:t>self</a:t>
            </a:r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sz="1300" dirty="0" err="1">
                <a:solidFill>
                  <a:srgbClr val="008000"/>
                </a:solidFill>
                <a:latin typeface="Fira Code" panose="020B0509050000020004" pitchFamily="49" charset="0"/>
              </a:rPr>
              <a:t>is</a:t>
            </a:r>
            <a:r>
              <a:rPr lang="de-AT" sz="1300" dirty="0">
                <a:solidFill>
                  <a:srgbClr val="008000"/>
                </a:solidFill>
                <a:latin typeface="Fira Code" panose="020B0509050000020004" pitchFamily="49" charset="0"/>
              </a:rPr>
              <a:t> Twitter</a:t>
            </a:r>
            <a:endParaRPr lang="de-AT" sz="13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21606" y="4046768"/>
            <a:ext cx="454749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     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preventBullshit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();</a:t>
            </a:r>
            <a:b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endParaRPr lang="de-AT" sz="13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821606" y="4046768"/>
            <a:ext cx="454749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POTUS.addOnGreatGreatMessageListener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(() </a:t>
            </a:r>
            <a:r>
              <a:rPr lang="de-AT" sz="13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sz="1300" dirty="0" err="1">
                <a:solidFill>
                  <a:srgbClr val="000000"/>
                </a:solidFill>
                <a:latin typeface="Fira Code" panose="020B0509050000020004" pitchFamily="49" charset="0"/>
              </a:rPr>
              <a:t>self</a:t>
            </a:r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</a:p>
          <a:p>
            <a:r>
              <a:rPr lang="de-AT" sz="13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</p:txBody>
      </p:sp>
      <p:grpSp>
        <p:nvGrpSpPr>
          <p:cNvPr id="34" name="Gruppieren 33"/>
          <p:cNvGrpSpPr/>
          <p:nvPr/>
        </p:nvGrpSpPr>
        <p:grpSpPr>
          <a:xfrm>
            <a:off x="737608" y="2590264"/>
            <a:ext cx="3881835" cy="988219"/>
            <a:chOff x="1728439" y="1433022"/>
            <a:chExt cx="3881835" cy="988219"/>
          </a:xfrm>
        </p:grpSpPr>
        <p:sp>
          <p:nvSpPr>
            <p:cNvPr id="22" name="Rechteck 21"/>
            <p:cNvSpPr/>
            <p:nvPr/>
          </p:nvSpPr>
          <p:spPr>
            <a:xfrm>
              <a:off x="1728439" y="1865469"/>
              <a:ext cx="1360449" cy="5557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POTUS</a:t>
              </a:r>
              <a:endParaRPr lang="de-AT" sz="2400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249825" y="1865469"/>
              <a:ext cx="1360449" cy="5557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Twitter</a:t>
              </a:r>
              <a:endParaRPr lang="de-AT" sz="24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5" name="Gerade Verbindung mit Pfeil 24"/>
            <p:cNvCxnSpPr>
              <a:cxnSpLocks/>
              <a:stCxn id="22" idx="3"/>
            </p:cNvCxnSpPr>
            <p:nvPr/>
          </p:nvCxnSpPr>
          <p:spPr>
            <a:xfrm>
              <a:off x="3088888" y="2143355"/>
              <a:ext cx="767607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1728439" y="1433249"/>
              <a:ext cx="1360449" cy="432220"/>
            </a:xfrm>
            <a:prstGeom prst="rect">
              <a:avLst/>
            </a:prstGeom>
            <a:noFill/>
          </p:spPr>
          <p:txBody>
            <a:bodyPr wrap="square" bIns="108000" rtlCol="0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proactive</a:t>
              </a:r>
              <a:endParaRPr lang="de-AT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249825" y="1433022"/>
              <a:ext cx="1360449" cy="432220"/>
            </a:xfrm>
            <a:prstGeom prst="rect">
              <a:avLst/>
            </a:prstGeom>
            <a:noFill/>
          </p:spPr>
          <p:txBody>
            <a:bodyPr wrap="square" bIns="108000" rtlCol="0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passive</a:t>
              </a:r>
              <a:endParaRPr lang="de-AT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6180320" y="2611437"/>
            <a:ext cx="3881835" cy="988219"/>
            <a:chOff x="1728439" y="1433022"/>
            <a:chExt cx="3881835" cy="988219"/>
          </a:xfrm>
        </p:grpSpPr>
        <p:sp>
          <p:nvSpPr>
            <p:cNvPr id="36" name="Rechteck 35"/>
            <p:cNvSpPr/>
            <p:nvPr/>
          </p:nvSpPr>
          <p:spPr>
            <a:xfrm>
              <a:off x="1728439" y="1865469"/>
              <a:ext cx="1360449" cy="5557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POTUS</a:t>
              </a:r>
              <a:endParaRPr lang="de-AT" sz="2400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249825" y="1865469"/>
              <a:ext cx="1360449" cy="5557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Twitter</a:t>
              </a:r>
              <a:endParaRPr lang="de-AT" sz="24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38" name="Gerade Verbindung mit Pfeil 37"/>
            <p:cNvCxnSpPr>
              <a:cxnSpLocks/>
              <a:endCxn id="37" idx="1"/>
            </p:cNvCxnSpPr>
            <p:nvPr/>
          </p:nvCxnSpPr>
          <p:spPr>
            <a:xfrm>
              <a:off x="3540955" y="2143355"/>
              <a:ext cx="708870" cy="0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/>
          </p:nvSpPr>
          <p:spPr>
            <a:xfrm>
              <a:off x="1728439" y="1433249"/>
              <a:ext cx="1360449" cy="432220"/>
            </a:xfrm>
            <a:prstGeom prst="rect">
              <a:avLst/>
            </a:prstGeom>
            <a:noFill/>
          </p:spPr>
          <p:txBody>
            <a:bodyPr wrap="square" bIns="108000" rtlCol="0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listenable</a:t>
              </a:r>
              <a:endParaRPr lang="de-AT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249825" y="1433022"/>
              <a:ext cx="1360449" cy="432220"/>
            </a:xfrm>
            <a:prstGeom prst="rect">
              <a:avLst/>
            </a:prstGeom>
            <a:noFill/>
          </p:spPr>
          <p:txBody>
            <a:bodyPr wrap="square" bIns="108000" rtlCol="0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reactive</a:t>
              </a:r>
              <a:endParaRPr lang="de-AT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995503" y="3253368"/>
            <a:ext cx="4808756" cy="714162"/>
            <a:chOff x="1561840" y="1786274"/>
            <a:chExt cx="4808756" cy="714162"/>
          </a:xfrm>
        </p:grpSpPr>
        <p:sp>
          <p:nvSpPr>
            <p:cNvPr id="42" name="Rechteck 41"/>
            <p:cNvSpPr/>
            <p:nvPr/>
          </p:nvSpPr>
          <p:spPr>
            <a:xfrm>
              <a:off x="1561840" y="1786274"/>
              <a:ext cx="1693648" cy="7141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POTUS</a:t>
              </a:r>
              <a:endParaRPr lang="de-AT" sz="2400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4677418" y="1787227"/>
              <a:ext cx="1693178" cy="7122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Twitter</a:t>
              </a:r>
              <a:endParaRPr lang="de-AT" sz="24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44" name="Gerade Verbindung mit Pfeil 43"/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3255488" y="2143355"/>
              <a:ext cx="1421930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7015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9" grpId="0"/>
      <p:bldP spid="19" grpId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dea"/>
          <p:cNvSpPr txBox="1"/>
          <p:nvPr/>
        </p:nvSpPr>
        <p:spPr>
          <a:xfrm>
            <a:off x="-1" y="235316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REACTIVE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3553490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6DDDC6"/>
                </a:solidFill>
                <a:latin typeface="+mj-lt"/>
              </a:rPr>
              <a:t>Inversion of Control</a:t>
            </a:r>
            <a:endParaRPr lang="de-AT" sz="3600" cap="all" dirty="0">
              <a:solidFill>
                <a:srgbClr val="6DDDC6"/>
              </a:solidFill>
              <a:latin typeface="+mj-lt"/>
            </a:endParaRPr>
          </a:p>
        </p:txBody>
      </p:sp>
      <p:sp>
        <p:nvSpPr>
          <p:cNvPr id="5" name="motivation"/>
          <p:cNvSpPr txBox="1"/>
          <p:nvPr/>
        </p:nvSpPr>
        <p:spPr>
          <a:xfrm>
            <a:off x="0" y="4199821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51D3D9"/>
                </a:solidFill>
                <a:latin typeface="+mj-lt"/>
              </a:rPr>
              <a:t>Streams/Observables (DEMO)</a:t>
            </a:r>
            <a:endParaRPr lang="de-AT" sz="3600" cap="all" dirty="0">
              <a:solidFill>
                <a:srgbClr val="51D3D9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53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077528" y="3275699"/>
            <a:ext cx="580608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Times New Roman" panose="02020603050405020304" pitchFamily="18" charset="0"/>
              </a:rPr>
              <a:t>{ }</a:t>
            </a:r>
            <a:endParaRPr lang="de-AT" sz="3600" dirty="0">
              <a:solidFill>
                <a:schemeClr val="bg1"/>
              </a:solidFill>
              <a:latin typeface="+mj-lt"/>
              <a:ea typeface="Segoe UI Emoj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0149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</p:spPr>
        <p:txBody>
          <a:bodyPr>
            <a:normAutofit/>
          </a:bodyPr>
          <a:lstStyle/>
          <a:p>
            <a:pPr algn="ctr"/>
            <a:r>
              <a:rPr lang="en-US" sz="5400" cap="all" dirty="0"/>
              <a:t>Streams/Observables</a:t>
            </a:r>
            <a:endParaRPr lang="de-AT" cap="all" dirty="0"/>
          </a:p>
        </p:txBody>
      </p:sp>
      <p:sp>
        <p:nvSpPr>
          <p:cNvPr id="4" name="Rechteck 3"/>
          <p:cNvSpPr/>
          <p:nvPr/>
        </p:nvSpPr>
        <p:spPr>
          <a:xfrm>
            <a:off x="1184041" y="1774833"/>
            <a:ext cx="84316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dirty="0" err="1">
                <a:solidFill>
                  <a:srgbClr val="0000FF"/>
                </a:solidFill>
                <a:latin typeface="Fira Code" panose="020B0509050000020004" pitchFamily="49" charset="0"/>
              </a:rPr>
              <a:t>import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>
                <a:solidFill>
                  <a:srgbClr val="0000FF"/>
                </a:solidFill>
                <a:latin typeface="Fira Code" panose="020B0509050000020004" pitchFamily="49" charset="0"/>
              </a:rPr>
              <a:t>*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00FF"/>
                </a:solidFill>
                <a:latin typeface="Fira Code" panose="020B0509050000020004" pitchFamily="49" charset="0"/>
              </a:rPr>
              <a:t>as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Rx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00FF"/>
                </a:solidFill>
                <a:latin typeface="Fira Code" panose="020B0509050000020004" pitchFamily="49" charset="0"/>
              </a:rPr>
              <a:t>from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600" dirty="0" err="1">
                <a:solidFill>
                  <a:srgbClr val="A31515"/>
                </a:solidFill>
                <a:latin typeface="Fira Code" panose="020B0509050000020004" pitchFamily="49" charset="0"/>
              </a:rPr>
              <a:t>rxjs</a:t>
            </a:r>
            <a:r>
              <a:rPr lang="de-AT" sz="1600" dirty="0">
                <a:solidFill>
                  <a:srgbClr val="A31515"/>
                </a:solidFill>
                <a:latin typeface="Fira Code" panose="020B0509050000020004" pitchFamily="49" charset="0"/>
              </a:rPr>
              <a:t>/</a:t>
            </a:r>
            <a:r>
              <a:rPr lang="de-AT" sz="1600" dirty="0" err="1">
                <a:solidFill>
                  <a:srgbClr val="A31515"/>
                </a:solidFill>
                <a:latin typeface="Fira Code" panose="020B0509050000020004" pitchFamily="49" charset="0"/>
              </a:rPr>
              <a:t>Rx</a:t>
            </a:r>
            <a:r>
              <a:rPr lang="de-AT" sz="16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  <a:p>
            <a:b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// --- 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from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arrays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to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streams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 --- //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600" dirty="0" err="1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items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= [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3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4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5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];</a:t>
            </a:r>
          </a:p>
          <a:p>
            <a:r>
              <a:rPr lang="de-AT" sz="1600" dirty="0" err="1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items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Rx.Observable.from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([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3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4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5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]);</a:t>
            </a:r>
          </a:p>
          <a:p>
            <a:r>
              <a:rPr lang="de-AT" sz="1600" dirty="0" err="1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items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Rx.Observable.interval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500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).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take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20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items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filter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(x </a:t>
            </a:r>
            <a:r>
              <a:rPr lang="de-AT" sz="16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x %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===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0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map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(x </a:t>
            </a:r>
            <a:r>
              <a:rPr lang="de-AT" sz="16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>
                <a:solidFill>
                  <a:srgbClr val="A31515"/>
                </a:solidFill>
                <a:latin typeface="Fira Code" panose="020B0509050000020004" pitchFamily="49" charset="0"/>
              </a:rPr>
              <a:t>`</a:t>
            </a:r>
            <a:r>
              <a:rPr lang="de-AT" sz="1600" dirty="0">
                <a:solidFill>
                  <a:srgbClr val="0000FF"/>
                </a:solidFill>
                <a:latin typeface="Fira Code" panose="020B0509050000020004" pitchFamily="49" charset="0"/>
              </a:rPr>
              <a:t>${</a:t>
            </a:r>
            <a:r>
              <a:rPr lang="de-AT" sz="1600" dirty="0">
                <a:solidFill>
                  <a:srgbClr val="A31515"/>
                </a:solidFill>
                <a:latin typeface="Fira Code" panose="020B0509050000020004" pitchFamily="49" charset="0"/>
              </a:rPr>
              <a:t>x 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*</a:t>
            </a:r>
            <a:r>
              <a:rPr lang="de-AT" sz="1600" dirty="0">
                <a:solidFill>
                  <a:srgbClr val="A31515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>
                <a:solidFill>
                  <a:srgbClr val="09885A"/>
                </a:solidFill>
                <a:latin typeface="Fira Code" panose="020B0509050000020004" pitchFamily="49" charset="0"/>
              </a:rPr>
              <a:t>10</a:t>
            </a:r>
            <a:r>
              <a:rPr lang="de-AT" sz="1600" dirty="0">
                <a:solidFill>
                  <a:srgbClr val="0000FF"/>
                </a:solidFill>
                <a:latin typeface="Fira Code" panose="020B0509050000020004" pitchFamily="49" charset="0"/>
              </a:rPr>
              <a:t>}</a:t>
            </a:r>
            <a:r>
              <a:rPr lang="de-AT" sz="1600" dirty="0">
                <a:solidFill>
                  <a:srgbClr val="A31515"/>
                </a:solidFill>
                <a:latin typeface="Fira Code" panose="020B0509050000020004" pitchFamily="49" charset="0"/>
              </a:rPr>
              <a:t>%`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de-AT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forEach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(x </a:t>
            </a:r>
            <a:r>
              <a:rPr lang="de-AT" sz="16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  <a:t> console.log(x));</a:t>
            </a:r>
          </a:p>
          <a:p>
            <a:br>
              <a:rPr lang="de-AT" sz="16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/* ~~~~~~~ ASCII 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Marble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 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Diagram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 ~~~~~~~ */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// 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interval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: --0--1--2--3--4--5--6--...--|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// 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filter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: --0-----2-----4-----6--...--|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// 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map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: --0---20%---40%---60%--...--|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// =&gt; console.log (</a:t>
            </a:r>
            <a:r>
              <a:rPr lang="de-AT" sz="1600" dirty="0" err="1">
                <a:solidFill>
                  <a:srgbClr val="008000"/>
                </a:solidFill>
                <a:latin typeface="Fira Code" panose="020B0509050000020004" pitchFamily="49" charset="0"/>
              </a:rPr>
              <a:t>side-effect</a:t>
            </a:r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)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/* ~~~~~~~~~~~~~~~~~~~~~~~~~~~~~~~~~~~~ */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/* ~~~~~~~ http://rxmarbles.com/ ~~~~~~ */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de-AT" sz="1600" dirty="0">
                <a:solidFill>
                  <a:srgbClr val="008000"/>
                </a:solidFill>
                <a:latin typeface="Fira Code" panose="020B0509050000020004" pitchFamily="49" charset="0"/>
              </a:rPr>
              <a:t>/* ~~~~~~~~~~~~~~~~~~~~~~~~~~~~~~~~~~~~ */</a:t>
            </a:r>
            <a:endParaRPr lang="de-AT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62746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6" y="2927728"/>
            <a:ext cx="1654996" cy="134385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428920" y="3395125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/>
          <p:cNvSpPr/>
          <p:nvPr/>
        </p:nvSpPr>
        <p:spPr>
          <a:xfrm>
            <a:off x="6428920" y="370073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/>
          <p:cNvSpPr/>
          <p:nvPr/>
        </p:nvSpPr>
        <p:spPr>
          <a:xfrm>
            <a:off x="6428920" y="3988194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84" y="4519383"/>
            <a:ext cx="5760000" cy="174933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20" y="645694"/>
            <a:ext cx="5760000" cy="2282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Freihand 14"/>
              <p14:cNvContentPartPr/>
              <p14:nvPr/>
            </p14:nvContentPartPr>
            <p14:xfrm>
              <a:off x="6906434" y="1573607"/>
              <a:ext cx="458640" cy="378480"/>
            </p14:xfrm>
          </p:contentPart>
        </mc:Choice>
        <mc:Fallback xmlns="">
          <p:pic>
            <p:nvPicPr>
              <p:cNvPr id="15" name="Freihand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0874" y="1548039"/>
                <a:ext cx="509040" cy="42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Freihand 10"/>
              <p14:cNvContentPartPr/>
              <p14:nvPr/>
            </p14:nvContentPartPr>
            <p14:xfrm>
              <a:off x="7914357" y="1573607"/>
              <a:ext cx="458640" cy="378480"/>
            </p14:xfrm>
          </p:contentPart>
        </mc:Choice>
        <mc:Fallback xmlns="">
          <p:pic>
            <p:nvPicPr>
              <p:cNvPr id="11" name="Freihand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8797" y="1548039"/>
                <a:ext cx="509040" cy="428896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pieren 13"/>
          <p:cNvGrpSpPr/>
          <p:nvPr/>
        </p:nvGrpSpPr>
        <p:grpSpPr>
          <a:xfrm>
            <a:off x="3746151" y="5518916"/>
            <a:ext cx="5362560" cy="638160"/>
            <a:chOff x="3746151" y="5518916"/>
            <a:chExt cx="5362560" cy="63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Freihand 6"/>
                <p14:cNvContentPartPr/>
                <p14:nvPr/>
              </p14:nvContentPartPr>
              <p14:xfrm>
                <a:off x="5518551" y="5518916"/>
                <a:ext cx="762240" cy="316320"/>
              </p14:xfrm>
            </p:contentPart>
          </mc:Choice>
          <mc:Fallback xmlns="">
            <p:pic>
              <p:nvPicPr>
                <p:cNvPr id="7" name="Freihand 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94427" y="5471054"/>
                  <a:ext cx="809767" cy="412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Freihand 7"/>
                <p14:cNvContentPartPr/>
                <p14:nvPr/>
              </p14:nvContentPartPr>
              <p14:xfrm>
                <a:off x="7273911" y="5592356"/>
                <a:ext cx="948480" cy="237360"/>
              </p14:xfrm>
            </p:contentPart>
          </mc:Choice>
          <mc:Fallback xmlns="">
            <p:pic>
              <p:nvPicPr>
                <p:cNvPr id="8" name="Freihand 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49794" y="5544452"/>
                  <a:ext cx="995994" cy="333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Freihand 8"/>
                <p14:cNvContentPartPr/>
                <p14:nvPr/>
              </p14:nvContentPartPr>
              <p14:xfrm>
                <a:off x="8318151" y="5603636"/>
                <a:ext cx="790560" cy="231600"/>
              </p14:xfrm>
            </p:contentPart>
          </mc:Choice>
          <mc:Fallback xmlns="">
            <p:pic>
              <p:nvPicPr>
                <p:cNvPr id="9" name="Freihand 8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4031" y="5555731"/>
                  <a:ext cx="838080" cy="327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Freihand 11"/>
                <p14:cNvContentPartPr/>
                <p14:nvPr/>
              </p14:nvContentPartPr>
              <p14:xfrm>
                <a:off x="3746151" y="5891636"/>
                <a:ext cx="1179840" cy="265440"/>
              </p14:xfrm>
            </p:contentPart>
          </mc:Choice>
          <mc:Fallback xmlns="">
            <p:pic>
              <p:nvPicPr>
                <p:cNvPr id="12" name="Freihand 11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22029" y="5843734"/>
                  <a:ext cx="1227365" cy="361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Freihand 12"/>
                <p14:cNvContentPartPr/>
                <p14:nvPr/>
              </p14:nvContentPartPr>
              <p14:xfrm>
                <a:off x="6342231" y="5569556"/>
                <a:ext cx="858240" cy="293760"/>
              </p14:xfrm>
            </p:contentPart>
          </mc:Choice>
          <mc:Fallback xmlns="">
            <p:pic>
              <p:nvPicPr>
                <p:cNvPr id="13" name="Freihand 1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18111" y="5521676"/>
                  <a:ext cx="905760" cy="38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00501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1344" y="2706139"/>
            <a:ext cx="1440192" cy="1440192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700338" y="4615767"/>
            <a:ext cx="5397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functional and reactive JavaScript framework for predictable code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7183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[img] components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043"/>
          <a:stretch/>
        </p:blipFill>
        <p:spPr>
          <a:xfrm>
            <a:off x="4779123" y="2646670"/>
            <a:ext cx="5024096" cy="1905974"/>
          </a:xfrm>
          <a:prstGeom prst="rect">
            <a:avLst/>
          </a:prstGeom>
        </p:spPr>
      </p:pic>
      <p:sp>
        <p:nvSpPr>
          <p:cNvPr id="10" name="[label] components"/>
          <p:cNvSpPr txBox="1">
            <a:spLocks/>
          </p:cNvSpPr>
          <p:nvPr/>
        </p:nvSpPr>
        <p:spPr>
          <a:xfrm>
            <a:off x="716637" y="4049656"/>
            <a:ext cx="36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all" dirty="0">
                <a:solidFill>
                  <a:schemeClr val="bg1">
                    <a:lumMod val="65000"/>
                  </a:schemeClr>
                </a:solidFill>
              </a:rPr>
              <a:t>components</a:t>
            </a:r>
            <a:endParaRPr lang="de-AT" sz="3200" cap="al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[img] architectur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6541" y="1842221"/>
            <a:ext cx="5241474" cy="3514870"/>
          </a:xfrm>
          <a:prstGeom prst="rect">
            <a:avLst/>
          </a:prstGeom>
        </p:spPr>
      </p:pic>
      <p:sp>
        <p:nvSpPr>
          <p:cNvPr id="9" name="[label] architecture"/>
          <p:cNvSpPr txBox="1">
            <a:spLocks/>
          </p:cNvSpPr>
          <p:nvPr/>
        </p:nvSpPr>
        <p:spPr>
          <a:xfrm>
            <a:off x="716637" y="3149656"/>
            <a:ext cx="36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all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de-AT" sz="3200" cap="all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[img] nam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3" r="14983"/>
          <a:stretch/>
        </p:blipFill>
        <p:spPr>
          <a:xfrm>
            <a:off x="4860925" y="1517045"/>
            <a:ext cx="5151438" cy="4165222"/>
          </a:xfrm>
          <a:prstGeom prst="rect">
            <a:avLst/>
          </a:prstGeom>
        </p:spPr>
      </p:pic>
      <p:sp>
        <p:nvSpPr>
          <p:cNvPr id="24" name="[label] name"/>
          <p:cNvSpPr txBox="1">
            <a:spLocks/>
          </p:cNvSpPr>
          <p:nvPr/>
        </p:nvSpPr>
        <p:spPr>
          <a:xfrm>
            <a:off x="716637" y="2249656"/>
            <a:ext cx="36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all" dirty="0"/>
              <a:t>Name</a:t>
            </a:r>
            <a:endParaRPr lang="de-AT" sz="3200" cap="all" dirty="0"/>
          </a:p>
        </p:txBody>
      </p:sp>
    </p:spTree>
    <p:extLst>
      <p:ext uri="{BB962C8B-B14F-4D97-AF65-F5344CB8AC3E}">
        <p14:creationId xmlns:p14="http://schemas.microsoft.com/office/powerpoint/2010/main" val="3832118543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9" grpId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720344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6972540" y="6086168"/>
            <a:ext cx="11229906" cy="7490347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8" name="Cycle.js"/>
          <p:cNvGrpSpPr/>
          <p:nvPr/>
        </p:nvGrpSpPr>
        <p:grpSpPr>
          <a:xfrm>
            <a:off x="-3600392" y="8770072"/>
            <a:ext cx="4886048" cy="2030952"/>
            <a:chOff x="4293663" y="2584180"/>
            <a:chExt cx="4886048" cy="203095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3663" y="2584180"/>
              <a:ext cx="2030952" cy="2030952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6478330" y="3091826"/>
              <a:ext cx="2701381" cy="10156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de-AT" sz="6000" dirty="0">
                  <a:solidFill>
                    <a:schemeClr val="bg1"/>
                  </a:solidFill>
                  <a:latin typeface="Lato Thin" panose="020F0502020204030203" pitchFamily="34" charset="0"/>
                  <a:ea typeface="Lato Thin" panose="020F0502020204030203" pitchFamily="34" charset="0"/>
                  <a:cs typeface="Lato Thin" panose="020F0502020204030203" pitchFamily="34" charset="0"/>
                </a:rPr>
                <a:t>Cycle.js</a:t>
              </a:r>
            </a:p>
          </p:txBody>
        </p:sp>
      </p:grpSp>
      <p:grpSp>
        <p:nvGrpSpPr>
          <p:cNvPr id="4" name="CycleConf"/>
          <p:cNvGrpSpPr/>
          <p:nvPr/>
        </p:nvGrpSpPr>
        <p:grpSpPr>
          <a:xfrm>
            <a:off x="-2" y="6086168"/>
            <a:ext cx="4257370" cy="1117273"/>
            <a:chOff x="-2" y="6086168"/>
            <a:chExt cx="4257370" cy="1117273"/>
          </a:xfrm>
        </p:grpSpPr>
        <p:sp>
          <p:nvSpPr>
            <p:cNvPr id="9" name="Rechteck 8"/>
            <p:cNvSpPr/>
            <p:nvPr/>
          </p:nvSpPr>
          <p:spPr>
            <a:xfrm>
              <a:off x="-2" y="6086168"/>
              <a:ext cx="4257370" cy="1117273"/>
            </a:xfrm>
            <a:prstGeom prst="rect">
              <a:avLst/>
            </a:prstGeom>
            <a:solidFill>
              <a:schemeClr val="tx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234944" y="6322516"/>
              <a:ext cx="3787477" cy="644575"/>
              <a:chOff x="4293663" y="2584180"/>
              <a:chExt cx="11933731" cy="2030952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93663" y="2584180"/>
                <a:ext cx="2030952" cy="2030952"/>
              </a:xfrm>
              <a:prstGeom prst="rect">
                <a:avLst/>
              </a:prstGeom>
            </p:spPr>
          </p:pic>
          <p:sp>
            <p:nvSpPr>
              <p:cNvPr id="12" name="Rechteck 11"/>
              <p:cNvSpPr/>
              <p:nvPr/>
            </p:nvSpPr>
            <p:spPr>
              <a:xfrm>
                <a:off x="6478329" y="2678387"/>
                <a:ext cx="9749065" cy="18425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de-AT" sz="3200" dirty="0" err="1">
                    <a:solidFill>
                      <a:schemeClr val="bg1"/>
                    </a:solidFill>
                    <a:latin typeface="Lato Thin" panose="020F0502020204030203" pitchFamily="34" charset="0"/>
                    <a:ea typeface="Lato Thin" panose="020F0502020204030203" pitchFamily="34" charset="0"/>
                    <a:cs typeface="Lato Thin" panose="020F0502020204030203" pitchFamily="34" charset="0"/>
                  </a:rPr>
                  <a:t>CycleConf</a:t>
                </a:r>
                <a:r>
                  <a:rPr lang="de-AT" sz="3200" dirty="0">
                    <a:solidFill>
                      <a:schemeClr val="bg1"/>
                    </a:solidFill>
                    <a:latin typeface="Lato Thin" panose="020F0502020204030203" pitchFamily="34" charset="0"/>
                    <a:ea typeface="Lato Thin" panose="020F0502020204030203" pitchFamily="34" charset="0"/>
                    <a:cs typeface="Lato Thin" panose="020F0502020204030203" pitchFamily="34" charset="0"/>
                  </a:rPr>
                  <a:t> 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48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8000" decel="9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52874E-7 -8.82029E-7 L 0.61649 -0.8511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5" y="-425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8000" decel="9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935E-6 3.8258E-6 L 0.61649 -0.8511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25" y="-425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28716" y="3275699"/>
            <a:ext cx="8278227" cy="147732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Times New Roman" panose="02020603050405020304" pitchFamily="18" charset="0"/>
              </a:rPr>
              <a:t>{ }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+mj-lt"/>
              <a:ea typeface="Segoe UI Emoji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Times New Roman" panose="02020603050405020304" pitchFamily="18" charset="0"/>
                <a:hlinkClick r:id="rId2"/>
              </a:rPr>
              <a:t>https://cycle.js.org/basic-examples.html#basic-examples-increment-a-counter</a:t>
            </a:r>
            <a:r>
              <a:rPr lang="en-US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454530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028635" y="3337254"/>
            <a:ext cx="67839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de-AT" sz="28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😍</a:t>
            </a:r>
          </a:p>
        </p:txBody>
      </p:sp>
      <p:sp>
        <p:nvSpPr>
          <p:cNvPr id="3" name="Rechteck 2"/>
          <p:cNvSpPr/>
          <p:nvPr/>
        </p:nvSpPr>
        <p:spPr>
          <a:xfrm>
            <a:off x="3662075" y="4751029"/>
            <a:ext cx="3411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hlinkClick r:id="rId2"/>
              </a:rPr>
              <a:t>https://github.com/cyclejs/time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215639" y="4344363"/>
            <a:ext cx="430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hlinkClick r:id="rId3"/>
              </a:rPr>
              <a:t>https://github.com/staltz/html-looks-like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443792" y="5157695"/>
            <a:ext cx="584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hlinkClick r:id="rId4"/>
              </a:rPr>
              <a:t>https://github.com/cyclejs-community/awesome-cyclejs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33368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cap="all" dirty="0">
                <a:solidFill>
                  <a:schemeClr val="bg1"/>
                </a:solidFill>
              </a:rPr>
              <a:t>sources</a:t>
            </a:r>
            <a:endParaRPr lang="de-AT" sz="3600" cap="all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2484" y="1916484"/>
            <a:ext cx="9314796" cy="456789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2"/>
              </a:rPr>
              <a:t>The introduction to Reactive Programming you've been missing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3"/>
              </a:rPr>
              <a:t>Reactive MVC and the Virtual DOM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4"/>
              </a:rPr>
              <a:t>cycle.js.org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5"/>
              </a:rPr>
              <a:t>CycleConf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[talks]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6"/>
              </a:rPr>
              <a:t>Learning how to ride: an introduction to Cycle.js</a:t>
            </a:r>
            <a:endParaRPr lang="en-US" dirty="0">
              <a:solidFill>
                <a:schemeClr val="bg1"/>
              </a:solidFill>
              <a:hlinkClick r:id="rId2"/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  <a:hlinkClick r:id="rId7"/>
              </a:rPr>
              <a:t>Save time avoiding common mistakes using </a:t>
            </a:r>
            <a:r>
              <a:rPr lang="en-US" dirty="0" err="1">
                <a:solidFill>
                  <a:schemeClr val="bg1"/>
                </a:solidFill>
                <a:hlinkClick r:id="rId7"/>
              </a:rPr>
              <a:t>RxJS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[big recommendation]</a:t>
            </a:r>
          </a:p>
        </p:txBody>
      </p:sp>
    </p:spTree>
    <p:extLst>
      <p:ext uri="{BB962C8B-B14F-4D97-AF65-F5344CB8AC3E}">
        <p14:creationId xmlns:p14="http://schemas.microsoft.com/office/powerpoint/2010/main" val="1447968673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799763" cy="720344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1" y="1"/>
            <a:ext cx="10799763" cy="720344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-1" y="-1"/>
            <a:ext cx="10799763" cy="7199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0598" y="2644300"/>
            <a:ext cx="2030952" cy="203095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245265" y="3151946"/>
            <a:ext cx="270138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de-AT" sz="60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Cycle.js</a:t>
            </a:r>
          </a:p>
        </p:txBody>
      </p:sp>
    </p:spTree>
    <p:extLst>
      <p:ext uri="{BB962C8B-B14F-4D97-AF65-F5344CB8AC3E}">
        <p14:creationId xmlns:p14="http://schemas.microsoft.com/office/powerpoint/2010/main" val="35430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"/>
    </mc:Choice>
    <mc:Fallback xmlns="">
      <p:transition advClick="0" advTm="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7000" y="17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52933E-6 9.81257E-7 L 0.12245 0.4414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5" y="220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dea"/>
          <p:cNvSpPr txBox="1"/>
          <p:nvPr/>
        </p:nvSpPr>
        <p:spPr>
          <a:xfrm>
            <a:off x="-1" y="1913792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idea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299949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6DDDC6"/>
                </a:solidFill>
                <a:latin typeface="+mj-lt"/>
              </a:rPr>
              <a:t>concept</a:t>
            </a:r>
            <a:endParaRPr lang="de-AT" sz="7200" cap="all" dirty="0">
              <a:solidFill>
                <a:srgbClr val="6DDDC6"/>
              </a:solidFill>
              <a:latin typeface="+mj-lt"/>
            </a:endParaRPr>
          </a:p>
        </p:txBody>
      </p:sp>
      <p:sp>
        <p:nvSpPr>
          <p:cNvPr id="5" name="motivation"/>
          <p:cNvSpPr txBox="1"/>
          <p:nvPr/>
        </p:nvSpPr>
        <p:spPr>
          <a:xfrm>
            <a:off x="0" y="4085190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51D3D9"/>
                </a:solidFill>
                <a:latin typeface="+mj-lt"/>
              </a:rPr>
              <a:t>motivation</a:t>
            </a:r>
            <a:endParaRPr lang="de-AT" sz="7200" cap="all" dirty="0">
              <a:solidFill>
                <a:srgbClr val="51D3D9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0" y="-1"/>
            <a:ext cx="3738880" cy="7199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880" y="1596944"/>
            <a:ext cx="5954568" cy="2179527"/>
          </a:xfrm>
        </p:spPr>
        <p:txBody>
          <a:bodyPr anchor="ctr"/>
          <a:lstStyle/>
          <a:p>
            <a:pPr>
              <a:buFont typeface="Lato Light" panose="020F0502020204030203" pitchFamily="34" charset="0"/>
              <a:buChar char="-"/>
            </a:pPr>
            <a:r>
              <a:rPr lang="en-US" dirty="0"/>
              <a:t>studying @ </a:t>
            </a:r>
            <a:r>
              <a:rPr lang="en-US" b="1" dirty="0" err="1"/>
              <a:t>fh</a:t>
            </a:r>
            <a:r>
              <a:rPr lang="en-US" b="1" dirty="0"/>
              <a:t> </a:t>
            </a:r>
            <a:r>
              <a:rPr lang="en-US" b="1" dirty="0" err="1"/>
              <a:t>hagenberg</a:t>
            </a:r>
            <a:endParaRPr lang="de-AT" b="1" dirty="0"/>
          </a:p>
          <a:p>
            <a:pPr>
              <a:buFont typeface="Lato Light" panose="020F0502020204030203" pitchFamily="34" charset="0"/>
              <a:buChar char="-"/>
            </a:pPr>
            <a:r>
              <a:rPr lang="en-US" dirty="0"/>
              <a:t>working @ </a:t>
            </a:r>
            <a:r>
              <a:rPr lang="en-US" b="1" dirty="0" err="1"/>
              <a:t>softaware</a:t>
            </a:r>
            <a:r>
              <a:rPr lang="en-US" b="1" dirty="0"/>
              <a:t> </a:t>
            </a:r>
            <a:r>
              <a:rPr lang="en-US" b="1" dirty="0" err="1"/>
              <a:t>gmbh</a:t>
            </a:r>
            <a:endParaRPr lang="en-US" b="1" i="1" dirty="0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971564" y="3596064"/>
            <a:ext cx="6505200" cy="225505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/>
            <a:r>
              <a:rPr lang="en-US" sz="2200" dirty="0">
                <a:solidFill>
                  <a:schemeClr val="tx2"/>
                </a:solidFill>
              </a:rPr>
              <a:t>#types #</a:t>
            </a:r>
            <a:r>
              <a:rPr lang="en-US" sz="2200" dirty="0" err="1">
                <a:solidFill>
                  <a:schemeClr val="tx2"/>
                </a:solidFill>
              </a:rPr>
              <a:t>docker</a:t>
            </a:r>
            <a:r>
              <a:rPr lang="en-US" sz="2200" dirty="0">
                <a:solidFill>
                  <a:schemeClr val="tx2"/>
                </a:solidFill>
              </a:rPr>
              <a:t> #typescript #types #windows #</a:t>
            </a:r>
            <a:r>
              <a:rPr lang="en-US" sz="2200" dirty="0" err="1">
                <a:solidFill>
                  <a:schemeClr val="tx2"/>
                </a:solidFill>
              </a:rPr>
              <a:t>continousintegration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dotnetcore</a:t>
            </a:r>
            <a:r>
              <a:rPr lang="en-US" sz="2200" dirty="0">
                <a:solidFill>
                  <a:schemeClr val="tx2"/>
                </a:solidFill>
              </a:rPr>
              <a:t> #types #graphs #</a:t>
            </a:r>
            <a:r>
              <a:rPr lang="en-US" sz="2200" dirty="0" err="1">
                <a:solidFill>
                  <a:schemeClr val="tx2"/>
                </a:solidFill>
              </a:rPr>
              <a:t>vuejs</a:t>
            </a:r>
            <a:r>
              <a:rPr lang="en-US" sz="2200" dirty="0">
                <a:solidFill>
                  <a:schemeClr val="tx2"/>
                </a:solidFill>
              </a:rPr>
              <a:t> #types #</a:t>
            </a:r>
            <a:r>
              <a:rPr lang="en-US" sz="2200" dirty="0" err="1">
                <a:solidFill>
                  <a:schemeClr val="tx2"/>
                </a:solidFill>
              </a:rPr>
              <a:t>xplatform</a:t>
            </a:r>
            <a:r>
              <a:rPr lang="en-US" sz="2200" dirty="0">
                <a:solidFill>
                  <a:schemeClr val="tx2"/>
                </a:solidFill>
              </a:rPr>
              <a:t> #azure #angular #types #typestyle #</a:t>
            </a:r>
            <a:r>
              <a:rPr lang="en-US" sz="2200" dirty="0" err="1">
                <a:solidFill>
                  <a:schemeClr val="tx2"/>
                </a:solidFill>
              </a:rPr>
              <a:t>droneio</a:t>
            </a:r>
            <a:r>
              <a:rPr lang="en-US" sz="2200" dirty="0">
                <a:solidFill>
                  <a:schemeClr val="tx2"/>
                </a:solidFill>
              </a:rPr>
              <a:t> #types #</a:t>
            </a:r>
            <a:r>
              <a:rPr lang="en-US" sz="2200" dirty="0" err="1">
                <a:solidFill>
                  <a:schemeClr val="tx2"/>
                </a:solidFill>
              </a:rPr>
              <a:t>continuousdeployment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1345" y="3343031"/>
            <a:ext cx="2716190" cy="3454738"/>
            <a:chOff x="592183" y="3186526"/>
            <a:chExt cx="2716190" cy="345473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2183" y="3186526"/>
              <a:ext cx="2716190" cy="2716191"/>
              <a:chOff x="3112943" y="1923163"/>
              <a:chExt cx="3960000" cy="396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3112943" y="1923163"/>
                <a:ext cx="3960000" cy="39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6F4F7"/>
                  </a:clrFrom>
                  <a:clrTo>
                    <a:srgbClr val="F6F4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62" b="6362"/>
              <a:stretch/>
            </p:blipFill>
            <p:spPr>
              <a:xfrm>
                <a:off x="3200525" y="2036213"/>
                <a:ext cx="3778940" cy="3778939"/>
              </a:xfrm>
              <a:prstGeom prst="ellipse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789752" y="6164766"/>
              <a:ext cx="2482621" cy="476498"/>
              <a:chOff x="716990" y="5937371"/>
              <a:chExt cx="2482621" cy="476498"/>
            </a:xfrm>
          </p:grpSpPr>
          <p:pic>
            <p:nvPicPr>
              <p:cNvPr id="112" name="Grafik 1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90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14" name="Textfeld 113"/>
              <p:cNvSpPr txBox="1"/>
              <p:nvPr/>
            </p:nvSpPr>
            <p:spPr>
              <a:xfrm>
                <a:off x="1903246" y="5937371"/>
                <a:ext cx="129636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 err="1">
                    <a:solidFill>
                      <a:schemeClr val="bg1"/>
                    </a:solidFill>
                  </a:rPr>
                  <a:t>bemayr</a:t>
                </a:r>
                <a:endParaRPr lang="de-AT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005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1084378" y="5952204"/>
                <a:ext cx="2796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>
                    <a:solidFill>
                      <a:schemeClr val="bg1"/>
                    </a:solidFill>
                    <a:latin typeface="+mj-lt"/>
                  </a:rPr>
                  <a:t>/</a:t>
                </a:r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802773" y="1855710"/>
            <a:ext cx="2184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Bernhard</a:t>
            </a:r>
            <a:br>
              <a:rPr lang="de-AT" sz="2400" dirty="0">
                <a:solidFill>
                  <a:schemeClr val="bg1"/>
                </a:solidFill>
              </a:rPr>
            </a:br>
            <a:r>
              <a:rPr lang="de-AT" sz="2400" dirty="0">
                <a:solidFill>
                  <a:schemeClr val="bg1"/>
                </a:solidFill>
              </a:rPr>
              <a:t>Mayr</a:t>
            </a:r>
          </a:p>
        </p:txBody>
      </p:sp>
    </p:spTree>
    <p:extLst>
      <p:ext uri="{BB962C8B-B14F-4D97-AF65-F5344CB8AC3E}">
        <p14:creationId xmlns:p14="http://schemas.microsoft.com/office/powerpoint/2010/main" val="1182347335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6" y="2927728"/>
            <a:ext cx="1654996" cy="134385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428920" y="3395125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/>
          <p:cNvSpPr/>
          <p:nvPr/>
        </p:nvSpPr>
        <p:spPr>
          <a:xfrm>
            <a:off x="6428920" y="370073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/>
          <p:cNvSpPr/>
          <p:nvPr/>
        </p:nvSpPr>
        <p:spPr>
          <a:xfrm>
            <a:off x="6428920" y="3988194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20" y="2444798"/>
            <a:ext cx="5760000" cy="2282034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84" y="4433095"/>
            <a:ext cx="5637600" cy="19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219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0447E-7 -4.67475E-6 L -3.20447E-7 -0.25005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dea"/>
          <p:cNvSpPr txBox="1"/>
          <p:nvPr/>
        </p:nvSpPr>
        <p:spPr>
          <a:xfrm>
            <a:off x="-1" y="235316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FUNCTIONAL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3553490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6DDDC6"/>
                </a:solidFill>
                <a:latin typeface="+mj-lt"/>
              </a:rPr>
              <a:t>purity</a:t>
            </a:r>
            <a:endParaRPr lang="de-AT" sz="3600" cap="all" dirty="0">
              <a:solidFill>
                <a:srgbClr val="6DDDC6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106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</p:spPr>
        <p:txBody>
          <a:bodyPr/>
          <a:lstStyle/>
          <a:p>
            <a:pPr algn="ctr"/>
            <a:r>
              <a:rPr lang="en-US" sz="5400" cap="all" dirty="0"/>
              <a:t>Pure Functions</a:t>
            </a:r>
            <a:br>
              <a:rPr lang="en-US" sz="5400" cap="all" dirty="0"/>
            </a:br>
            <a:r>
              <a:rPr lang="en-US" sz="2800" cap="all" dirty="0"/>
              <a:t>no side effects</a:t>
            </a:r>
            <a:endParaRPr lang="de-AT" cap="all" dirty="0"/>
          </a:p>
        </p:txBody>
      </p:sp>
      <p:sp>
        <p:nvSpPr>
          <p:cNvPr id="7" name="Rechteck 6"/>
          <p:cNvSpPr/>
          <p:nvPr/>
        </p:nvSpPr>
        <p:spPr>
          <a:xfrm>
            <a:off x="2207555" y="3385227"/>
            <a:ext cx="63846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latin typeface="Fira Code" panose="020B0509050000020004" pitchFamily="49" charset="0"/>
              </a:rPr>
              <a:t>// - same input =&gt; same output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latin typeface="Fira Code" panose="020B0509050000020004" pitchFamily="49" charset="0"/>
              </a:rPr>
              <a:t>// - produce no side effects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latin typeface="Fira Code" panose="020B0509050000020004" pitchFamily="49" charset="0"/>
              </a:rPr>
              <a:t>// - does not rely on external mutable state</a:t>
            </a:r>
            <a:endParaRPr lang="en-US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20054" y="2708119"/>
            <a:ext cx="43631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=== PURE === //</a:t>
            </a:r>
            <a:b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</a:b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spcAft>
                <a:spcPts val="600"/>
              </a:spcAft>
            </a:pP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Math.max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(...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values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: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number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[]);</a:t>
            </a:r>
          </a:p>
          <a:p>
            <a:pPr>
              <a:spcAft>
                <a:spcPts val="600"/>
              </a:spcAft>
            </a:pP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double = x </a:t>
            </a:r>
            <a:r>
              <a:rPr lang="de-AT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x * </a:t>
            </a:r>
            <a:r>
              <a:rPr lang="de-AT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;</a:t>
            </a:r>
          </a:p>
        </p:txBody>
      </p:sp>
      <p:sp>
        <p:nvSpPr>
          <p:cNvPr id="8" name="Rechteck 7"/>
          <p:cNvSpPr/>
          <p:nvPr/>
        </p:nvSpPr>
        <p:spPr>
          <a:xfrm>
            <a:off x="5424692" y="2708119"/>
            <a:ext cx="465501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  <a:t>// === IMPURE === //</a:t>
            </a:r>
            <a:br>
              <a:rPr lang="de-AT" dirty="0">
                <a:solidFill>
                  <a:srgbClr val="008000"/>
                </a:solidFill>
                <a:latin typeface="Fira Code" panose="020B0509050000020004" pitchFamily="49" charset="0"/>
              </a:rPr>
            </a:br>
            <a:endParaRPr lang="de-AT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pPr>
              <a:spcAft>
                <a:spcPts val="600"/>
              </a:spcAft>
            </a:pP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Math.random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de-AT" dirty="0" err="1">
                <a:solidFill>
                  <a:srgbClr val="0000FF"/>
                </a:solidFill>
                <a:latin typeface="Fira Code" panose="020B0509050000020004" pitchFamily="49" charset="0"/>
              </a:rPr>
              <a:t>function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addToCart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(item):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void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  </a:t>
            </a:r>
            <a:r>
              <a:rPr lang="de-AT" dirty="0" err="1">
                <a:solidFill>
                  <a:srgbClr val="000000"/>
                </a:solidFill>
                <a:latin typeface="Fira Code" panose="020B0509050000020004" pitchFamily="49" charset="0"/>
              </a:rPr>
              <a:t>cart.add</a:t>
            </a: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(item);</a:t>
            </a:r>
            <a:b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de-AT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4368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699E-6 -3.20838E-6 L 3.49699E-6 0.327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dea"/>
          <p:cNvSpPr txBox="1"/>
          <p:nvPr/>
        </p:nvSpPr>
        <p:spPr>
          <a:xfrm>
            <a:off x="-1" y="2353161"/>
            <a:ext cx="10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cap="all" dirty="0">
                <a:solidFill>
                  <a:srgbClr val="B1F69A"/>
                </a:solidFill>
                <a:latin typeface="+mj-lt"/>
              </a:rPr>
              <a:t>FUNCTIONAL</a:t>
            </a:r>
            <a:endParaRPr lang="de-AT" sz="7200" cap="all" dirty="0">
              <a:solidFill>
                <a:srgbClr val="B1F69A"/>
              </a:solidFill>
              <a:latin typeface="+mj-lt"/>
            </a:endParaRPr>
          </a:p>
        </p:txBody>
      </p:sp>
      <p:sp>
        <p:nvSpPr>
          <p:cNvPr id="4" name="concept"/>
          <p:cNvSpPr txBox="1"/>
          <p:nvPr/>
        </p:nvSpPr>
        <p:spPr>
          <a:xfrm>
            <a:off x="0" y="3553490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6DDDC6"/>
                </a:solidFill>
                <a:latin typeface="+mj-lt"/>
              </a:rPr>
              <a:t>purity</a:t>
            </a:r>
            <a:endParaRPr lang="de-AT" sz="3600" cap="all" dirty="0">
              <a:solidFill>
                <a:srgbClr val="6DDDC6"/>
              </a:solidFill>
              <a:latin typeface="+mj-lt"/>
            </a:endParaRPr>
          </a:p>
        </p:txBody>
      </p:sp>
      <p:sp>
        <p:nvSpPr>
          <p:cNvPr id="5" name="motivation"/>
          <p:cNvSpPr txBox="1"/>
          <p:nvPr/>
        </p:nvSpPr>
        <p:spPr>
          <a:xfrm>
            <a:off x="0" y="4199821"/>
            <a:ext cx="107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51D3D9"/>
                </a:solidFill>
                <a:latin typeface="+mj-lt"/>
              </a:rPr>
              <a:t>declarative</a:t>
            </a:r>
            <a:endParaRPr lang="de-AT" sz="3600" cap="all" dirty="0">
              <a:solidFill>
                <a:srgbClr val="51D3D9"/>
              </a:solidFill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254" y="6666815"/>
            <a:ext cx="345600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57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cycle.j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1F69A"/>
      </a:accent1>
      <a:accent2>
        <a:srgbClr val="6DDDC6"/>
      </a:accent2>
      <a:accent3>
        <a:srgbClr val="51D3D9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Benutzerdefiniert 1">
      <a:majorFont>
        <a:latin typeface="Lato Medium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405</Words>
  <Application>Microsoft Office PowerPoint</Application>
  <PresentationFormat>Benutzerdefiniert</PresentationFormat>
  <Paragraphs>119</Paragraphs>
  <Slides>22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Fira Code</vt:lpstr>
      <vt:lpstr>Lato Light</vt:lpstr>
      <vt:lpstr>Lato Medium</vt:lpstr>
      <vt:lpstr>Lato Thin</vt:lpstr>
      <vt:lpstr>Segoe UI Emoji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Pure Functions no side effects</vt:lpstr>
      <vt:lpstr>PowerPoint-Präsentation</vt:lpstr>
      <vt:lpstr>declarative “What” not “how”</vt:lpstr>
      <vt:lpstr>PowerPoint-Präsentation</vt:lpstr>
      <vt:lpstr>PowerPoint-Präsentation</vt:lpstr>
      <vt:lpstr>Inversion of Control</vt:lpstr>
      <vt:lpstr>PowerPoint-Präsentation</vt:lpstr>
      <vt:lpstr>PowerPoint-Präsentation</vt:lpstr>
      <vt:lpstr>Streams/Observables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136</cp:revision>
  <dcterms:created xsi:type="dcterms:W3CDTF">2017-05-29T07:50:28Z</dcterms:created>
  <dcterms:modified xsi:type="dcterms:W3CDTF">2017-06-08T07:46:25Z</dcterms:modified>
</cp:coreProperties>
</file>