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6" r:id="rId3"/>
    <p:sldId id="260" r:id="rId4"/>
    <p:sldId id="295" r:id="rId5"/>
    <p:sldId id="257" r:id="rId6"/>
    <p:sldId id="271" r:id="rId7"/>
    <p:sldId id="259" r:id="rId8"/>
    <p:sldId id="261" r:id="rId9"/>
    <p:sldId id="262" r:id="rId10"/>
    <p:sldId id="303" r:id="rId11"/>
    <p:sldId id="263" r:id="rId12"/>
    <p:sldId id="264" r:id="rId13"/>
    <p:sldId id="272" r:id="rId14"/>
    <p:sldId id="266" r:id="rId15"/>
    <p:sldId id="300" r:id="rId16"/>
    <p:sldId id="301" r:id="rId17"/>
    <p:sldId id="297" r:id="rId18"/>
    <p:sldId id="273" r:id="rId19"/>
    <p:sldId id="268" r:id="rId20"/>
    <p:sldId id="274" r:id="rId21"/>
    <p:sldId id="275" r:id="rId22"/>
    <p:sldId id="286" r:id="rId23"/>
    <p:sldId id="284" r:id="rId24"/>
    <p:sldId id="270" r:id="rId25"/>
    <p:sldId id="280" r:id="rId26"/>
    <p:sldId id="283" r:id="rId27"/>
    <p:sldId id="302" r:id="rId28"/>
    <p:sldId id="298" r:id="rId29"/>
    <p:sldId id="276" r:id="rId30"/>
    <p:sldId id="277" r:id="rId31"/>
    <p:sldId id="289" r:id="rId32"/>
    <p:sldId id="290" r:id="rId33"/>
    <p:sldId id="285" r:id="rId34"/>
    <p:sldId id="287" r:id="rId35"/>
    <p:sldId id="282" r:id="rId36"/>
    <p:sldId id="288" r:id="rId37"/>
    <p:sldId id="291" r:id="rId38"/>
    <p:sldId id="292" r:id="rId39"/>
  </p:sldIdLst>
  <p:sldSz cx="10799763" cy="71993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667"/>
    <a:srgbClr val="254356"/>
    <a:srgbClr val="49883F"/>
    <a:srgbClr val="000000"/>
    <a:srgbClr val="22A0C8"/>
    <a:srgbClr val="1B81A5"/>
    <a:srgbClr val="1D91B4"/>
    <a:srgbClr val="37B1D9"/>
    <a:srgbClr val="364548"/>
    <a:srgbClr val="364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88" autoAdjust="0"/>
  </p:normalViewPr>
  <p:slideViewPr>
    <p:cSldViewPr snapToGrid="0">
      <p:cViewPr varScale="1">
        <p:scale>
          <a:sx n="69" d="100"/>
          <a:sy n="69" d="100"/>
        </p:scale>
        <p:origin x="12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6597466-7696-4508-BF61-9BCDF77CDE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C066B-94B6-434E-A7F7-34D67B1B94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520AC-572E-4620-9CB7-5B9751455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C2F581-0545-4A77-968D-2817378DB5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D5103A7-03E0-4E3A-9331-4E01BA24687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22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279525"/>
            <a:ext cx="51800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D19485-EA9A-44D1-9AC4-143C2542F0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10468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694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882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6399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015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5325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2566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426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770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6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501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6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419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169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770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36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45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121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0494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870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089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7767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011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187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839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083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7048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9991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0731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54206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ane</a:t>
            </a:r>
            <a:r>
              <a:rPr lang="en-US" dirty="0"/>
              <a:t> </a:t>
            </a:r>
            <a:r>
              <a:rPr lang="en-US" dirty="0" err="1"/>
              <a:t>oage</a:t>
            </a:r>
            <a:r>
              <a:rPr lang="en-US" dirty="0"/>
              <a:t> </a:t>
            </a:r>
            <a:r>
              <a:rPr lang="en-US" dirty="0" err="1"/>
              <a:t>oide</a:t>
            </a:r>
            <a:r>
              <a:rPr lang="en-US" dirty="0"/>
              <a:t>, de </a:t>
            </a:r>
            <a:r>
              <a:rPr lang="en-US" dirty="0" err="1"/>
              <a:t>ois</a:t>
            </a:r>
            <a:r>
              <a:rPr lang="en-US" dirty="0"/>
              <a:t> in Docker </a:t>
            </a:r>
            <a:r>
              <a:rPr lang="en-US" dirty="0" err="1"/>
              <a:t>mocht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51538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657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985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297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2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793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85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826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C83E075-ED54-4600-83FC-669F8DE60FE0}"/>
              </a:ext>
            </a:extLst>
          </p:cNvPr>
          <p:cNvSpPr txBox="1"/>
          <p:nvPr userDrawn="1"/>
        </p:nvSpPr>
        <p:spPr>
          <a:xfrm>
            <a:off x="1307275" y="6449923"/>
            <a:ext cx="8185212" cy="7493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marL="540000" algn="ctr"/>
            <a:r>
              <a:rPr lang="en-US" sz="1800" u="none" cap="none" baseline="0" dirty="0" err="1">
                <a:solidFill>
                  <a:srgbClr val="000000"/>
                </a:solidFill>
                <a:latin typeface="+mn-lt"/>
              </a:rPr>
              <a:t>bemayr</a:t>
            </a:r>
            <a:r>
              <a:rPr lang="en-US" sz="1800" u="none" cap="none" baseline="0" dirty="0">
                <a:solidFill>
                  <a:srgbClr val="000000"/>
                </a:solidFill>
                <a:latin typeface="+mn-lt"/>
              </a:rPr>
              <a:t>/</a:t>
            </a:r>
            <a:r>
              <a:rPr lang="en-US" sz="1800" u="none" cap="none" baseline="0" dirty="0" err="1">
                <a:solidFill>
                  <a:srgbClr val="000000"/>
                </a:solidFill>
                <a:latin typeface="+mn-lt"/>
              </a:rPr>
              <a:t>talk.intro</a:t>
            </a:r>
            <a:r>
              <a:rPr lang="en-US" sz="1800" u="none" cap="none" baseline="0" dirty="0">
                <a:solidFill>
                  <a:srgbClr val="000000"/>
                </a:solidFill>
                <a:latin typeface="+mn-lt"/>
              </a:rPr>
              <a:t>-to-docker</a:t>
            </a:r>
            <a:endParaRPr lang="de-AT" sz="1800" u="none" cap="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59962-9A7A-425D-B232-ED07B7FC7D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5874" y="3155772"/>
            <a:ext cx="6196614" cy="887768"/>
          </a:xfrm>
          <a:solidFill>
            <a:schemeClr val="accent3"/>
          </a:solidFill>
        </p:spPr>
        <p:txBody>
          <a:bodyPr lIns="288000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Name der Demo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ABBCDC-9C21-468B-A492-B0EC8BEDDA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41" y="6690957"/>
            <a:ext cx="302158" cy="30215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C108DDF-191B-450E-A1F8-F6C8D72B970B}"/>
              </a:ext>
            </a:extLst>
          </p:cNvPr>
          <p:cNvSpPr txBox="1"/>
          <p:nvPr userDrawn="1"/>
        </p:nvSpPr>
        <p:spPr>
          <a:xfrm>
            <a:off x="1307276" y="3155773"/>
            <a:ext cx="1988597" cy="887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cap="all" baseline="0" dirty="0">
                <a:solidFill>
                  <a:schemeClr val="bg1"/>
                </a:solidFill>
                <a:latin typeface="+mj-lt"/>
              </a:rPr>
              <a:t>Demo</a:t>
            </a:r>
            <a:endParaRPr lang="de-AT" sz="3600" cap="all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47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9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63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26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3105" y="1452557"/>
            <a:ext cx="5295117" cy="2506427"/>
          </a:xfrm>
        </p:spPr>
        <p:txBody>
          <a:bodyPr lIns="0" bIns="0" anchor="b"/>
          <a:lstStyle>
            <a:lvl1pPr algn="l">
              <a:defRPr sz="6299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3105" y="3958984"/>
            <a:ext cx="4755130" cy="1738167"/>
          </a:xfrm>
        </p:spPr>
        <p:txBody>
          <a:bodyPr lIns="36000"/>
          <a:lstStyle>
            <a:lvl1pPr marL="0" indent="0" algn="l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E6B885-2CD9-4999-A4DE-5E46FF288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78"/>
          <a:stretch/>
        </p:blipFill>
        <p:spPr>
          <a:xfrm>
            <a:off x="1500819" y="2691482"/>
            <a:ext cx="3094656" cy="18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82EDDF5-5A27-42D9-84B8-09AD3A161CE5}"/>
              </a:ext>
            </a:extLst>
          </p:cNvPr>
          <p:cNvGrpSpPr/>
          <p:nvPr userDrawn="1"/>
        </p:nvGrpSpPr>
        <p:grpSpPr>
          <a:xfrm>
            <a:off x="8290044" y="5104968"/>
            <a:ext cx="2509719" cy="2094345"/>
            <a:chOff x="9358744" y="4862946"/>
            <a:chExt cx="2833256" cy="1995054"/>
          </a:xfrm>
        </p:grpSpPr>
        <p:sp>
          <p:nvSpPr>
            <p:cNvPr id="8" name="Gleichschenkliges Dreieck 7">
              <a:extLst>
                <a:ext uri="{FF2B5EF4-FFF2-40B4-BE49-F238E27FC236}">
                  <a16:creationId xmlns:a16="http://schemas.microsoft.com/office/drawing/2014/main" id="{A3B28388-0B07-49F2-A72B-B93FCD8D230B}"/>
                </a:ext>
              </a:extLst>
            </p:cNvPr>
            <p:cNvSpPr/>
            <p:nvPr userDrawn="1"/>
          </p:nvSpPr>
          <p:spPr>
            <a:xfrm>
              <a:off x="9358744" y="6176962"/>
              <a:ext cx="2833255" cy="681037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90" dirty="0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5ED1E6C0-EE45-489F-A625-AFEBFE3F13D6}"/>
                </a:ext>
              </a:extLst>
            </p:cNvPr>
            <p:cNvSpPr/>
            <p:nvPr userDrawn="1"/>
          </p:nvSpPr>
          <p:spPr>
            <a:xfrm>
              <a:off x="11554691" y="4862946"/>
              <a:ext cx="637309" cy="1995054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90"/>
            </a:p>
          </p:txBody>
        </p: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40571F-29D6-485D-A922-FD351C108C5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66807" y="6796018"/>
            <a:ext cx="79042" cy="288306"/>
          </a:xfrm>
          <a:prstGeom prst="line">
            <a:avLst/>
          </a:prstGeom>
          <a:ln w="9525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A9B3F99-1AD1-424F-8C50-31571422D537}"/>
              </a:ext>
            </a:extLst>
          </p:cNvPr>
          <p:cNvSpPr txBox="1"/>
          <p:nvPr userDrawn="1"/>
        </p:nvSpPr>
        <p:spPr>
          <a:xfrm>
            <a:off x="10310834" y="6741573"/>
            <a:ext cx="564533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90" b="1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27</a:t>
            </a:r>
            <a:endParaRPr lang="de-AT" sz="1890" b="1" dirty="0">
              <a:solidFill>
                <a:schemeClr val="bg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C5C003B-A1B9-4759-AE23-053F398B4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62488" y="6769166"/>
            <a:ext cx="1651414" cy="354071"/>
          </a:xfrm>
        </p:spPr>
        <p:txBody>
          <a:bodyPr wrap="none">
            <a:spAutoFit/>
          </a:bodyPr>
          <a:lstStyle>
            <a:lvl1pPr marL="0" indent="0" algn="r">
              <a:buNone/>
              <a:defRPr lang="de-AT" sz="1890" b="1" kern="12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defRPr>
            </a:lvl1pPr>
          </a:lstStyle>
          <a:p>
            <a:pPr lvl="0"/>
            <a:r>
              <a:rPr lang="en-US" dirty="0" err="1"/>
              <a:t>Foliennummer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59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6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72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38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4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engine/docker-overview/#docker-architecture" TargetMode="Externa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engine/docker-overview/#docker-architecture" TargetMode="Externa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kitemati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cad=rja&amp;uact=8&amp;ved=2ahUKEwjwiNqFxK3aAhWtsaQKHT1kBxcQjRx6BAgAEAU&amp;url=http://www.smilecompany.at/&amp;psig=AOvVaw3CG3aG5D22ppRW4FrX1ye7&amp;ust=152337494468025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microsoft/mssql-server-linux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awaregmbh/docker-webdev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www.google.at/url?sa=i&amp;rct=j&amp;q=&amp;esrc=s&amp;source=images&amp;cd=&amp;cad=rja&amp;uact=8&amp;ved=2ahUKEwjwiNqFxK3aAhWtsaQKHT1kBxcQjRx6BAgAEAU&amp;url=http://www.smilecompany.at/&amp;psig=AOvVaw3CG3aG5D22ppRW4FrX1ye7&amp;ust=152337494468025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ocker.com/what-container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ontainer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0DC1858-E43D-43E0-BA4A-F106A2223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71" y="3147958"/>
            <a:ext cx="1540020" cy="9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1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97199-D329-4D22-AB8B-728F0D2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vs. Cattle </a:t>
            </a:r>
            <a:r>
              <a:rPr lang="de-AT" dirty="0"/>
              <a:t>Analogie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63961-9A0F-47ED-83E7-B26EDD7FC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9</a:t>
            </a:r>
            <a:endParaRPr lang="de-AT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CCE2DA0-4922-4BCE-A113-8E6B21CEAFCF}"/>
              </a:ext>
            </a:extLst>
          </p:cNvPr>
          <p:cNvGrpSpPr/>
          <p:nvPr/>
        </p:nvGrpSpPr>
        <p:grpSpPr>
          <a:xfrm>
            <a:off x="666987" y="2438228"/>
            <a:ext cx="4468918" cy="2978115"/>
            <a:chOff x="1100608" y="2438228"/>
            <a:chExt cx="4468918" cy="297811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BB96B4-ABAD-4533-A7B3-5A4EBA55F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09" y="2438228"/>
              <a:ext cx="4468917" cy="29781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AF8B8AA-CAC4-4FFE-92B5-0C8A67FB5087}"/>
                </a:ext>
              </a:extLst>
            </p:cNvPr>
            <p:cNvSpPr txBox="1"/>
            <p:nvPr/>
          </p:nvSpPr>
          <p:spPr>
            <a:xfrm>
              <a:off x="1100608" y="4921235"/>
              <a:ext cx="4468917" cy="49510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tIns="108000" bIns="108000" rtlCol="0">
              <a:spAutoFit/>
            </a:bodyPr>
            <a:lstStyle/>
            <a:p>
              <a:pPr algn="ctr"/>
              <a:r>
                <a:rPr lang="de-AT" cap="small" dirty="0">
                  <a:solidFill>
                    <a:schemeClr val="bg1"/>
                  </a:solidFill>
                  <a:latin typeface="+mj-lt"/>
                </a:rPr>
                <a:t>pflegen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73D5105-B2A2-408E-ACD6-186498679CA0}"/>
              </a:ext>
            </a:extLst>
          </p:cNvPr>
          <p:cNvGrpSpPr/>
          <p:nvPr/>
        </p:nvGrpSpPr>
        <p:grpSpPr>
          <a:xfrm>
            <a:off x="5663859" y="2438229"/>
            <a:ext cx="4468916" cy="2978114"/>
            <a:chOff x="5811153" y="2438229"/>
            <a:chExt cx="4468916" cy="297811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B17FE27-4529-4769-8640-DB72AEDA4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11"/>
            <a:stretch/>
          </p:blipFill>
          <p:spPr>
            <a:xfrm>
              <a:off x="5811153" y="2438229"/>
              <a:ext cx="4468916" cy="29781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3BF6B52-83E7-4CD0-9EB9-3E5351FADE0B}"/>
                </a:ext>
              </a:extLst>
            </p:cNvPr>
            <p:cNvSpPr txBox="1"/>
            <p:nvPr/>
          </p:nvSpPr>
          <p:spPr>
            <a:xfrm>
              <a:off x="5811153" y="4921235"/>
              <a:ext cx="4468916" cy="49510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tIns="108000" bIns="108000" rtlCol="0">
              <a:spAutoFit/>
            </a:bodyPr>
            <a:lstStyle/>
            <a:p>
              <a:pPr algn="ctr"/>
              <a:r>
                <a:rPr lang="de-AT" cap="small" dirty="0">
                  <a:solidFill>
                    <a:schemeClr val="bg1"/>
                  </a:solidFill>
                  <a:latin typeface="+mj-lt"/>
                </a:rPr>
                <a:t>ersetzen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3062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Komponenten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FD7125-1E07-4A15-82FA-F731775E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120" y="1916113"/>
            <a:ext cx="8747522" cy="456882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037EBC-A49F-4D59-BE12-A041DF20B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https://docs.docker.com/engine/docker-overview/#docker-architecture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709087538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2BA7C-C421-42A5-B974-AAF42C16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79528-2938-4271-BF0F-1A819AF3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Verzeichnis in dem fertige Images liegen, die mit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pull</a:t>
            </a:r>
            <a:r>
              <a:rPr lang="de-AT" dirty="0"/>
              <a:t> oder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dirty="0"/>
              <a:t> gestartet werden</a:t>
            </a:r>
          </a:p>
          <a:p>
            <a:r>
              <a:rPr lang="de-AT" dirty="0"/>
              <a:t>mit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push</a:t>
            </a:r>
            <a:r>
              <a:rPr lang="de-AT" dirty="0"/>
              <a:t> können dort auch eigene Images geteilt werden</a:t>
            </a:r>
          </a:p>
          <a:p>
            <a:endParaRPr lang="en-US" dirty="0"/>
          </a:p>
          <a:p>
            <a:r>
              <a:rPr lang="en-US" dirty="0"/>
              <a:t>Docker Hub</a:t>
            </a:r>
          </a:p>
          <a:p>
            <a:r>
              <a:rPr lang="en-US" dirty="0"/>
              <a:t>Docker Cloud</a:t>
            </a:r>
          </a:p>
          <a:p>
            <a:r>
              <a:rPr lang="en-US" dirty="0"/>
              <a:t>Docker Store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61C94-37F5-4C98-805F-BC159A21B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55024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C2E20-4B24-4745-AAFE-EE016D48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081779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393F3-2386-41D8-A3DF-D75DAC4C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vs.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2F70-EA5A-4C80-B044-32EEEAA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Images sind die “Bauanleitungen” für Docker um Container zu erstellen</a:t>
            </a:r>
          </a:p>
          <a:p>
            <a:pPr>
              <a:spcAft>
                <a:spcPts val="1800"/>
              </a:spcAft>
            </a:pPr>
            <a:r>
              <a:rPr lang="de-AT" i="1" dirty="0"/>
              <a:t>„Ein Container ist eine lauffähige Instanz eines Images.“</a:t>
            </a:r>
          </a:p>
          <a:p>
            <a:r>
              <a:rPr lang="de-AT" dirty="0"/>
              <a:t>Images</a:t>
            </a:r>
          </a:p>
          <a:p>
            <a:pPr lvl="1"/>
            <a:r>
              <a:rPr lang="de-AT" dirty="0"/>
              <a:t>bauen aufeinander auf</a:t>
            </a:r>
          </a:p>
          <a:p>
            <a:pPr lvl="1"/>
            <a:r>
              <a:rPr lang="de-AT" dirty="0"/>
              <a:t>werden idealerweise mithilfe von </a:t>
            </a:r>
            <a:r>
              <a:rPr lang="de-AT" b="1" dirty="0"/>
              <a:t>Dockerfiles</a:t>
            </a:r>
            <a:r>
              <a:rPr lang="de-AT" dirty="0"/>
              <a:t> erstellt</a:t>
            </a:r>
          </a:p>
          <a:p>
            <a:pPr lvl="1"/>
            <a:r>
              <a:rPr lang="de-AT" dirty="0"/>
              <a:t>für die meisten Fälle gibt es bereits </a:t>
            </a:r>
            <a:r>
              <a:rPr lang="de-AT" b="1" dirty="0"/>
              <a:t>fertige Images</a:t>
            </a:r>
            <a:r>
              <a:rPr lang="de-AT" dirty="0"/>
              <a:t> im Docker Hub</a:t>
            </a:r>
          </a:p>
          <a:p>
            <a:pPr lvl="1"/>
            <a:r>
              <a:rPr lang="en-US" b="1" dirty="0"/>
              <a:t>Tags</a:t>
            </a:r>
            <a:r>
              <a:rPr lang="de-AT" dirty="0"/>
              <a:t> werden für Versionen/Varianten verwendet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4FBEB5-8D5E-42F1-879A-846A4554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22567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Client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FD7125-1E07-4A15-82FA-F731775E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120" y="1916113"/>
            <a:ext cx="8747522" cy="456882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DDF700-F7F2-44C5-A0F9-8E1BE3417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13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https://docs.docker.com/engine/docker-overview/#docker-architecture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2236860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Kitematic</a:t>
            </a:r>
            <a:endParaRPr lang="de-AT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9B7978-5375-43F1-9247-9522392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B6575F9-B306-4EAE-84E6-115F10411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14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916178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https://github.com/docker/kitematic</a:t>
            </a:r>
            <a:endParaRPr lang="de-AT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EDD39F-83C4-4C27-BCDA-2D15AF2D1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0" y="1782463"/>
            <a:ext cx="9003002" cy="50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20004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64023-1EF2-440A-9687-CFCCAC77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EB48F-138B-4041-9120-8567C1D2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593211"/>
            <a:ext cx="9314796" cy="45678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     CLI + PowerPoint =&gt; :/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           PowerShell =&gt; :)</a:t>
            </a:r>
            <a:endParaRPr lang="de-AT" sz="3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863245-97BD-491C-B83D-9AC000743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86393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4EB8B-0171-4AB7-9174-F7630220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0207203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34F5D-C651-468C-BF9B-D70F850D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von Docker Images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CE224-D269-4CC8-8695-E97C638D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wenn bestehende Images nicht reichen, dann können Images selbst gebaut werden</a:t>
            </a:r>
          </a:p>
          <a:p>
            <a:r>
              <a:rPr lang="de-AT" dirty="0"/>
              <a:t>bestehende Images als Basis verwenden</a:t>
            </a:r>
          </a:p>
          <a:p>
            <a:r>
              <a:rPr lang="de-AT" dirty="0"/>
              <a:t>zwei Möglichkeiten</a:t>
            </a:r>
          </a:p>
          <a:p>
            <a:pPr lvl="1"/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commit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de-AT" dirty="0"/>
              <a:t>Dockerfiles +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build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dirty="0"/>
              <a:t>empfohlener Weg für “Nicht-Linux-Profis”</a:t>
            </a:r>
          </a:p>
          <a:p>
            <a:pPr lvl="1"/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--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-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it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de-AT" dirty="0"/>
              <a:t>Kommandos ausführen und ausprobieren</a:t>
            </a:r>
          </a:p>
          <a:p>
            <a:pPr lvl="1"/>
            <a:r>
              <a:rPr lang="de-AT" dirty="0"/>
              <a:t>nebenbei ein </a:t>
            </a:r>
            <a:r>
              <a:rPr lang="de-AT" i="1" dirty="0" err="1"/>
              <a:t>Dockerfile</a:t>
            </a:r>
            <a:r>
              <a:rPr lang="de-AT" dirty="0"/>
              <a:t> dazu erstellen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CB3E83-2358-4C32-B903-950F96ED9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38172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A2FCC1A4-A9CB-4C31-A74F-4BFD2E51B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06" y="1452557"/>
            <a:ext cx="2775368" cy="2506427"/>
          </a:xfrm>
        </p:spPr>
        <p:txBody>
          <a:bodyPr/>
          <a:lstStyle/>
          <a:p>
            <a:r>
              <a:rPr lang="en-US" dirty="0"/>
              <a:t>Docker</a:t>
            </a:r>
            <a:endParaRPr lang="de-AT" dirty="0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775D59CD-10D5-4598-AD23-2F26E46D0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SNEK 2018 | Bernhard Mayr</a:t>
            </a:r>
            <a:endParaRPr lang="de-AT" dirty="0"/>
          </a:p>
        </p:txBody>
      </p:sp>
      <p:sp>
        <p:nvSpPr>
          <p:cNvPr id="5" name="wozu?">
            <a:extLst>
              <a:ext uri="{FF2B5EF4-FFF2-40B4-BE49-F238E27FC236}">
                <a16:creationId xmlns:a16="http://schemas.microsoft.com/office/drawing/2014/main" id="{B5812422-22E7-4FD2-B281-86590F3EA988}"/>
              </a:ext>
            </a:extLst>
          </p:cNvPr>
          <p:cNvSpPr txBox="1">
            <a:spLocks/>
          </p:cNvSpPr>
          <p:nvPr/>
        </p:nvSpPr>
        <p:spPr>
          <a:xfrm>
            <a:off x="7638474" y="1452556"/>
            <a:ext cx="2775368" cy="2506427"/>
          </a:xfrm>
          <a:prstGeom prst="rect">
            <a:avLst/>
          </a:prstGeom>
        </p:spPr>
        <p:txBody>
          <a:bodyPr vert="horz" lIns="0" tIns="45720" rIns="91440" bIns="0" rtlCol="0" anchor="b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300" dirty="0" err="1">
                <a:solidFill>
                  <a:schemeClr val="accent3"/>
                </a:solidFill>
              </a:rPr>
              <a:t>wozu</a:t>
            </a:r>
            <a:r>
              <a:rPr lang="en-US" sz="6300" dirty="0">
                <a:solidFill>
                  <a:schemeClr val="accent3"/>
                </a:solidFill>
              </a:rPr>
              <a:t>?</a:t>
            </a:r>
            <a:endParaRPr lang="de-AT" sz="6300" dirty="0">
              <a:solidFill>
                <a:schemeClr val="accent3"/>
              </a:solidFill>
            </a:endParaRPr>
          </a:p>
        </p:txBody>
      </p:sp>
      <p:sp>
        <p:nvSpPr>
          <p:cNvPr id="6" name="wie?">
            <a:extLst>
              <a:ext uri="{FF2B5EF4-FFF2-40B4-BE49-F238E27FC236}">
                <a16:creationId xmlns:a16="http://schemas.microsoft.com/office/drawing/2014/main" id="{AF7C6E21-3598-41AE-A571-26103F60D421}"/>
              </a:ext>
            </a:extLst>
          </p:cNvPr>
          <p:cNvSpPr txBox="1">
            <a:spLocks/>
          </p:cNvSpPr>
          <p:nvPr/>
        </p:nvSpPr>
        <p:spPr>
          <a:xfrm>
            <a:off x="7638474" y="1452555"/>
            <a:ext cx="2775368" cy="2506427"/>
          </a:xfrm>
          <a:prstGeom prst="rect">
            <a:avLst/>
          </a:prstGeom>
        </p:spPr>
        <p:txBody>
          <a:bodyPr vert="horz" lIns="0" tIns="45720" rIns="91440" bIns="0" rtlCol="0" anchor="b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300" dirty="0" err="1">
                <a:solidFill>
                  <a:schemeClr val="accent3"/>
                </a:solidFill>
              </a:rPr>
              <a:t>wie</a:t>
            </a:r>
            <a:r>
              <a:rPr lang="en-US" sz="6300" dirty="0">
                <a:solidFill>
                  <a:schemeClr val="accent3"/>
                </a:solidFill>
              </a:rPr>
              <a:t>?</a:t>
            </a:r>
            <a:endParaRPr lang="de-AT" sz="6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5A7F-B612-4C0A-923F-2BEAB474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eines Images</a:t>
            </a:r>
          </a:p>
        </p:txBody>
      </p:sp>
    </p:spTree>
    <p:extLst>
      <p:ext uri="{BB962C8B-B14F-4D97-AF65-F5344CB8AC3E}">
        <p14:creationId xmlns:p14="http://schemas.microsoft.com/office/powerpoint/2010/main" val="2943279886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AEFB1-7DA5-4870-A9C9-63C1AB44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Dockerfiles</a:t>
            </a:r>
          </a:p>
        </p:txBody>
      </p:sp>
    </p:spTree>
    <p:extLst>
      <p:ext uri="{BB962C8B-B14F-4D97-AF65-F5344CB8AC3E}">
        <p14:creationId xmlns:p14="http://schemas.microsoft.com/office/powerpoint/2010/main" val="3346046270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DFDF5-D6B1-49CD-ABEC-AB6F5344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: Best Practices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B663B-A358-41A7-8958-22F3EFD3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-Kontext bedenken (.</a:t>
            </a:r>
            <a:r>
              <a:rPr lang="de-AT" dirty="0" err="1"/>
              <a:t>dockerignore</a:t>
            </a:r>
            <a:r>
              <a:rPr lang="de-AT" dirty="0"/>
              <a:t>)</a:t>
            </a:r>
          </a:p>
          <a:p>
            <a:r>
              <a:rPr lang="de-AT" dirty="0"/>
              <a:t>Installation von nicht benötigten Paketen vermeiden</a:t>
            </a:r>
          </a:p>
          <a:p>
            <a:r>
              <a:rPr lang="de-AT" dirty="0"/>
              <a:t>jeder Container soll </a:t>
            </a:r>
            <a:r>
              <a:rPr lang="de-AT" b="1" dirty="0"/>
              <a:t>eine Aufgabe</a:t>
            </a:r>
            <a:r>
              <a:rPr lang="de-AT" dirty="0"/>
              <a:t> haben!</a:t>
            </a:r>
          </a:p>
          <a:p>
            <a:r>
              <a:rPr lang="de-AT" dirty="0"/>
              <a:t>Anzahl der Schichten minimieren (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dirty="0"/>
              <a:t>, 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COPY</a:t>
            </a:r>
            <a:r>
              <a:rPr lang="de-AT" dirty="0"/>
              <a:t>, 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ADD</a:t>
            </a:r>
            <a:r>
              <a:rPr lang="de-AT" dirty="0"/>
              <a:t>)</a:t>
            </a:r>
          </a:p>
          <a:p>
            <a:r>
              <a:rPr lang="de-AT" dirty="0"/>
              <a:t>Kommandozeilenargumente sortieren</a:t>
            </a:r>
          </a:p>
          <a:p>
            <a:r>
              <a:rPr lang="de-AT" dirty="0"/>
              <a:t>Ausnützen des </a:t>
            </a:r>
            <a:r>
              <a:rPr lang="de-AT" dirty="0" err="1"/>
              <a:t>Build</a:t>
            </a:r>
            <a:r>
              <a:rPr lang="de-AT" dirty="0"/>
              <a:t> Caches</a:t>
            </a:r>
          </a:p>
          <a:p>
            <a:r>
              <a:rPr lang="de-AT" dirty="0"/>
              <a:t>Multi-Stage </a:t>
            </a:r>
            <a:r>
              <a:rPr lang="de-AT" dirty="0" err="1"/>
              <a:t>Builds</a:t>
            </a:r>
            <a:endParaRPr lang="de-AT" dirty="0"/>
          </a:p>
          <a:p>
            <a:r>
              <a:rPr lang="de-AT" dirty="0"/>
              <a:t>der ideale Container ist “flüchtig”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62274B-6F97-4B49-90B1-D944FA27B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0882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9CF35-659F-482D-9FAA-2C63E1CF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 Dateisystem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207D4-535F-40F5-805E-9B564641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916484"/>
            <a:ext cx="5301966" cy="4567898"/>
          </a:xfrm>
        </p:spPr>
        <p:txBody>
          <a:bodyPr/>
          <a:lstStyle/>
          <a:p>
            <a:r>
              <a:rPr lang="de-AT" dirty="0"/>
              <a:t>Union File System</a:t>
            </a:r>
          </a:p>
          <a:p>
            <a:r>
              <a:rPr lang="de-AT" dirty="0"/>
              <a:t>schichtenbasiert</a:t>
            </a:r>
          </a:p>
          <a:p>
            <a:r>
              <a:rPr lang="de-AT" dirty="0"/>
              <a:t>jede Schicht bekommt eine kombinierte Sicht auf alle darunterliegenden</a:t>
            </a:r>
          </a:p>
          <a:p>
            <a:r>
              <a:rPr lang="de-AT" dirty="0"/>
              <a:t>Wiederverwendung von identen Schichten (Speichereffizienz)</a:t>
            </a:r>
          </a:p>
          <a:p>
            <a:r>
              <a:rPr lang="en-US" i="1" dirty="0"/>
              <a:t>Volumes</a:t>
            </a:r>
            <a:r>
              <a:rPr lang="de-AT" dirty="0"/>
              <a:t> vs. </a:t>
            </a:r>
            <a:r>
              <a:rPr lang="de-AT" i="1" dirty="0"/>
              <a:t>Bind Mounts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289CA7-E865-4389-9552-6FB7906C19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18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0AD3C7-528D-485A-ABE4-2FEBB8F0B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6" t="23139" r="20782" b="23180"/>
          <a:stretch/>
        </p:blipFill>
        <p:spPr>
          <a:xfrm>
            <a:off x="6044450" y="2700392"/>
            <a:ext cx="4527658" cy="23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42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8135C-CF79-4F53-8844-19A8FAD6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und Docker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716E8-BBCC-4EE5-9DB7-A8B0DAE7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</a:p>
          <a:p>
            <a:pPr lvl="1"/>
            <a:r>
              <a:rPr lang="en-US" dirty="0" err="1"/>
              <a:t>linuxkit</a:t>
            </a:r>
            <a:r>
              <a:rPr lang="en-US" dirty="0"/>
              <a:t>-VM in Hyper-V</a:t>
            </a:r>
          </a:p>
          <a:p>
            <a:pPr lvl="1"/>
            <a:r>
              <a:rPr lang="en-US" dirty="0"/>
              <a:t>Client auf Windows</a:t>
            </a:r>
          </a:p>
          <a:p>
            <a:r>
              <a:rPr lang="en-US" dirty="0"/>
              <a:t>Docker Toolbox</a:t>
            </a:r>
            <a:endParaRPr lang="de-AT" dirty="0"/>
          </a:p>
          <a:p>
            <a:r>
              <a:rPr lang="en-US" dirty="0"/>
              <a:t>Windows</a:t>
            </a:r>
            <a:r>
              <a:rPr lang="de-AT" dirty="0"/>
              <a:t> Container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40F775-9BB5-4479-9CBF-76C8290B3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19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51322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569E-5353-4802-A651-EF59D53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1042826"/>
      </p:ext>
    </p:extLst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F65D7-723D-4DE7-B010-8FF3F59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2AA47-5527-4CCE-BD85-CF63F9FA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 meisten Anwendungen bestehen nicht aus einem Container, sondern z.B. Backend, Frontend und Datenbank.</a:t>
            </a:r>
          </a:p>
          <a:p>
            <a:r>
              <a:rPr lang="de-AT" dirty="0"/>
              <a:t>Docker-Philosophie: Anwendung auf mehrere Container (Services) aufteilen</a:t>
            </a:r>
          </a:p>
          <a:p>
            <a:r>
              <a:rPr lang="de-AT" i="1" dirty="0" err="1"/>
              <a:t>docker-compose</a:t>
            </a:r>
            <a:r>
              <a:rPr lang="de-AT" dirty="0"/>
              <a:t> ist ein Werkzeug um diese Services gemeinsam zu verwalten</a:t>
            </a:r>
          </a:p>
          <a:p>
            <a:r>
              <a:rPr lang="de-AT" dirty="0"/>
              <a:t>Definition der Services mithilfe von YAML</a:t>
            </a:r>
          </a:p>
          <a:p>
            <a:r>
              <a:rPr lang="en-US" dirty="0"/>
              <a:t>S</a:t>
            </a:r>
            <a:r>
              <a:rPr lang="de-AT" dirty="0" err="1"/>
              <a:t>caling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ADCC78-889B-491B-B731-D657E743F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37162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F65D7-723D-4DE7-B010-8FF3F59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(VS 2017)</a:t>
            </a:r>
            <a:endParaRPr lang="de-AT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50FB646-B367-4DA4-8776-F4F0B780E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21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5A5CDB-53E0-4F71-BC6A-F7EF5239E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81" y="1774833"/>
            <a:ext cx="7493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2464"/>
      </p:ext>
    </p:extLst>
  </p:cSld>
  <p:clrMapOvr>
    <a:masterClrMapping/>
  </p:clrMapOvr>
  <p:transition spd="med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569E-5353-4802-A651-EF59D53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5676802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888E0-89DC-4161-BF60-4B868EB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F1342-CA16-422B-9DDB-042E3544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Datenbanken in Docker haben einen besonderen Status</a:t>
            </a:r>
          </a:p>
          <a:p>
            <a:r>
              <a:rPr lang="de-AT" dirty="0"/>
              <a:t>da Container flüchtig/zustandslos sind, können sie per se keine Daten speichern</a:t>
            </a:r>
          </a:p>
          <a:p>
            <a:r>
              <a:rPr lang="de-AT" dirty="0"/>
              <a:t>Lösung des Problems: </a:t>
            </a:r>
            <a:r>
              <a:rPr lang="de-AT" i="1" dirty="0"/>
              <a:t>Docker </a:t>
            </a:r>
            <a:r>
              <a:rPr lang="de-AT" i="1" dirty="0" err="1"/>
              <a:t>Volumes</a:t>
            </a:r>
            <a:r>
              <a:rPr lang="de-AT" dirty="0"/>
              <a:t> und den DB-Container als reines Service sehen</a:t>
            </a:r>
            <a:endParaRPr lang="de-AT" i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932E3-9CFB-4E51-A02F-5EF2323B66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22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798999-4FC1-4DF8-B683-90073F809158}"/>
              </a:ext>
            </a:extLst>
          </p:cNvPr>
          <p:cNvSpPr/>
          <p:nvPr/>
        </p:nvSpPr>
        <p:spPr>
          <a:xfrm>
            <a:off x="989063" y="4993241"/>
            <a:ext cx="72508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volume create --name </a:t>
            </a:r>
            <a:r>
              <a:rPr lang="en-US" sz="2000" dirty="0" err="1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db_data</a:t>
            </a:r>
            <a:endParaRPr lang="en-US" sz="2000" dirty="0">
              <a:solidFill>
                <a:srgbClr val="242729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run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-d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-v </a:t>
            </a:r>
            <a:r>
              <a:rPr lang="en-US" sz="2000" dirty="0" err="1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db_data</a:t>
            </a:r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:/container/path/for/volume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&lt;container-image&gt; &lt;my-startup-command&gt;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488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D2289F-3284-4FE9-A2EC-7092E7B06804}"/>
              </a:ext>
            </a:extLst>
          </p:cNvPr>
          <p:cNvSpPr/>
          <p:nvPr/>
        </p:nvSpPr>
        <p:spPr>
          <a:xfrm>
            <a:off x="-1" y="0"/>
            <a:ext cx="5399882" cy="719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2" descr="Bildergebnis für softaware gmbh">
            <a:hlinkClick r:id="rId3"/>
            <a:extLst>
              <a:ext uri="{FF2B5EF4-FFF2-40B4-BE49-F238E27FC236}">
                <a16:creationId xmlns:a16="http://schemas.microsoft.com/office/drawing/2014/main" id="{C1BCEB85-8BC3-457E-A04A-9956C80F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40" y="5389430"/>
            <a:ext cx="3394800" cy="142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A3B8C69-B91B-441A-A03E-B39C2BCDB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80451"/>
              </p:ext>
            </p:extLst>
          </p:nvPr>
        </p:nvGraphicFramePr>
        <p:xfrm>
          <a:off x="322999" y="3482979"/>
          <a:ext cx="4254296" cy="151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571">
                  <a:extLst>
                    <a:ext uri="{9D8B030D-6E8A-4147-A177-3AD203B41FA5}">
                      <a16:colId xmlns:a16="http://schemas.microsoft.com/office/drawing/2014/main" val="4109859297"/>
                    </a:ext>
                  </a:extLst>
                </a:gridCol>
                <a:gridCol w="2397725">
                  <a:extLst>
                    <a:ext uri="{9D8B030D-6E8A-4147-A177-3AD203B41FA5}">
                      <a16:colId xmlns:a16="http://schemas.microsoft.com/office/drawing/2014/main" val="98562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mailto://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bernhard@mayr.io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1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www.softaware.at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820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twitter://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790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github://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599174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4961D1B-CED2-4035-B2C4-480483D3B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69" y="425586"/>
            <a:ext cx="2121740" cy="2121740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80A5D7-9C12-410B-9C58-EF64DFECF8AC}"/>
              </a:ext>
            </a:extLst>
          </p:cNvPr>
          <p:cNvSpPr txBox="1"/>
          <p:nvPr/>
        </p:nvSpPr>
        <p:spPr>
          <a:xfrm>
            <a:off x="5691728" y="4325421"/>
            <a:ext cx="4785036" cy="1848890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 algn="just"/>
            <a:r>
              <a:rPr lang="en-US" sz="2200" dirty="0">
                <a:solidFill>
                  <a:schemeClr val="tx2"/>
                </a:solidFill>
              </a:rPr>
              <a:t>#types #docker #typescript #</a:t>
            </a:r>
            <a:r>
              <a:rPr lang="en-US" sz="2200" dirty="0" err="1">
                <a:solidFill>
                  <a:schemeClr val="tx2"/>
                </a:solidFill>
              </a:rPr>
              <a:t>ux</a:t>
            </a:r>
            <a:r>
              <a:rPr lang="en-US" sz="2200" dirty="0">
                <a:solidFill>
                  <a:schemeClr val="tx2"/>
                </a:solidFill>
              </a:rPr>
              <a:t> #angular #windows #</a:t>
            </a:r>
            <a:r>
              <a:rPr lang="en-US" sz="2200" dirty="0" err="1">
                <a:solidFill>
                  <a:schemeClr val="tx2"/>
                </a:solidFill>
              </a:rPr>
              <a:t>haskell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continousintegration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dotnetcore</a:t>
            </a:r>
            <a:r>
              <a:rPr lang="en-US" sz="2200" dirty="0">
                <a:solidFill>
                  <a:schemeClr val="tx2"/>
                </a:solidFill>
              </a:rPr>
              <a:t> #types #graphs #dx #</a:t>
            </a:r>
            <a:r>
              <a:rPr lang="en-US" sz="2200" dirty="0" err="1">
                <a:solidFill>
                  <a:schemeClr val="tx2"/>
                </a:solidFill>
              </a:rPr>
              <a:t>idris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xplatform</a:t>
            </a:r>
            <a:r>
              <a:rPr lang="en-US" sz="2200" dirty="0">
                <a:solidFill>
                  <a:schemeClr val="tx2"/>
                </a:solidFill>
              </a:rPr>
              <a:t> #azure #</a:t>
            </a:r>
            <a:r>
              <a:rPr lang="en-US" sz="2200" dirty="0" err="1">
                <a:solidFill>
                  <a:schemeClr val="tx2"/>
                </a:solidFill>
              </a:rPr>
              <a:t>purescript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droneio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statecharts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rx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continuousdeployment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877EBA0-36EE-4818-862E-804DE888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484" y="776999"/>
            <a:ext cx="4537524" cy="282265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studying </a:t>
            </a:r>
            <a:r>
              <a:rPr lang="en-US" sz="2400" b="1" dirty="0"/>
              <a:t>psychology</a:t>
            </a:r>
            <a:br>
              <a:rPr lang="en-US" sz="2400" dirty="0"/>
            </a:br>
            <a:r>
              <a:rPr lang="en-US" sz="2400" dirty="0"/>
              <a:t>	@ university of </a:t>
            </a:r>
            <a:r>
              <a:rPr lang="en-US" sz="2400" dirty="0" err="1"/>
              <a:t>innsbruck</a:t>
            </a:r>
            <a:endParaRPr lang="en-US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studied </a:t>
            </a:r>
            <a:r>
              <a:rPr lang="en-US" sz="2400" b="1" dirty="0"/>
              <a:t>software engineering</a:t>
            </a:r>
            <a:br>
              <a:rPr lang="en-US" sz="2400" dirty="0"/>
            </a:br>
            <a:r>
              <a:rPr lang="en-US" sz="2400" dirty="0"/>
              <a:t>	@ </a:t>
            </a:r>
            <a:r>
              <a:rPr lang="en-US" sz="2400" dirty="0" err="1"/>
              <a:t>fh</a:t>
            </a:r>
            <a:r>
              <a:rPr lang="en-US" sz="2400" dirty="0"/>
              <a:t> </a:t>
            </a:r>
            <a:r>
              <a:rPr lang="en-US" sz="2400" dirty="0" err="1"/>
              <a:t>hagenberg</a:t>
            </a:r>
            <a:endParaRPr lang="de-AT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b="1" dirty="0"/>
              <a:t>working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@ softaware </a:t>
            </a:r>
            <a:r>
              <a:rPr lang="en-US" sz="2400" dirty="0" err="1"/>
              <a:t>gmbh</a:t>
            </a:r>
            <a:endParaRPr lang="en-US" sz="2400" i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552FBC-61D2-4295-B6E1-6A2E6AEAD849}"/>
              </a:ext>
            </a:extLst>
          </p:cNvPr>
          <p:cNvSpPr txBox="1"/>
          <p:nvPr/>
        </p:nvSpPr>
        <p:spPr>
          <a:xfrm>
            <a:off x="1261557" y="2666820"/>
            <a:ext cx="287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Bernhard Mayr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21A9318-5000-467C-B108-84BC52D8F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18073631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DB779-5E78-41DA-8893-8A095D0B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err="1"/>
              <a:t>im</a:t>
            </a:r>
            <a:r>
              <a:rPr lang="en-US" dirty="0"/>
              <a:t>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BA232-BF18-48B3-A8BE-02B0915C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verfügbar als Linux-Container: </a:t>
            </a:r>
            <a:r>
              <a:rPr lang="de-AT" dirty="0">
                <a:hlinkClick r:id="rId3"/>
              </a:rPr>
              <a:t>https://hub.docker.com/r/microsoft/mssql-server-linux/</a:t>
            </a:r>
            <a:endParaRPr lang="de-AT" dirty="0"/>
          </a:p>
          <a:p>
            <a:r>
              <a:rPr lang="de-AT" dirty="0"/>
              <a:t>Achtung: mindestens 2GB RAM zuweisen!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DED608-5BFB-430F-902D-C663A8DC6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23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A20EC9F-C9E8-4D1B-A5BE-80EA481A6BEE}"/>
              </a:ext>
            </a:extLst>
          </p:cNvPr>
          <p:cNvSpPr/>
          <p:nvPr/>
        </p:nvSpPr>
        <p:spPr>
          <a:xfrm>
            <a:off x="984554" y="4117750"/>
            <a:ext cx="70909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endParaRPr lang="de-AT" sz="2000" dirty="0">
              <a:solidFill>
                <a:srgbClr val="333333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-d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-e 'ACCEPT_EULA=Y‘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-e 'SA_PASSWORD=&lt;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password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&gt;‘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-p 1433:1433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microsoft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mssql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-server-linux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52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0D51-02E3-482A-A65E-64408538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mssql</a:t>
            </a:r>
            <a:r>
              <a:rPr lang="en-US" dirty="0"/>
              <a:t>-server-</a:t>
            </a:r>
            <a:r>
              <a:rPr lang="en-US" dirty="0" err="1"/>
              <a:t>linux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5549887"/>
      </p:ext>
    </p:extLst>
  </p:cSld>
  <p:clrMapOvr>
    <a:masterClrMapping/>
  </p:clrMapOvr>
  <p:transition spd="med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FC16A-0056-4691-A8AD-550A3BFB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posh-docker (Autocomplete)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1710727"/>
      </p:ext>
    </p:extLst>
  </p:cSld>
  <p:clrMapOvr>
    <a:masterClrMapping/>
  </p:clrMapOvr>
  <p:transition spd="med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2DF5-FB7B-4BEA-98CE-F21809BA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Persönliche Tipps/Infos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3BD13-8116-47ED-B5CD-B79D99BE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Aufpassen bei Docker Updates</a:t>
            </a:r>
          </a:p>
          <a:p>
            <a:pPr lvl="1"/>
            <a:r>
              <a:rPr lang="de-AT" dirty="0"/>
              <a:t>ist mittlerweile allerdings wesentlich besser</a:t>
            </a:r>
          </a:p>
          <a:p>
            <a:r>
              <a:rPr lang="de-AT" i="1" dirty="0" err="1"/>
              <a:t>Shared</a:t>
            </a:r>
            <a:r>
              <a:rPr lang="de-AT" i="1" dirty="0"/>
              <a:t> Drives</a:t>
            </a:r>
            <a:r>
              <a:rPr lang="de-AT" dirty="0"/>
              <a:t> nicht vergessen freizugeben</a:t>
            </a:r>
          </a:p>
          <a:p>
            <a:r>
              <a:rPr lang="de-AT" dirty="0"/>
              <a:t>Aufpassen bei Netzwerkinterfaces im Container (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0.0.0.0</a:t>
            </a:r>
            <a:r>
              <a:rPr lang="de-AT" dirty="0"/>
              <a:t>)</a:t>
            </a:r>
          </a:p>
          <a:p>
            <a:r>
              <a:rPr lang="de-AT" dirty="0"/>
              <a:t>File-Watches funktionieren (noch) nicht</a:t>
            </a:r>
          </a:p>
          <a:p>
            <a:r>
              <a:rPr lang="de-AT" dirty="0"/>
              <a:t>Container eignen sich leider nicht/nur schwer um zeitzonenabhängiges Verhalten zu testen</a:t>
            </a:r>
          </a:p>
          <a:p>
            <a:r>
              <a:rPr lang="de-AT" dirty="0"/>
              <a:t>saubere Benennung mit Tags ist sehr wichtig</a:t>
            </a:r>
          </a:p>
          <a:p>
            <a:r>
              <a:rPr lang="de-AT" dirty="0"/>
              <a:t>Benutzer in Containern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68BD7-AF10-4A48-BD6D-5EFA26FF8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24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5361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4AF4-C52F-43A4-98EF-8BCF7B3F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 aufräumen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8C325-DB4E-400A-AECC-1BF81B60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einfaches Bereinigen von belegtem Speicherplatz ist seit Docker Version 1.13 möglich</a:t>
            </a:r>
          </a:p>
          <a:p>
            <a:pPr lvl="1"/>
            <a:r>
              <a:rPr lang="de-AT" dirty="0"/>
              <a:t>gestoppte Container</a:t>
            </a:r>
          </a:p>
          <a:p>
            <a:pPr lvl="1"/>
            <a:r>
              <a:rPr lang="de-AT" dirty="0"/>
              <a:t>nicht verwendete Images</a:t>
            </a:r>
          </a:p>
          <a:p>
            <a:pPr lvl="1"/>
            <a:r>
              <a:rPr lang="de-AT" dirty="0"/>
              <a:t>übriggebliebene Speicher-</a:t>
            </a:r>
            <a:r>
              <a:rPr lang="de-AT" dirty="0" err="1"/>
              <a:t>Volumes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E47FA1-E5C4-4B6C-A939-F1EEBE50E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25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153FFC-0A1B-47C6-8A09-512DC9DAD723}"/>
              </a:ext>
            </a:extLst>
          </p:cNvPr>
          <p:cNvSpPr/>
          <p:nvPr/>
        </p:nvSpPr>
        <p:spPr>
          <a:xfrm>
            <a:off x="742483" y="4279020"/>
            <a:ext cx="9531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system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df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  # Show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disk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usage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container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volume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image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system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prune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# Clean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Resource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431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FF424-FD30-4C74-B991-81598ACB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Verwalten von vielen Containern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53710-6D80-45FB-BD80-384CCFB7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Einzelne Container lassen sich leicht verwalten, doch wie geht man mit einer Vielzahl von Containern um?</a:t>
            </a:r>
          </a:p>
          <a:p>
            <a:r>
              <a:rPr lang="de-AT" dirty="0"/>
              <a:t>Orchestrierungssysteme</a:t>
            </a:r>
          </a:p>
          <a:p>
            <a:pPr lvl="1"/>
            <a:r>
              <a:rPr lang="de-AT" dirty="0"/>
              <a:t>Docker </a:t>
            </a:r>
            <a:r>
              <a:rPr lang="de-AT" dirty="0" err="1"/>
              <a:t>Swarm</a:t>
            </a:r>
            <a:endParaRPr lang="de-AT" dirty="0"/>
          </a:p>
          <a:p>
            <a:pPr lvl="1"/>
            <a:r>
              <a:rPr lang="de-AT" dirty="0" err="1"/>
              <a:t>Kubernetes</a:t>
            </a:r>
            <a:endParaRPr lang="de-AT" dirty="0"/>
          </a:p>
          <a:p>
            <a:pPr lvl="1"/>
            <a:r>
              <a:rPr lang="de-AT" dirty="0"/>
              <a:t>DC/OS</a:t>
            </a:r>
          </a:p>
          <a:p>
            <a:pPr lvl="1"/>
            <a:r>
              <a:rPr lang="de-AT" dirty="0"/>
              <a:t>Rancher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02BF9E-F8DC-4A93-AD65-1BAA4D2651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28211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C2B7-9A1C-4EDC-B4D8-4225FA19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Weitere Anwendungsmöglichkeiten für Softwareentwickler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AB867-41DF-4962-8B38-CCDA0F42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Softwareevaluierung</a:t>
            </a:r>
          </a:p>
          <a:p>
            <a:r>
              <a:rPr lang="de-AT" dirty="0"/>
              <a:t>Plattformunabhängige CLI-Anwendungen</a:t>
            </a:r>
          </a:p>
          <a:p>
            <a:r>
              <a:rPr lang="de-AT" dirty="0"/>
              <a:t>Containerbasierte Integrationstests</a:t>
            </a:r>
          </a:p>
          <a:p>
            <a:r>
              <a:rPr lang="de-AT" dirty="0"/>
              <a:t>Plattformübergreifende Übersetzung</a:t>
            </a:r>
          </a:p>
          <a:p>
            <a:r>
              <a:rPr lang="de-AT" dirty="0"/>
              <a:t>IDE in a Container</a:t>
            </a:r>
          </a:p>
          <a:p>
            <a:r>
              <a:rPr lang="de-AT" dirty="0"/>
              <a:t>Deterministische </a:t>
            </a:r>
            <a:r>
              <a:rPr lang="de-AT" dirty="0" err="1"/>
              <a:t>Build</a:t>
            </a:r>
            <a:r>
              <a:rPr lang="de-AT" dirty="0"/>
              <a:t>-Systeme</a:t>
            </a:r>
          </a:p>
          <a:p>
            <a:pPr lvl="1"/>
            <a:r>
              <a:rPr lang="de-AT" dirty="0">
                <a:hlinkClick r:id="rId3"/>
              </a:rPr>
              <a:t>https://github.com/softawaregmbh/docker-webdev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6258A0-1E62-4E9F-8F65-D3B6773BB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9603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382CC-26B9-4271-B4E1-26CED2D5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mache ich mit Docker?</a:t>
            </a:r>
          </a:p>
        </p:txBody>
      </p:sp>
    </p:spTree>
    <p:extLst>
      <p:ext uri="{BB962C8B-B14F-4D97-AF65-F5344CB8AC3E}">
        <p14:creationId xmlns:p14="http://schemas.microsoft.com/office/powerpoint/2010/main" val="2658077134"/>
      </p:ext>
    </p:extLst>
  </p:cSld>
  <p:clrMapOvr>
    <a:masterClrMapping/>
  </p:clrMapOvr>
  <p:transition spd="med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547EE53-425C-4472-9FC2-B74629BD8054}"/>
              </a:ext>
            </a:extLst>
          </p:cNvPr>
          <p:cNvSpPr/>
          <p:nvPr/>
        </p:nvSpPr>
        <p:spPr>
          <a:xfrm>
            <a:off x="5399881" y="0"/>
            <a:ext cx="5399882" cy="719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38A010A-AC1F-4891-A6A9-4779E90F57E8}"/>
              </a:ext>
            </a:extLst>
          </p:cNvPr>
          <p:cNvGrpSpPr/>
          <p:nvPr/>
        </p:nvGrpSpPr>
        <p:grpSpPr>
          <a:xfrm>
            <a:off x="983461" y="1783309"/>
            <a:ext cx="3700981" cy="3632695"/>
            <a:chOff x="983461" y="1783309"/>
            <a:chExt cx="3700981" cy="3632695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6D919A4-DEBD-4E91-988C-1F8F8D281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078"/>
            <a:stretch/>
          </p:blipFill>
          <p:spPr>
            <a:xfrm>
              <a:off x="983461" y="3599656"/>
              <a:ext cx="3094656" cy="1816348"/>
            </a:xfrm>
            <a:prstGeom prst="rect">
              <a:avLst/>
            </a:prstGeom>
          </p:spPr>
        </p:pic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047065-89CF-485E-BC14-1FF2D87BC18D}"/>
                </a:ext>
              </a:extLst>
            </p:cNvPr>
            <p:cNvGrpSpPr/>
            <p:nvPr/>
          </p:nvGrpSpPr>
          <p:grpSpPr>
            <a:xfrm>
              <a:off x="2145779" y="1783309"/>
              <a:ext cx="2538663" cy="2469869"/>
              <a:chOff x="2145779" y="1783309"/>
              <a:chExt cx="2538663" cy="2469869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0385944-36B2-4A51-A638-BD8D93CEF187}"/>
                  </a:ext>
                </a:extLst>
              </p:cNvPr>
              <p:cNvSpPr/>
              <p:nvPr/>
            </p:nvSpPr>
            <p:spPr>
              <a:xfrm>
                <a:off x="2545825" y="4058344"/>
                <a:ext cx="194834" cy="1948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8F01867F-F4B2-49C9-9D64-E53A77BBE9D9}"/>
                  </a:ext>
                </a:extLst>
              </p:cNvPr>
              <p:cNvSpPr/>
              <p:nvPr/>
            </p:nvSpPr>
            <p:spPr>
              <a:xfrm>
                <a:off x="2597072" y="3793297"/>
                <a:ext cx="308064" cy="308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996FB93B-F60A-4C31-BED8-27471913ACDB}"/>
                  </a:ext>
                </a:extLst>
              </p:cNvPr>
              <p:cNvSpPr/>
              <p:nvPr/>
            </p:nvSpPr>
            <p:spPr>
              <a:xfrm>
                <a:off x="2672351" y="3427673"/>
                <a:ext cx="465570" cy="465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" name="Denkblase: wolkenförmig 2">
                <a:extLst>
                  <a:ext uri="{FF2B5EF4-FFF2-40B4-BE49-F238E27FC236}">
                    <a16:creationId xmlns:a16="http://schemas.microsoft.com/office/drawing/2014/main" id="{A4950B8A-61D9-4D3F-8389-F6993982558D}"/>
                  </a:ext>
                </a:extLst>
              </p:cNvPr>
              <p:cNvSpPr/>
              <p:nvPr/>
            </p:nvSpPr>
            <p:spPr>
              <a:xfrm>
                <a:off x="2145779" y="1783309"/>
                <a:ext cx="2538663" cy="1700904"/>
              </a:xfrm>
              <a:prstGeom prst="cloudCallout">
                <a:avLst>
                  <a:gd name="adj1" fmla="val -30312"/>
                  <a:gd name="adj2" fmla="val 89379"/>
                </a:avLst>
              </a:prstGeom>
              <a:solidFill>
                <a:schemeClr val="accent3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b="1" dirty="0"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 </a:t>
                </a:r>
                <a:r>
                  <a:rPr lang="en-US" sz="7200" b="1" dirty="0">
                    <a:ln w="38100">
                      <a:solidFill>
                        <a:schemeClr val="tx1"/>
                      </a:solidFill>
                    </a:ln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?</a:t>
                </a:r>
                <a:endParaRPr lang="de-AT" b="1" dirty="0">
                  <a:ln w="38100">
                    <a:solidFill>
                      <a:schemeClr val="tx1"/>
                    </a:solidFill>
                  </a:ln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endParaRPr>
              </a:p>
            </p:txBody>
          </p:sp>
        </p:grpSp>
      </p:grpSp>
      <p:pic>
        <p:nvPicPr>
          <p:cNvPr id="1026" name="Picture 2" descr="Bildergebnis für softaware gmbh">
            <a:hlinkClick r:id="rId4"/>
            <a:extLst>
              <a:ext uri="{FF2B5EF4-FFF2-40B4-BE49-F238E27FC236}">
                <a16:creationId xmlns:a16="http://schemas.microsoft.com/office/drawing/2014/main" id="{4012E995-8526-44D8-A960-A44E0946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88" y="5138740"/>
            <a:ext cx="3741267" cy="157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9307A48-37B7-4F5A-9AC1-BD93168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10272"/>
              </p:ext>
            </p:extLst>
          </p:nvPr>
        </p:nvGraphicFramePr>
        <p:xfrm>
          <a:off x="5691728" y="3134291"/>
          <a:ext cx="4254296" cy="151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571">
                  <a:extLst>
                    <a:ext uri="{9D8B030D-6E8A-4147-A177-3AD203B41FA5}">
                      <a16:colId xmlns:a16="http://schemas.microsoft.com/office/drawing/2014/main" val="4109859297"/>
                    </a:ext>
                  </a:extLst>
                </a:gridCol>
                <a:gridCol w="2397725">
                  <a:extLst>
                    <a:ext uri="{9D8B030D-6E8A-4147-A177-3AD203B41FA5}">
                      <a16:colId xmlns:a16="http://schemas.microsoft.com/office/drawing/2014/main" val="98562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mailto://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bernhard@mayr.io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1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www.softaware.at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820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twitter://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790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github://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59917486"/>
                  </a:ext>
                </a:extLst>
              </a:tr>
            </a:tbl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5ABC493E-56AB-4FFE-994C-3B3259266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51" y="722439"/>
            <a:ext cx="2121740" cy="2121740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5720488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BFE4-B163-4E87-B413-9C217C86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3" y="2903889"/>
            <a:ext cx="9314796" cy="1391534"/>
          </a:xfrm>
        </p:spPr>
        <p:txBody>
          <a:bodyPr>
            <a:normAutofit/>
          </a:bodyPr>
          <a:lstStyle/>
          <a:p>
            <a:pPr algn="ctr"/>
            <a:r>
              <a:rPr lang="de-AT" sz="7200" dirty="0">
                <a:solidFill>
                  <a:schemeClr val="accent4"/>
                </a:solidFill>
              </a:rPr>
              <a:t>Virtualisierung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F94615-2F8F-446A-8108-D153B2E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478814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BFE4-B163-4E87-B413-9C217C86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Container- vs. </a:t>
            </a:r>
            <a:r>
              <a:rPr lang="en-US" dirty="0" err="1"/>
              <a:t>Vollvirtualisierung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F94615-2F8F-446A-8108-D153B2E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4</a:t>
            </a:r>
            <a:endParaRPr lang="de-AT" dirty="0"/>
          </a:p>
        </p:txBody>
      </p:sp>
      <p:pic>
        <p:nvPicPr>
          <p:cNvPr id="2050" name="Picture 2" descr="Containers">
            <a:extLst>
              <a:ext uri="{FF2B5EF4-FFF2-40B4-BE49-F238E27FC236}">
                <a16:creationId xmlns:a16="http://schemas.microsoft.com/office/drawing/2014/main" id="{AB8852F2-3A68-4864-942F-2A3B85A5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55" y="2270992"/>
            <a:ext cx="361365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rtual machines">
            <a:extLst>
              <a:ext uri="{FF2B5EF4-FFF2-40B4-BE49-F238E27FC236}">
                <a16:creationId xmlns:a16="http://schemas.microsoft.com/office/drawing/2014/main" id="{4A00EB82-7C09-4225-B8FD-E37EA2C5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37" y="2270991"/>
            <a:ext cx="360508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41677EA-D9A3-494E-8ADA-D45849BB116F}"/>
              </a:ext>
            </a:extLst>
          </p:cNvPr>
          <p:cNvSpPr txBox="1"/>
          <p:nvPr/>
        </p:nvSpPr>
        <p:spPr>
          <a:xfrm>
            <a:off x="0" y="6860759"/>
            <a:ext cx="6226139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https://www.docker.com/what-container</a:t>
            </a:r>
            <a:endParaRPr lang="de-AT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25AB023-1A67-4724-B2CA-9218881B9C5A}"/>
              </a:ext>
            </a:extLst>
          </p:cNvPr>
          <p:cNvSpPr/>
          <p:nvPr/>
        </p:nvSpPr>
        <p:spPr>
          <a:xfrm>
            <a:off x="1307054" y="5718208"/>
            <a:ext cx="3624684" cy="472611"/>
          </a:xfrm>
          <a:prstGeom prst="roundRect">
            <a:avLst/>
          </a:prstGeom>
          <a:solidFill>
            <a:srgbClr val="3B5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cap="all" dirty="0">
                <a:latin typeface="+mj-lt"/>
              </a:rPr>
              <a:t>Container</a:t>
            </a:r>
            <a:endParaRPr lang="de-AT" sz="1400" cap="all" dirty="0">
              <a:latin typeface="+mj-lt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6B309D-543F-4BA5-AC10-2B27AFA6119C}"/>
              </a:ext>
            </a:extLst>
          </p:cNvPr>
          <p:cNvSpPr/>
          <p:nvPr/>
        </p:nvSpPr>
        <p:spPr>
          <a:xfrm>
            <a:off x="5877237" y="5718208"/>
            <a:ext cx="3624684" cy="472611"/>
          </a:xfrm>
          <a:prstGeom prst="roundRect">
            <a:avLst/>
          </a:prstGeom>
          <a:solidFill>
            <a:srgbClr val="3B5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cap="all" dirty="0" err="1">
                <a:latin typeface="+mj-lt"/>
              </a:rPr>
              <a:t>Virtuelle</a:t>
            </a:r>
            <a:r>
              <a:rPr lang="en-US" sz="1400" cap="all" dirty="0">
                <a:latin typeface="+mj-lt"/>
              </a:rPr>
              <a:t> </a:t>
            </a:r>
            <a:r>
              <a:rPr lang="en-US" sz="1400" cap="all" dirty="0" err="1">
                <a:latin typeface="+mj-lt"/>
              </a:rPr>
              <a:t>Maschine</a:t>
            </a:r>
            <a:endParaRPr lang="de-AT" sz="1400" cap="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66824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0BAC0-3573-4532-A71C-A607CE25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 für den Einsatz von Containern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D22F1-AE33-413E-AFD6-54CADAEC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Verpacken von Anwendungen in systemunabhängige Pakete</a:t>
            </a:r>
          </a:p>
          <a:p>
            <a:r>
              <a:rPr lang="de-AT" dirty="0"/>
              <a:t>Portabilität (</a:t>
            </a:r>
            <a:r>
              <a:rPr lang="de-AT" strike="sngStrike" dirty="0"/>
              <a:t>“</a:t>
            </a:r>
            <a:r>
              <a:rPr lang="en-US" strike="sngStrike" dirty="0"/>
              <a:t>works on my machine</a:t>
            </a:r>
            <a:r>
              <a:rPr lang="de-AT" strike="sngStrike" dirty="0"/>
              <a:t>”</a:t>
            </a:r>
            <a:r>
              <a:rPr lang="de-AT" dirty="0"/>
              <a:t>)</a:t>
            </a:r>
          </a:p>
          <a:p>
            <a:r>
              <a:rPr lang="de-AT" dirty="0"/>
              <a:t>Wiederverwendbarkeit</a:t>
            </a:r>
          </a:p>
          <a:p>
            <a:r>
              <a:rPr lang="de-AT" dirty="0"/>
              <a:t>Vereinfachung von CD/CI-Prozessen</a:t>
            </a:r>
          </a:p>
          <a:p>
            <a:r>
              <a:rPr lang="de-AT" dirty="0"/>
              <a:t>Leichtgewichtigkeit</a:t>
            </a:r>
          </a:p>
          <a:p>
            <a:pPr lvl="1"/>
            <a:r>
              <a:rPr lang="de-AT" dirty="0"/>
              <a:t>Speicherverbrauch</a:t>
            </a:r>
          </a:p>
          <a:p>
            <a:pPr lvl="1"/>
            <a:r>
              <a:rPr lang="de-AT" dirty="0"/>
              <a:t>Startzeit</a:t>
            </a:r>
          </a:p>
          <a:p>
            <a:pPr lvl="1"/>
            <a:r>
              <a:rPr lang="de-AT" dirty="0"/>
              <a:t>Prozessorauslastung (Stromverbrauch in großen Datenzentren)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46D4B-1BE9-4308-B2FA-8052E2DD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14296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5219C-0293-4F5C-A2AF-E37186CC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Docker, Inc.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A5214-DD4E-4FAD-90C3-4DF8F5AA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Community Edition</a:t>
            </a:r>
          </a:p>
          <a:p>
            <a:r>
              <a:rPr lang="en-US" dirty="0"/>
              <a:t>Docker Enterprise Edition</a:t>
            </a:r>
          </a:p>
          <a:p>
            <a:r>
              <a:rPr lang="en-US" dirty="0"/>
              <a:t>Docker vs. Moby</a:t>
            </a:r>
          </a:p>
          <a:p>
            <a:r>
              <a:rPr lang="en-US" dirty="0"/>
              <a:t>Open Container Initiative (OCI)</a:t>
            </a:r>
          </a:p>
          <a:p>
            <a:pPr lvl="1"/>
            <a:r>
              <a:rPr lang="de-AT" dirty="0">
                <a:hlinkClick r:id="rId3"/>
              </a:rPr>
              <a:t>https://www.opencontainers.org/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8C06A1-6926-42F6-B751-58B9E9E22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84778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0165F-6108-451C-9D0F-ECF0DFE4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 paar Worte 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8B457-CF1C-4FBA-A17B-5ADE2E7D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de-AT" dirty="0"/>
              <a:t>Virtualisierung seit den 1960ern auf IBMs Mainframes</a:t>
            </a:r>
          </a:p>
          <a:p>
            <a:r>
              <a:rPr lang="de-AT" dirty="0"/>
              <a:t>2001: erste Virtualisierung ohne </a:t>
            </a:r>
            <a:r>
              <a:rPr lang="de-AT" dirty="0" err="1"/>
              <a:t>Vollvirtualisierung</a:t>
            </a:r>
            <a:endParaRPr lang="de-AT" dirty="0"/>
          </a:p>
          <a:p>
            <a:r>
              <a:rPr lang="de-AT" dirty="0"/>
              <a:t>2006: Aufnahme von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cgroups</a:t>
            </a:r>
            <a:r>
              <a:rPr lang="de-AT" dirty="0"/>
              <a:t> in den Linux-Kernel</a:t>
            </a:r>
          </a:p>
          <a:p>
            <a:r>
              <a:rPr lang="de-AT" dirty="0"/>
              <a:t>2008: Implementierung von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namespaces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dirty="0"/>
              <a:t>2008: Entwicklung von </a:t>
            </a:r>
            <a:r>
              <a:rPr lang="de-AT" i="1" dirty="0"/>
              <a:t>LXC</a:t>
            </a:r>
          </a:p>
          <a:p>
            <a:r>
              <a:rPr lang="de-AT" dirty="0"/>
              <a:t>2013: Docker wird vorgestellt</a:t>
            </a:r>
          </a:p>
          <a:p>
            <a:r>
              <a:rPr lang="de-AT" dirty="0"/>
              <a:t>2014: Docker 1.0 mit </a:t>
            </a:r>
            <a:r>
              <a:rPr lang="de-AT" i="1" dirty="0" err="1"/>
              <a:t>libcontainer</a:t>
            </a:r>
            <a:r>
              <a:rPr lang="de-AT" dirty="0"/>
              <a:t> statt </a:t>
            </a:r>
            <a:r>
              <a:rPr lang="de-AT" i="1" dirty="0"/>
              <a:t>LXC</a:t>
            </a:r>
          </a:p>
          <a:p>
            <a:r>
              <a:rPr lang="de-AT" dirty="0"/>
              <a:t>2015: Docker tritt der </a:t>
            </a:r>
            <a:r>
              <a:rPr lang="de-AT" i="1" dirty="0"/>
              <a:t>Open Container Initiative</a:t>
            </a:r>
            <a:r>
              <a:rPr lang="de-AT" dirty="0"/>
              <a:t> bei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1F0BC-7FDA-450F-90EE-D333BD515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08910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2F3-6ED1-492E-9242-D82C3664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sind Container?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AA0FA-F5C9-439D-9BD5-343186CA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3600" b="1" i="1" dirty="0"/>
              <a:t>“a standardized unit of software”</a:t>
            </a:r>
            <a:endParaRPr lang="en-US" b="1" i="1" dirty="0"/>
          </a:p>
          <a:p>
            <a:r>
              <a:rPr lang="de-AT" dirty="0"/>
              <a:t>Container sind </a:t>
            </a:r>
            <a:r>
              <a:rPr lang="de-AT" b="1" dirty="0"/>
              <a:t>zustandslos</a:t>
            </a:r>
          </a:p>
          <a:p>
            <a:r>
              <a:rPr lang="de-AT" dirty="0"/>
              <a:t>Kommunikation mit der Außenwelt erfolgt über</a:t>
            </a:r>
          </a:p>
          <a:p>
            <a:pPr lvl="1"/>
            <a:r>
              <a:rPr lang="de-AT" dirty="0"/>
              <a:t>Port-</a:t>
            </a:r>
            <a:r>
              <a:rPr lang="de-AT" dirty="0" err="1"/>
              <a:t>Mappings</a:t>
            </a:r>
            <a:endParaRPr lang="de-AT" dirty="0"/>
          </a:p>
          <a:p>
            <a:pPr lvl="1"/>
            <a:r>
              <a:rPr lang="de-AT" dirty="0"/>
              <a:t>Speicher-Mounts</a:t>
            </a:r>
          </a:p>
          <a:p>
            <a:r>
              <a:rPr lang="de-AT" dirty="0"/>
              <a:t>Konfiguration der Container erfolgt idealerweise über Umgebungsvariablen</a:t>
            </a:r>
          </a:p>
          <a:p>
            <a:r>
              <a:rPr lang="de-AT" i="1" dirty="0" err="1"/>
              <a:t>Pet</a:t>
            </a:r>
            <a:r>
              <a:rPr lang="de-AT" i="1" dirty="0"/>
              <a:t> vs. </a:t>
            </a:r>
            <a:r>
              <a:rPr lang="de-AT" i="1" dirty="0" err="1"/>
              <a:t>Cattle</a:t>
            </a:r>
            <a:r>
              <a:rPr lang="de-AT" dirty="0"/>
              <a:t> Analogie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84BEF4-EE82-46CE-9C41-10ECEF189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8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1379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Docker">
      <a:dk1>
        <a:srgbClr val="364649"/>
      </a:dk1>
      <a:lt1>
        <a:sysClr val="window" lastClr="FFFFFF"/>
      </a:lt1>
      <a:dk2>
        <a:srgbClr val="44546A"/>
      </a:dk2>
      <a:lt2>
        <a:srgbClr val="E7E6E6"/>
      </a:lt2>
      <a:accent1>
        <a:srgbClr val="37B1D9"/>
      </a:accent1>
      <a:accent2>
        <a:srgbClr val="22A0C8"/>
      </a:accent2>
      <a:accent3>
        <a:srgbClr val="1D91B4"/>
      </a:accent3>
      <a:accent4>
        <a:srgbClr val="1B81A5"/>
      </a:accent4>
      <a:accent5>
        <a:srgbClr val="5B9BD5"/>
      </a:accent5>
      <a:accent6>
        <a:srgbClr val="70AD47"/>
      </a:accent6>
      <a:hlink>
        <a:srgbClr val="364649"/>
      </a:hlink>
      <a:folHlink>
        <a:srgbClr val="7A979D"/>
      </a:folHlink>
    </a:clrScheme>
    <a:fontScheme name="Benutzerdefiniert 1">
      <a:majorFont>
        <a:latin typeface="Lato Medium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916</Words>
  <Application>Microsoft Office PowerPoint</Application>
  <PresentationFormat>Benutzerdefiniert</PresentationFormat>
  <Paragraphs>216</Paragraphs>
  <Slides>38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8" baseType="lpstr">
      <vt:lpstr>Arial</vt:lpstr>
      <vt:lpstr>Calibri</vt:lpstr>
      <vt:lpstr>Fira Code</vt:lpstr>
      <vt:lpstr>Lato</vt:lpstr>
      <vt:lpstr>Lato Black</vt:lpstr>
      <vt:lpstr>Lato Light</vt:lpstr>
      <vt:lpstr>Lato Medium</vt:lpstr>
      <vt:lpstr>Lato Thin</vt:lpstr>
      <vt:lpstr>Symbol</vt:lpstr>
      <vt:lpstr>Office</vt:lpstr>
      <vt:lpstr>PowerPoint-Präsentation</vt:lpstr>
      <vt:lpstr>Docker</vt:lpstr>
      <vt:lpstr>PowerPoint-Präsentation</vt:lpstr>
      <vt:lpstr>Virtualisierung</vt:lpstr>
      <vt:lpstr>Container- vs. Vollvirtualisierung</vt:lpstr>
      <vt:lpstr>Motivation für den Einsatz von Containern</vt:lpstr>
      <vt:lpstr>Docker, Inc.</vt:lpstr>
      <vt:lpstr>Ein paar Worte Geschichte</vt:lpstr>
      <vt:lpstr>Was sind Container?</vt:lpstr>
      <vt:lpstr>Pet vs. Cattle Analogie</vt:lpstr>
      <vt:lpstr>Docker Komponenten</vt:lpstr>
      <vt:lpstr>Docker Registry</vt:lpstr>
      <vt:lpstr>Docker Registry</vt:lpstr>
      <vt:lpstr>Image vs. Container</vt:lpstr>
      <vt:lpstr>Docker Client</vt:lpstr>
      <vt:lpstr>Docker Kitematic</vt:lpstr>
      <vt:lpstr>Docker CLI</vt:lpstr>
      <vt:lpstr>Docker CLI</vt:lpstr>
      <vt:lpstr>Erstellen von Docker Images</vt:lpstr>
      <vt:lpstr>Erstellen eines Images</vt:lpstr>
      <vt:lpstr>Dockerfiles</vt:lpstr>
      <vt:lpstr>Dockerfiles: Best Practices</vt:lpstr>
      <vt:lpstr>Docker Dateisystem</vt:lpstr>
      <vt:lpstr>Windows und Docker</vt:lpstr>
      <vt:lpstr>Docker for Windows</vt:lpstr>
      <vt:lpstr>docker-compose</vt:lpstr>
      <vt:lpstr>docker-compose (VS 2017)</vt:lpstr>
      <vt:lpstr>docker-compose</vt:lpstr>
      <vt:lpstr>Datenbanken im Container</vt:lpstr>
      <vt:lpstr>SQL Server im Container</vt:lpstr>
      <vt:lpstr>microsoft/mssql-server-linux</vt:lpstr>
      <vt:lpstr>posh-docker (Autocomplete)</vt:lpstr>
      <vt:lpstr>Persönliche Tipps/Infos</vt:lpstr>
      <vt:lpstr>Docker aufräumen</vt:lpstr>
      <vt:lpstr>Verwalten von vielen Containern</vt:lpstr>
      <vt:lpstr>Weitere Anwendungsmöglichkeiten für Softwareentwickler</vt:lpstr>
      <vt:lpstr>Was mache ich mit Docker?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109</cp:revision>
  <cp:lastPrinted>2018-04-09T20:33:39Z</cp:lastPrinted>
  <dcterms:created xsi:type="dcterms:W3CDTF">2018-04-09T12:49:01Z</dcterms:created>
  <dcterms:modified xsi:type="dcterms:W3CDTF">2018-04-21T06:05:07Z</dcterms:modified>
</cp:coreProperties>
</file>