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72" r:id="rId4"/>
    <p:sldId id="274" r:id="rId5"/>
    <p:sldId id="275" r:id="rId6"/>
    <p:sldId id="262" r:id="rId7"/>
    <p:sldId id="264" r:id="rId8"/>
    <p:sldId id="263" r:id="rId9"/>
    <p:sldId id="265" r:id="rId10"/>
    <p:sldId id="266" r:id="rId11"/>
    <p:sldId id="277" r:id="rId12"/>
    <p:sldId id="279" r:id="rId13"/>
    <p:sldId id="281" r:id="rId14"/>
    <p:sldId id="282" r:id="rId15"/>
    <p:sldId id="267" r:id="rId16"/>
    <p:sldId id="269" r:id="rId17"/>
    <p:sldId id="276" r:id="rId18"/>
    <p:sldId id="280" r:id="rId19"/>
    <p:sldId id="268" r:id="rId20"/>
    <p:sldId id="270" r:id="rId21"/>
    <p:sldId id="257" r:id="rId22"/>
    <p:sldId id="258" r:id="rId23"/>
    <p:sldId id="259" r:id="rId24"/>
    <p:sldId id="260" r:id="rId25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9292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105" d="100"/>
          <a:sy n="105" d="100"/>
        </p:scale>
        <p:origin x="2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5305-0A75-43EC-A1B1-24A1332A6949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455D-D154-4691-8C7F-6D38E020EEF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77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FBD4E-7912-4039-AA28-A59E869A1C94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85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82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5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46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98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10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5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5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494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36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5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83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C5BA-9738-4F1E-A48E-024303D9578A}" type="datetimeFigureOut">
              <a:rPr lang="de-AT" smtClean="0"/>
              <a:t>06.02.2020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BF3-2652-44DC-8213-25879F38961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58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The power of functions…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9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070976-EAB0-4E87-99AE-E838A595A0FE}"/>
              </a:ext>
            </a:extLst>
          </p:cNvPr>
          <p:cNvGrpSpPr/>
          <p:nvPr/>
        </p:nvGrpSpPr>
        <p:grpSpPr>
          <a:xfrm>
            <a:off x="-1" y="1563159"/>
            <a:ext cx="10799763" cy="4072994"/>
            <a:chOff x="-1" y="1563159"/>
            <a:chExt cx="10799763" cy="40729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3488F4E-1E25-4988-B18B-3F0312052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563159"/>
              <a:ext cx="10799763" cy="40729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91AC9C-9FA1-4E4B-BC97-40422A885156}"/>
                </a:ext>
              </a:extLst>
            </p:cNvPr>
            <p:cNvSpPr/>
            <p:nvPr/>
          </p:nvSpPr>
          <p:spPr>
            <a:xfrm>
              <a:off x="6334857" y="1933498"/>
              <a:ext cx="923193" cy="61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F6096A-86AD-41A6-8122-585CA573E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5292" y="2314364"/>
              <a:ext cx="6390409" cy="238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55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3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I =&gt; O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9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1415004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I =&gt; O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FC3CD2-D3A7-4EC2-80D6-8566A4D60BB6}"/>
              </a:ext>
            </a:extLst>
          </p:cNvPr>
          <p:cNvSpPr txBox="1">
            <a:spLocks/>
          </p:cNvSpPr>
          <p:nvPr/>
        </p:nvSpPr>
        <p:spPr>
          <a:xfrm>
            <a:off x="5399882" y="4094785"/>
            <a:ext cx="4410428" cy="112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ffectLst>
                  <a:glow rad="177800">
                    <a:schemeClr val="bg2">
                      <a:alpha val="20000"/>
                    </a:scheme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// Setter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T =&gt; ()</a:t>
            </a:r>
            <a:endParaRPr lang="de-AT" sz="28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89F49D-389F-4AC8-9C85-78CC28D4BDB9}"/>
              </a:ext>
            </a:extLst>
          </p:cNvPr>
          <p:cNvSpPr txBox="1">
            <a:spLocks/>
          </p:cNvSpPr>
          <p:nvPr/>
        </p:nvSpPr>
        <p:spPr>
          <a:xfrm>
            <a:off x="989453" y="4094785"/>
            <a:ext cx="4410428" cy="112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2">
                    <a:lumMod val="90000"/>
                  </a:schemeClr>
                </a:solidFill>
                <a:effectLst>
                  <a:glow rad="177800">
                    <a:schemeClr val="bg2">
                      <a:alpha val="20000"/>
                    </a:scheme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// Getter</a:t>
            </a:r>
            <a:br>
              <a:rPr lang="en-US" sz="28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28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() =&gt; T</a:t>
            </a:r>
            <a:endParaRPr lang="de-AT" sz="28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7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933529"/>
            <a:ext cx="9179799" cy="2506427"/>
          </a:xfrm>
        </p:spPr>
        <p:txBody>
          <a:bodyPr anchor="ctr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- pushing effects to the boundaries</a:t>
            </a:r>
            <a:b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- less debugging</a:t>
            </a:r>
            <a:b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- easier reasoning (#psychology)</a:t>
            </a:r>
            <a:b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32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- visualization capabilities</a:t>
            </a:r>
            <a:endParaRPr lang="de-AT" sz="32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C786BD-CBFD-402A-AED1-F10D661FF1E0}"/>
              </a:ext>
            </a:extLst>
          </p:cNvPr>
          <p:cNvSpPr txBox="1">
            <a:spLocks/>
          </p:cNvSpPr>
          <p:nvPr/>
        </p:nvSpPr>
        <p:spPr>
          <a:xfrm>
            <a:off x="809981" y="747975"/>
            <a:ext cx="9179799" cy="2506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BUT WHY?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1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/>
          <p:cNvSpPr/>
          <p:nvPr/>
        </p:nvSpPr>
        <p:spPr>
          <a:xfrm>
            <a:off x="0" y="-1"/>
            <a:ext cx="3738880" cy="7199313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6879" y="2188328"/>
            <a:ext cx="6393411" cy="282265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studying </a:t>
            </a:r>
            <a:r>
              <a:rPr lang="en-US" sz="2400" b="1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psychology</a:t>
            </a: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sz="2400" b="1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philosophy</a:t>
            </a:r>
            <a:b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university of </a:t>
            </a:r>
            <a:r>
              <a:rPr lang="en-US" sz="2400" dirty="0" err="1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innsbruck</a:t>
            </a:r>
            <a:endParaRPr lang="en-US" sz="2400" dirty="0">
              <a:solidFill>
                <a:srgbClr val="FF339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studied </a:t>
            </a:r>
            <a:r>
              <a:rPr lang="en-US" sz="2400" b="1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software engineering</a:t>
            </a:r>
            <a:b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fh</a:t>
            </a: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hagenberg</a:t>
            </a:r>
            <a:endParaRPr lang="de-AT" sz="2400" dirty="0">
              <a:solidFill>
                <a:srgbClr val="FF339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working as a </a:t>
            </a:r>
            <a:r>
              <a:rPr lang="en-US" sz="2400" b="1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researcher</a:t>
            </a: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@ </a:t>
            </a:r>
            <a:r>
              <a:rPr lang="en-US" sz="2400" dirty="0" err="1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innerspace</a:t>
            </a:r>
            <a:r>
              <a:rPr lang="en-US" sz="2400" dirty="0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400" dirty="0" err="1">
                <a:solidFill>
                  <a:srgbClr val="FF339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gmbh</a:t>
            </a:r>
            <a:endParaRPr lang="en-US" sz="2400" i="1" dirty="0">
              <a:solidFill>
                <a:srgbClr val="FF339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1345" y="3343031"/>
            <a:ext cx="2716190" cy="3454738"/>
            <a:chOff x="592183" y="3186526"/>
            <a:chExt cx="2716190" cy="345473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592183" y="3186526"/>
              <a:ext cx="2716190" cy="2716191"/>
              <a:chOff x="3112943" y="1923163"/>
              <a:chExt cx="3960000" cy="3960000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3112943" y="1923163"/>
                <a:ext cx="3960000" cy="39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6F4F7"/>
                  </a:clrFrom>
                  <a:clrTo>
                    <a:srgbClr val="F6F4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62" b="6362"/>
              <a:stretch/>
            </p:blipFill>
            <p:spPr>
              <a:xfrm>
                <a:off x="3200525" y="2036213"/>
                <a:ext cx="3778940" cy="3778939"/>
              </a:xfrm>
              <a:prstGeom prst="ellipse">
                <a:avLst/>
              </a:prstGeom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789752" y="6164766"/>
              <a:ext cx="2482621" cy="476498"/>
              <a:chOff x="716990" y="5937371"/>
              <a:chExt cx="2482621" cy="476498"/>
            </a:xfrm>
          </p:grpSpPr>
          <p:pic>
            <p:nvPicPr>
              <p:cNvPr id="112" name="Grafik 1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990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114" name="Textfeld 113"/>
              <p:cNvSpPr txBox="1"/>
              <p:nvPr/>
            </p:nvSpPr>
            <p:spPr>
              <a:xfrm>
                <a:off x="1903246" y="5937371"/>
                <a:ext cx="129636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 err="1">
                    <a:solidFill>
                      <a:schemeClr val="bg1"/>
                    </a:solidFill>
                    <a:latin typeface="Fira Code" panose="020B0509050000020004" pitchFamily="49" charset="0"/>
                    <a:ea typeface="Fira Code" panose="020B0509050000020004" pitchFamily="49" charset="0"/>
                  </a:rPr>
                  <a:t>bemayr</a:t>
                </a:r>
                <a:endParaRPr lang="de-AT" sz="2400" dirty="0">
                  <a:solidFill>
                    <a:schemeClr val="bg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</p:txBody>
          </p: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1005" y="595220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1084378" y="5952204"/>
                <a:ext cx="279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de-AT" sz="2400" dirty="0">
                    <a:solidFill>
                      <a:schemeClr val="bg1"/>
                    </a:solidFill>
                    <a:latin typeface="+mj-lt"/>
                  </a:rPr>
                  <a:t>/</a:t>
                </a:r>
              </a:p>
            </p:txBody>
          </p:sp>
        </p:grpSp>
      </p:grpSp>
      <p:sp>
        <p:nvSpPr>
          <p:cNvPr id="15" name="Textfeld 14"/>
          <p:cNvSpPr txBox="1"/>
          <p:nvPr/>
        </p:nvSpPr>
        <p:spPr>
          <a:xfrm>
            <a:off x="802773" y="1855710"/>
            <a:ext cx="21847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Bernhard</a:t>
            </a:r>
            <a:b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AT" sz="2400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Mayr</a:t>
            </a:r>
          </a:p>
        </p:txBody>
      </p:sp>
    </p:spTree>
    <p:extLst>
      <p:ext uri="{BB962C8B-B14F-4D97-AF65-F5344CB8AC3E}">
        <p14:creationId xmlns:p14="http://schemas.microsoft.com/office/powerpoint/2010/main" val="1182347335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385EC-46D0-4611-96BE-C7187BCF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159"/>
            <a:ext cx="10799763" cy="40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2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3346A-9A33-4D2C-AE51-52687A4B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569027"/>
            <a:ext cx="10799763" cy="4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88F4E-1E25-4988-B18B-3F031205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159"/>
            <a:ext cx="10799763" cy="40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2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19BE-7A0D-4E84-931D-FD5F211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07D-04E4-4AB5-833E-2A86FAE7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xstate</a:t>
            </a:r>
            <a:r>
              <a:rPr lang="en-US" dirty="0"/>
              <a:t> (visualization)</a:t>
            </a:r>
          </a:p>
          <a:p>
            <a:r>
              <a:rPr lang="en-US" dirty="0"/>
              <a:t>purity</a:t>
            </a:r>
          </a:p>
          <a:p>
            <a:r>
              <a:rPr lang="en-US" dirty="0"/>
              <a:t>pushing the side effects to the boundaries</a:t>
            </a:r>
          </a:p>
          <a:p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debugging</a:t>
            </a:r>
            <a:endParaRPr lang="de-AT" dirty="0"/>
          </a:p>
          <a:p>
            <a:r>
              <a:rPr lang="de-AT" dirty="0" err="1"/>
              <a:t>compositionality</a:t>
            </a:r>
            <a:endParaRPr lang="de-AT" dirty="0"/>
          </a:p>
          <a:p>
            <a:r>
              <a:rPr lang="de-AT" dirty="0" err="1"/>
              <a:t>easier</a:t>
            </a:r>
            <a:r>
              <a:rPr lang="de-AT" dirty="0"/>
              <a:t> </a:t>
            </a:r>
            <a:r>
              <a:rPr lang="de-AT" dirty="0" err="1"/>
              <a:t>reasoning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0160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5B64D-E4E5-427A-A135-CFCD5A4D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8527"/>
            <a:ext cx="10799763" cy="40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👏</a:t>
            </a:r>
            <a:endParaRPr lang="de-AT" sz="72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80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5A461-E628-4C2D-837E-019D8CBC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159"/>
            <a:ext cx="10799763" cy="40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E6AB-7D8F-4040-BFE1-2D914E90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1FA0-E12F-4C90-9808-06ABD6C7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Lazy Producer (Erik Meijer)</a:t>
            </a:r>
          </a:p>
          <a:p>
            <a:r>
              <a:rPr lang="en-US" dirty="0"/>
              <a:t>You give it nothing, it gives you something (only in CS or finance)</a:t>
            </a:r>
          </a:p>
          <a:p>
            <a:r>
              <a:rPr lang="de-AT" dirty="0" err="1"/>
              <a:t>Covariance</a:t>
            </a:r>
            <a:r>
              <a:rPr lang="de-AT" dirty="0"/>
              <a:t>, </a:t>
            </a:r>
            <a:r>
              <a:rPr lang="de-AT" dirty="0" err="1"/>
              <a:t>Functor</a:t>
            </a:r>
            <a:endParaRPr lang="de-AT" dirty="0"/>
          </a:p>
          <a:p>
            <a:r>
              <a:rPr lang="de-AT" dirty="0"/>
              <a:t>Side </a:t>
            </a:r>
            <a:r>
              <a:rPr lang="de-AT" dirty="0" err="1"/>
              <a:t>effects</a:t>
            </a:r>
            <a:r>
              <a:rPr lang="de-AT" dirty="0"/>
              <a:t>: </a:t>
            </a:r>
            <a:r>
              <a:rPr lang="de-AT" dirty="0" err="1"/>
              <a:t>let‘s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Steve Ballmer </a:t>
            </a:r>
            <a:r>
              <a:rPr lang="de-AT" dirty="0" err="1"/>
              <a:t>as</a:t>
            </a:r>
            <a:r>
              <a:rPr lang="de-AT" dirty="0"/>
              <a:t> a Getter</a:t>
            </a:r>
          </a:p>
          <a:p>
            <a:r>
              <a:rPr lang="de-AT" dirty="0"/>
              <a:t>Can </a:t>
            </a:r>
            <a:r>
              <a:rPr lang="de-AT" dirty="0" err="1"/>
              <a:t>throw</a:t>
            </a:r>
            <a:r>
              <a:rPr lang="de-AT" dirty="0"/>
              <a:t> an </a:t>
            </a:r>
            <a:r>
              <a:rPr lang="de-AT" dirty="0" err="1"/>
              <a:t>Exception</a:t>
            </a:r>
            <a:r>
              <a:rPr lang="de-AT" dirty="0"/>
              <a:t> (</a:t>
            </a:r>
            <a:r>
              <a:rPr lang="de-AT" dirty="0" err="1"/>
              <a:t>checked</a:t>
            </a:r>
            <a:r>
              <a:rPr lang="de-AT" dirty="0"/>
              <a:t> </a:t>
            </a:r>
            <a:r>
              <a:rPr lang="de-AT" dirty="0" err="1"/>
              <a:t>Exceptions</a:t>
            </a:r>
            <a:r>
              <a:rPr lang="de-AT" dirty="0"/>
              <a:t> Java)</a:t>
            </a:r>
          </a:p>
          <a:p>
            <a:r>
              <a:rPr lang="de-AT" dirty="0" err="1"/>
              <a:t>Exception</a:t>
            </a:r>
            <a:r>
              <a:rPr lang="de-AT" dirty="0"/>
              <a:t> (like Ballmer): ()=&gt;Try[A]</a:t>
            </a:r>
          </a:p>
          <a:p>
            <a:r>
              <a:rPr lang="de-AT" dirty="0"/>
              <a:t>Natural Termination (like Jobs): ()=&gt;Try[Option[A]]</a:t>
            </a:r>
          </a:p>
          <a:p>
            <a:r>
              <a:rPr lang="de-AT" dirty="0"/>
              <a:t>„all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care </a:t>
            </a:r>
            <a:r>
              <a:rPr lang="de-AT" dirty="0" err="1"/>
              <a:t>about</a:t>
            </a:r>
            <a:r>
              <a:rPr lang="de-AT" dirty="0"/>
              <a:t>,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explicit in </a:t>
            </a:r>
            <a:r>
              <a:rPr lang="de-AT" dirty="0" err="1"/>
              <a:t>your</a:t>
            </a:r>
            <a:r>
              <a:rPr lang="de-AT" dirty="0"/>
              <a:t> code/type“</a:t>
            </a:r>
          </a:p>
        </p:txBody>
      </p:sp>
    </p:spTree>
    <p:extLst>
      <p:ext uri="{BB962C8B-B14F-4D97-AF65-F5344CB8AC3E}">
        <p14:creationId xmlns:p14="http://schemas.microsoft.com/office/powerpoint/2010/main" val="300144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C09-4FD8-4A53-AD25-9B968D1B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</a:t>
            </a:r>
            <a:r>
              <a:rPr lang="en-US" dirty="0" err="1"/>
              <a:t>Getter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BFD2-B53B-449E-9FC3-7F96A77F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The consumer is in charge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515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869E-7E58-4553-81BD-01B79868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7D12-6DD4-4F10-A8ED-8DD40E14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Consumer</a:t>
            </a:r>
          </a:p>
          <a:p>
            <a:r>
              <a:rPr lang="en-US" dirty="0"/>
              <a:t>Garbage can (Erik), Mother-in-Law/write-only (Erik), greedy (André)</a:t>
            </a:r>
          </a:p>
          <a:p>
            <a:r>
              <a:rPr lang="en-US" dirty="0"/>
              <a:t>Producer is in charge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654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F245-8F7F-4272-B38B-BE1883B2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</a:t>
            </a:r>
            <a:r>
              <a:rPr lang="en-US" dirty="0" err="1"/>
              <a:t>Setter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D6EB-0B16-4AF9-8084-5BCE7A13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 is in charge</a:t>
            </a:r>
          </a:p>
          <a:p>
            <a:r>
              <a:rPr lang="en-US" dirty="0"/>
              <a:t>Push-based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3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The power of (…) =&gt; {…}</a:t>
            </a:r>
            <a:b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and how we</a:t>
            </a:r>
            <a:b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(</a:t>
            </a:r>
            <a:r>
              <a:rPr lang="en-US" sz="4000" b="1" dirty="0" err="1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c|sh</a:t>
            </a: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)</a:t>
            </a:r>
            <a:r>
              <a:rPr lang="en-US" sz="4000" b="1" dirty="0" err="1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ould</a:t>
            </a: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 think about them.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 err="1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goto</a:t>
            </a: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 </a:t>
            </a:r>
            <a:r>
              <a:rPr lang="en-US" sz="4000" i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label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D3D7-93AD-4D4C-BF94-83592E7E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82" y="2346442"/>
            <a:ext cx="9179799" cy="2506427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(…) =&gt; {…}</a:t>
            </a:r>
            <a:b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</a:br>
            <a:r>
              <a:rPr lang="en-US" sz="4000" b="1" dirty="0">
                <a:solidFill>
                  <a:srgbClr val="FF3399"/>
                </a:solidFill>
                <a:effectLst>
                  <a:glow rad="177800">
                    <a:srgbClr val="FF3399">
                      <a:alpha val="20000"/>
                    </a:srgbClr>
                  </a:glow>
                </a:effectLst>
                <a:latin typeface="Fira Code" panose="020B0509050000020004" pitchFamily="49" charset="0"/>
                <a:ea typeface="Fira Code" panose="020B0509050000020004" pitchFamily="49" charset="0"/>
                <a:cs typeface="Inter UI" panose="020B0502030000000004" pitchFamily="34" charset="0"/>
              </a:rPr>
              <a:t> Input =&gt; Output</a:t>
            </a:r>
            <a:endParaRPr lang="de-AT" sz="4000" dirty="0">
              <a:solidFill>
                <a:srgbClr val="FF3399"/>
              </a:solidFill>
              <a:effectLst>
                <a:glow rad="177800">
                  <a:srgbClr val="FF3399">
                    <a:alpha val="20000"/>
                  </a:srgbClr>
                </a:glow>
              </a:effectLst>
              <a:latin typeface="Fira Code" panose="020B0509050000020004" pitchFamily="49" charset="0"/>
              <a:ea typeface="Fira Code" panose="020B0509050000020004" pitchFamily="49" charset="0"/>
              <a:cs typeface="Inter UI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4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1A09F-7210-46E7-AD1E-5AC4D236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4"/>
          <a:stretch/>
        </p:blipFill>
        <p:spPr>
          <a:xfrm>
            <a:off x="-1" y="1574223"/>
            <a:ext cx="10799763" cy="40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385A4C9-5D53-4F06-A5CD-87B374F5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719" y="2638494"/>
            <a:ext cx="1922324" cy="19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2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339F40-26C9-4C1D-BAE3-D256FBC9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808"/>
            <a:ext cx="10799763" cy="40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FA8891-2F21-430C-8F94-338E778B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63808"/>
            <a:ext cx="10799763" cy="40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Custom</PresentationFormat>
  <Paragraphs>45</Paragraphs>
  <Slides>24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Fira Code</vt:lpstr>
      <vt:lpstr>Lato Light</vt:lpstr>
      <vt:lpstr>Office Theme</vt:lpstr>
      <vt:lpstr>The power of functions…</vt:lpstr>
      <vt:lpstr>👏</vt:lpstr>
      <vt:lpstr>The power of (…) =&gt; {…} and how we (c|sh)ould think about them.</vt:lpstr>
      <vt:lpstr>goto label</vt:lpstr>
      <vt:lpstr>(…) =&gt; {…}  Input =&gt;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=&gt; O</vt:lpstr>
      <vt:lpstr>I =&gt; O</vt:lpstr>
      <vt:lpstr>- pushing effects to the boundaries - less debugging - easier reasoning (#psychology) - visualization capabilities</vt:lpstr>
      <vt:lpstr>PowerPoint Presentation</vt:lpstr>
      <vt:lpstr>PowerPoint Presentation</vt:lpstr>
      <vt:lpstr>PowerPoint Presentation</vt:lpstr>
      <vt:lpstr>PowerPoint Presentation</vt:lpstr>
      <vt:lpstr>Why?</vt:lpstr>
      <vt:lpstr>PowerPoint Presentation</vt:lpstr>
      <vt:lpstr>PowerPoint Presentation</vt:lpstr>
      <vt:lpstr>Getters</vt:lpstr>
      <vt:lpstr>Getter Getter</vt:lpstr>
      <vt:lpstr>Setter</vt:lpstr>
      <vt:lpstr>Setter Setter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(…) =&gt; {…} and how we (c|sh)ould think about them.</dc:title>
  <dc:creator>Bernhard Mayr</dc:creator>
  <cp:lastModifiedBy>Bernhard Mayr</cp:lastModifiedBy>
  <cp:revision>25</cp:revision>
  <dcterms:created xsi:type="dcterms:W3CDTF">2020-02-03T14:57:57Z</dcterms:created>
  <dcterms:modified xsi:type="dcterms:W3CDTF">2020-02-06T15:51:27Z</dcterms:modified>
</cp:coreProperties>
</file>